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383" r:id="rId3"/>
    <p:sldId id="413" r:id="rId4"/>
    <p:sldId id="414" r:id="rId5"/>
    <p:sldId id="396" r:id="rId6"/>
    <p:sldId id="354" r:id="rId7"/>
    <p:sldId id="345" r:id="rId8"/>
    <p:sldId id="381" r:id="rId9"/>
    <p:sldId id="353" r:id="rId10"/>
    <p:sldId id="357" r:id="rId11"/>
    <p:sldId id="389" r:id="rId12"/>
    <p:sldId id="360" r:id="rId13"/>
    <p:sldId id="346" r:id="rId14"/>
    <p:sldId id="358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>
          <p15:clr>
            <a:srgbClr val="A4A3A4"/>
          </p15:clr>
        </p15:guide>
        <p15:guide id="2" pos="2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0000CC"/>
    <a:srgbClr val="FF6699"/>
    <a:srgbClr val="468DE4"/>
    <a:srgbClr val="33F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4660"/>
  </p:normalViewPr>
  <p:slideViewPr>
    <p:cSldViewPr>
      <p:cViewPr varScale="1">
        <p:scale>
          <a:sx n="108" d="100"/>
          <a:sy n="108" d="100"/>
        </p:scale>
        <p:origin x="1872" y="102"/>
      </p:cViewPr>
      <p:guideLst>
        <p:guide orient="horz" pos="2132"/>
        <p:guide pos="28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1F50862-7B8E-4CBD-AF7D-5C4E5F46108D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F2F9E25-8123-4DF2-9FAB-3161FA221F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87571C-C335-4C5A-8E7A-06497C6A705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1FFEB6-3ABB-49C0-B189-7C2CB26F4C7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0B5BF-9A63-410F-B9D7-460D97CE27C3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D6C05-420E-4249-BDBC-3FAF45A6B3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44FF7-FCD2-4EF5-9E64-AC23D7ABA4AB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7F85F-CE24-44EE-926E-E8E8854C84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7EB66-EC4E-4790-9B85-4726AD706130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D8486-A9E4-4214-AB96-95D19BCAE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A089A-20D0-4877-86AF-F8ADBABD250D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BEB65-E395-4B29-B1EF-6746C2F512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A6D20-5378-4E04-88D7-9935B44F37A0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41CF-A9B7-414F-B9CF-9D1EC1FAB9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A5CDD-6DC3-495D-8E33-16B8C5DB76D0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0D9FF-4AD1-43FF-BCA5-0DED5CF60B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32897-0D74-4529-A27D-D3E36FF63D4C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07E64-C8FE-476B-941C-9B30F94F7A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58950-6E6A-4FC7-8B87-F4A66F9FC0A7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D90FF-8D0C-49DF-8942-4970547081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FA66C-B6EB-430F-A4D7-B7FF037AF065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4EF8D-B3FA-4D06-AD16-075F9AD86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026AC-F683-4D94-A607-EC23C4B34196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57C47-A397-4695-9E2A-1B24B2B0A0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C2096-53F0-4C12-B8EB-D9F7BE34F546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8632E-99BB-418D-9BA7-EB4996D140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0C6CB0-F977-4617-98C4-BD1AE9C7D0A8}" type="datetimeFigureOut">
              <a:rPr lang="zh-CN" altLang="en-US"/>
              <a:pPr>
                <a:defRPr/>
              </a:pPr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8158EE-3DEE-40B2-BBDC-EA72A008C3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88"/>
            <a:ext cx="9144000" cy="3416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393950"/>
            <a:ext cx="9144000" cy="20716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0" y="2865438"/>
            <a:ext cx="9144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华文中宋"/>
                <a:ea typeface="华文中宋"/>
                <a:cs typeface="华文中宋"/>
              </a:rPr>
              <a:t>4.</a:t>
            </a:r>
            <a:r>
              <a:rPr lang="zh-CN" altLang="en-US" sz="6600" b="1">
                <a:latin typeface="华文中宋"/>
                <a:ea typeface="华文中宋"/>
                <a:cs typeface="华文中宋"/>
              </a:rPr>
              <a:t>物体在斜面上运动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625" y="484188"/>
            <a:ext cx="6643688" cy="1000125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教科版三下</a:t>
            </a:r>
            <a:r>
              <a:rPr lang="en-US" altLang="zh-CN" sz="2800" b="1" dirty="0">
                <a:latin typeface="+mn-lt"/>
                <a:ea typeface="+mn-ea"/>
              </a:rPr>
              <a:t>《</a:t>
            </a:r>
            <a:r>
              <a:rPr lang="zh-CN" altLang="en-US" sz="2800" b="1" dirty="0">
                <a:latin typeface="+mn-lt"/>
                <a:ea typeface="+mn-ea"/>
              </a:rPr>
              <a:t>物体的运动</a:t>
            </a:r>
            <a:r>
              <a:rPr lang="en-US" altLang="zh-CN" sz="2800" b="1" dirty="0">
                <a:latin typeface="+mn-lt"/>
                <a:ea typeface="+mn-ea"/>
              </a:rPr>
              <a:t>》</a:t>
            </a:r>
            <a:r>
              <a:rPr lang="zh-CN" altLang="en-US" sz="2800" b="1" dirty="0">
                <a:latin typeface="+mn-lt"/>
                <a:ea typeface="+mn-ea"/>
              </a:rPr>
              <a:t>单元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388938"/>
            <a:ext cx="15271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6063"/>
            <a:ext cx="9144000" cy="10080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4578" name="TextBox 5"/>
          <p:cNvSpPr txBox="1">
            <a:spLocks noChangeArrowheads="1"/>
          </p:cNvSpPr>
          <p:nvPr/>
        </p:nvSpPr>
        <p:spPr bwMode="auto">
          <a:xfrm>
            <a:off x="323850" y="366713"/>
            <a:ext cx="91440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中宋"/>
                <a:ea typeface="华文中宋"/>
                <a:cs typeface="华文中宋"/>
              </a:rPr>
              <a:t>实验要求：</a:t>
            </a:r>
          </a:p>
        </p:txBody>
      </p:sp>
      <p:pic>
        <p:nvPicPr>
          <p:cNvPr id="24579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/>
          <a:srcRect l="7086" r="14172"/>
          <a:stretch>
            <a:fillRect/>
          </a:stretch>
        </p:blipFill>
        <p:spPr bwMode="auto">
          <a:xfrm>
            <a:off x="0" y="3500438"/>
            <a:ext cx="439261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云形标注 29"/>
          <p:cNvSpPr/>
          <p:nvPr/>
        </p:nvSpPr>
        <p:spPr>
          <a:xfrm>
            <a:off x="3208338" y="2522538"/>
            <a:ext cx="1368425" cy="1008062"/>
          </a:xfrm>
          <a:prstGeom prst="cloudCallout">
            <a:avLst>
              <a:gd name="adj1" fmla="val -38167"/>
              <a:gd name="adj2" fmla="val 90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00425" y="2630488"/>
            <a:ext cx="11334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轻声</a:t>
            </a:r>
            <a:endParaRPr lang="en-US" altLang="zh-CN" sz="2400" b="1">
              <a:latin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</a:rPr>
              <a:t>交流</a:t>
            </a:r>
          </a:p>
        </p:txBody>
      </p:sp>
      <p:sp>
        <p:nvSpPr>
          <p:cNvPr id="7" name="云形标注 31"/>
          <p:cNvSpPr/>
          <p:nvPr/>
        </p:nvSpPr>
        <p:spPr>
          <a:xfrm>
            <a:off x="73025" y="2035175"/>
            <a:ext cx="1368425" cy="1152525"/>
          </a:xfrm>
          <a:prstGeom prst="cloudCallout">
            <a:avLst>
              <a:gd name="adj1" fmla="val 27571"/>
              <a:gd name="adj2" fmla="val 879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7975" y="2195513"/>
            <a:ext cx="11334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人人</a:t>
            </a:r>
            <a:endParaRPr lang="en-US" altLang="zh-CN" sz="2400" b="1">
              <a:latin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</a:rPr>
              <a:t>动手</a:t>
            </a:r>
          </a:p>
        </p:txBody>
      </p:sp>
      <p:sp>
        <p:nvSpPr>
          <p:cNvPr id="9" name="云形标注 33"/>
          <p:cNvSpPr/>
          <p:nvPr/>
        </p:nvSpPr>
        <p:spPr>
          <a:xfrm>
            <a:off x="1516063" y="2374900"/>
            <a:ext cx="1368425" cy="1008063"/>
          </a:xfrm>
          <a:prstGeom prst="cloudCallout">
            <a:avLst>
              <a:gd name="adj1" fmla="val -5038"/>
              <a:gd name="adj2" fmla="val 951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874838" y="2463800"/>
            <a:ext cx="11334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及时</a:t>
            </a:r>
            <a:endParaRPr lang="en-US" altLang="zh-CN" sz="2400" b="1">
              <a:latin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</a:rPr>
              <a:t>记录</a:t>
            </a:r>
          </a:p>
        </p:txBody>
      </p:sp>
      <p:sp>
        <p:nvSpPr>
          <p:cNvPr id="24586" name="文本框 99"/>
          <p:cNvSpPr txBox="1">
            <a:spLocks noChangeArrowheads="1"/>
          </p:cNvSpPr>
          <p:nvPr/>
        </p:nvSpPr>
        <p:spPr bwMode="auto">
          <a:xfrm>
            <a:off x="4427538" y="571500"/>
            <a:ext cx="4392612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>
              <a:lnSpc>
                <a:spcPct val="200000"/>
              </a:lnSpc>
            </a:pP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温馨提示：</a:t>
            </a:r>
          </a:p>
          <a:p>
            <a:pPr indent="304800">
              <a:lnSpc>
                <a:spcPct val="200000"/>
              </a:lnSpc>
            </a:pPr>
            <a:r>
              <a:rPr lang="zh-CN" altLang="zh-CN" sz="2400" b="1">
                <a:latin typeface="Calibri" pitchFamily="34" charset="0"/>
                <a:ea typeface="微软雅黑"/>
                <a:cs typeface="Times New Roman" pitchFamily="18" charset="0"/>
              </a:rPr>
              <a:t> </a:t>
            </a:r>
            <a:r>
              <a:rPr lang="en-US" altLang="zh-CN" sz="2400" b="1">
                <a:latin typeface="Calibri" pitchFamily="34" charset="0"/>
                <a:ea typeface="微软雅黑"/>
                <a:cs typeface="Times New Roman" pitchFamily="18" charset="0"/>
              </a:rPr>
              <a:t>1.</a:t>
            </a:r>
            <a:r>
              <a:rPr lang="zh-CN" altLang="en-US" sz="2400" b="1">
                <a:latin typeface="Calibri" pitchFamily="34" charset="0"/>
                <a:ea typeface="微软雅黑"/>
                <a:cs typeface="Times New Roman" pitchFamily="18" charset="0"/>
              </a:rPr>
              <a:t>将</a:t>
            </a: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物体</a:t>
            </a: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  <a:ea typeface="微软雅黑"/>
                <a:cs typeface="微软雅黑"/>
              </a:rPr>
              <a:t>轻轻</a:t>
            </a: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地放在斜面的  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  <a:ea typeface="微软雅黑"/>
                <a:cs typeface="微软雅黑"/>
              </a:rPr>
              <a:t>同一起点</a:t>
            </a: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，自然释放，</a:t>
            </a: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  <a:ea typeface="微软雅黑"/>
                <a:cs typeface="微软雅黑"/>
              </a:rPr>
              <a:t>不能推</a:t>
            </a: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物体。</a:t>
            </a:r>
          </a:p>
          <a:p>
            <a:pPr indent="304800"/>
            <a:endParaRPr lang="zh-CN" altLang="en-US" sz="2400" b="1">
              <a:latin typeface="Calibri" pitchFamily="34" charset="0"/>
              <a:ea typeface="微软雅黑"/>
              <a:cs typeface="微软雅黑"/>
            </a:endParaRPr>
          </a:p>
          <a:p>
            <a:pPr indent="304800"/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  </a:t>
            </a:r>
            <a:r>
              <a:rPr lang="en-US" altLang="zh-CN" sz="2400" b="1">
                <a:latin typeface="Calibri" pitchFamily="34" charset="0"/>
                <a:ea typeface="微软雅黑"/>
                <a:cs typeface="微软雅黑"/>
              </a:rPr>
              <a:t>2</a:t>
            </a:r>
            <a:r>
              <a:rPr lang="zh-CN" altLang="zh-CN" sz="2400" b="1">
                <a:latin typeface="Calibri" pitchFamily="34" charset="0"/>
                <a:ea typeface="微软雅黑"/>
                <a:cs typeface="微软雅黑"/>
              </a:rPr>
              <a:t>.</a:t>
            </a: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在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  <a:ea typeface="微软雅黑"/>
                <a:cs typeface="微软雅黑"/>
              </a:rPr>
              <a:t>同一个斜面（不改变坡</a:t>
            </a:r>
          </a:p>
          <a:p>
            <a:pPr indent="304800"/>
            <a:endParaRPr lang="zh-CN" altLang="en-US" sz="2400" b="1">
              <a:solidFill>
                <a:srgbClr val="FF0000"/>
              </a:solidFill>
              <a:latin typeface="Calibri" pitchFamily="34" charset="0"/>
              <a:ea typeface="微软雅黑"/>
              <a:cs typeface="微软雅黑"/>
            </a:endParaRPr>
          </a:p>
          <a:p>
            <a:pPr indent="304800"/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  <a:ea typeface="微软雅黑"/>
                <a:cs typeface="微软雅黑"/>
              </a:rPr>
              <a:t>度）</a:t>
            </a: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上完成实验，不摇晃斜</a:t>
            </a:r>
          </a:p>
          <a:p>
            <a:pPr indent="304800"/>
            <a:endParaRPr lang="zh-CN" altLang="en-US" sz="2400" b="1">
              <a:latin typeface="Calibri" pitchFamily="34" charset="0"/>
              <a:ea typeface="微软雅黑"/>
              <a:cs typeface="微软雅黑"/>
            </a:endParaRPr>
          </a:p>
          <a:p>
            <a:pPr indent="304800"/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面，每个物体至少实验</a:t>
            </a:r>
            <a:r>
              <a:rPr lang="en-US" altLang="zh-CN" sz="2400" b="1">
                <a:latin typeface="Calibri" pitchFamily="34" charset="0"/>
                <a:ea typeface="微软雅黑"/>
                <a:cs typeface="微软雅黑"/>
              </a:rPr>
              <a:t>3</a:t>
            </a:r>
            <a:r>
              <a:rPr lang="zh-CN" altLang="en-US" sz="2400" b="1">
                <a:latin typeface="Calibri" pitchFamily="34" charset="0"/>
                <a:ea typeface="微软雅黑"/>
                <a:cs typeface="微软雅黑"/>
              </a:rPr>
              <a:t>次。</a:t>
            </a:r>
          </a:p>
          <a:p>
            <a:pPr indent="304800"/>
            <a:r>
              <a:rPr lang="zh-CN" altLang="zh-CN" sz="2400" b="1">
                <a:latin typeface="Calibri" pitchFamily="34" charset="0"/>
                <a:ea typeface="微软雅黑"/>
                <a:cs typeface="微软雅黑"/>
              </a:rPr>
              <a:t>       </a:t>
            </a:r>
            <a:endParaRPr lang="zh-CN" altLang="en-US" sz="2400" b="1">
              <a:latin typeface="Calibri" pitchFamily="34" charset="0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12750" y="409575"/>
          <a:ext cx="8318500" cy="6048440"/>
        </p:xfrm>
        <a:graphic>
          <a:graphicData uri="http://schemas.openxmlformats.org/drawingml/2006/table">
            <a:tbl>
              <a:tblPr/>
              <a:tblGrid>
                <a:gridCol w="1265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53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3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53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652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55638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不同形状的物体在斜面上的运动情况（打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√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表示）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6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物体（形状）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预测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实验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7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滑动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滚动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静止（不动）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滑动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滚动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静止（不动）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646464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 </a:t>
                      </a: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700" b="0" i="0" u="none" strike="noStrike" cap="none" normalizeH="0" baseline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marL="215900" marR="215900" marT="133350" marB="133350" anchor="ctr" horzOverflow="overflow">
                    <a:lnL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6707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9313" y="2432050"/>
            <a:ext cx="219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08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6725" y="2406650"/>
            <a:ext cx="404813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09" name="图片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4700" y="2432050"/>
            <a:ext cx="219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10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2432050"/>
            <a:ext cx="40322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50"/>
          <p:cNvGrpSpPr>
            <a:grpSpLocks/>
          </p:cNvGrpSpPr>
          <p:nvPr/>
        </p:nvGrpSpPr>
        <p:grpSpPr bwMode="auto">
          <a:xfrm>
            <a:off x="0" y="246063"/>
            <a:ext cx="9467850" cy="1008062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3689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9701" name="TextBox 5"/>
            <p:cNvSpPr txBox="1">
              <a:spLocks noChangeArrowheads="1"/>
            </p:cNvSpPr>
            <p:nvPr/>
          </p:nvSpPr>
          <p:spPr bwMode="auto">
            <a:xfrm>
              <a:off x="323528" y="379983"/>
              <a:ext cx="9144000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三、研讨</a:t>
              </a:r>
              <a:endParaRPr lang="zh-CN" altLang="en-US" sz="2400" b="1">
                <a:latin typeface="华文中宋"/>
                <a:ea typeface="华文中宋"/>
                <a:cs typeface="华文中宋"/>
              </a:endParaRPr>
            </a:p>
          </p:txBody>
        </p:sp>
      </p:grpSp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415925" y="2682875"/>
            <a:ext cx="85852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中宋"/>
                <a:ea typeface="华文中宋"/>
                <a:cs typeface="华文中宋"/>
                <a:sym typeface="+mn-ea"/>
              </a:rPr>
              <a:t>研讨</a:t>
            </a:r>
            <a:r>
              <a:rPr lang="en-US" altLang="zh-CN" sz="2800" b="1">
                <a:latin typeface="华文中宋"/>
                <a:ea typeface="华文中宋"/>
                <a:cs typeface="华文中宋"/>
                <a:sym typeface="+mn-ea"/>
              </a:rPr>
              <a:t>1</a:t>
            </a:r>
            <a:r>
              <a:rPr lang="zh-CN" altLang="en-US" sz="2800" b="1">
                <a:latin typeface="华文中宋"/>
                <a:ea typeface="华文中宋"/>
                <a:cs typeface="华文中宋"/>
                <a:sym typeface="+mn-ea"/>
              </a:rPr>
              <a:t>：不同形状的物体在斜面上分别是怎样运动的？</a:t>
            </a:r>
            <a:endParaRPr lang="zh-CN" altLang="en-US" sz="2800">
              <a:latin typeface="Calibri" pitchFamily="34" charset="0"/>
            </a:endParaRPr>
          </a:p>
        </p:txBody>
      </p:sp>
      <p:pic>
        <p:nvPicPr>
          <p:cNvPr id="2969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5700" y="4019550"/>
            <a:ext cx="3314700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5"/>
          <p:cNvSpPr txBox="1">
            <a:spLocks noChangeArrowheads="1"/>
          </p:cNvSpPr>
          <p:nvPr/>
        </p:nvSpPr>
        <p:spPr bwMode="auto">
          <a:xfrm>
            <a:off x="225425" y="2495550"/>
            <a:ext cx="9144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中宋"/>
                <a:ea typeface="华文中宋"/>
                <a:cs typeface="华文中宋"/>
              </a:rPr>
              <a:t>研讨</a:t>
            </a:r>
            <a:r>
              <a:rPr lang="en-US" altLang="zh-CN" sz="2800" b="1">
                <a:latin typeface="华文中宋"/>
                <a:ea typeface="华文中宋"/>
                <a:cs typeface="华文中宋"/>
              </a:rPr>
              <a:t>2</a:t>
            </a:r>
            <a:r>
              <a:rPr lang="zh-CN" altLang="en-US" sz="2800" b="1">
                <a:latin typeface="华文中宋"/>
                <a:ea typeface="华文中宋"/>
                <a:cs typeface="华文中宋"/>
              </a:rPr>
              <a:t>：物体的形状与它在斜面上的运动情况有关系吗？</a:t>
            </a:r>
          </a:p>
        </p:txBody>
      </p:sp>
      <p:grpSp>
        <p:nvGrpSpPr>
          <p:cNvPr id="30722" name="组合 50"/>
          <p:cNvGrpSpPr>
            <a:grpSpLocks/>
          </p:cNvGrpSpPr>
          <p:nvPr/>
        </p:nvGrpSpPr>
        <p:grpSpPr bwMode="auto">
          <a:xfrm>
            <a:off x="-6350" y="246063"/>
            <a:ext cx="9467850" cy="1008062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3689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0725" name="TextBox 5"/>
            <p:cNvSpPr txBox="1">
              <a:spLocks noChangeArrowheads="1"/>
            </p:cNvSpPr>
            <p:nvPr/>
          </p:nvSpPr>
          <p:spPr bwMode="auto">
            <a:xfrm>
              <a:off x="323528" y="379983"/>
              <a:ext cx="9144000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三、研讨</a:t>
              </a:r>
              <a:endParaRPr lang="zh-CN" altLang="en-US" sz="2400" b="1">
                <a:latin typeface="华文中宋"/>
                <a:ea typeface="华文中宋"/>
                <a:cs typeface="华文中宋"/>
              </a:endParaRPr>
            </a:p>
          </p:txBody>
        </p:sp>
      </p:grpSp>
      <p:pic>
        <p:nvPicPr>
          <p:cNvPr id="30723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9475" y="3887788"/>
            <a:ext cx="3314700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"/>
          <p:cNvGrpSpPr>
            <a:grpSpLocks/>
          </p:cNvGrpSpPr>
          <p:nvPr/>
        </p:nvGrpSpPr>
        <p:grpSpPr bwMode="auto">
          <a:xfrm>
            <a:off x="0" y="260350"/>
            <a:ext cx="9467850" cy="1008063"/>
            <a:chOff x="0" y="260648"/>
            <a:chExt cx="9467528" cy="1008112"/>
          </a:xfrm>
        </p:grpSpPr>
        <p:sp>
          <p:nvSpPr>
            <p:cNvPr id="3" name="矩形 2"/>
            <p:cNvSpPr/>
            <p:nvPr/>
          </p:nvSpPr>
          <p:spPr>
            <a:xfrm>
              <a:off x="0" y="260648"/>
              <a:ext cx="9143689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1753" name="TextBox 5"/>
            <p:cNvSpPr txBox="1">
              <a:spLocks noChangeArrowheads="1"/>
            </p:cNvSpPr>
            <p:nvPr/>
          </p:nvSpPr>
          <p:spPr bwMode="auto">
            <a:xfrm>
              <a:off x="323528" y="379983"/>
              <a:ext cx="9144000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四、拓展</a:t>
              </a:r>
            </a:p>
          </p:txBody>
        </p:sp>
      </p:grpSp>
      <p:sp>
        <p:nvSpPr>
          <p:cNvPr id="31746" name="文本框 99"/>
          <p:cNvSpPr txBox="1">
            <a:spLocks noChangeArrowheads="1"/>
          </p:cNvSpPr>
          <p:nvPr/>
        </p:nvSpPr>
        <p:spPr bwMode="auto">
          <a:xfrm>
            <a:off x="449263" y="2032000"/>
            <a:ext cx="77628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/>
            <a:r>
              <a:rPr lang="en-US" altLang="zh-CN" sz="1200">
                <a:latin typeface="宋体" charset="-122"/>
                <a:ea typeface="微软雅黑"/>
                <a:cs typeface="Times New Roman" pitchFamily="18" charset="0"/>
              </a:rPr>
              <a:t> </a:t>
            </a:r>
            <a:r>
              <a:rPr lang="zh-CN" altLang="en-US" sz="2800" b="1">
                <a:latin typeface="华文中宋"/>
                <a:ea typeface="微软雅黑"/>
                <a:cs typeface="Times New Roman" pitchFamily="18" charset="0"/>
              </a:rPr>
              <a:t>如果将斜面的一端变高，这些物体在斜面上又会怎样运动呢？</a:t>
            </a:r>
          </a:p>
        </p:txBody>
      </p:sp>
      <p:pic>
        <p:nvPicPr>
          <p:cNvPr id="31747" name="图片 5" descr="微信图片_202001052107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0" y="3705225"/>
            <a:ext cx="1712913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图片 7" descr="微信图片_2020010521074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0613" y="3743325"/>
            <a:ext cx="1614487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图片 9" descr="微信图片_2020010518234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413" y="3717925"/>
            <a:ext cx="169862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3348038" y="5327650"/>
            <a:ext cx="19669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斜面一端变高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05525" y="5327650"/>
            <a:ext cx="19653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斜面一端再变高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373188"/>
            <a:ext cx="4956175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2" name="组合 3"/>
          <p:cNvGrpSpPr>
            <a:grpSpLocks/>
          </p:cNvGrpSpPr>
          <p:nvPr/>
        </p:nvGrpSpPr>
        <p:grpSpPr bwMode="auto">
          <a:xfrm>
            <a:off x="0" y="268288"/>
            <a:ext cx="9394825" cy="1008062"/>
            <a:chOff x="0" y="260648"/>
            <a:chExt cx="9395520" cy="1008112"/>
          </a:xfrm>
        </p:grpSpPr>
        <p:sp>
          <p:nvSpPr>
            <p:cNvPr id="5" name="矩形 4"/>
            <p:cNvSpPr/>
            <p:nvPr/>
          </p:nvSpPr>
          <p:spPr>
            <a:xfrm>
              <a:off x="0" y="260648"/>
              <a:ext cx="9144676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5364" name="TextBox 5"/>
            <p:cNvSpPr txBox="1">
              <a:spLocks noChangeArrowheads="1"/>
            </p:cNvSpPr>
            <p:nvPr/>
          </p:nvSpPr>
          <p:spPr bwMode="auto">
            <a:xfrm>
              <a:off x="251520" y="441538"/>
              <a:ext cx="9144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一、聚焦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 descr="timg (2)"/>
          <p:cNvPicPr>
            <a:picLocks noChangeAspect="1"/>
          </p:cNvPicPr>
          <p:nvPr/>
        </p:nvPicPr>
        <p:blipFill>
          <a:blip r:embed="rId2"/>
          <a:srcRect l="5347" t="3458" r="7784" b="16113"/>
          <a:stretch>
            <a:fillRect/>
          </a:stretch>
        </p:blipFill>
        <p:spPr bwMode="auto">
          <a:xfrm>
            <a:off x="1944688" y="1414463"/>
            <a:ext cx="4849812" cy="449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0" y="268288"/>
            <a:ext cx="9394825" cy="1008062"/>
            <a:chOff x="0" y="260648"/>
            <a:chExt cx="9395520" cy="1008112"/>
          </a:xfrm>
        </p:grpSpPr>
        <p:sp>
          <p:nvSpPr>
            <p:cNvPr id="5" name="矩形 4"/>
            <p:cNvSpPr/>
            <p:nvPr/>
          </p:nvSpPr>
          <p:spPr>
            <a:xfrm>
              <a:off x="0" y="260648"/>
              <a:ext cx="9144676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6388" name="TextBox 5"/>
            <p:cNvSpPr txBox="1">
              <a:spLocks noChangeArrowheads="1"/>
            </p:cNvSpPr>
            <p:nvPr/>
          </p:nvSpPr>
          <p:spPr bwMode="auto">
            <a:xfrm>
              <a:off x="251520" y="441538"/>
              <a:ext cx="9144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一、聚焦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timg (1)"/>
          <p:cNvPicPr>
            <a:picLocks noChangeAspect="1"/>
          </p:cNvPicPr>
          <p:nvPr/>
        </p:nvPicPr>
        <p:blipFill>
          <a:blip r:embed="rId2"/>
          <a:srcRect r="25372"/>
          <a:stretch>
            <a:fillRect/>
          </a:stretch>
        </p:blipFill>
        <p:spPr bwMode="auto">
          <a:xfrm>
            <a:off x="1787525" y="1336675"/>
            <a:ext cx="5353050" cy="478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组合 3"/>
          <p:cNvGrpSpPr>
            <a:grpSpLocks/>
          </p:cNvGrpSpPr>
          <p:nvPr/>
        </p:nvGrpSpPr>
        <p:grpSpPr bwMode="auto">
          <a:xfrm>
            <a:off x="0" y="268288"/>
            <a:ext cx="9394825" cy="1008062"/>
            <a:chOff x="0" y="260648"/>
            <a:chExt cx="9395520" cy="1008112"/>
          </a:xfrm>
        </p:grpSpPr>
        <p:sp>
          <p:nvSpPr>
            <p:cNvPr id="5" name="矩形 4"/>
            <p:cNvSpPr/>
            <p:nvPr/>
          </p:nvSpPr>
          <p:spPr>
            <a:xfrm>
              <a:off x="0" y="260648"/>
              <a:ext cx="9144676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7412" name="TextBox 5"/>
            <p:cNvSpPr txBox="1">
              <a:spLocks noChangeArrowheads="1"/>
            </p:cNvSpPr>
            <p:nvPr/>
          </p:nvSpPr>
          <p:spPr bwMode="auto">
            <a:xfrm>
              <a:off x="251520" y="441538"/>
              <a:ext cx="9144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一、聚焦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timg (1)"/>
          <p:cNvPicPr>
            <a:picLocks noChangeAspect="1"/>
          </p:cNvPicPr>
          <p:nvPr/>
        </p:nvPicPr>
        <p:blipFill>
          <a:blip r:embed="rId2"/>
          <a:srcRect r="25372"/>
          <a:stretch>
            <a:fillRect/>
          </a:stretch>
        </p:blipFill>
        <p:spPr bwMode="auto">
          <a:xfrm>
            <a:off x="3078163" y="1443038"/>
            <a:ext cx="2881312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2" descr="timg (2)"/>
          <p:cNvPicPr>
            <a:picLocks noChangeAspect="1"/>
          </p:cNvPicPr>
          <p:nvPr/>
        </p:nvPicPr>
        <p:blipFill>
          <a:blip r:embed="rId3"/>
          <a:srcRect l="5347" t="3458" r="7784" b="16113"/>
          <a:stretch>
            <a:fillRect/>
          </a:stretch>
        </p:blipFill>
        <p:spPr bwMode="auto">
          <a:xfrm>
            <a:off x="6057900" y="1443038"/>
            <a:ext cx="2884488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3" descr="tim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409700"/>
            <a:ext cx="27352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268288"/>
            <a:ext cx="9144000" cy="10080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250825" y="44926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中宋"/>
                <a:ea typeface="华文中宋"/>
                <a:cs typeface="华文中宋"/>
              </a:rPr>
              <a:t>一、聚焦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405063" y="4756150"/>
            <a:ext cx="5080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  <a:ea typeface="微软雅黑"/>
                <a:cs typeface="微软雅黑"/>
              </a:rPr>
              <a:t>它们具有什么共同特点？</a:t>
            </a:r>
          </a:p>
          <a:p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3"/>
          <p:cNvGrpSpPr>
            <a:grpSpLocks/>
          </p:cNvGrpSpPr>
          <p:nvPr/>
        </p:nvGrpSpPr>
        <p:grpSpPr bwMode="auto">
          <a:xfrm>
            <a:off x="-6350" y="271463"/>
            <a:ext cx="9394825" cy="1008062"/>
            <a:chOff x="0" y="260648"/>
            <a:chExt cx="9395520" cy="1008112"/>
          </a:xfrm>
        </p:grpSpPr>
        <p:sp>
          <p:nvSpPr>
            <p:cNvPr id="5" name="矩形 4"/>
            <p:cNvSpPr/>
            <p:nvPr/>
          </p:nvSpPr>
          <p:spPr>
            <a:xfrm>
              <a:off x="0" y="260648"/>
              <a:ext cx="9144676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9465" name="TextBox 5"/>
            <p:cNvSpPr txBox="1">
              <a:spLocks noChangeArrowheads="1"/>
            </p:cNvSpPr>
            <p:nvPr/>
          </p:nvSpPr>
          <p:spPr bwMode="auto">
            <a:xfrm>
              <a:off x="251520" y="441538"/>
              <a:ext cx="9144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一、聚焦</a:t>
              </a:r>
            </a:p>
          </p:txBody>
        </p:sp>
      </p:grpSp>
      <p:pic>
        <p:nvPicPr>
          <p:cNvPr id="19458" name="图片 11" descr="图片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413" y="1574800"/>
            <a:ext cx="2154237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 descr="图片11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9925" y="3387725"/>
            <a:ext cx="287655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0" name="组合 14"/>
          <p:cNvGrpSpPr>
            <a:grpSpLocks/>
          </p:cNvGrpSpPr>
          <p:nvPr/>
        </p:nvGrpSpPr>
        <p:grpSpPr bwMode="auto">
          <a:xfrm>
            <a:off x="6508750" y="1987550"/>
            <a:ext cx="2209800" cy="4645025"/>
            <a:chOff x="10261" y="3129"/>
            <a:chExt cx="3480" cy="7316"/>
          </a:xfrm>
        </p:grpSpPr>
        <p:pic>
          <p:nvPicPr>
            <p:cNvPr id="19462" name="图片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261" y="3129"/>
              <a:ext cx="3481" cy="7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13"/>
            <p:cNvSpPr/>
            <p:nvPr/>
          </p:nvSpPr>
          <p:spPr>
            <a:xfrm>
              <a:off x="10701" y="6797"/>
              <a:ext cx="2500" cy="118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61" name="文本框 15"/>
          <p:cNvSpPr txBox="1">
            <a:spLocks noChangeArrowheads="1"/>
          </p:cNvSpPr>
          <p:nvPr/>
        </p:nvSpPr>
        <p:spPr bwMode="auto">
          <a:xfrm>
            <a:off x="800100" y="1847850"/>
            <a:ext cx="52228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物体在斜面上会怎样运动？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组合 50"/>
          <p:cNvGrpSpPr>
            <a:grpSpLocks/>
          </p:cNvGrpSpPr>
          <p:nvPr/>
        </p:nvGrpSpPr>
        <p:grpSpPr bwMode="auto">
          <a:xfrm>
            <a:off x="12700" y="261938"/>
            <a:ext cx="9467850" cy="1008062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3689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0488" name="TextBox 5"/>
            <p:cNvSpPr txBox="1">
              <a:spLocks noChangeArrowheads="1"/>
            </p:cNvSpPr>
            <p:nvPr/>
          </p:nvSpPr>
          <p:spPr bwMode="auto">
            <a:xfrm>
              <a:off x="323528" y="379983"/>
              <a:ext cx="9144000" cy="64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中宋"/>
                  <a:ea typeface="华文中宋"/>
                  <a:cs typeface="华文中宋"/>
                </a:rPr>
                <a:t>二、探索</a:t>
              </a:r>
            </a:p>
          </p:txBody>
        </p:sp>
      </p:grpSp>
      <p:sp>
        <p:nvSpPr>
          <p:cNvPr id="20484" name="文本框 17"/>
          <p:cNvSpPr txBox="1">
            <a:spLocks noChangeArrowheads="1"/>
          </p:cNvSpPr>
          <p:nvPr/>
        </p:nvSpPr>
        <p:spPr bwMode="auto">
          <a:xfrm>
            <a:off x="447675" y="1587500"/>
            <a:ext cx="21082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1.搭斜面</a:t>
            </a:r>
          </a:p>
        </p:txBody>
      </p:sp>
      <p:pic>
        <p:nvPicPr>
          <p:cNvPr id="20490" name="Picture 10" descr="微信图片_20200609085206"/>
          <p:cNvPicPr>
            <a:picLocks noChangeAspect="1" noChangeArrowheads="1"/>
          </p:cNvPicPr>
          <p:nvPr/>
        </p:nvPicPr>
        <p:blipFill>
          <a:blip r:embed="rId3" cstate="print"/>
          <a:srcRect t="19675" b="8138"/>
          <a:stretch>
            <a:fillRect/>
          </a:stretch>
        </p:blipFill>
        <p:spPr bwMode="auto">
          <a:xfrm>
            <a:off x="395288" y="2349500"/>
            <a:ext cx="3960812" cy="3168650"/>
          </a:xfrm>
          <a:prstGeom prst="rect">
            <a:avLst/>
          </a:prstGeom>
          <a:noFill/>
        </p:spPr>
      </p:pic>
      <p:sp>
        <p:nvSpPr>
          <p:cNvPr id="20492" name="文本框 17"/>
          <p:cNvSpPr txBox="1">
            <a:spLocks noChangeArrowheads="1"/>
          </p:cNvSpPr>
          <p:nvPr/>
        </p:nvSpPr>
        <p:spPr bwMode="auto">
          <a:xfrm>
            <a:off x="4500563" y="2565400"/>
            <a:ext cx="48244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思考：</a:t>
            </a:r>
          </a:p>
          <a:p>
            <a:endParaRPr lang="zh-CN" altLang="en-US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怎样搭一个稳固的斜面？</a:t>
            </a:r>
          </a:p>
          <a:p>
            <a:endParaRPr lang="zh-CN" altLang="en-US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使用斜面时需要注意什么？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微信图片_20200609085213"/>
          <p:cNvPicPr>
            <a:picLocks noChangeAspect="1" noChangeArrowheads="1"/>
          </p:cNvPicPr>
          <p:nvPr/>
        </p:nvPicPr>
        <p:blipFill>
          <a:blip r:embed="rId2" cstate="print"/>
          <a:srcRect t="8983" r="14615" b="35602"/>
          <a:stretch>
            <a:fillRect/>
          </a:stretch>
        </p:blipFill>
        <p:spPr bwMode="auto">
          <a:xfrm>
            <a:off x="1692275" y="3068638"/>
            <a:ext cx="5472113" cy="2663825"/>
          </a:xfrm>
          <a:prstGeom prst="rect">
            <a:avLst/>
          </a:prstGeom>
          <a:noFill/>
        </p:spPr>
      </p:pic>
      <p:sp>
        <p:nvSpPr>
          <p:cNvPr id="22535" name="文本框 17"/>
          <p:cNvSpPr txBox="1">
            <a:spLocks noChangeArrowheads="1"/>
          </p:cNvSpPr>
          <p:nvPr/>
        </p:nvSpPr>
        <p:spPr bwMode="auto">
          <a:xfrm>
            <a:off x="1042988" y="404813"/>
            <a:ext cx="561657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温馨提示：</a:t>
            </a:r>
          </a:p>
          <a:p>
            <a:endParaRPr lang="zh-CN" altLang="en-US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（</a:t>
            </a:r>
            <a:r>
              <a:rPr lang="en-US" altLang="zh-CN" sz="2800" b="1">
                <a:latin typeface="Calibri" pitchFamily="34" charset="0"/>
              </a:rPr>
              <a:t>1</a:t>
            </a:r>
            <a:r>
              <a:rPr lang="zh-CN" altLang="en-US" sz="2800" b="1">
                <a:latin typeface="Calibri" pitchFamily="34" charset="0"/>
              </a:rPr>
              <a:t>）用短板作斜面，用支架固定。</a:t>
            </a:r>
          </a:p>
          <a:p>
            <a:endParaRPr lang="zh-CN" altLang="en-US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（</a:t>
            </a:r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）不改变斜面坡度。</a:t>
            </a:r>
          </a:p>
        </p:txBody>
      </p:sp>
      <p:sp>
        <p:nvSpPr>
          <p:cNvPr id="22536" name="文本框 17"/>
          <p:cNvSpPr txBox="1">
            <a:spLocks noChangeArrowheads="1"/>
          </p:cNvSpPr>
          <p:nvPr/>
        </p:nvSpPr>
        <p:spPr bwMode="auto">
          <a:xfrm>
            <a:off x="2411413" y="3500438"/>
            <a:ext cx="21082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Calibri" pitchFamily="34" charset="0"/>
              </a:rPr>
              <a:t>短板</a:t>
            </a:r>
          </a:p>
        </p:txBody>
      </p:sp>
      <p:sp>
        <p:nvSpPr>
          <p:cNvPr id="22537" name="文本框 17"/>
          <p:cNvSpPr txBox="1">
            <a:spLocks noChangeArrowheads="1"/>
          </p:cNvSpPr>
          <p:nvPr/>
        </p:nvSpPr>
        <p:spPr bwMode="auto">
          <a:xfrm>
            <a:off x="2627313" y="4652963"/>
            <a:ext cx="21082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Calibri" pitchFamily="34" charset="0"/>
              </a:rPr>
              <a:t>支架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9"/>
          <p:cNvSpPr txBox="1">
            <a:spLocks noChangeArrowheads="1"/>
          </p:cNvSpPr>
          <p:nvPr/>
        </p:nvSpPr>
        <p:spPr bwMode="auto">
          <a:xfrm>
            <a:off x="1384300" y="4872038"/>
            <a:ext cx="1639888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正方体</a:t>
            </a:r>
          </a:p>
        </p:txBody>
      </p:sp>
      <p:sp>
        <p:nvSpPr>
          <p:cNvPr id="23555" name="文本框 10"/>
          <p:cNvSpPr txBox="1">
            <a:spLocks noChangeArrowheads="1"/>
          </p:cNvSpPr>
          <p:nvPr/>
        </p:nvSpPr>
        <p:spPr bwMode="auto">
          <a:xfrm>
            <a:off x="6792913" y="4826000"/>
            <a:ext cx="16398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乒乓球</a:t>
            </a:r>
          </a:p>
        </p:txBody>
      </p:sp>
      <p:sp>
        <p:nvSpPr>
          <p:cNvPr id="23556" name="文本框 11"/>
          <p:cNvSpPr txBox="1">
            <a:spLocks noChangeArrowheads="1"/>
          </p:cNvSpPr>
          <p:nvPr/>
        </p:nvSpPr>
        <p:spPr bwMode="auto">
          <a:xfrm>
            <a:off x="3987800" y="4872038"/>
            <a:ext cx="16383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蜡笔</a:t>
            </a:r>
          </a:p>
        </p:txBody>
      </p:sp>
      <p:sp>
        <p:nvSpPr>
          <p:cNvPr id="23557" name="文本框 17"/>
          <p:cNvSpPr txBox="1">
            <a:spLocks noChangeArrowheads="1"/>
          </p:cNvSpPr>
          <p:nvPr/>
        </p:nvSpPr>
        <p:spPr bwMode="auto">
          <a:xfrm>
            <a:off x="407988" y="1454150"/>
            <a:ext cx="68294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  <a:sym typeface="+mn-ea"/>
              </a:rPr>
              <a:t>2.</a:t>
            </a:r>
            <a:r>
              <a:rPr lang="zh-CN" altLang="en-US" sz="2800" b="1">
                <a:latin typeface="Calibri" pitchFamily="34" charset="0"/>
                <a:sym typeface="+mn-ea"/>
              </a:rPr>
              <a:t>观察物体在斜面上的运动情况</a:t>
            </a:r>
            <a:endParaRPr lang="zh-CN" altLang="en-US" sz="2800">
              <a:latin typeface="Calibri" pitchFamily="34" charset="0"/>
            </a:endParaRPr>
          </a:p>
        </p:txBody>
      </p:sp>
      <p:pic>
        <p:nvPicPr>
          <p:cNvPr id="23558" name="图片 1" descr="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3463" y="2705100"/>
            <a:ext cx="1817687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13" descr="u=550727393,170281589&amp;fm=15&amp;gp=0"/>
          <p:cNvPicPr>
            <a:picLocks noChangeAspect="1" noChangeArrowheads="1"/>
          </p:cNvPicPr>
          <p:nvPr/>
        </p:nvPicPr>
        <p:blipFill>
          <a:blip r:embed="rId3"/>
          <a:srcRect t="22295" r="15683" b="10765"/>
          <a:stretch>
            <a:fillRect/>
          </a:stretch>
        </p:blipFill>
        <p:spPr bwMode="auto">
          <a:xfrm>
            <a:off x="3059113" y="2636838"/>
            <a:ext cx="2449512" cy="1944687"/>
          </a:xfrm>
          <a:prstGeom prst="rect">
            <a:avLst/>
          </a:prstGeom>
          <a:noFill/>
        </p:spPr>
      </p:pic>
      <p:pic>
        <p:nvPicPr>
          <p:cNvPr id="23567" name="Picture 15" descr="u=2453214327,212158416&amp;fm=26&amp;gp=0"/>
          <p:cNvPicPr>
            <a:picLocks noChangeAspect="1" noChangeArrowheads="1"/>
          </p:cNvPicPr>
          <p:nvPr/>
        </p:nvPicPr>
        <p:blipFill>
          <a:blip r:embed="rId4"/>
          <a:srcRect l="9334" t="11641" r="11589" b="11589"/>
          <a:stretch>
            <a:fillRect/>
          </a:stretch>
        </p:blipFill>
        <p:spPr bwMode="auto">
          <a:xfrm>
            <a:off x="6372225" y="2625725"/>
            <a:ext cx="2087563" cy="20272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6a937b3-4d87-41cd-ba7e-8def80083c89}"/>
  <p:tag name="TABLE_RECT" val="32.5*32.25*655*475.5"/>
  <p:tag name="TABLE_ONEKEY_SKIN_IDX" val="0"/>
  <p:tag name="TABLE_SKINIDX" val="-1"/>
  <p:tag name="TABLE_COLORIDX" val="l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315</Words>
  <Application>Microsoft Office PowerPoint</Application>
  <PresentationFormat>全屏显示(4:3)</PresentationFormat>
  <Paragraphs>106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华文中宋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张 仕奇</cp:lastModifiedBy>
  <cp:revision>335</cp:revision>
  <dcterms:created xsi:type="dcterms:W3CDTF">2017-08-06T08:46:00Z</dcterms:created>
  <dcterms:modified xsi:type="dcterms:W3CDTF">2020-06-24T01:38:28Z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