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69" r:id="rId5"/>
    <p:sldId id="270" r:id="rId6"/>
    <p:sldId id="271" r:id="rId7"/>
    <p:sldId id="259" r:id="rId8"/>
    <p:sldId id="273" r:id="rId9"/>
    <p:sldId id="260" r:id="rId10"/>
    <p:sldId id="261" r:id="rId11"/>
    <p:sldId id="272" r:id="rId12"/>
    <p:sldId id="263" r:id="rId13"/>
    <p:sldId id="274" r:id="rId14"/>
    <p:sldId id="275" r:id="rId15"/>
    <p:sldId id="264" r:id="rId16"/>
    <p:sldId id="276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 descr="1E52FD85-87E2-4BCA-BF30-A9D5EF8381FA.JPG"/>
          <p:cNvPicPr>
            <a:picLocks noChangeAspect="1"/>
          </p:cNvPicPr>
          <p:nvPr/>
        </p:nvPicPr>
        <p:blipFill>
          <a:blip r:embed="rId2" cstate="print"/>
          <a:srcRect t="3683" r="1001"/>
          <a:stretch>
            <a:fillRect/>
          </a:stretch>
        </p:blipFill>
        <p:spPr>
          <a:xfrm>
            <a:off x="323528" y="1988840"/>
            <a:ext cx="8147248" cy="4513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21.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小壁虎借尾巴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92696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壁</a:t>
            </a:r>
            <a:endParaRPr lang="zh-CN" altLang="en-US" sz="54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8572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统编语文教材小学一年级下册第八单元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9572" y="836712"/>
            <a:ext cx="7704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</a:t>
            </a:r>
            <a:r>
              <a:rPr kumimoji="0" lang="zh-CN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小壁虎向谁借尾巴了呢？请大家结合文中的连环画，用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“先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……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接着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……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最后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……”</a:t>
            </a:r>
            <a:r>
              <a:rPr kumimoji="0" lang="zh-CN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的句式来回答。</a:t>
            </a:r>
            <a:endParaRPr kumimoji="0" lang="zh-CN" altLang="en-US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3429000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小壁虎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先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向（小鱼）借尾巴，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接着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向（老牛）借尾巴，</a:t>
            </a:r>
            <a:endParaRPr lang="en-US" altLang="zh-CN" sz="3600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最后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向（燕子）借尾巴。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50567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第二课时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9104" y="1196752"/>
            <a:ext cx="8064896" cy="408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壁   墙   咬   蚊  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断   拨   您   甩   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赶   房   傻   转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    小壁虎是爬到哪碰到小鱼、老牛和燕子的？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70892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小壁虎爬到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小河边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碰到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小鱼。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8610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小壁虎爬到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大树上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碰到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老牛。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79715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小壁虎爬到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房檐下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碰到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燕子。</a:t>
            </a:r>
          </a:p>
        </p:txBody>
      </p:sp>
      <p:pic>
        <p:nvPicPr>
          <p:cNvPr id="6" name="图片 10" descr="_N$M@3DYL]CL_Z$[I6H{G6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1872208" cy="20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" descr="UG%FI2YWJ5W7KO1{P5ZNP9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48319"/>
            <a:ext cx="1872208" cy="19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3" descr="PF)3C)PW~A{I1CCO0NX)~_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81128"/>
            <a:ext cx="1944216" cy="199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小壁虎是怎么来到小河边、大树上和房檐下的？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19888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爬呀爬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42900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那“爬呀爬”说明了什么？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458112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路远  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小壁虎爬的速度慢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    小壁虎看到小鱼、老牛和燕子时，他们都在干什么？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4208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小鱼</a:t>
            </a:r>
            <a:r>
              <a:rPr lang="zh-CN" altLang="en-US" sz="3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摇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着尾巴，在水里游来游去。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34290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老牛</a:t>
            </a:r>
            <a:r>
              <a:rPr lang="zh-CN" altLang="en-US" sz="3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甩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着尾巴，在树下吃草。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29309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燕子</a:t>
            </a:r>
            <a:r>
              <a:rPr lang="zh-CN" altLang="en-US" sz="36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摆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着尾巴，在空中飞来飞去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    为什么他们都没有将尾巴送给小壁虎？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06084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因为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小鱼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要用尾巴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拨水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4290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因为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老牛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要用尾巴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赶蝇子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因为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燕子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要用个尾巴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掌握方向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140968"/>
            <a:ext cx="896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①</a:t>
            </a:r>
            <a:r>
              <a:rPr kumimoji="0" lang="zh-CN" sz="360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小壁虎说：“小鱼姐姐，您把尾巴借给我行吗？”</a:t>
            </a:r>
            <a:endParaRPr kumimoji="0" lang="zh-CN" i="0" u="none" strike="noStrike" cap="none" spc="-100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②小壁虎说：“小鱼，你把尾巴借给我！</a:t>
            </a:r>
            <a:r>
              <a:rPr kumimoji="0" lang="zh-CN" sz="3600" b="1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”</a:t>
            </a:r>
            <a:endParaRPr kumimoji="0" lang="zh-CN" sz="4800" b="0" i="0" u="none" strike="noStrike" cap="none" spc="-100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    这两句话有什么不同？哪句话好？为什么？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13792" y="2132856"/>
            <a:ext cx="83164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    </a:t>
            </a:r>
            <a:r>
              <a:rPr kumimoji="0" lang="zh-CN" sz="360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小壁虎长出了一条新尾巴，他高兴极了，他会把这个好消息告诉谁呢？他的朋友们又会说些什么呢？请同学们来讲给家长听，并把编的故事写下来。</a:t>
            </a:r>
            <a:endParaRPr kumimoji="0" lang="zh-CN" sz="4800" i="0" u="none" strike="noStrike" cap="none" spc="-100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续编故事：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19672" y="1905506"/>
            <a:ext cx="56166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小壁虎，墙上爬。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四条腿，长尾巴，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苍蝇蚊子都怕它，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见到马上逃走了。</a:t>
            </a:r>
            <a:endParaRPr kumimoji="0" lang="zh-CN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4411" y="2105561"/>
            <a:ext cx="43075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 smtClean="0">
                <a:latin typeface="楷体" pitchFamily="49" charset="-122"/>
                <a:ea typeface="楷体" pitchFamily="49" charset="-122"/>
              </a:rPr>
              <a:t>“墙壁”</a:t>
            </a:r>
            <a:endParaRPr lang="zh-CN" altLang="en-US" sz="8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内容占位符 3" descr="IW3S63}M33L$GQKJFJ`8~Y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836712"/>
            <a:ext cx="4402309" cy="460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5556" y="1298957"/>
            <a:ext cx="799288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．请借助图画同学们自由地朗读课文，圈出不认识的字并猜猜它们的读音和意思。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540" y="371703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2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．小组合作：你们小组在圈住的字中，猜到了哪些字的读音和意思？</a:t>
            </a:r>
            <a:endParaRPr lang="zh-CN" altLang="en-US" sz="5400" dirty="0" smtClean="0"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99592" y="4797152"/>
            <a:ext cx="75877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4.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利用</a:t>
            </a:r>
            <a:r>
              <a:rPr lang="zh-CN" altLang="en-US" sz="4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偏旁表义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的特点了解字义：咬、拔、赶、房、转。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548680"/>
            <a:ext cx="2856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猜字方法：</a:t>
            </a:r>
            <a:endParaRPr lang="en-US" altLang="zh-CN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1700808"/>
            <a:ext cx="4916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根据</a:t>
            </a:r>
            <a:r>
              <a:rPr lang="zh-CN" altLang="en-US" sz="4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上下文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猜读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;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2564904"/>
            <a:ext cx="4376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524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借助</a:t>
            </a:r>
            <a:r>
              <a:rPr lang="zh-CN" altLang="en-US" sz="4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图画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：墙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；</a:t>
            </a:r>
          </a:p>
        </p:txBody>
      </p:sp>
      <p:sp>
        <p:nvSpPr>
          <p:cNvPr id="6" name="矩形 5"/>
          <p:cNvSpPr/>
          <p:nvPr/>
        </p:nvSpPr>
        <p:spPr>
          <a:xfrm>
            <a:off x="899592" y="342900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2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3.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利用</a:t>
            </a:r>
            <a:r>
              <a:rPr lang="zh-CN" altLang="en-US" sz="4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“形声字特点”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猜读：蚊、咬、赶、房、转；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182231"/>
            <a:ext cx="81369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spc="-1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4000" spc="-1000" dirty="0" err="1" smtClean="0">
                <a:latin typeface="楷体" pitchFamily="49" charset="-122"/>
                <a:ea typeface="楷体" pitchFamily="49" charset="-122"/>
              </a:rPr>
              <a:t>bì</a:t>
            </a:r>
            <a:r>
              <a:rPr lang="en-US" altLang="zh-CN" sz="4000" spc="-5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4000" spc="-100" dirty="0" err="1" smtClean="0">
                <a:latin typeface="宋体" pitchFamily="2" charset="-122"/>
              </a:rPr>
              <a:t>hǔ</a:t>
            </a:r>
            <a:r>
              <a:rPr lang="en-US" altLang="zh-CN" sz="4000" spc="-100" dirty="0" smtClean="0">
                <a:solidFill>
                  <a:schemeClr val="accent2"/>
                </a:solidFill>
                <a:latin typeface="宋体" pitchFamily="2" charset="-122"/>
              </a:rPr>
              <a:t>    </a:t>
            </a:r>
            <a:r>
              <a:rPr lang="en-US" altLang="zh-CN" sz="4000" spc="-100" dirty="0" err="1" smtClean="0">
                <a:latin typeface="楷体" pitchFamily="49" charset="-122"/>
                <a:ea typeface="楷体" pitchFamily="49" charset="-122"/>
              </a:rPr>
              <a:t>q</a:t>
            </a:r>
            <a:r>
              <a:rPr lang="en-US" altLang="zh-CN" sz="4000" spc="-1140" dirty="0" err="1" smtClean="0">
                <a:latin typeface="楷体" pitchFamily="49" charset="-122"/>
                <a:ea typeface="楷体" pitchFamily="49" charset="-122"/>
              </a:rPr>
              <a:t>iá</a:t>
            </a:r>
            <a:r>
              <a:rPr lang="en-US" altLang="zh-CN" sz="4000" spc="-100" dirty="0" err="1" smtClean="0">
                <a:latin typeface="楷体" pitchFamily="49" charset="-122"/>
                <a:ea typeface="楷体" pitchFamily="49" charset="-122"/>
              </a:rPr>
              <a:t>n</a:t>
            </a:r>
            <a:r>
              <a:rPr lang="en-US" altLang="zh-CN" sz="4000" b="1" spc="-100" dirty="0" err="1" smtClean="0">
                <a:latin typeface="+mn-ea"/>
              </a:rPr>
              <a:t>ɡ</a:t>
            </a:r>
            <a:r>
              <a:rPr lang="en-US" altLang="zh-CN" sz="4000" spc="-100" dirty="0" smtClean="0">
                <a:solidFill>
                  <a:schemeClr val="accent2"/>
                </a:solidFill>
                <a:latin typeface="宋体" pitchFamily="2" charset="-122"/>
              </a:rPr>
              <a:t>      </a:t>
            </a:r>
            <a:r>
              <a:rPr lang="en-US" altLang="zh-CN" sz="4000" spc="-800" dirty="0" err="1" smtClean="0">
                <a:latin typeface="楷体" pitchFamily="49" charset="-122"/>
                <a:ea typeface="楷体" pitchFamily="49" charset="-122"/>
              </a:rPr>
              <a:t>wén</a:t>
            </a:r>
            <a:r>
              <a:rPr lang="zh-CN" altLang="en-US" sz="4000" spc="-100" dirty="0" smtClean="0">
                <a:latin typeface="楷体" pitchFamily="49" charset="-122"/>
                <a:ea typeface="楷体" pitchFamily="49" charset="-122"/>
              </a:rPr>
              <a:t>　</a:t>
            </a:r>
            <a:endParaRPr lang="en-US" altLang="zh-CN" sz="4000" spc="-1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小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壁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虎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墙壁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蚊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子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4000" spc="-100" dirty="0" err="1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en-US" altLang="zh-CN" sz="4000" spc="-800" dirty="0" err="1" smtClean="0">
                <a:latin typeface="楷体" pitchFamily="49" charset="-122"/>
                <a:ea typeface="楷体" pitchFamily="49" charset="-122"/>
              </a:rPr>
              <a:t>uàn</a:t>
            </a:r>
            <a:r>
              <a:rPr lang="en-US" altLang="zh-CN" sz="4000" spc="-100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4000" dirty="0" err="1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en-US" altLang="zh-CN" sz="4000" dirty="0" err="1" smtClean="0"/>
              <a:t>ō</a:t>
            </a:r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4000" spc="-100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4000" spc="-100" dirty="0" err="1" smtClean="0">
                <a:latin typeface="楷体" pitchFamily="49" charset="-122"/>
                <a:ea typeface="楷体" pitchFamily="49" charset="-122"/>
              </a:rPr>
              <a:t>sh</a:t>
            </a:r>
            <a:r>
              <a:rPr lang="en-US" altLang="zh-CN" sz="4000" spc="-800" dirty="0" err="1" smtClean="0">
                <a:latin typeface="楷体" pitchFamily="49" charset="-122"/>
                <a:ea typeface="楷体" pitchFamily="49" charset="-122"/>
              </a:rPr>
              <a:t>uǎi</a:t>
            </a:r>
            <a:r>
              <a:rPr lang="en-US" altLang="zh-CN" sz="4000" spc="-800" dirty="0" smtClean="0">
                <a:latin typeface="楷体" pitchFamily="49" charset="-122"/>
                <a:ea typeface="楷体" pitchFamily="49" charset="-122"/>
              </a:rPr>
              <a:t> </a:t>
            </a: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咬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断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拨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水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甩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尾巴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000" spc="-800" dirty="0" err="1" smtClean="0">
                <a:latin typeface="楷体" pitchFamily="49" charset="-122"/>
                <a:ea typeface="楷体" pitchFamily="49" charset="-122"/>
              </a:rPr>
              <a:t>ɡǎn</a:t>
            </a:r>
            <a:r>
              <a:rPr lang="en-US" altLang="zh-CN" sz="3600" spc="-100" dirty="0" smtClean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en-US" altLang="zh-CN" sz="3600" spc="-100" dirty="0" err="1" smtClean="0">
                <a:latin typeface="楷体" pitchFamily="49" charset="-122"/>
                <a:ea typeface="楷体" pitchFamily="49" charset="-122"/>
              </a:rPr>
              <a:t>s</a:t>
            </a:r>
            <a:r>
              <a:rPr lang="en-US" altLang="zh-CN" sz="4000" spc="-800" dirty="0" err="1" smtClean="0">
                <a:latin typeface="楷体" pitchFamily="49" charset="-122"/>
                <a:ea typeface="楷体" pitchFamily="49" charset="-122"/>
              </a:rPr>
              <a:t>hǎ</a:t>
            </a:r>
            <a:r>
              <a:rPr lang="en-US" altLang="zh-CN" sz="3600" spc="-100" dirty="0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3600" spc="-100" dirty="0" err="1" smtClean="0">
                <a:latin typeface="楷体" pitchFamily="49" charset="-122"/>
                <a:ea typeface="楷体" pitchFamily="49" charset="-122"/>
              </a:rPr>
              <a:t>zh</a:t>
            </a:r>
            <a:r>
              <a:rPr lang="en-US" altLang="zh-CN" sz="4000" spc="-800" dirty="0" err="1" smtClean="0">
                <a:latin typeface="楷体" pitchFamily="49" charset="-122"/>
                <a:ea typeface="楷体" pitchFamily="49" charset="-122"/>
              </a:rPr>
              <a:t>uǎn</a:t>
            </a:r>
            <a:endParaRPr lang="en-US" altLang="zh-CN" sz="4000" spc="-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赶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走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傻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孩子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转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身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182231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spc="-100" dirty="0" smtClean="0">
                <a:latin typeface="楷体" pitchFamily="49" charset="-122"/>
                <a:ea typeface="楷体" pitchFamily="49" charset="-122"/>
              </a:rPr>
              <a:t>　</a:t>
            </a:r>
            <a:endParaRPr lang="en-US" altLang="zh-CN" sz="4000" spc="-1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小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壁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虎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墙壁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蚊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子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咬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断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拨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水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甩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尾巴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4000" spc="-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赶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走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傻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孩子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转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身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1934" y="2705725"/>
            <a:ext cx="844013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A.</a:t>
            </a:r>
            <a:r>
              <a:rPr kumimoji="0" lang="zh-CN" alt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小壁虎的尾巴是被蛇咬断的。</a:t>
            </a:r>
            <a:endParaRPr kumimoji="0" lang="zh-CN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B.</a:t>
            </a:r>
            <a:r>
              <a:rPr kumimoji="0" lang="zh-CN" alt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小壁虎的尾巴是自己挣断的。</a:t>
            </a:r>
            <a:endParaRPr kumimoji="0" lang="zh-CN" altLang="en-US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判断对错：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521</Words>
  <Application>Microsoft Office PowerPoint</Application>
  <PresentationFormat>全屏显示(4:3)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楷体</vt:lpstr>
      <vt:lpstr>宋体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11111</dc:creator>
  <cp:lastModifiedBy>tw</cp:lastModifiedBy>
  <cp:revision>61</cp:revision>
  <dcterms:created xsi:type="dcterms:W3CDTF">2018-12-20T08:00:10Z</dcterms:created>
  <dcterms:modified xsi:type="dcterms:W3CDTF">2020-06-04T11:23:33Z</dcterms:modified>
</cp:coreProperties>
</file>