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5" r:id="rId21"/>
    <p:sldId id="273" r:id="rId22"/>
    <p:sldId id="274" r:id="rId23"/>
    <p:sldId id="280" r:id="rId24"/>
    <p:sldId id="283" r:id="rId25"/>
    <p:sldId id="284" r:id="rId26"/>
    <p:sldId id="289" r:id="rId27"/>
    <p:sldId id="286" r:id="rId28"/>
    <p:sldId id="287" r:id="rId29"/>
    <p:sldId id="285" r:id="rId30"/>
    <p:sldId id="288" r:id="rId31"/>
    <p:sldId id="282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hi.baidu.com/erero/album/item/1b7cf4dd45dfd2f877c6384b.html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joke.qq5t.com/2007/42423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ic.sogou.com/d?query=%BF%A8%CD%A8%CB%A2%D1%C0%CD%BC%C6%AC&amp;st=255&amp;mode=255&amp;did=1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39048"/>
            <a:ext cx="8229600" cy="1143000"/>
          </a:xfrm>
        </p:spPr>
        <p:txBody>
          <a:bodyPr/>
          <a:lstStyle/>
          <a:p>
            <a:r>
              <a:rPr lang="zh-CN" altLang="en-US"/>
              <a:t>语文园地八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100010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统编语文教材小学一年级下册第八单元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9842" r="19790" b="18209"/>
          <a:stretch>
            <a:fillRect/>
          </a:stretch>
        </p:blipFill>
        <p:spPr bwMode="auto">
          <a:xfrm>
            <a:off x="1142976" y="1214422"/>
            <a:ext cx="664373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3929058" y="3429000"/>
            <a:ext cx="1420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96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鸟</a:t>
            </a:r>
            <a:endParaRPr lang="zh-CN" altLang="en-US" sz="96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0653" r="19790"/>
          <a:stretch>
            <a:fillRect/>
          </a:stretch>
        </p:blipFill>
        <p:spPr bwMode="auto">
          <a:xfrm>
            <a:off x="1000100" y="928670"/>
            <a:ext cx="66437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4071934" y="3429000"/>
            <a:ext cx="14205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96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虫</a:t>
            </a:r>
            <a:endParaRPr lang="zh-CN" altLang="en-US" sz="96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3108" y="1643050"/>
            <a:ext cx="4471990" cy="347187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反犬旁</a:t>
            </a:r>
            <a:r>
              <a:rPr lang="en-US" altLang="zh-CN" dirty="0" smtClean="0"/>
              <a:t>———</a:t>
            </a:r>
            <a:r>
              <a:rPr lang="zh-CN" altLang="en-US" dirty="0" smtClean="0"/>
              <a:t>兽类</a:t>
            </a:r>
            <a:endParaRPr lang="en-US" altLang="zh-CN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鸟字边</a:t>
            </a:r>
            <a:r>
              <a:rPr lang="en-US" altLang="zh-CN" dirty="0" smtClean="0"/>
              <a:t>———</a:t>
            </a:r>
            <a:r>
              <a:rPr lang="zh-CN" altLang="en-US" dirty="0" smtClean="0"/>
              <a:t>禽类</a:t>
            </a:r>
            <a:endParaRPr lang="en-US" altLang="zh-CN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虫字旁</a:t>
            </a:r>
            <a:r>
              <a:rPr lang="en-US" altLang="zh-CN" dirty="0" smtClean="0"/>
              <a:t>———</a:t>
            </a:r>
            <a:r>
              <a:rPr lang="zh-CN" altLang="en-US" dirty="0" smtClean="0"/>
              <a:t>昆虫类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/>
              <a:t>你有什么发现：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3071810"/>
            <a:ext cx="8329642" cy="4525963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睡       脸       睛       背       眉       腰       眼       腿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058" r="69787" b="32558"/>
          <a:stretch>
            <a:fillRect/>
          </a:stretch>
        </p:blipFill>
        <p:spPr bwMode="auto">
          <a:xfrm>
            <a:off x="785786" y="285728"/>
            <a:ext cx="67055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2" cstate="print"/>
          <a:srcRect t="65698" r="75118"/>
          <a:stretch>
            <a:fillRect/>
          </a:stretch>
        </p:blipFill>
        <p:spPr bwMode="auto">
          <a:xfrm>
            <a:off x="1928794" y="4357694"/>
            <a:ext cx="3653037" cy="205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534" t="20058" b="32558"/>
          <a:stretch>
            <a:fillRect/>
          </a:stretch>
        </p:blipFill>
        <p:spPr bwMode="auto">
          <a:xfrm>
            <a:off x="2347204" y="0"/>
            <a:ext cx="497748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2" cstate="print"/>
          <a:srcRect l="73756" t="65698"/>
          <a:stretch>
            <a:fillRect/>
          </a:stretch>
        </p:blipFill>
        <p:spPr bwMode="auto">
          <a:xfrm>
            <a:off x="2428860" y="4357694"/>
            <a:ext cx="4143404" cy="220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2" cstate="print"/>
          <a:srcRect l="30213" t="65698" r="49348"/>
          <a:stretch>
            <a:fillRect/>
          </a:stretch>
        </p:blipFill>
        <p:spPr bwMode="auto">
          <a:xfrm>
            <a:off x="2928926" y="4286256"/>
            <a:ext cx="2571768" cy="175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28"/>
            <a:ext cx="540037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2" cstate="print"/>
          <a:srcRect l="50652" t="65698" r="20023"/>
          <a:stretch>
            <a:fillRect/>
          </a:stretch>
        </p:blipFill>
        <p:spPr bwMode="auto">
          <a:xfrm>
            <a:off x="3000364" y="4786322"/>
            <a:ext cx="3643338" cy="173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4357" b="38758"/>
          <a:stretch>
            <a:fillRect/>
          </a:stretch>
        </p:blipFill>
        <p:spPr bwMode="auto">
          <a:xfrm>
            <a:off x="762000" y="714356"/>
            <a:ext cx="761841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第二课时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14356"/>
            <a:ext cx="52149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605350" cy="588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2285992"/>
            <a:ext cx="4143372" cy="148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金鹿角早早起，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来到卫生间要考考你。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7080"/>
          <a:stretch>
            <a:fillRect/>
          </a:stretch>
        </p:blipFill>
        <p:spPr bwMode="auto">
          <a:xfrm>
            <a:off x="1928794" y="1071546"/>
            <a:ext cx="4643470" cy="541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52149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786446" y="2357430"/>
            <a:ext cx="2967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头上红冠</a:t>
            </a:r>
            <a:endParaRPr lang="en-US" altLang="zh-CN" sz="5400" b="1" cap="all" spc="0" dirty="0" smtClean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zh-CN" altLang="en-US" sz="54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满身雪白</a:t>
            </a:r>
            <a:endParaRPr lang="zh-CN" altLang="en-US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757230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联系生活实际想一想：大公鸡怎样叫？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857620" y="1857364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叫</a:t>
            </a:r>
            <a:endParaRPr lang="zh-CN" altLang="en-US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500034" y="3071810"/>
            <a:ext cx="8229600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大公鸡一叫，人们就去干什么？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457171" y="4588493"/>
            <a:ext cx="8229600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dirty="0" smtClean="0"/>
              <a:t>这首诗的作者喜欢这只大公鸡吗？为什么？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51748"/>
            <a:ext cx="8229600" cy="1143000"/>
          </a:xfrm>
        </p:spPr>
        <p:txBody>
          <a:bodyPr/>
          <a:lstStyle/>
          <a:p>
            <a:r>
              <a:rPr lang="zh-CN" altLang="en-US"/>
              <a:t>背诵《画鸡》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5976" y="1126817"/>
            <a:ext cx="4032448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/>
              <a:t>这里是哪里呀？</a:t>
            </a:r>
            <a:endParaRPr lang="zh-CN" altLang="en-US" sz="36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300736" y="2279937"/>
            <a:ext cx="48432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/>
              <a:t>如果让你住在山洞里，你愿意吗？</a:t>
            </a:r>
            <a:endParaRPr lang="zh-CN" altLang="en-US" sz="3600" dirty="0"/>
          </a:p>
        </p:txBody>
      </p:sp>
      <p:pic>
        <p:nvPicPr>
          <p:cNvPr id="1026" name="Picture 2" descr="C:\Users\saifeng\AppData\Local\Temp\WeChat Files\434035639388813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884" y="620688"/>
            <a:ext cx="3906358" cy="41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rot="20503982">
            <a:off x="3509227" y="4701958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《</a:t>
            </a:r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小熊住山洞</a:t>
            </a:r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》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8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思考：小熊一家后来住到房子了吗？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en-US" altLang="zh-CN" dirty="0" smtClean="0"/>
              <a:t>             </a:t>
            </a:r>
            <a:r>
              <a:rPr lang="zh-CN" altLang="en-US" dirty="0" smtClean="0"/>
              <a:t>你从哪里知道的？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728869" y="3501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/>
              <a:t>        就这样，一年又一年，小熊一家没有砍树，一直住在山洞里。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174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705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        </a:t>
            </a:r>
            <a:endParaRPr lang="zh-CN" altLang="en-US" sz="4000"/>
          </a:p>
        </p:txBody>
      </p:sp>
    </p:spTree>
    <p:extLst>
      <p:ext uri="{BB962C8B-B14F-4D97-AF65-F5344CB8AC3E}">
        <p14:creationId xmlns:p14="http://schemas.microsoft.com/office/powerpoint/2010/main" xmlns="" val="61458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1b7cf4dd45dfd2f877c6384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36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200761119137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-2043113"/>
            <a:ext cx="12192000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小熊为什么舍不得砍树？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2555665"/>
            <a:ext cx="2664296" cy="295232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春     长绿叶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夏     开鲜花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秋     结果实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冬     鸟过冬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5149042" y="3212976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舍不得</a:t>
            </a:r>
          </a:p>
        </p:txBody>
      </p:sp>
    </p:spTree>
    <p:extLst>
      <p:ext uri="{BB962C8B-B14F-4D97-AF65-F5344CB8AC3E}">
        <p14:creationId xmlns:p14="http://schemas.microsoft.com/office/powerpoint/2010/main" xmlns="" val="149845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 descr="http://i02.pictn.sogoucdn.com/7e22a0a1414596d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0448"/>
          <a:stretch>
            <a:fillRect/>
          </a:stretch>
        </p:blipFill>
        <p:spPr bwMode="auto">
          <a:xfrm>
            <a:off x="1285852" y="928670"/>
            <a:ext cx="638179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714744" y="4929198"/>
            <a:ext cx="2143125" cy="7270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Calibri" panose="020F0502020204030204" pitchFamily="34" charset="0"/>
              </a:rPr>
              <a:t>  卫生间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zh-CN" altLang="en-US" dirty="0"/>
              <a:t>你喜欢这只小熊吗</a:t>
            </a:r>
            <a:r>
              <a:rPr lang="zh-CN" altLang="en-US" dirty="0" smtClean="0"/>
              <a:t>？为什么？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131840" y="2708920"/>
            <a:ext cx="3383398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/>
              <a:t>爱护树木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保护环境</a:t>
            </a:r>
          </a:p>
        </p:txBody>
      </p:sp>
    </p:spTree>
    <p:extLst>
      <p:ext uri="{BB962C8B-B14F-4D97-AF65-F5344CB8AC3E}">
        <p14:creationId xmlns:p14="http://schemas.microsoft.com/office/powerpoint/2010/main" xmlns="" val="2454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3740" y="2745740"/>
            <a:ext cx="5176520" cy="161734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设计与制作：王丽俊</a:t>
            </a:r>
          </a:p>
          <a:p>
            <a:pPr marL="0" indent="0">
              <a:buNone/>
            </a:pPr>
            <a:r>
              <a:rPr lang="zh-CN" altLang="en-US"/>
              <a:t>单位：太原市实验小学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56\Documents\Tencent Files\386854254\FileRecv\MobileFile\IMG_3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665597" cy="1785950"/>
          </a:xfrm>
          <a:prstGeom prst="rect">
            <a:avLst/>
          </a:prstGeom>
          <a:noFill/>
        </p:spPr>
      </p:pic>
      <p:pic>
        <p:nvPicPr>
          <p:cNvPr id="2051" name="Picture 3" descr="C:\Users\456\Documents\Tencent Files\386854254\FileRecv\MobileFile\IMG_3308.JPG"/>
          <p:cNvPicPr>
            <a:picLocks noChangeAspect="1" noChangeArrowheads="1"/>
          </p:cNvPicPr>
          <p:nvPr/>
        </p:nvPicPr>
        <p:blipFill>
          <a:blip r:embed="rId3" cstate="print"/>
          <a:srcRect b="4894"/>
          <a:stretch>
            <a:fillRect/>
          </a:stretch>
        </p:blipFill>
        <p:spPr bwMode="auto">
          <a:xfrm>
            <a:off x="3357554" y="357166"/>
            <a:ext cx="2706811" cy="1785950"/>
          </a:xfrm>
          <a:prstGeom prst="rect">
            <a:avLst/>
          </a:prstGeom>
          <a:noFill/>
        </p:spPr>
      </p:pic>
      <p:pic>
        <p:nvPicPr>
          <p:cNvPr id="2052" name="Picture 4" descr="C:\Users\456\Documents\Tencent Files\386854254\FileRecv\MobileFile\IMG_3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85728"/>
            <a:ext cx="2748324" cy="18303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3857620" y="2428868"/>
            <a:ext cx="1643063" cy="727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7030A0"/>
                </a:solidFill>
              </a:rPr>
              <a:t>  牙刷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57224" y="2428868"/>
            <a:ext cx="1643063" cy="7270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Calibri" panose="020F0502020204030204" pitchFamily="34" charset="0"/>
              </a:rPr>
              <a:t>  毛巾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786578" y="2428868"/>
            <a:ext cx="1643063" cy="727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7030A0"/>
                </a:solidFill>
              </a:rPr>
              <a:t>  香皂</a:t>
            </a:r>
          </a:p>
        </p:txBody>
      </p:sp>
      <p:pic>
        <p:nvPicPr>
          <p:cNvPr id="2053" name="Picture 5" descr="C:\Users\456\Documents\Tencent Files\386854254\FileRecv\MobileFile\IMG_3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643314"/>
            <a:ext cx="2630476" cy="2143140"/>
          </a:xfrm>
          <a:prstGeom prst="rect">
            <a:avLst/>
          </a:prstGeom>
          <a:noFill/>
        </p:spPr>
      </p:pic>
      <p:pic>
        <p:nvPicPr>
          <p:cNvPr id="2054" name="Picture 6" descr="C:\Users\456\Documents\Tencent Files\386854254\FileRecv\MobileFile\IMG_33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357562"/>
            <a:ext cx="2744799" cy="250033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 bwMode="auto">
          <a:xfrm>
            <a:off x="2143108" y="5929330"/>
            <a:ext cx="1643063" cy="727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7030A0"/>
                </a:solidFill>
              </a:rPr>
              <a:t>  梳子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429256" y="5929330"/>
            <a:ext cx="1643062" cy="727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7030A0"/>
                </a:solidFill>
              </a:rPr>
              <a:t>  脸盆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307423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0"/>
            <a:ext cx="2428892" cy="1143000"/>
          </a:xfrm>
        </p:spPr>
        <p:txBody>
          <a:bodyPr/>
          <a:lstStyle/>
          <a:p>
            <a:pPr algn="l"/>
            <a:r>
              <a:rPr lang="zh-CN" altLang="en-US" dirty="0" smtClean="0"/>
              <a:t>听一听：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3372" y="2500306"/>
            <a:ext cx="4071998" cy="185738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              </a:t>
            </a:r>
            <a:r>
              <a:rPr lang="zh-CN" altLang="en-US" sz="12800" dirty="0" smtClean="0"/>
              <a:t>毛巾、牙刷、香皂、梳子、脸盆这</a:t>
            </a:r>
            <a:r>
              <a:rPr lang="en-US" altLang="zh-CN" sz="12800" dirty="0" smtClean="0"/>
              <a:t>5</a:t>
            </a:r>
            <a:r>
              <a:rPr lang="zh-CN" altLang="en-US" sz="12800" dirty="0" smtClean="0"/>
              <a:t>种物品粉笔是干什么的？</a:t>
            </a:r>
            <a:endParaRPr lang="zh-CN" altLang="en-US" sz="1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3760792" cy="37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2"/>
          <p:cNvSpPr>
            <a:spLocks noGrp="1" noChangeArrowheads="1"/>
          </p:cNvSpPr>
          <p:nvPr>
            <p:ph idx="1"/>
          </p:nvPr>
        </p:nvSpPr>
        <p:spPr bwMode="auto">
          <a:xfrm>
            <a:off x="2214546" y="1643050"/>
            <a:ext cx="1400156" cy="844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毛巾</a:t>
            </a:r>
            <a:endParaRPr lang="en-US" altLang="zh-CN" sz="3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2"/>
          <p:cNvSpPr txBox="1">
            <a:spLocks noChangeArrowheads="1"/>
          </p:cNvSpPr>
          <p:nvPr/>
        </p:nvSpPr>
        <p:spPr bwMode="auto">
          <a:xfrm>
            <a:off x="5000628" y="1643050"/>
            <a:ext cx="121444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擦手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6" name="矩形 2"/>
          <p:cNvSpPr txBox="1">
            <a:spLocks noChangeArrowheads="1"/>
          </p:cNvSpPr>
          <p:nvPr/>
        </p:nvSpPr>
        <p:spPr bwMode="auto">
          <a:xfrm>
            <a:off x="5000628" y="5357826"/>
            <a:ext cx="147162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洗脸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8" name="矩形 2"/>
          <p:cNvSpPr txBox="1">
            <a:spLocks noChangeArrowheads="1"/>
          </p:cNvSpPr>
          <p:nvPr/>
        </p:nvSpPr>
        <p:spPr bwMode="auto">
          <a:xfrm>
            <a:off x="5000628" y="2643182"/>
            <a:ext cx="1214446" cy="844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刷牙</a:t>
            </a:r>
            <a:endParaRPr lang="en-US" altLang="zh-CN" sz="3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2"/>
          <p:cNvSpPr txBox="1">
            <a:spLocks noChangeArrowheads="1"/>
          </p:cNvSpPr>
          <p:nvPr/>
        </p:nvSpPr>
        <p:spPr bwMode="auto">
          <a:xfrm>
            <a:off x="5000628" y="3571876"/>
            <a:ext cx="1214446" cy="844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洗澡</a:t>
            </a:r>
            <a:endParaRPr lang="en-US" altLang="zh-CN" sz="3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2"/>
          <p:cNvSpPr txBox="1">
            <a:spLocks noChangeArrowheads="1"/>
          </p:cNvSpPr>
          <p:nvPr/>
        </p:nvSpPr>
        <p:spPr bwMode="auto">
          <a:xfrm>
            <a:off x="5000628" y="4500570"/>
            <a:ext cx="1214446" cy="844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梳头</a:t>
            </a:r>
            <a:endParaRPr lang="en-US" altLang="zh-CN" sz="3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2"/>
          <p:cNvSpPr txBox="1">
            <a:spLocks noChangeArrowheads="1"/>
          </p:cNvSpPr>
          <p:nvPr/>
        </p:nvSpPr>
        <p:spPr bwMode="auto">
          <a:xfrm>
            <a:off x="2143108" y="2643182"/>
            <a:ext cx="1400156" cy="844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牙刷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2" name="矩形 2"/>
          <p:cNvSpPr txBox="1">
            <a:spLocks noChangeArrowheads="1"/>
          </p:cNvSpPr>
          <p:nvPr/>
        </p:nvSpPr>
        <p:spPr bwMode="auto">
          <a:xfrm>
            <a:off x="2214546" y="3571876"/>
            <a:ext cx="1400156" cy="844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香皂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3" name="矩形 2"/>
          <p:cNvSpPr txBox="1">
            <a:spLocks noChangeArrowheads="1"/>
          </p:cNvSpPr>
          <p:nvPr/>
        </p:nvSpPr>
        <p:spPr bwMode="auto">
          <a:xfrm>
            <a:off x="2214546" y="4500570"/>
            <a:ext cx="1400156" cy="844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梳子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4" name="矩形 2"/>
          <p:cNvSpPr txBox="1">
            <a:spLocks noChangeArrowheads="1"/>
          </p:cNvSpPr>
          <p:nvPr/>
        </p:nvSpPr>
        <p:spPr bwMode="auto">
          <a:xfrm>
            <a:off x="2214546" y="5286388"/>
            <a:ext cx="1400156" cy="844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脸盆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/>
              <a:t>拓展延伸：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    我还能说出我家的卫生间里有什么，使用书上的格式（用品</a:t>
            </a:r>
            <a:r>
              <a:rPr lang="en-US" altLang="zh-CN" dirty="0" smtClean="0"/>
              <a:t>+</a:t>
            </a:r>
            <a:r>
              <a:rPr lang="zh-CN" altLang="en-US" dirty="0" smtClean="0"/>
              <a:t>用途）。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5616" r="19790" b="29589"/>
          <a:stretch>
            <a:fillRect/>
          </a:stretch>
        </p:blipFill>
        <p:spPr bwMode="auto">
          <a:xfrm>
            <a:off x="1214414" y="1000108"/>
            <a:ext cx="66437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4071934" y="3429000"/>
            <a:ext cx="1420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96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犭</a:t>
            </a:r>
            <a:endParaRPr lang="zh-CN" altLang="en-US" sz="96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268</Words>
  <Application>Microsoft Office PowerPoint</Application>
  <PresentationFormat>全屏显示(4:3)</PresentationFormat>
  <Paragraphs>57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语文园地八</vt:lpstr>
      <vt:lpstr>幻灯片 2</vt:lpstr>
      <vt:lpstr>幻灯片 3</vt:lpstr>
      <vt:lpstr>幻灯片 4</vt:lpstr>
      <vt:lpstr>幻灯片 5</vt:lpstr>
      <vt:lpstr>听一听：</vt:lpstr>
      <vt:lpstr>幻灯片 7</vt:lpstr>
      <vt:lpstr>拓展延伸：</vt:lpstr>
      <vt:lpstr>幻灯片 9</vt:lpstr>
      <vt:lpstr>幻灯片 10</vt:lpstr>
      <vt:lpstr>幻灯片 11</vt:lpstr>
      <vt:lpstr>幻灯片 12</vt:lpstr>
      <vt:lpstr>你有什么发现：</vt:lpstr>
      <vt:lpstr>幻灯片 14</vt:lpstr>
      <vt:lpstr>幻灯片 15</vt:lpstr>
      <vt:lpstr>幻灯片 16</vt:lpstr>
      <vt:lpstr>幻灯片 17</vt:lpstr>
      <vt:lpstr>第二课时</vt:lpstr>
      <vt:lpstr>幻灯片 19</vt:lpstr>
      <vt:lpstr>幻灯片 20</vt:lpstr>
      <vt:lpstr>幻灯片 21</vt:lpstr>
      <vt:lpstr>幻灯片 22</vt:lpstr>
      <vt:lpstr>背诵《画鸡》</vt:lpstr>
      <vt:lpstr>这里是哪里呀？</vt:lpstr>
      <vt:lpstr>思考：小熊一家后来住到房子了吗？               你从哪里知道的？</vt:lpstr>
      <vt:lpstr>幻灯片 26</vt:lpstr>
      <vt:lpstr>幻灯片 27</vt:lpstr>
      <vt:lpstr>幻灯片 28</vt:lpstr>
      <vt:lpstr>小熊为什么舍不得砍树？</vt:lpstr>
      <vt:lpstr>你喜欢这只小熊吗？为什么？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456</dc:creator>
  <cp:lastModifiedBy>pha</cp:lastModifiedBy>
  <cp:revision>6</cp:revision>
  <dcterms:created xsi:type="dcterms:W3CDTF">2018-12-09T08:40:00Z</dcterms:created>
  <dcterms:modified xsi:type="dcterms:W3CDTF">2019-01-26T07:58:13Z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