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84" r:id="rId4"/>
    <p:sldId id="259" r:id="rId5"/>
    <p:sldId id="264" r:id="rId6"/>
    <p:sldId id="262" r:id="rId7"/>
    <p:sldId id="265" r:id="rId8"/>
    <p:sldId id="260" r:id="rId9"/>
    <p:sldId id="258" r:id="rId10"/>
    <p:sldId id="267" r:id="rId11"/>
    <p:sldId id="268" r:id="rId12"/>
    <p:sldId id="269" r:id="rId13"/>
    <p:sldId id="270" r:id="rId14"/>
    <p:sldId id="273" r:id="rId15"/>
    <p:sldId id="275" r:id="rId16"/>
    <p:sldId id="274" r:id="rId17"/>
    <p:sldId id="272" r:id="rId18"/>
    <p:sldId id="277" r:id="rId19"/>
    <p:sldId id="280" r:id="rId20"/>
    <p:sldId id="278" r:id="rId21"/>
    <p:sldId id="279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CCCC"/>
    <a:srgbClr val="FF9999"/>
    <a:srgbClr val="66FF99"/>
    <a:srgbClr val="FFFF66"/>
    <a:srgbClr val="99FFCC"/>
    <a:srgbClr val="FFFF99"/>
    <a:srgbClr val="99FF99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种太阳封面_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357430"/>
            <a:ext cx="7542654" cy="4330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4612" y="1357298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latin typeface="楷体" pitchFamily="49" charset="-122"/>
                <a:ea typeface="楷体" pitchFamily="49" charset="-122"/>
              </a:rPr>
              <a:t>4 </a:t>
            </a:r>
            <a:r>
              <a:rPr lang="zh-CN" altLang="en-US" sz="5400" dirty="0" smtClean="0">
                <a:latin typeface="楷体" pitchFamily="49" charset="-122"/>
                <a:ea typeface="楷体" pitchFamily="49" charset="-122"/>
              </a:rPr>
              <a:t>四个太阳</a:t>
            </a:r>
            <a:endParaRPr lang="zh-CN" altLang="en-US" sz="5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71480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统编语文教材小学一年级下册第二单元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太阳形 3"/>
          <p:cNvSpPr/>
          <p:nvPr/>
        </p:nvSpPr>
        <p:spPr>
          <a:xfrm>
            <a:off x="1682033" y="285752"/>
            <a:ext cx="2113891" cy="2021982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214546" y="785794"/>
            <a:ext cx="154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高山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太阳形 19"/>
          <p:cNvSpPr/>
          <p:nvPr/>
        </p:nvSpPr>
        <p:spPr>
          <a:xfrm>
            <a:off x="3942917" y="269171"/>
            <a:ext cx="2113891" cy="2021982"/>
          </a:xfrm>
          <a:prstGeom prst="su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500562" y="714356"/>
            <a:ext cx="154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果园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" name="太阳形 21"/>
          <p:cNvSpPr/>
          <p:nvPr/>
        </p:nvSpPr>
        <p:spPr>
          <a:xfrm>
            <a:off x="6228933" y="269171"/>
            <a:ext cx="2113891" cy="2021982"/>
          </a:xfrm>
          <a:prstGeom prst="su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786578" y="714356"/>
            <a:ext cx="154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田野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4" name="太阳形 23"/>
          <p:cNvSpPr/>
          <p:nvPr/>
        </p:nvSpPr>
        <p:spPr>
          <a:xfrm>
            <a:off x="1656901" y="2555187"/>
            <a:ext cx="2113891" cy="2021982"/>
          </a:xfrm>
          <a:prstGeom prst="sun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2214546" y="3000372"/>
            <a:ext cx="1546504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碧绿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6" name="太阳形 25"/>
          <p:cNvSpPr/>
          <p:nvPr/>
        </p:nvSpPr>
        <p:spPr>
          <a:xfrm>
            <a:off x="3929058" y="2571744"/>
            <a:ext cx="2113891" cy="2021982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486703" y="3016929"/>
            <a:ext cx="1546504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金黄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4" name="太阳形 53"/>
          <p:cNvSpPr/>
          <p:nvPr/>
        </p:nvSpPr>
        <p:spPr>
          <a:xfrm>
            <a:off x="6228933" y="2555187"/>
            <a:ext cx="2113891" cy="2021982"/>
          </a:xfrm>
          <a:prstGeom prst="sun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6786578" y="3000372"/>
            <a:ext cx="1546504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火红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6" name="太阳形 55"/>
          <p:cNvSpPr/>
          <p:nvPr/>
        </p:nvSpPr>
        <p:spPr>
          <a:xfrm>
            <a:off x="1656901" y="4836018"/>
            <a:ext cx="2113891" cy="2021982"/>
          </a:xfrm>
          <a:prstGeom prst="sun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2214546" y="5281203"/>
            <a:ext cx="1546504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清凉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8" name="太阳形 57"/>
          <p:cNvSpPr/>
          <p:nvPr/>
        </p:nvSpPr>
        <p:spPr>
          <a:xfrm>
            <a:off x="3942917" y="4836018"/>
            <a:ext cx="2113891" cy="2021982"/>
          </a:xfrm>
          <a:prstGeom prst="su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4500562" y="5281203"/>
            <a:ext cx="1546504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香甜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0" name="太阳形 59"/>
          <p:cNvSpPr/>
          <p:nvPr/>
        </p:nvSpPr>
        <p:spPr>
          <a:xfrm>
            <a:off x="6228933" y="4836018"/>
            <a:ext cx="2113891" cy="2021982"/>
          </a:xfrm>
          <a:prstGeom prst="sun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6786578" y="5281203"/>
            <a:ext cx="1546504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温暖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太阳形 3"/>
          <p:cNvSpPr/>
          <p:nvPr/>
        </p:nvSpPr>
        <p:spPr>
          <a:xfrm>
            <a:off x="0" y="299216"/>
            <a:ext cx="2912698" cy="2786058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太阳形 19"/>
          <p:cNvSpPr/>
          <p:nvPr/>
        </p:nvSpPr>
        <p:spPr>
          <a:xfrm>
            <a:off x="3014131" y="282635"/>
            <a:ext cx="2912698" cy="2786058"/>
          </a:xfrm>
          <a:prstGeom prst="su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太阳形 21"/>
          <p:cNvSpPr/>
          <p:nvPr/>
        </p:nvSpPr>
        <p:spPr>
          <a:xfrm>
            <a:off x="6000760" y="285728"/>
            <a:ext cx="2912698" cy="2786058"/>
          </a:xfrm>
          <a:prstGeom prst="su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太阳形 23"/>
          <p:cNvSpPr/>
          <p:nvPr/>
        </p:nvSpPr>
        <p:spPr>
          <a:xfrm>
            <a:off x="0" y="3357562"/>
            <a:ext cx="2912698" cy="2786058"/>
          </a:xfrm>
          <a:prstGeom prst="sun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太阳形 25"/>
          <p:cNvSpPr/>
          <p:nvPr/>
        </p:nvSpPr>
        <p:spPr>
          <a:xfrm>
            <a:off x="3014132" y="3305403"/>
            <a:ext cx="2912698" cy="2786058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太阳形 53"/>
          <p:cNvSpPr/>
          <p:nvPr/>
        </p:nvSpPr>
        <p:spPr>
          <a:xfrm>
            <a:off x="6014528" y="3305403"/>
            <a:ext cx="2912698" cy="2786058"/>
          </a:xfrm>
          <a:prstGeom prst="sun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857224" y="1142984"/>
            <a:ext cx="1073590" cy="1105292"/>
            <a:chOff x="884" y="210"/>
            <a:chExt cx="3992" cy="4110"/>
          </a:xfrm>
        </p:grpSpPr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884" y="210"/>
              <a:ext cx="3991" cy="399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>
              <a:off x="930" y="2205"/>
              <a:ext cx="394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7"/>
            <p:cNvSpPr>
              <a:spLocks noChangeShapeType="1"/>
            </p:cNvSpPr>
            <p:nvPr/>
          </p:nvSpPr>
          <p:spPr bwMode="auto">
            <a:xfrm flipH="1">
              <a:off x="2880" y="210"/>
              <a:ext cx="45" cy="41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3929058" y="1142984"/>
            <a:ext cx="1073590" cy="1105292"/>
            <a:chOff x="884" y="210"/>
            <a:chExt cx="3992" cy="4110"/>
          </a:xfrm>
        </p:grpSpPr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884" y="210"/>
              <a:ext cx="3991" cy="399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930" y="2205"/>
              <a:ext cx="394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7"/>
            <p:cNvSpPr>
              <a:spLocks noChangeShapeType="1"/>
            </p:cNvSpPr>
            <p:nvPr/>
          </p:nvSpPr>
          <p:spPr bwMode="auto">
            <a:xfrm flipH="1">
              <a:off x="2880" y="210"/>
              <a:ext cx="45" cy="41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3" name="Group 4"/>
          <p:cNvGrpSpPr>
            <a:grpSpLocks/>
          </p:cNvGrpSpPr>
          <p:nvPr/>
        </p:nvGrpSpPr>
        <p:grpSpPr bwMode="auto">
          <a:xfrm>
            <a:off x="6929454" y="1071546"/>
            <a:ext cx="1073590" cy="1105292"/>
            <a:chOff x="884" y="210"/>
            <a:chExt cx="3992" cy="4110"/>
          </a:xfrm>
        </p:grpSpPr>
        <p:sp>
          <p:nvSpPr>
            <p:cNvPr id="44" name="Rectangle 5"/>
            <p:cNvSpPr>
              <a:spLocks noChangeArrowheads="1"/>
            </p:cNvSpPr>
            <p:nvPr/>
          </p:nvSpPr>
          <p:spPr bwMode="auto">
            <a:xfrm>
              <a:off x="884" y="210"/>
              <a:ext cx="3991" cy="399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930" y="2205"/>
              <a:ext cx="394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7"/>
            <p:cNvSpPr>
              <a:spLocks noChangeShapeType="1"/>
            </p:cNvSpPr>
            <p:nvPr/>
          </p:nvSpPr>
          <p:spPr bwMode="auto">
            <a:xfrm flipH="1">
              <a:off x="2880" y="210"/>
              <a:ext cx="45" cy="41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" name="Group 4"/>
          <p:cNvGrpSpPr>
            <a:grpSpLocks/>
          </p:cNvGrpSpPr>
          <p:nvPr/>
        </p:nvGrpSpPr>
        <p:grpSpPr bwMode="auto">
          <a:xfrm>
            <a:off x="928662" y="4214818"/>
            <a:ext cx="1073590" cy="1105292"/>
            <a:chOff x="884" y="210"/>
            <a:chExt cx="3992" cy="4110"/>
          </a:xfrm>
        </p:grpSpPr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884" y="210"/>
              <a:ext cx="3991" cy="399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930" y="2205"/>
              <a:ext cx="394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7"/>
            <p:cNvSpPr>
              <a:spLocks noChangeShapeType="1"/>
            </p:cNvSpPr>
            <p:nvPr/>
          </p:nvSpPr>
          <p:spPr bwMode="auto">
            <a:xfrm flipH="1">
              <a:off x="2880" y="210"/>
              <a:ext cx="45" cy="41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" name="Group 4"/>
          <p:cNvGrpSpPr>
            <a:grpSpLocks/>
          </p:cNvGrpSpPr>
          <p:nvPr/>
        </p:nvGrpSpPr>
        <p:grpSpPr bwMode="auto">
          <a:xfrm>
            <a:off x="3929058" y="4143380"/>
            <a:ext cx="1073590" cy="1105292"/>
            <a:chOff x="884" y="210"/>
            <a:chExt cx="3992" cy="4110"/>
          </a:xfrm>
        </p:grpSpPr>
        <p:sp>
          <p:nvSpPr>
            <p:cNvPr id="52" name="Rectangle 5"/>
            <p:cNvSpPr>
              <a:spLocks noChangeArrowheads="1"/>
            </p:cNvSpPr>
            <p:nvPr/>
          </p:nvSpPr>
          <p:spPr bwMode="auto">
            <a:xfrm>
              <a:off x="884" y="210"/>
              <a:ext cx="3991" cy="399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Line 6"/>
            <p:cNvSpPr>
              <a:spLocks noChangeShapeType="1"/>
            </p:cNvSpPr>
            <p:nvPr/>
          </p:nvSpPr>
          <p:spPr bwMode="auto">
            <a:xfrm>
              <a:off x="930" y="2205"/>
              <a:ext cx="394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Line 7"/>
            <p:cNvSpPr>
              <a:spLocks noChangeShapeType="1"/>
            </p:cNvSpPr>
            <p:nvPr/>
          </p:nvSpPr>
          <p:spPr bwMode="auto">
            <a:xfrm flipH="1">
              <a:off x="2880" y="210"/>
              <a:ext cx="45" cy="41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" name="Group 4"/>
          <p:cNvGrpSpPr>
            <a:grpSpLocks/>
          </p:cNvGrpSpPr>
          <p:nvPr/>
        </p:nvGrpSpPr>
        <p:grpSpPr bwMode="auto">
          <a:xfrm>
            <a:off x="6929454" y="4143380"/>
            <a:ext cx="1073590" cy="1105292"/>
            <a:chOff x="884" y="210"/>
            <a:chExt cx="3992" cy="4110"/>
          </a:xfrm>
        </p:grpSpPr>
        <p:sp>
          <p:nvSpPr>
            <p:cNvPr id="64" name="Rectangle 5"/>
            <p:cNvSpPr>
              <a:spLocks noChangeArrowheads="1"/>
            </p:cNvSpPr>
            <p:nvPr/>
          </p:nvSpPr>
          <p:spPr bwMode="auto">
            <a:xfrm>
              <a:off x="884" y="210"/>
              <a:ext cx="3991" cy="399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" name="Line 6"/>
            <p:cNvSpPr>
              <a:spLocks noChangeShapeType="1"/>
            </p:cNvSpPr>
            <p:nvPr/>
          </p:nvSpPr>
          <p:spPr bwMode="auto">
            <a:xfrm>
              <a:off x="930" y="2205"/>
              <a:ext cx="394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7"/>
            <p:cNvSpPr>
              <a:spLocks noChangeShapeType="1"/>
            </p:cNvSpPr>
            <p:nvPr/>
          </p:nvSpPr>
          <p:spPr bwMode="auto">
            <a:xfrm flipH="1">
              <a:off x="2880" y="210"/>
              <a:ext cx="45" cy="41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928662" y="785794"/>
            <a:ext cx="1000132" cy="137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00" dirty="0" smtClean="0">
                <a:latin typeface="楷体" pitchFamily="49" charset="-122"/>
                <a:ea typeface="楷体" pitchFamily="49" charset="-122"/>
              </a:rPr>
              <a:t>阳</a:t>
            </a:r>
            <a:endParaRPr lang="en-US" altLang="zh-CN" sz="6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000496" y="785794"/>
            <a:ext cx="1000132" cy="137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00" dirty="0" smtClean="0">
                <a:latin typeface="楷体" pitchFamily="49" charset="-122"/>
                <a:ea typeface="楷体" pitchFamily="49" charset="-122"/>
              </a:rPr>
              <a:t>校</a:t>
            </a:r>
            <a:endParaRPr lang="en-US" altLang="zh-CN" sz="6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000892" y="714356"/>
            <a:ext cx="1000132" cy="137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00" dirty="0" smtClean="0">
                <a:latin typeface="楷体" pitchFamily="49" charset="-122"/>
                <a:ea typeface="楷体" pitchFamily="49" charset="-122"/>
              </a:rPr>
              <a:t>秋</a:t>
            </a:r>
            <a:endParaRPr lang="en-US" altLang="zh-CN" sz="6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00100" y="3857628"/>
            <a:ext cx="1000132" cy="137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00" dirty="0" smtClean="0">
                <a:latin typeface="楷体" pitchFamily="49" charset="-122"/>
                <a:ea typeface="楷体" pitchFamily="49" charset="-122"/>
              </a:rPr>
              <a:t>为</a:t>
            </a:r>
            <a:endParaRPr lang="en-US" altLang="zh-CN" sz="6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00496" y="3786190"/>
            <a:ext cx="1000132" cy="137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00" dirty="0" smtClean="0">
                <a:latin typeface="楷体" pitchFamily="49" charset="-122"/>
                <a:ea typeface="楷体" pitchFamily="49" charset="-122"/>
              </a:rPr>
              <a:t>金</a:t>
            </a:r>
            <a:endParaRPr lang="en-US" altLang="zh-CN" sz="6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2" y="3786190"/>
            <a:ext cx="1000132" cy="137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00" dirty="0" smtClean="0">
                <a:latin typeface="楷体" pitchFamily="49" charset="-122"/>
                <a:ea typeface="楷体" pitchFamily="49" charset="-122"/>
              </a:rPr>
              <a:t>因</a:t>
            </a:r>
            <a:endParaRPr lang="en-US" altLang="zh-CN" sz="6600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2" grpId="0" animBg="1"/>
      <p:bldP spid="24" grpId="0" animBg="1"/>
      <p:bldP spid="26" grpId="0" animBg="1"/>
      <p:bldP spid="54" grpId="0" animBg="1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31207135934_5cr2H.thumb.700_0_副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4572008"/>
            <a:ext cx="2889245" cy="2125659"/>
          </a:xfrm>
        </p:spPr>
      </p:pic>
      <p:sp>
        <p:nvSpPr>
          <p:cNvPr id="3" name="矩形 2"/>
          <p:cNvSpPr/>
          <p:nvPr/>
        </p:nvSpPr>
        <p:spPr>
          <a:xfrm>
            <a:off x="2857488" y="2571744"/>
            <a:ext cx="35830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楷体" pitchFamily="49" charset="-122"/>
                <a:ea typeface="楷体" pitchFamily="49" charset="-122"/>
              </a:rPr>
              <a:t>第</a:t>
            </a:r>
            <a:r>
              <a:rPr lang="zh-CN" alt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楷体" pitchFamily="49" charset="-122"/>
                <a:ea typeface="楷体" pitchFamily="49" charset="-122"/>
              </a:rPr>
              <a:t>二</a:t>
            </a:r>
            <a:r>
              <a:rPr lang="zh-CN" alt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楷体" pitchFamily="49" charset="-122"/>
                <a:ea typeface="楷体" pitchFamily="49" charset="-122"/>
              </a:rPr>
              <a:t>课时</a:t>
            </a:r>
            <a:endParaRPr lang="zh-CN" alt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31207135934_5cr2H.thumb.700_0_副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4572008"/>
            <a:ext cx="2889245" cy="2125659"/>
          </a:xfrm>
        </p:spPr>
      </p:pic>
      <p:sp>
        <p:nvSpPr>
          <p:cNvPr id="7" name="椭圆 6"/>
          <p:cNvSpPr/>
          <p:nvPr/>
        </p:nvSpPr>
        <p:spPr>
          <a:xfrm>
            <a:off x="857224" y="2285992"/>
            <a:ext cx="1143008" cy="114300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00100" y="2357430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道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786050" y="2285992"/>
            <a:ext cx="1143008" cy="1143008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928926" y="2357430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太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太阳形 10"/>
          <p:cNvSpPr/>
          <p:nvPr/>
        </p:nvSpPr>
        <p:spPr>
          <a:xfrm>
            <a:off x="500034" y="285728"/>
            <a:ext cx="1857388" cy="1776631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57224" y="3571876"/>
            <a:ext cx="1143008" cy="114300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0100" y="3643314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送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786050" y="3571876"/>
            <a:ext cx="1143008" cy="1143008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928926" y="3643314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因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786050" y="5000636"/>
            <a:ext cx="1143008" cy="1143008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928926" y="5072074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为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429124" y="1714488"/>
            <a:ext cx="1143008" cy="1143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572000" y="1785926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该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429124" y="3000372"/>
            <a:ext cx="1143008" cy="1143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3071810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校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429124" y="4429132"/>
            <a:ext cx="1143008" cy="1143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4572000" y="4500570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秋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500562" y="5714992"/>
            <a:ext cx="1143008" cy="1143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643438" y="5786430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温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000760" y="1714488"/>
            <a:ext cx="1143008" cy="114300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143636" y="1785926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阳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000760" y="3000372"/>
            <a:ext cx="1143008" cy="114300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6143636" y="3071810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忙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000760" y="4429132"/>
            <a:ext cx="1143008" cy="114300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6143636" y="4500570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尝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072198" y="5714992"/>
            <a:ext cx="1143008" cy="114300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6215074" y="5786430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香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358082" y="1000108"/>
            <a:ext cx="1143008" cy="114300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7500958" y="1071546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甜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358082" y="2285992"/>
            <a:ext cx="1143008" cy="114300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7500958" y="2357430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暖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7358082" y="3714752"/>
            <a:ext cx="1143008" cy="114300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7500958" y="3786190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颜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7" name="太阳形 46"/>
          <p:cNvSpPr/>
          <p:nvPr/>
        </p:nvSpPr>
        <p:spPr>
          <a:xfrm>
            <a:off x="2428860" y="214290"/>
            <a:ext cx="1857388" cy="1776631"/>
          </a:xfrm>
          <a:prstGeom prst="sun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太阳形 47"/>
          <p:cNvSpPr/>
          <p:nvPr/>
        </p:nvSpPr>
        <p:spPr>
          <a:xfrm>
            <a:off x="4071934" y="0"/>
            <a:ext cx="1857388" cy="1776631"/>
          </a:xfrm>
          <a:prstGeom prst="su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太阳形 48"/>
          <p:cNvSpPr/>
          <p:nvPr/>
        </p:nvSpPr>
        <p:spPr>
          <a:xfrm>
            <a:off x="5929322" y="0"/>
            <a:ext cx="1857388" cy="1776631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1" animBg="1"/>
      <p:bldP spid="12" grpId="0" animBg="1"/>
      <p:bldP spid="13" grpId="0"/>
      <p:bldP spid="14" grpId="0" animBg="1"/>
      <p:bldP spid="15" grpId="0"/>
      <p:bldP spid="21" grpId="0" animBg="1"/>
      <p:bldP spid="22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1" animBg="1"/>
      <p:bldP spid="48" grpId="1" animBg="1"/>
      <p:bldP spid="4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31207135934_5cr2H.thumb.700_0_副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4572008"/>
            <a:ext cx="2889245" cy="2125659"/>
          </a:xfrm>
        </p:spPr>
      </p:pic>
      <p:sp>
        <p:nvSpPr>
          <p:cNvPr id="3" name="太阳形 2"/>
          <p:cNvSpPr/>
          <p:nvPr/>
        </p:nvSpPr>
        <p:spPr>
          <a:xfrm>
            <a:off x="6786578" y="0"/>
            <a:ext cx="1857388" cy="1776631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85918" y="2357430"/>
            <a:ext cx="5786478" cy="1624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高山、田野、街道、校园，到处一片清凉。</a:t>
            </a:r>
            <a:endParaRPr lang="zh-CN" altLang="en-US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07167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  <a:ea typeface="楷体" pitchFamily="49" charset="-122"/>
              </a:rPr>
              <a:t>yě</a:t>
            </a:r>
            <a:endParaRPr lang="zh-CN" altLang="en-US" sz="3200" dirty="0">
              <a:solidFill>
                <a:srgbClr val="FF0000"/>
              </a:solidFill>
              <a:ea typeface="楷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2071678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  <a:ea typeface="楷体" pitchFamily="49" charset="-122"/>
              </a:rPr>
              <a:t>jiē</a:t>
            </a:r>
            <a:r>
              <a:rPr lang="en-US" altLang="zh-CN" sz="3200" dirty="0" smtClean="0">
                <a:solidFill>
                  <a:srgbClr val="FF0000"/>
                </a:solidFill>
                <a:ea typeface="楷体" pitchFamily="49" charset="-122"/>
              </a:rPr>
              <a:t>  </a:t>
            </a:r>
            <a:r>
              <a:rPr lang="en-US" altLang="zh-CN" sz="3200" dirty="0" err="1" smtClean="0">
                <a:solidFill>
                  <a:srgbClr val="FF0000"/>
                </a:solidFill>
                <a:ea typeface="楷体" pitchFamily="49" charset="-122"/>
              </a:rPr>
              <a:t>d</a:t>
            </a:r>
            <a:r>
              <a:rPr lang="en-US" altLang="zh-CN" sz="3200" dirty="0" err="1" smtClean="0">
                <a:solidFill>
                  <a:srgbClr val="FF0000"/>
                </a:solidFill>
                <a:latin typeface="+mn-ea"/>
              </a:rPr>
              <a:t>à</a:t>
            </a:r>
            <a:r>
              <a:rPr lang="en-US" altLang="zh-CN" sz="3200" dirty="0" err="1" smtClean="0">
                <a:solidFill>
                  <a:srgbClr val="FF0000"/>
                </a:solidFill>
                <a:ea typeface="楷体" pitchFamily="49" charset="-122"/>
              </a:rPr>
              <a:t>o</a:t>
            </a:r>
            <a:endParaRPr lang="zh-CN" altLang="en-US" sz="3200" dirty="0">
              <a:solidFill>
                <a:srgbClr val="FF0000"/>
              </a:solidFill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31207135934_5cr2H.thumb.700_0_副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4572008"/>
            <a:ext cx="2889245" cy="2125659"/>
          </a:xfrm>
        </p:spPr>
      </p:pic>
      <p:sp>
        <p:nvSpPr>
          <p:cNvPr id="3" name="太阳形 2"/>
          <p:cNvSpPr/>
          <p:nvPr/>
        </p:nvSpPr>
        <p:spPr>
          <a:xfrm>
            <a:off x="6786578" y="0"/>
            <a:ext cx="1857388" cy="1776631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85918" y="2357430"/>
            <a:ext cx="578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高山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田野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街道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校园，到处一片清凉。</a:t>
            </a:r>
            <a:endParaRPr lang="zh-CN" altLang="en-US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07167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  <a:ea typeface="楷体" pitchFamily="49" charset="-122"/>
              </a:rPr>
              <a:t>yě</a:t>
            </a:r>
            <a:endParaRPr lang="zh-CN" altLang="en-US" sz="3200" dirty="0">
              <a:solidFill>
                <a:srgbClr val="FF0000"/>
              </a:solidFill>
              <a:ea typeface="楷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2071678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  <a:ea typeface="楷体" pitchFamily="49" charset="-122"/>
              </a:rPr>
              <a:t>jiē</a:t>
            </a:r>
            <a:r>
              <a:rPr lang="en-US" altLang="zh-CN" sz="3200" dirty="0" smtClean="0">
                <a:solidFill>
                  <a:srgbClr val="FF0000"/>
                </a:solidFill>
                <a:ea typeface="楷体" pitchFamily="49" charset="-122"/>
              </a:rPr>
              <a:t>  </a:t>
            </a:r>
            <a:r>
              <a:rPr lang="en-US" altLang="zh-CN" sz="3200" dirty="0" err="1" smtClean="0">
                <a:solidFill>
                  <a:srgbClr val="FF0000"/>
                </a:solidFill>
                <a:ea typeface="楷体" pitchFamily="49" charset="-122"/>
              </a:rPr>
              <a:t>d</a:t>
            </a:r>
            <a:r>
              <a:rPr lang="en-US" altLang="zh-CN" sz="3200" dirty="0" err="1" smtClean="0">
                <a:solidFill>
                  <a:srgbClr val="FF0000"/>
                </a:solidFill>
                <a:latin typeface="+mn-ea"/>
              </a:rPr>
              <a:t>à</a:t>
            </a:r>
            <a:r>
              <a:rPr lang="en-US" altLang="zh-CN" sz="3200" dirty="0" err="1" smtClean="0">
                <a:solidFill>
                  <a:srgbClr val="FF0000"/>
                </a:solidFill>
                <a:ea typeface="楷体" pitchFamily="49" charset="-122"/>
              </a:rPr>
              <a:t>o</a:t>
            </a:r>
            <a:endParaRPr lang="zh-CN" altLang="en-US" sz="3200" dirty="0">
              <a:solidFill>
                <a:srgbClr val="FF0000"/>
              </a:solidFill>
              <a:ea typeface="楷体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714612" y="3357562"/>
            <a:ext cx="1071570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31207135934_5cr2H.thumb.700_0_副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4572008"/>
            <a:ext cx="2889245" cy="2125659"/>
          </a:xfrm>
        </p:spPr>
      </p:pic>
      <p:sp>
        <p:nvSpPr>
          <p:cNvPr id="3" name="太阳形 2"/>
          <p:cNvSpPr/>
          <p:nvPr/>
        </p:nvSpPr>
        <p:spPr>
          <a:xfrm>
            <a:off x="6786578" y="0"/>
            <a:ext cx="1857388" cy="1776631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85918" y="2357430"/>
            <a:ext cx="578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600" b="1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高山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3600" b="1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田野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3600" b="1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街道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3600" b="1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校园，到处一片清凉。</a:t>
            </a:r>
            <a:endParaRPr lang="zh-CN" altLang="en-US" sz="3600" b="1" dirty="0">
              <a:solidFill>
                <a:srgbClr val="00B05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07167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00B050"/>
                </a:solidFill>
                <a:ea typeface="楷体" pitchFamily="49" charset="-122"/>
              </a:rPr>
              <a:t>yě</a:t>
            </a:r>
            <a:endParaRPr lang="zh-CN" altLang="en-US" sz="3200" dirty="0">
              <a:solidFill>
                <a:srgbClr val="00B050"/>
              </a:solidFill>
              <a:ea typeface="楷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2071678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00B050"/>
                </a:solidFill>
                <a:ea typeface="楷体" pitchFamily="49" charset="-122"/>
              </a:rPr>
              <a:t>jiē</a:t>
            </a:r>
            <a:r>
              <a:rPr lang="en-US" altLang="zh-CN" sz="3200" dirty="0" smtClean="0">
                <a:solidFill>
                  <a:srgbClr val="00B050"/>
                </a:solidFill>
                <a:ea typeface="楷体" pitchFamily="49" charset="-122"/>
              </a:rPr>
              <a:t>  </a:t>
            </a:r>
            <a:r>
              <a:rPr lang="en-US" altLang="zh-CN" sz="3200" dirty="0" err="1" smtClean="0">
                <a:solidFill>
                  <a:srgbClr val="00B050"/>
                </a:solidFill>
                <a:ea typeface="楷体" pitchFamily="49" charset="-122"/>
              </a:rPr>
              <a:t>d</a:t>
            </a:r>
            <a:r>
              <a:rPr lang="en-US" altLang="zh-CN" sz="3200" dirty="0" err="1" smtClean="0">
                <a:solidFill>
                  <a:srgbClr val="00B050"/>
                </a:solidFill>
                <a:latin typeface="+mn-ea"/>
              </a:rPr>
              <a:t>à</a:t>
            </a:r>
            <a:r>
              <a:rPr lang="en-US" altLang="zh-CN" sz="3200" dirty="0" err="1" smtClean="0">
                <a:solidFill>
                  <a:srgbClr val="00B050"/>
                </a:solidFill>
                <a:ea typeface="楷体" pitchFamily="49" charset="-122"/>
              </a:rPr>
              <a:t>o</a:t>
            </a:r>
            <a:endParaRPr lang="zh-CN" altLang="en-US" sz="3200" dirty="0">
              <a:solidFill>
                <a:srgbClr val="00B050"/>
              </a:solidFill>
              <a:ea typeface="楷体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714612" y="3357562"/>
            <a:ext cx="1071570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笑脸 8"/>
          <p:cNvSpPr/>
          <p:nvPr/>
        </p:nvSpPr>
        <p:spPr>
          <a:xfrm>
            <a:off x="7286644" y="428604"/>
            <a:ext cx="928694" cy="857256"/>
          </a:xfrm>
          <a:prstGeom prst="smileyFac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31207135934_5cr2H.thumb.700_0_副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4572008"/>
            <a:ext cx="2889245" cy="2125659"/>
          </a:xfrm>
        </p:spPr>
      </p:pic>
      <p:sp>
        <p:nvSpPr>
          <p:cNvPr id="3" name="太阳形 2"/>
          <p:cNvSpPr/>
          <p:nvPr/>
        </p:nvSpPr>
        <p:spPr>
          <a:xfrm>
            <a:off x="6929454" y="0"/>
            <a:ext cx="1857388" cy="1776631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85918" y="2357430"/>
            <a:ext cx="578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金黄的落叶忙着邀请伙伴，请他们尝尝水果的香甜。</a:t>
            </a:r>
            <a:endParaRPr lang="zh-CN" altLang="en-US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200024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  <a:ea typeface="楷体" pitchFamily="49" charset="-122"/>
              </a:rPr>
              <a:t>y</a:t>
            </a:r>
            <a:r>
              <a:rPr lang="en-US" altLang="zh-CN" sz="3200" dirty="0" err="1" smtClean="0">
                <a:solidFill>
                  <a:srgbClr val="FF0000"/>
                </a:solidFill>
                <a:latin typeface="+mn-ea"/>
              </a:rPr>
              <a:t>ā</a:t>
            </a:r>
            <a:r>
              <a:rPr lang="en-US" altLang="zh-CN" sz="3200" dirty="0" err="1" smtClean="0">
                <a:solidFill>
                  <a:srgbClr val="FF0000"/>
                </a:solidFill>
                <a:ea typeface="楷体" pitchFamily="49" charset="-122"/>
              </a:rPr>
              <a:t>o</a:t>
            </a:r>
            <a:r>
              <a:rPr lang="en-US" altLang="zh-CN" sz="3200" dirty="0" smtClean="0">
                <a:solidFill>
                  <a:srgbClr val="FF0000"/>
                </a:solidFill>
                <a:ea typeface="楷体" pitchFamily="49" charset="-122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ea typeface="楷体" pitchFamily="49" charset="-122"/>
              </a:rPr>
              <a:t>qǐng</a:t>
            </a:r>
            <a:endParaRPr lang="zh-CN" altLang="en-US" sz="3200" dirty="0">
              <a:solidFill>
                <a:srgbClr val="FF0000"/>
              </a:solidFill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31207135934_5cr2H.thumb.700_0_副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4572008"/>
            <a:ext cx="2889245" cy="2125659"/>
          </a:xfrm>
        </p:spPr>
      </p:pic>
      <p:sp>
        <p:nvSpPr>
          <p:cNvPr id="3" name="太阳形 2"/>
          <p:cNvSpPr/>
          <p:nvPr/>
        </p:nvSpPr>
        <p:spPr>
          <a:xfrm>
            <a:off x="6929454" y="0"/>
            <a:ext cx="1857388" cy="1776631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麦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500438"/>
            <a:ext cx="2957533" cy="1848459"/>
          </a:xfrm>
          <a:prstGeom prst="rect">
            <a:avLst/>
          </a:prstGeom>
        </p:spPr>
      </p:pic>
      <p:pic>
        <p:nvPicPr>
          <p:cNvPr id="8" name="图片 7" descr="timg (2)_副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857232"/>
            <a:ext cx="3892565" cy="2455661"/>
          </a:xfrm>
          <a:prstGeom prst="rect">
            <a:avLst/>
          </a:prstGeom>
        </p:spPr>
      </p:pic>
      <p:pic>
        <p:nvPicPr>
          <p:cNvPr id="9" name="图片 8" descr="timg (3)_副本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643314"/>
            <a:ext cx="2500330" cy="16652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6" y="1857364"/>
            <a:ext cx="1928826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latin typeface="楷体" pitchFamily="49" charset="-122"/>
                <a:ea typeface="楷体" pitchFamily="49" charset="-122"/>
              </a:rPr>
              <a:t>邀请</a:t>
            </a:r>
            <a:endParaRPr lang="zh-CN" altLang="en-US" sz="4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164305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  <a:ea typeface="楷体" pitchFamily="49" charset="-122"/>
              </a:rPr>
              <a:t>y</a:t>
            </a:r>
            <a:r>
              <a:rPr lang="en-US" altLang="zh-CN" sz="3200" dirty="0" err="1" smtClean="0">
                <a:solidFill>
                  <a:srgbClr val="FF0000"/>
                </a:solidFill>
                <a:latin typeface="+mn-ea"/>
              </a:rPr>
              <a:t>ā</a:t>
            </a:r>
            <a:r>
              <a:rPr lang="en-US" altLang="zh-CN" sz="3200" dirty="0" err="1" smtClean="0">
                <a:solidFill>
                  <a:srgbClr val="FF0000"/>
                </a:solidFill>
                <a:ea typeface="楷体" pitchFamily="49" charset="-122"/>
              </a:rPr>
              <a:t>o</a:t>
            </a:r>
            <a:r>
              <a:rPr lang="en-US" altLang="zh-CN" sz="3200" dirty="0" smtClean="0">
                <a:solidFill>
                  <a:srgbClr val="FF0000"/>
                </a:solidFill>
                <a:ea typeface="楷体" pitchFamily="49" charset="-122"/>
              </a:rPr>
              <a:t>  </a:t>
            </a:r>
            <a:r>
              <a:rPr lang="en-US" altLang="zh-CN" sz="3200" dirty="0" err="1" smtClean="0">
                <a:solidFill>
                  <a:srgbClr val="FF0000"/>
                </a:solidFill>
                <a:ea typeface="楷体" pitchFamily="49" charset="-122"/>
              </a:rPr>
              <a:t>qǐng</a:t>
            </a:r>
            <a:endParaRPr lang="zh-CN" altLang="en-US" sz="3200" dirty="0">
              <a:solidFill>
                <a:srgbClr val="FF0000"/>
              </a:solidFill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31207135934_5cr2H.thumb.700_0_副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4572008"/>
            <a:ext cx="2889245" cy="2125659"/>
          </a:xfrm>
        </p:spPr>
      </p:pic>
      <p:pic>
        <p:nvPicPr>
          <p:cNvPr id="5" name="图片 4" descr="timg (6)_副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357430"/>
            <a:ext cx="2928958" cy="2035251"/>
          </a:xfrm>
          <a:prstGeom prst="rect">
            <a:avLst/>
          </a:prstGeom>
        </p:spPr>
      </p:pic>
      <p:pic>
        <p:nvPicPr>
          <p:cNvPr id="6" name="图片 5" descr="timg (5)_副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357298"/>
            <a:ext cx="5371749" cy="336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72264" y="1142984"/>
            <a:ext cx="1928826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latin typeface="楷体" pitchFamily="49" charset="-122"/>
                <a:ea typeface="楷体" pitchFamily="49" charset="-122"/>
              </a:rPr>
              <a:t>冻僵</a:t>
            </a:r>
            <a:endParaRPr lang="zh-CN" altLang="en-US" sz="4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92867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  <a:ea typeface="楷体" pitchFamily="49" charset="-122"/>
              </a:rPr>
              <a:t>dòng</a:t>
            </a:r>
            <a:r>
              <a:rPr lang="en-US" altLang="zh-CN" sz="3200" dirty="0" smtClean="0">
                <a:solidFill>
                  <a:srgbClr val="FF0000"/>
                </a:solidFill>
                <a:ea typeface="楷体" pitchFamily="49" charset="-122"/>
              </a:rPr>
              <a:t>  </a:t>
            </a:r>
            <a:r>
              <a:rPr lang="en-US" altLang="zh-CN" sz="3200" dirty="0" err="1" smtClean="0">
                <a:solidFill>
                  <a:srgbClr val="FF0000"/>
                </a:solidFill>
                <a:ea typeface="楷体" pitchFamily="49" charset="-122"/>
              </a:rPr>
              <a:t>jiāng</a:t>
            </a:r>
            <a:endParaRPr lang="zh-CN" altLang="en-US" sz="3200" dirty="0">
              <a:solidFill>
                <a:srgbClr val="FF0000"/>
              </a:solidFill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31207135934_5cr2H.thumb.700_0_副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4572008"/>
            <a:ext cx="2889245" cy="2125659"/>
          </a:xfrm>
        </p:spPr>
      </p:pic>
      <p:sp>
        <p:nvSpPr>
          <p:cNvPr id="3" name="矩形 2"/>
          <p:cNvSpPr/>
          <p:nvPr/>
        </p:nvSpPr>
        <p:spPr>
          <a:xfrm>
            <a:off x="2857488" y="2571744"/>
            <a:ext cx="35830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楷体" pitchFamily="49" charset="-122"/>
                <a:ea typeface="楷体" pitchFamily="49" charset="-122"/>
              </a:rPr>
              <a:t>第一课时</a:t>
            </a:r>
            <a:endParaRPr lang="zh-CN" alt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31207135934_5cr2H.thumb.700_0_副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4572008"/>
            <a:ext cx="2889245" cy="2125659"/>
          </a:xfrm>
        </p:spPr>
      </p:pic>
      <p:sp>
        <p:nvSpPr>
          <p:cNvPr id="7" name="太阳形 6"/>
          <p:cNvSpPr/>
          <p:nvPr/>
        </p:nvSpPr>
        <p:spPr>
          <a:xfrm>
            <a:off x="285720" y="214290"/>
            <a:ext cx="1857388" cy="1776631"/>
          </a:xfrm>
          <a:prstGeom prst="su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timg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48" y="714356"/>
            <a:ext cx="3714752" cy="37147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96" y="2500306"/>
            <a:ext cx="5143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小画家，我想对你说：</a:t>
            </a:r>
            <a:r>
              <a:rPr lang="zh-CN" altLang="en-US" sz="3600" b="1" u="sng" dirty="0" smtClean="0">
                <a:latin typeface="楷体" pitchFamily="49" charset="-122"/>
                <a:ea typeface="楷体" pitchFamily="49" charset="-122"/>
              </a:rPr>
              <a:t>               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。”</a:t>
            </a:r>
            <a:r>
              <a:rPr lang="zh-CN" altLang="en-US" sz="3600" b="1" u="sng" dirty="0" smtClean="0">
                <a:latin typeface="楷体" pitchFamily="49" charset="-122"/>
                <a:ea typeface="楷体" pitchFamily="49" charset="-122"/>
              </a:rPr>
              <a:t>                            </a:t>
            </a:r>
            <a:endParaRPr lang="zh-CN" altLang="en-US" sz="3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31207135934_5cr2H.thumb.700_0_副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4572008"/>
            <a:ext cx="2889245" cy="2125659"/>
          </a:xfrm>
        </p:spPr>
      </p:pic>
      <p:pic>
        <p:nvPicPr>
          <p:cNvPr id="5" name="图片 4" descr="timg (11)_副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071546"/>
            <a:ext cx="2919426" cy="2016650"/>
          </a:xfrm>
          <a:prstGeom prst="rect">
            <a:avLst/>
          </a:prstGeom>
        </p:spPr>
      </p:pic>
      <p:pic>
        <p:nvPicPr>
          <p:cNvPr id="6" name="图片 5" descr="timg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142984"/>
            <a:ext cx="2786082" cy="1962371"/>
          </a:xfrm>
          <a:prstGeom prst="rect">
            <a:avLst/>
          </a:prstGeom>
        </p:spPr>
      </p:pic>
      <p:pic>
        <p:nvPicPr>
          <p:cNvPr id="8" name="图片 7" descr="timg (10)_副本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3286124"/>
            <a:ext cx="3000396" cy="1875248"/>
          </a:xfrm>
          <a:prstGeom prst="rect">
            <a:avLst/>
          </a:prstGeom>
        </p:spPr>
      </p:pic>
      <p:pic>
        <p:nvPicPr>
          <p:cNvPr id="7" name="图片 6" descr="u=3913800336,3395375715&amp;fm=200&amp;gp=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3286124"/>
            <a:ext cx="2738440" cy="1857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31207135934_5cr2H.thumb.700_0_副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4572008"/>
            <a:ext cx="2889245" cy="2125659"/>
          </a:xfrm>
        </p:spPr>
      </p:pic>
      <p:sp>
        <p:nvSpPr>
          <p:cNvPr id="7" name="太阳形 6"/>
          <p:cNvSpPr/>
          <p:nvPr/>
        </p:nvSpPr>
        <p:spPr>
          <a:xfrm>
            <a:off x="285720" y="214290"/>
            <a:ext cx="1857388" cy="1776631"/>
          </a:xfrm>
          <a:prstGeom prst="su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57224" y="1714488"/>
            <a:ext cx="5429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春天，春天的太阳该画什么颜色呢？哦，画个彩色的。因为春天是个多彩的季节。</a:t>
            </a:r>
            <a:endParaRPr lang="zh-CN" altLang="en-US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2285992"/>
            <a:ext cx="114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  <a:ea typeface="楷体" pitchFamily="49" charset="-122"/>
              </a:rPr>
              <a:t>y</a:t>
            </a:r>
            <a:r>
              <a:rPr lang="en-US" altLang="zh-CN" sz="3200" dirty="0" err="1" smtClean="0">
                <a:solidFill>
                  <a:srgbClr val="FF0000"/>
                </a:solidFill>
                <a:latin typeface="+mn-ea"/>
                <a:ea typeface="楷体" pitchFamily="49" charset="-122"/>
              </a:rPr>
              <a:t>á</a:t>
            </a:r>
            <a:r>
              <a:rPr lang="en-US" altLang="zh-CN" sz="3200" dirty="0" err="1" smtClean="0">
                <a:solidFill>
                  <a:srgbClr val="FF0000"/>
                </a:solidFill>
                <a:ea typeface="楷体" pitchFamily="49" charset="-122"/>
              </a:rPr>
              <a:t>n</a:t>
            </a:r>
            <a:endParaRPr lang="zh-CN" altLang="en-US" sz="3200" dirty="0">
              <a:solidFill>
                <a:srgbClr val="FF0000"/>
              </a:solidFill>
              <a:ea typeface="楷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3214686"/>
            <a:ext cx="114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  <a:ea typeface="楷体" pitchFamily="49" charset="-122"/>
              </a:rPr>
              <a:t>c</a:t>
            </a:r>
            <a:r>
              <a:rPr lang="en-US" altLang="zh-CN" sz="3200" dirty="0" err="1" smtClean="0">
                <a:solidFill>
                  <a:srgbClr val="FF0000"/>
                </a:solidFill>
                <a:latin typeface="+mn-ea"/>
              </a:rPr>
              <a:t>ǎi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1" name="图片 10" descr="timg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357298"/>
            <a:ext cx="2000264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31207135934_5cr2H.thumb.700_0_副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4572008"/>
            <a:ext cx="2889245" cy="2125659"/>
          </a:xfrm>
        </p:spPr>
      </p:pic>
      <p:sp>
        <p:nvSpPr>
          <p:cNvPr id="9" name="TextBox 8"/>
          <p:cNvSpPr txBox="1"/>
          <p:nvPr/>
        </p:nvSpPr>
        <p:spPr>
          <a:xfrm>
            <a:off x="642878" y="2143116"/>
            <a:ext cx="8501122" cy="1624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我想画个</a:t>
            </a:r>
            <a:r>
              <a:rPr lang="zh-CN" altLang="en-US" sz="3600" u="sng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色的太阳，把它送去</a:t>
            </a:r>
            <a:r>
              <a:rPr lang="zh-CN" altLang="en-US" sz="3600" u="sng" dirty="0" smtClean="0">
                <a:latin typeface="楷体" pitchFamily="49" charset="-122"/>
                <a:ea typeface="楷体" pitchFamily="49" charset="-122"/>
              </a:rPr>
              <a:t>       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，我希望</a:t>
            </a:r>
            <a:r>
              <a:rPr lang="zh-CN" altLang="en-US" sz="3600" u="sng" dirty="0" smtClean="0">
                <a:latin typeface="楷体" pitchFamily="49" charset="-122"/>
                <a:ea typeface="楷体" pitchFamily="49" charset="-122"/>
              </a:rPr>
              <a:t>             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2786058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  <a:ea typeface="楷体" pitchFamily="49" charset="-122"/>
              </a:rPr>
              <a:t>xī</a:t>
            </a:r>
            <a:r>
              <a:rPr lang="en-US" altLang="zh-CN" sz="3200" dirty="0" smtClean="0">
                <a:solidFill>
                  <a:srgbClr val="FF0000"/>
                </a:solidFill>
                <a:ea typeface="楷体" pitchFamily="49" charset="-122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ea typeface="楷体" pitchFamily="49" charset="-122"/>
              </a:rPr>
              <a:t>w</a:t>
            </a:r>
            <a:r>
              <a:rPr lang="en-US" altLang="zh-CN" sz="3200" dirty="0" err="1" smtClean="0">
                <a:solidFill>
                  <a:srgbClr val="FF0000"/>
                </a:solidFill>
                <a:latin typeface="+mn-ea"/>
              </a:rPr>
              <a:t>à</a:t>
            </a:r>
            <a:r>
              <a:rPr lang="en-US" altLang="zh-CN" sz="3200" dirty="0" err="1" smtClean="0">
                <a:solidFill>
                  <a:srgbClr val="FF0000"/>
                </a:solidFill>
                <a:ea typeface="楷体" pitchFamily="49" charset="-122"/>
              </a:rPr>
              <a:t>ng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1785926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  <a:ea typeface="楷体" pitchFamily="49" charset="-122"/>
              </a:rPr>
              <a:t>xi</a:t>
            </a:r>
            <a:r>
              <a:rPr lang="en-US" altLang="zh-CN" sz="3200" dirty="0" err="1" smtClean="0">
                <a:solidFill>
                  <a:srgbClr val="FF0000"/>
                </a:solidFill>
                <a:latin typeface="+mn-ea"/>
              </a:rPr>
              <a:t>ǎ</a:t>
            </a:r>
            <a:r>
              <a:rPr lang="en-US" altLang="zh-CN" sz="3200" dirty="0" err="1" smtClean="0">
                <a:solidFill>
                  <a:srgbClr val="FF0000"/>
                </a:solidFill>
                <a:ea typeface="楷体" pitchFamily="49" charset="-122"/>
              </a:rPr>
              <a:t>ng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种太阳封面_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642918"/>
            <a:ext cx="7542654" cy="4330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5214950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设计：广东省珠海市香洲区凤凰小学 张榕芳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31207135934_5cr2H.thumb.700_0_副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4572008"/>
            <a:ext cx="2889245" cy="2125659"/>
          </a:xfrm>
        </p:spPr>
      </p:pic>
      <p:sp>
        <p:nvSpPr>
          <p:cNvPr id="5" name="TextBox 4"/>
          <p:cNvSpPr txBox="1"/>
          <p:nvPr/>
        </p:nvSpPr>
        <p:spPr>
          <a:xfrm>
            <a:off x="2285984" y="1857364"/>
            <a:ext cx="52864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一个送给送给</a:t>
            </a:r>
            <a:r>
              <a:rPr lang="zh-CN" altLang="en-US" sz="36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南极，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zh-CN" altLang="en-US" sz="3600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一个送给送给</a:t>
            </a:r>
            <a:r>
              <a:rPr lang="zh-CN" altLang="en-US" sz="36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北冰洋，</a:t>
            </a:r>
            <a:br>
              <a:rPr lang="zh-CN" altLang="en-US" sz="36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</a:b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一个挂在挂在</a:t>
            </a:r>
            <a:r>
              <a:rPr lang="zh-CN" altLang="en-US" sz="36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冬天，</a:t>
            </a:r>
            <a:br>
              <a:rPr lang="zh-CN" altLang="en-US" sz="36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</a:b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一个挂在</a:t>
            </a:r>
            <a:r>
              <a:rPr lang="zh-CN" altLang="en-US" sz="36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晚上。</a:t>
            </a:r>
            <a:endParaRPr lang="zh-CN" altLang="en-US" sz="3600" dirty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31207135934_5cr2H.thumb.700_0_副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4572008"/>
            <a:ext cx="2889245" cy="2125659"/>
          </a:xfrm>
        </p:spPr>
      </p:pic>
      <p:sp>
        <p:nvSpPr>
          <p:cNvPr id="3" name="太阳形 2"/>
          <p:cNvSpPr/>
          <p:nvPr/>
        </p:nvSpPr>
        <p:spPr>
          <a:xfrm>
            <a:off x="2071670" y="1000108"/>
            <a:ext cx="1500198" cy="1500198"/>
          </a:xfrm>
          <a:prstGeom prst="su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071670" y="257174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绿绿的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太阳形 5"/>
          <p:cNvSpPr/>
          <p:nvPr/>
        </p:nvSpPr>
        <p:spPr>
          <a:xfrm>
            <a:off x="5357818" y="1000108"/>
            <a:ext cx="1500198" cy="1500198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357818" y="257174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金黄的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太阳形 7"/>
          <p:cNvSpPr/>
          <p:nvPr/>
        </p:nvSpPr>
        <p:spPr>
          <a:xfrm>
            <a:off x="2071670" y="3286124"/>
            <a:ext cx="1500198" cy="1500198"/>
          </a:xfrm>
          <a:prstGeom prst="su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071670" y="485776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红红的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太阳形 9"/>
          <p:cNvSpPr/>
          <p:nvPr/>
        </p:nvSpPr>
        <p:spPr>
          <a:xfrm>
            <a:off x="5357818" y="3286124"/>
            <a:ext cx="1500198" cy="1500198"/>
          </a:xfrm>
          <a:prstGeom prst="sun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57818" y="485776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彩色的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31207135934_5cr2H.thumb.700_0_副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4572008"/>
            <a:ext cx="2889245" cy="2125659"/>
          </a:xfrm>
        </p:spPr>
      </p:pic>
      <p:sp>
        <p:nvSpPr>
          <p:cNvPr id="5" name="TextBox 4"/>
          <p:cNvSpPr txBox="1"/>
          <p:nvPr/>
        </p:nvSpPr>
        <p:spPr>
          <a:xfrm>
            <a:off x="1357258" y="1142984"/>
            <a:ext cx="778674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我要画一个绿绿的太阳送给</a:t>
            </a:r>
            <a:r>
              <a:rPr lang="zh-CN" altLang="en-US" sz="3600" u="sng" dirty="0" smtClean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我要画一个金黄的太阳送给</a:t>
            </a:r>
            <a:r>
              <a:rPr lang="zh-CN" altLang="en-US" sz="3600" u="sng" dirty="0" smtClean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600" dirty="0" smtClean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我要画一个红红的太阳送给</a:t>
            </a:r>
            <a:r>
              <a:rPr lang="zh-CN" altLang="en-US" sz="3600" u="sng" dirty="0" smtClean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600" dirty="0" smtClean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我要画一个彩色的太阳送给</a:t>
            </a:r>
            <a:r>
              <a:rPr lang="zh-CN" altLang="en-US" sz="3600" u="sng" dirty="0" smtClean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600" dirty="0" smtClean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endParaRPr lang="zh-CN" altLang="en-US" sz="3600" dirty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太阳形 5"/>
          <p:cNvSpPr/>
          <p:nvPr/>
        </p:nvSpPr>
        <p:spPr>
          <a:xfrm>
            <a:off x="571472" y="1714488"/>
            <a:ext cx="785818" cy="785818"/>
          </a:xfrm>
          <a:prstGeom prst="su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太阳形 7"/>
          <p:cNvSpPr/>
          <p:nvPr/>
        </p:nvSpPr>
        <p:spPr>
          <a:xfrm>
            <a:off x="571472" y="2571744"/>
            <a:ext cx="785818" cy="785818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9" name="太阳形 8"/>
          <p:cNvSpPr/>
          <p:nvPr/>
        </p:nvSpPr>
        <p:spPr>
          <a:xfrm>
            <a:off x="571472" y="3429000"/>
            <a:ext cx="785818" cy="785818"/>
          </a:xfrm>
          <a:prstGeom prst="su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太阳形 9"/>
          <p:cNvSpPr/>
          <p:nvPr/>
        </p:nvSpPr>
        <p:spPr>
          <a:xfrm>
            <a:off x="571472" y="4286256"/>
            <a:ext cx="785818" cy="785818"/>
          </a:xfrm>
          <a:prstGeom prst="sun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31207135934_5cr2H.thumb.700_0_副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4572008"/>
            <a:ext cx="2889245" cy="2125659"/>
          </a:xfrm>
        </p:spPr>
      </p:pic>
      <p:pic>
        <p:nvPicPr>
          <p:cNvPr id="6" name="图片 5" descr="四个太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75241" cy="6858000"/>
          </a:xfrm>
          <a:prstGeom prst="rect">
            <a:avLst/>
          </a:prstGeom>
        </p:spPr>
      </p:pic>
      <p:pic>
        <p:nvPicPr>
          <p:cNvPr id="7" name="图片 6" descr="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4355" y="0"/>
            <a:ext cx="4209645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00034" y="1428736"/>
            <a:ext cx="4896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0034" y="2214554"/>
            <a:ext cx="4896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034" y="3286124"/>
            <a:ext cx="4896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0628" y="285728"/>
            <a:ext cx="4896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31207135934_5cr2H.thumb.700_0_副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4572008"/>
            <a:ext cx="2889245" cy="2125659"/>
          </a:xfrm>
        </p:spPr>
      </p:pic>
      <p:sp>
        <p:nvSpPr>
          <p:cNvPr id="5" name="TextBox 4"/>
          <p:cNvSpPr txBox="1"/>
          <p:nvPr/>
        </p:nvSpPr>
        <p:spPr>
          <a:xfrm>
            <a:off x="500034" y="342900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我喜欢</a:t>
            </a:r>
            <a:r>
              <a:rPr lang="zh-CN" altLang="en-US" sz="3600" u="sng" dirty="0" smtClean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太阳，因为它</a:t>
            </a:r>
            <a:r>
              <a:rPr lang="zh-CN" altLang="en-US" sz="3600" u="sng" dirty="0" smtClean="0">
                <a:latin typeface="楷体" pitchFamily="49" charset="-122"/>
                <a:ea typeface="楷体" pitchFamily="49" charset="-122"/>
              </a:rPr>
              <a:t>          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太阳形 5"/>
          <p:cNvSpPr/>
          <p:nvPr/>
        </p:nvSpPr>
        <p:spPr>
          <a:xfrm>
            <a:off x="1000100" y="1428736"/>
            <a:ext cx="1643074" cy="1571636"/>
          </a:xfrm>
          <a:prstGeom prst="su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太阳形 7"/>
          <p:cNvSpPr/>
          <p:nvPr/>
        </p:nvSpPr>
        <p:spPr>
          <a:xfrm>
            <a:off x="2857488" y="1428736"/>
            <a:ext cx="1643074" cy="157163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9" name="太阳形 8"/>
          <p:cNvSpPr/>
          <p:nvPr/>
        </p:nvSpPr>
        <p:spPr>
          <a:xfrm>
            <a:off x="4643438" y="1428736"/>
            <a:ext cx="1643074" cy="1571636"/>
          </a:xfrm>
          <a:prstGeom prst="su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太阳形 9"/>
          <p:cNvSpPr/>
          <p:nvPr/>
        </p:nvSpPr>
        <p:spPr>
          <a:xfrm>
            <a:off x="6500826" y="1428736"/>
            <a:ext cx="1643074" cy="1571636"/>
          </a:xfrm>
          <a:prstGeom prst="sun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1fcd055f15d186ac7251df827f13e.jpg@1280w_1l_2o_100sh_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1000108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楷体" pitchFamily="49" charset="-122"/>
                <a:ea typeface="楷体" pitchFamily="49" charset="-122"/>
              </a:rPr>
              <a:t>后羿射日</a:t>
            </a:r>
            <a:endParaRPr lang="zh-CN" altLang="en-US" sz="5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太阳形 3"/>
          <p:cNvSpPr/>
          <p:nvPr/>
        </p:nvSpPr>
        <p:spPr>
          <a:xfrm>
            <a:off x="1643042" y="714356"/>
            <a:ext cx="1367064" cy="1307626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000232" y="857232"/>
            <a:ext cx="1000132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太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太阳形 19"/>
          <p:cNvSpPr/>
          <p:nvPr/>
        </p:nvSpPr>
        <p:spPr>
          <a:xfrm>
            <a:off x="3214678" y="714356"/>
            <a:ext cx="1367064" cy="1307626"/>
          </a:xfrm>
          <a:prstGeom prst="su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571868" y="857232"/>
            <a:ext cx="1000132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阳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" name="太阳形 21"/>
          <p:cNvSpPr/>
          <p:nvPr/>
        </p:nvSpPr>
        <p:spPr>
          <a:xfrm>
            <a:off x="4714876" y="714356"/>
            <a:ext cx="1367064" cy="1307626"/>
          </a:xfrm>
          <a:prstGeom prst="su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072066" y="857232"/>
            <a:ext cx="1000132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道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4" name="太阳形 23"/>
          <p:cNvSpPr/>
          <p:nvPr/>
        </p:nvSpPr>
        <p:spPr>
          <a:xfrm>
            <a:off x="6215074" y="714356"/>
            <a:ext cx="1367064" cy="1307626"/>
          </a:xfrm>
          <a:prstGeom prst="su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572264" y="857232"/>
            <a:ext cx="1000132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送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6" name="太阳形 25"/>
          <p:cNvSpPr/>
          <p:nvPr/>
        </p:nvSpPr>
        <p:spPr>
          <a:xfrm>
            <a:off x="7776936" y="714356"/>
            <a:ext cx="1367064" cy="130762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8134126" y="857232"/>
            <a:ext cx="1000132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忙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8" name="太阳形 27"/>
          <p:cNvSpPr/>
          <p:nvPr/>
        </p:nvSpPr>
        <p:spPr>
          <a:xfrm>
            <a:off x="0" y="2214554"/>
            <a:ext cx="1367064" cy="1307626"/>
          </a:xfrm>
          <a:prstGeom prst="sun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57190" y="2357430"/>
            <a:ext cx="1000132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尝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" name="太阳形 29"/>
          <p:cNvSpPr/>
          <p:nvPr/>
        </p:nvSpPr>
        <p:spPr>
          <a:xfrm>
            <a:off x="1500166" y="2214554"/>
            <a:ext cx="1367064" cy="1307626"/>
          </a:xfrm>
          <a:prstGeom prst="sun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857356" y="2357430"/>
            <a:ext cx="1000132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香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2" name="太阳形 31"/>
          <p:cNvSpPr/>
          <p:nvPr/>
        </p:nvSpPr>
        <p:spPr>
          <a:xfrm>
            <a:off x="3000364" y="2214554"/>
            <a:ext cx="1367064" cy="1307626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3357554" y="2357430"/>
            <a:ext cx="1000132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甜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4" name="太阳形 33"/>
          <p:cNvSpPr/>
          <p:nvPr/>
        </p:nvSpPr>
        <p:spPr>
          <a:xfrm>
            <a:off x="4500562" y="2214554"/>
            <a:ext cx="1367064" cy="1307626"/>
          </a:xfrm>
          <a:prstGeom prst="sun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4857752" y="2357430"/>
            <a:ext cx="1000132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温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6" name="太阳形 35"/>
          <p:cNvSpPr/>
          <p:nvPr/>
        </p:nvSpPr>
        <p:spPr>
          <a:xfrm>
            <a:off x="6000760" y="2214554"/>
            <a:ext cx="1367064" cy="1307626"/>
          </a:xfrm>
          <a:prstGeom prst="su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6357950" y="2357430"/>
            <a:ext cx="1000132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暖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8" name="太阳形 37"/>
          <p:cNvSpPr/>
          <p:nvPr/>
        </p:nvSpPr>
        <p:spPr>
          <a:xfrm>
            <a:off x="7572396" y="2214554"/>
            <a:ext cx="1367064" cy="1307626"/>
          </a:xfrm>
          <a:prstGeom prst="sun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7929586" y="2357430"/>
            <a:ext cx="1000132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该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0" name="太阳形 39"/>
          <p:cNvSpPr/>
          <p:nvPr/>
        </p:nvSpPr>
        <p:spPr>
          <a:xfrm>
            <a:off x="1500166" y="3643314"/>
            <a:ext cx="1367064" cy="1307626"/>
          </a:xfrm>
          <a:prstGeom prst="su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1857356" y="3786190"/>
            <a:ext cx="1000132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颜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2" name="太阳形 41"/>
          <p:cNvSpPr/>
          <p:nvPr/>
        </p:nvSpPr>
        <p:spPr>
          <a:xfrm>
            <a:off x="3000364" y="3643314"/>
            <a:ext cx="1367064" cy="1307626"/>
          </a:xfrm>
          <a:prstGeom prst="sun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3357554" y="3786190"/>
            <a:ext cx="1000132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因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4" name="太阳形 43"/>
          <p:cNvSpPr/>
          <p:nvPr/>
        </p:nvSpPr>
        <p:spPr>
          <a:xfrm>
            <a:off x="4500562" y="3643314"/>
            <a:ext cx="1367064" cy="1307626"/>
          </a:xfrm>
          <a:prstGeom prst="sun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4857752" y="3786190"/>
            <a:ext cx="1000132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校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6" name="太阳形 45"/>
          <p:cNvSpPr/>
          <p:nvPr/>
        </p:nvSpPr>
        <p:spPr>
          <a:xfrm>
            <a:off x="6000760" y="3643314"/>
            <a:ext cx="1367064" cy="1307626"/>
          </a:xfrm>
          <a:prstGeom prst="sun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6357950" y="3786190"/>
            <a:ext cx="1000132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秋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8" name="太阳形 47"/>
          <p:cNvSpPr/>
          <p:nvPr/>
        </p:nvSpPr>
        <p:spPr>
          <a:xfrm>
            <a:off x="7572396" y="3643314"/>
            <a:ext cx="1367064" cy="1307626"/>
          </a:xfrm>
          <a:prstGeom prst="sun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7929586" y="3786190"/>
            <a:ext cx="1000132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为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0" name="太阳形 49"/>
          <p:cNvSpPr/>
          <p:nvPr/>
        </p:nvSpPr>
        <p:spPr>
          <a:xfrm>
            <a:off x="0" y="3643314"/>
            <a:ext cx="1367064" cy="1307626"/>
          </a:xfrm>
          <a:prstGeom prst="sun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357190" y="3786190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金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114</Words>
  <Application>Microsoft Office PowerPoint</Application>
  <PresentationFormat>全屏显示(4:3)</PresentationFormat>
  <Paragraphs>90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lc</dc:creator>
  <cp:lastModifiedBy>pha</cp:lastModifiedBy>
  <cp:revision>32</cp:revision>
  <dcterms:created xsi:type="dcterms:W3CDTF">2018-12-30T02:27:57Z</dcterms:created>
  <dcterms:modified xsi:type="dcterms:W3CDTF">2019-01-26T07:14:07Z</dcterms:modified>
</cp:coreProperties>
</file>