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6"/>
  </p:notesMasterIdLst>
  <p:sldIdLst>
    <p:sldId id="257" r:id="rId3"/>
    <p:sldId id="347" r:id="rId4"/>
    <p:sldId id="256" r:id="rId5"/>
    <p:sldId id="327" r:id="rId7"/>
    <p:sldId id="258" r:id="rId8"/>
    <p:sldId id="282" r:id="rId9"/>
    <p:sldId id="267" r:id="rId10"/>
    <p:sldId id="268" r:id="rId11"/>
    <p:sldId id="328" r:id="rId12"/>
    <p:sldId id="348" r:id="rId13"/>
    <p:sldId id="270" r:id="rId14"/>
    <p:sldId id="329" r:id="rId15"/>
    <p:sldId id="330" r:id="rId16"/>
    <p:sldId id="331" r:id="rId17"/>
    <p:sldId id="259" r:id="rId18"/>
    <p:sldId id="338" r:id="rId19"/>
    <p:sldId id="333" r:id="rId20"/>
    <p:sldId id="334" r:id="rId21"/>
    <p:sldId id="335" r:id="rId22"/>
    <p:sldId id="272" r:id="rId23"/>
    <p:sldId id="303" r:id="rId24"/>
    <p:sldId id="275" r:id="rId25"/>
    <p:sldId id="385" r:id="rId26"/>
    <p:sldId id="386" r:id="rId27"/>
    <p:sldId id="337" r:id="rId28"/>
    <p:sldId id="323" r:id="rId29"/>
    <p:sldId id="339" r:id="rId30"/>
    <p:sldId id="349" r:id="rId31"/>
    <p:sldId id="340" r:id="rId32"/>
    <p:sldId id="281" r:id="rId33"/>
    <p:sldId id="342" r:id="rId34"/>
    <p:sldId id="341" r:id="rId35"/>
    <p:sldId id="261" r:id="rId36"/>
    <p:sldId id="344" r:id="rId37"/>
    <p:sldId id="345" r:id="rId38"/>
    <p:sldId id="343" r:id="rId39"/>
    <p:sldId id="346" r:id="rId40"/>
    <p:sldId id="315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6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2253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253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2253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253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2253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253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2253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253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2253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253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4819" name="文本占位符 2"/>
          <p:cNvSpPr>
            <a:spLocks noGrp="1"/>
          </p:cNvSpPr>
          <p:nvPr>
            <p:ph type="body" sz="quarter"/>
          </p:nvPr>
        </p:nvSpPr>
        <p:spPr>
          <a:xfrm>
            <a:off x="661988" y="3932238"/>
            <a:ext cx="5295900" cy="3216275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ADBD5-FF6F-4F1F-AF78-B518D2CD17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C2A10-E97F-46DF-9873-696D05EB3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GIF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microsoft.com/office/2007/relationships/media" Target="file:///C:\Users\Dell\Desktop\&#21653;&#21658;\&#29399;&#30340;&#21483;&#22768;.mp3" TargetMode="External"/><Relationship Id="rId8" Type="http://schemas.openxmlformats.org/officeDocument/2006/relationships/audio" Target="file:///C:\Users\Dell\Desktop\&#21653;&#21658;\&#29399;&#30340;&#21483;&#22768;.mp3" TargetMode="External"/><Relationship Id="rId7" Type="http://schemas.openxmlformats.org/officeDocument/2006/relationships/image" Target="../media/image6.png"/><Relationship Id="rId6" Type="http://schemas.microsoft.com/office/2007/relationships/media" Target="file:///C:\Users\Dell\Desktop\&#21653;&#21658;\&#32431;&#38899;&#20048;%20-%20&#38738;&#34521;&#21483;.mp3" TargetMode="External"/><Relationship Id="rId5" Type="http://schemas.openxmlformats.org/officeDocument/2006/relationships/audio" Target="file:///C:\Users\Dell\Desktop\&#21653;&#21658;\&#32431;&#38899;&#20048;%20-%20&#38738;&#34521;&#21483;.mp3" TargetMode="Externa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6.xml"/><Relationship Id="rId13" Type="http://schemas.microsoft.com/office/2007/relationships/media" Target="file:///C:\Users\Dell\Desktop\&#21653;&#21658;\&#23567;&#29483;&#21483;&#22768;.mp3" TargetMode="External"/><Relationship Id="rId12" Type="http://schemas.openxmlformats.org/officeDocument/2006/relationships/audio" Target="file:///C:\Users\Dell\Desktop\&#21653;&#21658;\&#23567;&#29483;&#21483;&#22768;.mp3" TargetMode="External"/><Relationship Id="rId11" Type="http://schemas.microsoft.com/office/2007/relationships/media" Target="file:///C:\Users\Dell\Desktop\&#21653;&#21658;\&#20844;&#40481;&#21483;&#22768;.mp3" TargetMode="External"/><Relationship Id="rId10" Type="http://schemas.openxmlformats.org/officeDocument/2006/relationships/audio" Target="file:///C:\Users\Dell\Desktop\&#21653;&#21658;\&#20844;&#40481;&#21483;&#22768;.mp3" TargetMode="Externa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2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7.xml"/><Relationship Id="rId5" Type="http://schemas.openxmlformats.org/officeDocument/2006/relationships/image" Target="../media/image7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microsoft.com/office/2007/relationships/media" Target="file:///C:\Users\Administrator\Desktop\20&#21653;&#21658;\&#21653;&#21658;&#38899;&#25928;.wav" TargetMode="External"/><Relationship Id="rId1" Type="http://schemas.openxmlformats.org/officeDocument/2006/relationships/audio" Target="file:///C:\Users\Administrator\Desktop\20&#21653;&#21658;\&#21653;&#21658;&#38899;&#25928;.wav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45920" y="1550035"/>
            <a:ext cx="806069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15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11500" b="1">
                <a:latin typeface="楷体" panose="02010609060101010101" pitchFamily="49" charset="-122"/>
                <a:ea typeface="楷体" panose="02010609060101010101" pitchFamily="49" charset="-122"/>
              </a:rPr>
              <a:t>、咕 咚</a:t>
            </a:r>
            <a:endParaRPr lang="zh-CN" altLang="en-US" sz="1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9710" y="5585460"/>
            <a:ext cx="5128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双流区彭镇小学   梁琴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/>
          <p:nvPr/>
        </p:nvSpPr>
        <p:spPr>
          <a:xfrm>
            <a:off x="621030" y="1042670"/>
            <a:ext cx="5764530" cy="3048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  <a:spcBef>
                <a:spcPts val="800"/>
              </a:spcBef>
            </a:pPr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265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木瓜熟了。一个木瓜从高高的树上掉进湖里，“咕咚”！</a:t>
            </a:r>
            <a:endParaRPr lang="zh-CN" altLang="en-US" sz="4265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2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8430" y="230505"/>
            <a:ext cx="5497513" cy="347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/>
          <p:nvPr/>
        </p:nvSpPr>
        <p:spPr>
          <a:xfrm>
            <a:off x="213995" y="140970"/>
            <a:ext cx="5866765" cy="3447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  <a:spcBef>
                <a:spcPts val="800"/>
              </a:spcBef>
            </a:pPr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265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木瓜</a:t>
            </a: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熟</a:t>
            </a:r>
            <a:r>
              <a:rPr lang="zh-CN" altLang="en-US" sz="4265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了。一个木瓜从高高的树上掉进湖里，“咕咚”！</a:t>
            </a:r>
            <a:endParaRPr lang="zh-CN" altLang="en-US" sz="4265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2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8430" y="230505"/>
            <a:ext cx="5497513" cy="347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347467_194659275000_2"/>
          <p:cNvPicPr>
            <a:picLocks noChangeAspect="1"/>
          </p:cNvPicPr>
          <p:nvPr/>
        </p:nvPicPr>
        <p:blipFill>
          <a:blip r:embed="rId1"/>
          <a:srcRect b="4127"/>
          <a:stretch>
            <a:fillRect/>
          </a:stretch>
        </p:blipFill>
        <p:spPr>
          <a:xfrm>
            <a:off x="8016240" y="73660"/>
            <a:ext cx="4100195" cy="2622550"/>
          </a:xfrm>
          <a:prstGeom prst="rect">
            <a:avLst/>
          </a:prstGeom>
        </p:spPr>
      </p:pic>
      <p:pic>
        <p:nvPicPr>
          <p:cNvPr id="5" name="图片 4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5605" y="4157980"/>
            <a:ext cx="4100830" cy="2722245"/>
          </a:xfrm>
          <a:prstGeom prst="rect">
            <a:avLst/>
          </a:prstGeom>
        </p:spPr>
      </p:pic>
      <p:pic>
        <p:nvPicPr>
          <p:cNvPr id="6" name="图片 5" descr="timg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0" y="4232275"/>
            <a:ext cx="4301490" cy="2573020"/>
          </a:xfrm>
          <a:prstGeom prst="rect">
            <a:avLst/>
          </a:prstGeom>
        </p:spPr>
      </p:pic>
      <p:pic>
        <p:nvPicPr>
          <p:cNvPr id="7" name="图片 6" descr="tim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30" y="73660"/>
            <a:ext cx="4341495" cy="27133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49650" y="2767965"/>
            <a:ext cx="48228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水果</a:t>
            </a:r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成熟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549650" y="2767965"/>
            <a:ext cx="48228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饭菜</a:t>
            </a:r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煮熟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timg (3)"/>
          <p:cNvPicPr>
            <a:picLocks noChangeAspect="1"/>
          </p:cNvPicPr>
          <p:nvPr/>
        </p:nvPicPr>
        <p:blipFill>
          <a:blip r:embed="rId1"/>
          <a:srcRect l="8606" t="8847" r="11333" b="6132"/>
          <a:stretch>
            <a:fillRect/>
          </a:stretch>
        </p:blipFill>
        <p:spPr>
          <a:xfrm>
            <a:off x="4337050" y="123190"/>
            <a:ext cx="3516630" cy="2491105"/>
          </a:xfrm>
          <a:prstGeom prst="rect">
            <a:avLst/>
          </a:prstGeom>
        </p:spPr>
      </p:pic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2"/>
          <a:srcRect l="6661" t="8019" b="6022"/>
          <a:stretch>
            <a:fillRect/>
          </a:stretch>
        </p:blipFill>
        <p:spPr>
          <a:xfrm>
            <a:off x="34290" y="123190"/>
            <a:ext cx="4071620" cy="2490470"/>
          </a:xfrm>
          <a:prstGeom prst="rect">
            <a:avLst/>
          </a:prstGeom>
        </p:spPr>
      </p:pic>
      <p:pic>
        <p:nvPicPr>
          <p:cNvPr id="9" name="图片 8" descr="timg (5)"/>
          <p:cNvPicPr>
            <a:picLocks noChangeAspect="1"/>
          </p:cNvPicPr>
          <p:nvPr/>
        </p:nvPicPr>
        <p:blipFill>
          <a:blip r:embed="rId3"/>
          <a:srcRect t="13323" b="3997"/>
          <a:stretch>
            <a:fillRect/>
          </a:stretch>
        </p:blipFill>
        <p:spPr>
          <a:xfrm>
            <a:off x="8372475" y="297815"/>
            <a:ext cx="3583305" cy="2626360"/>
          </a:xfrm>
          <a:prstGeom prst="rect">
            <a:avLst/>
          </a:prstGeom>
        </p:spPr>
      </p:pic>
      <p:pic>
        <p:nvPicPr>
          <p:cNvPr id="10" name="图片 9" descr="timg (6)"/>
          <p:cNvPicPr>
            <a:picLocks noChangeAspect="1"/>
          </p:cNvPicPr>
          <p:nvPr/>
        </p:nvPicPr>
        <p:blipFill>
          <a:blip r:embed="rId4"/>
          <a:srcRect l="17412" r="16708"/>
          <a:stretch>
            <a:fillRect/>
          </a:stretch>
        </p:blipFill>
        <p:spPr>
          <a:xfrm>
            <a:off x="8206105" y="3692525"/>
            <a:ext cx="3666490" cy="3131820"/>
          </a:xfrm>
          <a:prstGeom prst="rect">
            <a:avLst/>
          </a:prstGeom>
        </p:spPr>
      </p:pic>
      <p:pic>
        <p:nvPicPr>
          <p:cNvPr id="11" name="图片 10" descr="timg (7)"/>
          <p:cNvPicPr>
            <a:picLocks noChangeAspect="1"/>
          </p:cNvPicPr>
          <p:nvPr/>
        </p:nvPicPr>
        <p:blipFill>
          <a:blip r:embed="rId5"/>
          <a:srcRect r="710" b="7223"/>
          <a:stretch>
            <a:fillRect/>
          </a:stretch>
        </p:blipFill>
        <p:spPr>
          <a:xfrm>
            <a:off x="245745" y="4090670"/>
            <a:ext cx="4200525" cy="273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5544820" y="4290060"/>
            <a:ext cx="65335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熟悉   熟人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timg (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1435" y="-37465"/>
            <a:ext cx="6083300" cy="3312795"/>
          </a:xfrm>
          <a:prstGeom prst="rect">
            <a:avLst/>
          </a:prstGeom>
        </p:spPr>
      </p:pic>
      <p:pic>
        <p:nvPicPr>
          <p:cNvPr id="9" name="图片 8" descr="timg"/>
          <p:cNvPicPr>
            <a:picLocks noChangeAspect="1"/>
          </p:cNvPicPr>
          <p:nvPr/>
        </p:nvPicPr>
        <p:blipFill>
          <a:blip r:embed="rId2">
            <a:clrChange>
              <a:clrFrom>
                <a:srgbClr val="FCFEFC">
                  <a:alpha val="100000"/>
                </a:srgbClr>
              </a:clrFrom>
              <a:clrTo>
                <a:srgbClr val="FCFEFC">
                  <a:alpha val="100000"/>
                  <a:alpha val="0"/>
                </a:srgbClr>
              </a:clrTo>
            </a:clrChange>
          </a:blip>
          <a:srcRect b="5146"/>
          <a:stretch>
            <a:fillRect/>
          </a:stretch>
        </p:blipFill>
        <p:spPr>
          <a:xfrm>
            <a:off x="6709410" y="77470"/>
            <a:ext cx="4690745" cy="333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290" y="580390"/>
            <a:ext cx="11230610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自读提示：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自己读课文一遍，借助书上插图、熟字猜读生字，做到读准字音，读通句子。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2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、读完了跟同桌说一说，你根据插图、熟字猜读了哪些字？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 descr="96bOOOPICf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3045" y="-95885"/>
            <a:ext cx="12658725" cy="875284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786380" y="632460"/>
            <a:ext cx="2720340" cy="2268855"/>
            <a:chOff x="-393" y="1732"/>
            <a:chExt cx="2280" cy="1920"/>
          </a:xfrm>
        </p:grpSpPr>
        <p:pic>
          <p:nvPicPr>
            <p:cNvPr id="19494" name="Picture 36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393" y="1732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95" name="文本框 7"/>
            <p:cNvSpPr txBox="1"/>
            <p:nvPr/>
          </p:nvSpPr>
          <p:spPr>
            <a:xfrm>
              <a:off x="45" y="2391"/>
              <a:ext cx="1404" cy="85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6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熟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了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35065" y="317500"/>
            <a:ext cx="2720340" cy="2268855"/>
            <a:chOff x="-393" y="1732"/>
            <a:chExt cx="2280" cy="1920"/>
          </a:xfrm>
        </p:grpSpPr>
        <p:pic>
          <p:nvPicPr>
            <p:cNvPr id="4" name="Picture 36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393" y="1732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-79" y="2343"/>
              <a:ext cx="1522" cy="93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拦</a:t>
              </a:r>
              <a:r>
                <a:rPr lang="zh-CN" altLang="en-US" sz="5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住</a:t>
              </a:r>
              <a:endPara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8370" y="3004820"/>
            <a:ext cx="2720340" cy="2268855"/>
            <a:chOff x="-393" y="1732"/>
            <a:chExt cx="2280" cy="1920"/>
          </a:xfrm>
        </p:grpSpPr>
        <p:pic>
          <p:nvPicPr>
            <p:cNvPr id="11" name="Picture 36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393" y="1732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文本框 11"/>
            <p:cNvSpPr txBox="1"/>
            <p:nvPr/>
          </p:nvSpPr>
          <p:spPr>
            <a:xfrm>
              <a:off x="27" y="2343"/>
              <a:ext cx="1440" cy="93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领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着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145905" y="632460"/>
            <a:ext cx="2720340" cy="2268855"/>
            <a:chOff x="-393" y="1732"/>
            <a:chExt cx="2280" cy="1920"/>
          </a:xfrm>
        </p:grpSpPr>
        <p:pic>
          <p:nvPicPr>
            <p:cNvPr id="15" name="Picture 36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393" y="1732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22" y="2343"/>
              <a:ext cx="1451" cy="93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逃</a:t>
              </a:r>
              <a:r>
                <a:rPr lang="zh-CN" altLang="en-US" sz="4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命</a:t>
              </a:r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55130" y="3004820"/>
            <a:ext cx="4219575" cy="3089275"/>
            <a:chOff x="-393" y="1732"/>
            <a:chExt cx="2280" cy="1920"/>
          </a:xfrm>
        </p:grpSpPr>
        <p:pic>
          <p:nvPicPr>
            <p:cNvPr id="19" name="Picture 36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393" y="1732"/>
              <a:ext cx="2280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文本框 19"/>
            <p:cNvSpPr txBox="1"/>
            <p:nvPr/>
          </p:nvSpPr>
          <p:spPr>
            <a:xfrm>
              <a:off x="-22" y="2457"/>
              <a:ext cx="1539" cy="6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吓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了一跳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3" name="图片 2" descr="JQS~$MELX2Q}L[)WHCE41KB"/>
          <p:cNvPicPr>
            <a:picLocks noChangeAspect="1"/>
          </p:cNvPicPr>
          <p:nvPr/>
        </p:nvPicPr>
        <p:blipFill>
          <a:blip r:embed="rId1"/>
          <a:srcRect l="4379" t="4934" r="6775" b="11508"/>
          <a:stretch>
            <a:fillRect/>
          </a:stretch>
        </p:blipFill>
        <p:spPr>
          <a:xfrm>
            <a:off x="2007870" y="909955"/>
            <a:ext cx="8001635" cy="455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形标注 1"/>
          <p:cNvSpPr/>
          <p:nvPr/>
        </p:nvSpPr>
        <p:spPr>
          <a:xfrm>
            <a:off x="367030" y="2162175"/>
            <a:ext cx="2135505" cy="1541780"/>
          </a:xfrm>
          <a:prstGeom prst="wedgeEllipseCallout">
            <a:avLst>
              <a:gd name="adj1" fmla="val 54873"/>
              <a:gd name="adj2" fmla="val 4048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</a:t>
            </a:r>
            <a:endParaRPr lang="zh-CN" altLang="en-US" sz="4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 rot="360000">
            <a:off x="1323975" y="821690"/>
            <a:ext cx="3091180" cy="1546225"/>
          </a:xfrm>
          <a:prstGeom prst="wedgeEllipseCallout">
            <a:avLst>
              <a:gd name="adj1" fmla="val 50577"/>
              <a:gd name="adj2" fmla="val 505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4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</a:t>
            </a:r>
            <a:r>
              <a:rPr lang="zh-CN" altLang="en-US" sz="4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4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 rot="360000">
            <a:off x="3833495" y="297815"/>
            <a:ext cx="2666365" cy="1259840"/>
          </a:xfrm>
          <a:prstGeom prst="wedgeEllipseCallout">
            <a:avLst>
              <a:gd name="adj1" fmla="val 18947"/>
              <a:gd name="adj2" fmla="val 818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</a:t>
            </a:r>
            <a:endParaRPr lang="zh-CN" altLang="en-US" sz="6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 rot="360000">
            <a:off x="6068060" y="4597400"/>
            <a:ext cx="2666365" cy="1259840"/>
          </a:xfrm>
          <a:prstGeom prst="wedgeEllipseCallout">
            <a:avLst>
              <a:gd name="adj1" fmla="val -19504"/>
              <a:gd name="adj2" fmla="val -12297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羊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 rot="360000">
            <a:off x="6266815" y="-13335"/>
            <a:ext cx="2666365" cy="1259840"/>
          </a:xfrm>
          <a:prstGeom prst="wedgeEllipseCallout">
            <a:avLst>
              <a:gd name="adj1" fmla="val -2047"/>
              <a:gd name="adj2" fmla="val 786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 rot="21360000">
            <a:off x="9211945" y="1059815"/>
            <a:ext cx="2445385" cy="1070610"/>
          </a:xfrm>
          <a:prstGeom prst="wedgeEllipseCallout">
            <a:avLst>
              <a:gd name="adj1" fmla="val -74563"/>
              <a:gd name="adj2" fmla="val 271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2"/>
          <a:srcRect l="38247" t="33759" r="35144" b="3596"/>
          <a:stretch>
            <a:fillRect/>
          </a:stretch>
        </p:blipFill>
        <p:spPr>
          <a:xfrm>
            <a:off x="10009505" y="2214880"/>
            <a:ext cx="1842770" cy="300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椭圆形标注 8"/>
          <p:cNvSpPr/>
          <p:nvPr/>
        </p:nvSpPr>
        <p:spPr>
          <a:xfrm rot="21360000">
            <a:off x="9708515" y="5670550"/>
            <a:ext cx="2445385" cy="1070610"/>
          </a:xfrm>
          <a:prstGeom prst="wedgeEllipseCallout">
            <a:avLst>
              <a:gd name="adj1" fmla="val 533"/>
              <a:gd name="adj2" fmla="val -19130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r>
              <a:rPr lang="zh-CN" altLang="en-US" sz="6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en-US" sz="6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09880" y="734695"/>
            <a:ext cx="113715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山羊    大象    野牛    小鹿</a:t>
            </a:r>
            <a:endParaRPr lang="zh-CN" altLang="en-US" sz="6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6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    狐狸   小猴子</a:t>
            </a:r>
            <a:endParaRPr lang="zh-CN" altLang="en-US" sz="6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44600" y="621665"/>
            <a:ext cx="1315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兔子  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77590" y="621665"/>
            <a:ext cx="2049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小猴子  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2850" y="621665"/>
            <a:ext cx="2049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  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37930" y="621665"/>
            <a:ext cx="2049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山羊 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4600" y="2190750"/>
            <a:ext cx="2049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小鹿 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7625" y="2190750"/>
            <a:ext cx="2049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大象 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92850" y="2190750"/>
            <a:ext cx="2049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野牛 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200818145918963_2"/>
          <p:cNvPicPr>
            <a:picLocks noChangeAspect="1"/>
          </p:cNvPicPr>
          <p:nvPr/>
        </p:nvPicPr>
        <p:blipFill>
          <a:blip r:embed="rId1"/>
          <a:srcRect t="16873" r="8305"/>
          <a:stretch>
            <a:fillRect/>
          </a:stretch>
        </p:blipFill>
        <p:spPr>
          <a:xfrm>
            <a:off x="7130415" y="3569335"/>
            <a:ext cx="4992370" cy="3250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>
            <a:spLocks noGrp="1" noRot="1"/>
          </p:cNvSpPr>
          <p:nvPr>
            <p:ph type="title"/>
          </p:nvPr>
        </p:nvSpPr>
        <p:spPr>
          <a:xfrm>
            <a:off x="591820" y="588010"/>
            <a:ext cx="8423910" cy="1987550"/>
          </a:xfrm>
        </p:spPr>
        <p:txBody>
          <a:bodyPr vert="horz" wrap="square" lIns="91440" tIns="45720" rIns="91440" bIns="45720" anchor="ctr">
            <a:normAutofit fontScale="90000"/>
          </a:bodyPr>
          <a:p>
            <a:pPr algn="l" fontAlgn="auto">
              <a:lnSpc>
                <a:spcPct val="150000"/>
              </a:lnSpc>
            </a:pP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兔子吓了一跳，拔腿就跑。小猴子看见了，问他为什么跑。兔子一边跑一边叫：“不好啦，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‘咕咚’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可怕极了！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200818145918963_2"/>
          <p:cNvPicPr>
            <a:picLocks noChangeAspect="1"/>
          </p:cNvPicPr>
          <p:nvPr/>
        </p:nvPicPr>
        <p:blipFill>
          <a:blip r:embed="rId1"/>
          <a:srcRect t="16873" r="8305"/>
          <a:stretch>
            <a:fillRect/>
          </a:stretch>
        </p:blipFill>
        <p:spPr>
          <a:xfrm>
            <a:off x="7130415" y="3569335"/>
            <a:ext cx="4992370" cy="3250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>
            <a:spLocks noGrp="1" noRot="1"/>
          </p:cNvSpPr>
          <p:nvPr>
            <p:ph type="title"/>
          </p:nvPr>
        </p:nvSpPr>
        <p:spPr>
          <a:xfrm>
            <a:off x="591820" y="588010"/>
            <a:ext cx="8521065" cy="1987550"/>
          </a:xfrm>
        </p:spPr>
        <p:txBody>
          <a:bodyPr vert="horz" wrap="square" lIns="91440" tIns="45720" rIns="91440" bIns="45720" anchor="ctr">
            <a:normAutofit fontScale="90000"/>
          </a:bodyPr>
          <a:p>
            <a:pPr algn="l" fontAlgn="auto">
              <a:lnSpc>
                <a:spcPct val="150000"/>
              </a:lnSpc>
            </a:pP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兔子吓了一跳，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拔腿就跑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。小猴子看见了，问他为什么跑。兔子一边跑一边叫：“不好啦，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‘咕咚’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可怕极了！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200818145918963_2"/>
          <p:cNvPicPr>
            <a:picLocks noChangeAspect="1"/>
          </p:cNvPicPr>
          <p:nvPr/>
        </p:nvPicPr>
        <p:blipFill>
          <a:blip r:embed="rId1"/>
          <a:srcRect t="16873" r="8305"/>
          <a:stretch>
            <a:fillRect/>
          </a:stretch>
        </p:blipFill>
        <p:spPr>
          <a:xfrm>
            <a:off x="7130415" y="3569335"/>
            <a:ext cx="4992370" cy="3250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>
            <a:spLocks noGrp="1" noRot="1"/>
          </p:cNvSpPr>
          <p:nvPr>
            <p:ph type="title"/>
          </p:nvPr>
        </p:nvSpPr>
        <p:spPr>
          <a:xfrm>
            <a:off x="142240" y="644525"/>
            <a:ext cx="11684000" cy="1987550"/>
          </a:xfrm>
        </p:spPr>
        <p:txBody>
          <a:bodyPr vert="horz" wrap="square" lIns="91440" tIns="45720" rIns="91440" bIns="45720" anchor="ctr">
            <a:normAutofit/>
          </a:bodyPr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兔子一边跑一边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不好啦， ‘咕咚’可怕极了！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200818145918963_2"/>
          <p:cNvPicPr>
            <a:picLocks noChangeAspect="1"/>
          </p:cNvPicPr>
          <p:nvPr/>
        </p:nvPicPr>
        <p:blipFill>
          <a:blip r:embed="rId1"/>
          <a:srcRect t="16873" r="8305"/>
          <a:stretch>
            <a:fillRect/>
          </a:stretch>
        </p:blipFill>
        <p:spPr>
          <a:xfrm>
            <a:off x="7130415" y="3569335"/>
            <a:ext cx="4992370" cy="3250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>
            <a:spLocks noGrp="1" noRot="1"/>
          </p:cNvSpPr>
          <p:nvPr>
            <p:ph type="title"/>
          </p:nvPr>
        </p:nvSpPr>
        <p:spPr>
          <a:xfrm>
            <a:off x="142240" y="644525"/>
            <a:ext cx="11684000" cy="1987550"/>
          </a:xfrm>
        </p:spPr>
        <p:txBody>
          <a:bodyPr vert="horz" wrap="square" lIns="91440" tIns="45720" rIns="91440" bIns="45720" anchor="ctr">
            <a:normAutofit/>
          </a:bodyPr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兔子一边跑一边叫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不好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啦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 ‘咕咚’可怕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极了！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200818145918963_2"/>
          <p:cNvPicPr>
            <a:picLocks noChangeAspect="1"/>
          </p:cNvPicPr>
          <p:nvPr/>
        </p:nvPicPr>
        <p:blipFill>
          <a:blip r:embed="rId1"/>
          <a:srcRect t="16873" r="8305"/>
          <a:stretch>
            <a:fillRect/>
          </a:stretch>
        </p:blipFill>
        <p:spPr>
          <a:xfrm>
            <a:off x="7130415" y="3569335"/>
            <a:ext cx="4992370" cy="3250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>
            <a:spLocks noGrp="1" noRot="1"/>
          </p:cNvSpPr>
          <p:nvPr>
            <p:ph type="title"/>
          </p:nvPr>
        </p:nvSpPr>
        <p:spPr>
          <a:xfrm>
            <a:off x="591820" y="588010"/>
            <a:ext cx="11124565" cy="1987550"/>
          </a:xfrm>
        </p:spPr>
        <p:txBody>
          <a:bodyPr vert="horz" wrap="square" lIns="91440" tIns="45720" rIns="91440" bIns="45720" anchor="ctr">
            <a:normAutofit fontScale="90000"/>
          </a:bodyPr>
          <a:p>
            <a:pPr algn="l" fontAlgn="auto">
              <a:lnSpc>
                <a:spcPct val="150000"/>
              </a:lnSpc>
            </a:pP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兔子吓了一跳，拔腿就跑。小猴子看见了，问他为什么跑。兔子一边跑一边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叫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：“不好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啦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‘咕咚’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可怕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极了！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26110" y="742950"/>
            <a:ext cx="1123569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小猴子一听，就跟着跑起来。他一边跑一边大叫：“不好啦，不好啦，‘咕咚’来了，大家快跑哇！”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这一下可热闹了。狐狸呀，山羊啊，小鹿哇，一个跟着一个跑起来。大伙一边跑一边叫：“快逃命啊，‘咕咚’来了！”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Rectangle 3"/>
          <p:cNvSpPr>
            <a:spLocks noGrp="1" noRot="1"/>
          </p:cNvSpPr>
          <p:nvPr/>
        </p:nvSpPr>
        <p:spPr>
          <a:xfrm>
            <a:off x="2098675" y="163830"/>
            <a:ext cx="10142855" cy="1365885"/>
          </a:xfrm>
          <a:prstGeom prst="rect">
            <a:avLst/>
          </a:prstGeom>
        </p:spPr>
        <p:txBody>
          <a:bodyPr vert="horz" wrap="square" lIns="91440" tIns="45720" rIns="91440" bIns="45720" rtlCol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兔子一边跑一边叫：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不好啦， ‘咕咚’可怕极了！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4" name="Rectangle 2"/>
          <p:cNvSpPr>
            <a:spLocks noGrp="1" noRot="1"/>
          </p:cNvSpPr>
          <p:nvPr/>
        </p:nvSpPr>
        <p:spPr>
          <a:xfrm>
            <a:off x="2036445" y="1988185"/>
            <a:ext cx="10267950" cy="161353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他一边跑一边大叫：“不好啦，不好啦，‘咕咚’来了，大家快跑哇！”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Rectangle 2"/>
          <p:cNvSpPr>
            <a:spLocks noGrp="1" noRot="1"/>
          </p:cNvSpPr>
          <p:nvPr/>
        </p:nvSpPr>
        <p:spPr>
          <a:xfrm>
            <a:off x="2098675" y="4899025"/>
            <a:ext cx="9716770" cy="114744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大伙一边跑一边叫：“快逃命啊，‘咕咚’来了！”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06" name="Picture 2" descr="200818145918963_2"/>
          <p:cNvPicPr>
            <a:picLocks noChangeAspect="1"/>
          </p:cNvPicPr>
          <p:nvPr/>
        </p:nvPicPr>
        <p:blipFill>
          <a:blip r:embed="rId1"/>
          <a:srcRect t="16873" r="8305"/>
          <a:stretch>
            <a:fillRect/>
          </a:stretch>
        </p:blipFill>
        <p:spPr>
          <a:xfrm>
            <a:off x="111760" y="323215"/>
            <a:ext cx="1852930" cy="120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 descr="JQS~$MELX2Q}L[)WHCE41KB"/>
          <p:cNvPicPr>
            <a:picLocks noChangeAspect="1"/>
          </p:cNvPicPr>
          <p:nvPr/>
        </p:nvPicPr>
        <p:blipFill>
          <a:blip r:embed="rId2"/>
          <a:srcRect l="27593" t="29941" r="61512" b="29764"/>
          <a:stretch>
            <a:fillRect/>
          </a:stretch>
        </p:blipFill>
        <p:spPr>
          <a:xfrm>
            <a:off x="111760" y="2254885"/>
            <a:ext cx="1852295" cy="1346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 descr="JQS~$MELX2Q}L[)WHCE41KB"/>
          <p:cNvPicPr>
            <a:picLocks noChangeAspect="1"/>
          </p:cNvPicPr>
          <p:nvPr/>
        </p:nvPicPr>
        <p:blipFill>
          <a:blip r:embed="rId2"/>
          <a:srcRect l="35669" t="11101" r="26677" b="25888"/>
          <a:stretch>
            <a:fillRect/>
          </a:stretch>
        </p:blipFill>
        <p:spPr>
          <a:xfrm>
            <a:off x="111125" y="4566920"/>
            <a:ext cx="1852930" cy="15925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Rectangle 3"/>
          <p:cNvSpPr>
            <a:spLocks noGrp="1" noRot="1"/>
          </p:cNvSpPr>
          <p:nvPr/>
        </p:nvSpPr>
        <p:spPr>
          <a:xfrm>
            <a:off x="2098675" y="163830"/>
            <a:ext cx="10142855" cy="1365885"/>
          </a:xfrm>
          <a:prstGeom prst="rect">
            <a:avLst/>
          </a:prstGeom>
        </p:spPr>
        <p:txBody>
          <a:bodyPr vert="horz" wrap="square" lIns="91440" tIns="45720" rIns="91440" bIns="45720" rtlCol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兔子一边跑一边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叫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啦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 ‘咕咚’可怕极了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4" name="Rectangle 2"/>
          <p:cNvSpPr>
            <a:spLocks noGrp="1" noRot="1"/>
          </p:cNvSpPr>
          <p:nvPr/>
        </p:nvSpPr>
        <p:spPr>
          <a:xfrm>
            <a:off x="2036445" y="1988185"/>
            <a:ext cx="10267950" cy="161353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他一边跑一边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大叫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：“不好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啦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，不好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啦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，‘咕咚’来了，大家快跑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哇！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Rectangle 2"/>
          <p:cNvSpPr>
            <a:spLocks noGrp="1" noRot="1"/>
          </p:cNvSpPr>
          <p:nvPr/>
        </p:nvSpPr>
        <p:spPr>
          <a:xfrm>
            <a:off x="2098675" y="4899025"/>
            <a:ext cx="9716770" cy="114744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大伙一边跑一边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叫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：“快逃命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啊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，‘咕咚’来了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06" name="Picture 2" descr="200818145918963_2"/>
          <p:cNvPicPr>
            <a:picLocks noChangeAspect="1"/>
          </p:cNvPicPr>
          <p:nvPr/>
        </p:nvPicPr>
        <p:blipFill>
          <a:blip r:embed="rId1"/>
          <a:srcRect t="16873" r="8305"/>
          <a:stretch>
            <a:fillRect/>
          </a:stretch>
        </p:blipFill>
        <p:spPr>
          <a:xfrm>
            <a:off x="111760" y="323215"/>
            <a:ext cx="1852930" cy="120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 descr="JQS~$MELX2Q}L[)WHCE41KB"/>
          <p:cNvPicPr>
            <a:picLocks noChangeAspect="1"/>
          </p:cNvPicPr>
          <p:nvPr/>
        </p:nvPicPr>
        <p:blipFill>
          <a:blip r:embed="rId2"/>
          <a:srcRect l="27593" t="29941" r="61512" b="29764"/>
          <a:stretch>
            <a:fillRect/>
          </a:stretch>
        </p:blipFill>
        <p:spPr>
          <a:xfrm>
            <a:off x="111760" y="2254885"/>
            <a:ext cx="1852295" cy="1346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 descr="JQS~$MELX2Q}L[)WHCE41KB"/>
          <p:cNvPicPr>
            <a:picLocks noChangeAspect="1"/>
          </p:cNvPicPr>
          <p:nvPr/>
        </p:nvPicPr>
        <p:blipFill>
          <a:blip r:embed="rId2"/>
          <a:srcRect l="35669" t="11101" r="26677" b="25888"/>
          <a:stretch>
            <a:fillRect/>
          </a:stretch>
        </p:blipFill>
        <p:spPr>
          <a:xfrm>
            <a:off x="111125" y="4566920"/>
            <a:ext cx="1852930" cy="15925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Rectangle 3"/>
          <p:cNvSpPr>
            <a:spLocks noGrp="1" noRot="1"/>
          </p:cNvSpPr>
          <p:nvPr/>
        </p:nvSpPr>
        <p:spPr>
          <a:xfrm>
            <a:off x="2098675" y="163830"/>
            <a:ext cx="10142855" cy="1365885"/>
          </a:xfrm>
          <a:prstGeom prst="rect">
            <a:avLst/>
          </a:prstGeom>
        </p:spPr>
        <p:txBody>
          <a:bodyPr vert="horz" wrap="square" lIns="91440" tIns="45720" rIns="91440" bIns="45720" rtlCol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兔子一边跑一边叫：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不好啦， ‘咕咚’可怕极了！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4" name="Rectangle 2"/>
          <p:cNvSpPr>
            <a:spLocks noGrp="1" noRot="1"/>
          </p:cNvSpPr>
          <p:nvPr/>
        </p:nvSpPr>
        <p:spPr>
          <a:xfrm>
            <a:off x="2036445" y="1988185"/>
            <a:ext cx="10267950" cy="161353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他一边跑一边大叫：“不好啦，不好啦，‘咕咚’来了，大家快跑哇！”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Rectangle 2"/>
          <p:cNvSpPr>
            <a:spLocks noGrp="1" noRot="1"/>
          </p:cNvSpPr>
          <p:nvPr/>
        </p:nvSpPr>
        <p:spPr>
          <a:xfrm>
            <a:off x="2098675" y="4899025"/>
            <a:ext cx="9716770" cy="114744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大伙一边跑一边叫：“快逃命啊，‘咕咚’来了！”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06" name="Picture 2" descr="200818145918963_2"/>
          <p:cNvPicPr>
            <a:picLocks noChangeAspect="1"/>
          </p:cNvPicPr>
          <p:nvPr/>
        </p:nvPicPr>
        <p:blipFill>
          <a:blip r:embed="rId1"/>
          <a:srcRect t="16873" r="8305"/>
          <a:stretch>
            <a:fillRect/>
          </a:stretch>
        </p:blipFill>
        <p:spPr>
          <a:xfrm>
            <a:off x="111760" y="323215"/>
            <a:ext cx="1852930" cy="120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" descr="JQS~$MELX2Q}L[)WHCE41KB"/>
          <p:cNvPicPr>
            <a:picLocks noChangeAspect="1"/>
          </p:cNvPicPr>
          <p:nvPr/>
        </p:nvPicPr>
        <p:blipFill>
          <a:blip r:embed="rId2"/>
          <a:srcRect l="27593" t="29941" r="61512" b="29764"/>
          <a:stretch>
            <a:fillRect/>
          </a:stretch>
        </p:blipFill>
        <p:spPr>
          <a:xfrm>
            <a:off x="111760" y="2254885"/>
            <a:ext cx="1852295" cy="1346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 descr="JQS~$MELX2Q}L[)WHCE41KB"/>
          <p:cNvPicPr>
            <a:picLocks noChangeAspect="1"/>
          </p:cNvPicPr>
          <p:nvPr/>
        </p:nvPicPr>
        <p:blipFill>
          <a:blip r:embed="rId2"/>
          <a:srcRect l="35669" t="11101" r="26677" b="25888"/>
          <a:stretch>
            <a:fillRect/>
          </a:stretch>
        </p:blipFill>
        <p:spPr>
          <a:xfrm>
            <a:off x="111125" y="4566920"/>
            <a:ext cx="1852930" cy="15925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97840" y="1624965"/>
            <a:ext cx="11542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狐狸一听，就跟着跑起来。他一边跑，一边大叫：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28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Rectangle 2"/>
          <p:cNvSpPr>
            <a:spLocks noGrp="1" noRot="1"/>
          </p:cNvSpPr>
          <p:nvPr/>
        </p:nvSpPr>
        <p:spPr>
          <a:xfrm>
            <a:off x="497840" y="81280"/>
            <a:ext cx="9716770" cy="114744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大伙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一边跑一边叫：“快逃命啊，‘咕咚’来了！”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8960" y="2827655"/>
            <a:ext cx="11542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山羊一听，就跟着跑起来。他（            ）：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28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7385" y="4114800"/>
            <a:ext cx="11542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小鹿一听，就（      ）。他（            ）：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28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7835" y="5302250"/>
            <a:ext cx="62103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这一下可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热闹</a:t>
            </a:r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了。</a:t>
            </a:r>
            <a:endParaRPr lang="zh-CN" altLang="en-US" sz="4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8749-14010209334767-lp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6587" r="17093"/>
          <a:stretch>
            <a:fillRect/>
          </a:stretch>
        </p:blipFill>
        <p:spPr>
          <a:xfrm>
            <a:off x="4183380" y="1085215"/>
            <a:ext cx="1579245" cy="1714500"/>
          </a:xfrm>
          <a:prstGeom prst="rect">
            <a:avLst/>
          </a:prstGeom>
        </p:spPr>
      </p:pic>
      <p:pic>
        <p:nvPicPr>
          <p:cNvPr id="4" name="图片 3" descr="0012024577139566_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3181" r="49352" b="3844"/>
          <a:stretch>
            <a:fillRect/>
          </a:stretch>
        </p:blipFill>
        <p:spPr>
          <a:xfrm>
            <a:off x="9907905" y="592455"/>
            <a:ext cx="1958975" cy="2206625"/>
          </a:xfrm>
          <a:prstGeom prst="rect">
            <a:avLst/>
          </a:prstGeom>
        </p:spPr>
      </p:pic>
      <p:pic>
        <p:nvPicPr>
          <p:cNvPr id="5" name="图片 4" descr="OOOPIC2_weiwang1980_20090829fc6078988303d30b"/>
          <p:cNvPicPr>
            <a:picLocks noChangeAspect="1"/>
          </p:cNvPicPr>
          <p:nvPr/>
        </p:nvPicPr>
        <p:blipFill>
          <a:blip r:embed="rId3">
            <a:clrChange>
              <a:clrFrom>
                <a:srgbClr val="FFFCFF">
                  <a:alpha val="100000"/>
                </a:srgbClr>
              </a:clrFrom>
              <a:clrTo>
                <a:srgbClr val="FFFC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1395" y="981075"/>
            <a:ext cx="1537335" cy="1922145"/>
          </a:xfrm>
          <a:prstGeom prst="rect">
            <a:avLst/>
          </a:prstGeom>
        </p:spPr>
      </p:pic>
      <p:pic>
        <p:nvPicPr>
          <p:cNvPr id="6" name="图片 5" descr="8969447_170416007332_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372" b="18196"/>
          <a:stretch>
            <a:fillRect/>
          </a:stretch>
        </p:blipFill>
        <p:spPr>
          <a:xfrm>
            <a:off x="633730" y="819150"/>
            <a:ext cx="1841500" cy="2245360"/>
          </a:xfrm>
          <a:prstGeom prst="rect">
            <a:avLst/>
          </a:prstGeom>
        </p:spPr>
      </p:pic>
      <p:pic>
        <p:nvPicPr>
          <p:cNvPr id="3" name="纯音乐 - 青蛙叫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4600" y="5608320"/>
            <a:ext cx="619125" cy="619125"/>
          </a:xfrm>
          <a:prstGeom prst="rect">
            <a:avLst/>
          </a:prstGeom>
        </p:spPr>
      </p:pic>
      <p:pic>
        <p:nvPicPr>
          <p:cNvPr id="7" name="狗的叫声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98975" y="5608320"/>
            <a:ext cx="619125" cy="619125"/>
          </a:xfrm>
          <a:prstGeom prst="rect">
            <a:avLst/>
          </a:prstGeom>
        </p:spPr>
      </p:pic>
      <p:pic>
        <p:nvPicPr>
          <p:cNvPr id="8" name="公鸡叫声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78140" y="5608320"/>
            <a:ext cx="619125" cy="619125"/>
          </a:xfrm>
          <a:prstGeom prst="rect">
            <a:avLst/>
          </a:prstGeom>
        </p:spPr>
      </p:pic>
      <p:pic>
        <p:nvPicPr>
          <p:cNvPr id="9" name="小猫叫声">
            <a:hlinkClick r:id="" action="ppaction://media"/>
          </p:cNvPr>
          <p:cNvPicPr/>
          <p:nvPr>
            <a:audioFile r:link="rId12"/>
            <p:extLst>
              <p:ext uri="{DAA4B4D4-6D71-4841-9C94-3DE7FCFB9230}">
                <p14:media xmlns:p14="http://schemas.microsoft.com/office/powerpoint/2010/main" r:link="rId1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77830" y="5608320"/>
            <a:ext cx="619125" cy="61912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1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11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5" dur="48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5" dur="27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4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4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4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/>
          <p:cNvPicPr>
            <a:picLocks noChangeAspect="1"/>
          </p:cNvPicPr>
          <p:nvPr/>
        </p:nvPicPr>
        <p:blipFill>
          <a:blip r:embed="rId1"/>
          <a:srcRect l="35790" t="33759" r="2677" b="3596"/>
          <a:stretch>
            <a:fillRect/>
          </a:stretch>
        </p:blipFill>
        <p:spPr>
          <a:xfrm>
            <a:off x="7824470" y="3817620"/>
            <a:ext cx="4261485" cy="300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97485" y="205740"/>
            <a:ext cx="9479280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fontAlgn="auto">
              <a:lnSpc>
                <a:spcPct val="150000"/>
              </a:lnSpc>
              <a:spcBef>
                <a:spcPct val="0"/>
              </a:spcBef>
              <a:buClr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象看见了，也跟着跑起来。野牛拦住他，问：“‘咕咚’在哪里，你看见了？”大象说：“没看见，大伙都说‘咕咚’来了。”野牛拦住大伙问，大伙都说没看见。最后问兔子，兔子说：“是我听见的，‘咕咚’就在那边的湖里。”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lvl="0" indent="0" eaLnBrk="1" hangingPunct="1">
              <a:spcBef>
                <a:spcPct val="0"/>
              </a:spcBef>
              <a:buClrTx/>
              <a:buNone/>
            </a:pP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70402080210001000"/>
          <p:cNvPicPr>
            <a:picLocks noChangeAspect="1"/>
          </p:cNvPicPr>
          <p:nvPr/>
        </p:nvPicPr>
        <p:blipFill>
          <a:blip r:embed="rId1"/>
          <a:srcRect l="5873" t="6332" r="60336" b="69344"/>
          <a:stretch>
            <a:fillRect/>
          </a:stretch>
        </p:blipFill>
        <p:spPr>
          <a:xfrm>
            <a:off x="113030" y="128905"/>
            <a:ext cx="4823460" cy="4236720"/>
          </a:xfrm>
          <a:prstGeom prst="rect">
            <a:avLst/>
          </a:prstGeom>
        </p:spPr>
      </p:pic>
      <p:pic>
        <p:nvPicPr>
          <p:cNvPr id="3" name="图片 2" descr="20170402080210001000"/>
          <p:cNvPicPr>
            <a:picLocks noChangeAspect="1"/>
          </p:cNvPicPr>
          <p:nvPr/>
        </p:nvPicPr>
        <p:blipFill>
          <a:blip r:embed="rId1"/>
          <a:srcRect l="39384" t="6332" r="6473" b="69344"/>
          <a:stretch>
            <a:fillRect/>
          </a:stretch>
        </p:blipFill>
        <p:spPr>
          <a:xfrm>
            <a:off x="6677025" y="128905"/>
            <a:ext cx="4215765" cy="272796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377305" y="3850005"/>
            <a:ext cx="4663440" cy="2876550"/>
            <a:chOff x="8639" y="5952"/>
            <a:chExt cx="8613" cy="4530"/>
          </a:xfrm>
        </p:grpSpPr>
        <p:pic>
          <p:nvPicPr>
            <p:cNvPr id="5" name="图片 4" descr="图片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18" y="5952"/>
              <a:ext cx="8334" cy="4530"/>
            </a:xfrm>
            <a:prstGeom prst="rect">
              <a:avLst/>
            </a:prstGeom>
          </p:spPr>
        </p:pic>
        <p:pic>
          <p:nvPicPr>
            <p:cNvPr id="6" name="图片 5" descr="图片1_副本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39" y="7082"/>
              <a:ext cx="2205" cy="293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2672080" y="327660"/>
            <a:ext cx="1710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领着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70402080210001000"/>
          <p:cNvPicPr>
            <a:picLocks noChangeAspect="1"/>
          </p:cNvPicPr>
          <p:nvPr/>
        </p:nvPicPr>
        <p:blipFill>
          <a:blip r:embed="rId1"/>
          <a:srcRect l="5873" t="4078" r="6473" b="61888"/>
          <a:stretch>
            <a:fillRect/>
          </a:stretch>
        </p:blipFill>
        <p:spPr>
          <a:xfrm>
            <a:off x="255270" y="163195"/>
            <a:ext cx="11681460" cy="6531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0565" y="1356995"/>
            <a:ext cx="1077150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6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6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耳听为虚，眼见为实！</a:t>
            </a:r>
            <a:endParaRPr lang="zh-CN" altLang="en-US" sz="6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803060609006510p"/>
          <p:cNvPicPr>
            <a:picLocks noChangeAspect="1"/>
          </p:cNvPicPr>
          <p:nvPr/>
        </p:nvPicPr>
        <p:blipFill>
          <a:blip r:embed="rId1"/>
          <a:srcRect l="3154" t="31927" r="92616" b="34817"/>
          <a:stretch>
            <a:fillRect/>
          </a:stretch>
        </p:blipFill>
        <p:spPr>
          <a:xfrm>
            <a:off x="890270" y="647065"/>
            <a:ext cx="3210560" cy="3141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355" t="31187" r="91402" b="26438"/>
          <a:stretch>
            <a:fillRect/>
          </a:stretch>
        </p:blipFill>
        <p:spPr>
          <a:xfrm>
            <a:off x="7622540" y="647065"/>
            <a:ext cx="3100070" cy="3211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67205" y="4425315"/>
            <a:ext cx="11029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20760" y="4255135"/>
            <a:ext cx="11029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803060609006510p"/>
          <p:cNvPicPr>
            <a:picLocks noChangeAspect="1"/>
          </p:cNvPicPr>
          <p:nvPr/>
        </p:nvPicPr>
        <p:blipFill>
          <a:blip r:embed="rId1"/>
          <a:srcRect l="3154" t="31927" r="92616" b="34817"/>
          <a:stretch>
            <a:fillRect/>
          </a:stretch>
        </p:blipFill>
        <p:spPr>
          <a:xfrm>
            <a:off x="1137285" y="2972435"/>
            <a:ext cx="1965960" cy="1924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69085" y="5153025"/>
            <a:ext cx="11029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201803060609006510p"/>
          <p:cNvPicPr>
            <a:picLocks noChangeAspect="1"/>
          </p:cNvPicPr>
          <p:nvPr/>
        </p:nvPicPr>
        <p:blipFill>
          <a:blip r:embed="rId1"/>
          <a:srcRect l="18918" b="23219"/>
          <a:stretch>
            <a:fillRect/>
          </a:stretch>
        </p:blipFill>
        <p:spPr>
          <a:xfrm>
            <a:off x="509905" y="581660"/>
            <a:ext cx="11262360" cy="162877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904865" y="3330575"/>
            <a:ext cx="2239645" cy="2313940"/>
            <a:chOff x="855" y="1595"/>
            <a:chExt cx="3527" cy="3644"/>
          </a:xfrm>
        </p:grpSpPr>
        <p:grpSp>
          <p:nvGrpSpPr>
            <p:cNvPr id="5" name="Group 10"/>
            <p:cNvGrpSpPr/>
            <p:nvPr/>
          </p:nvGrpSpPr>
          <p:grpSpPr>
            <a:xfrm>
              <a:off x="855" y="1595"/>
              <a:ext cx="3527" cy="3626"/>
              <a:chOff x="0" y="0"/>
              <a:chExt cx="2004" cy="1716"/>
            </a:xfrm>
          </p:grpSpPr>
          <p:sp>
            <p:nvSpPr>
              <p:cNvPr id="15371" name="Rectangle 11"/>
              <p:cNvSpPr/>
              <p:nvPr/>
            </p:nvSpPr>
            <p:spPr>
              <a:xfrm>
                <a:off x="8" y="24"/>
                <a:ext cx="1981" cy="1692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/>
              <a:p>
                <a:endParaRPr lang="zh-CN" altLang="en-US" sz="1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372" name="Line 12"/>
              <p:cNvSpPr/>
              <p:nvPr/>
            </p:nvSpPr>
            <p:spPr>
              <a:xfrm flipV="1">
                <a:off x="990" y="0"/>
                <a:ext cx="0" cy="1692"/>
              </a:xfrm>
              <a:prstGeom prst="line">
                <a:avLst/>
              </a:prstGeom>
              <a:ln w="50800" cap="flat" cmpd="sng">
                <a:solidFill>
                  <a:srgbClr val="FF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15373" name="Line 13"/>
              <p:cNvSpPr/>
              <p:nvPr/>
            </p:nvSpPr>
            <p:spPr>
              <a:xfrm flipV="1">
                <a:off x="0" y="870"/>
                <a:ext cx="2004" cy="0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sp>
          <p:nvSpPr>
            <p:cNvPr id="14339" name="Text Box 14"/>
            <p:cNvSpPr txBox="1"/>
            <p:nvPr/>
          </p:nvSpPr>
          <p:spPr>
            <a:xfrm>
              <a:off x="1241" y="1872"/>
              <a:ext cx="2859" cy="33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13300" dirty="0">
                  <a:latin typeface="楷体" panose="02010609060101010101" pitchFamily="49" charset="-122"/>
                  <a:ea typeface="楷体" panose="02010609060101010101" pitchFamily="49" charset="-122"/>
                </a:rPr>
                <a:t>豕</a:t>
              </a:r>
              <a:endParaRPr lang="zh-CN" altLang="en-US" sz="133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343015" y="2379980"/>
            <a:ext cx="16408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/>
              <a:t>shǐ</a:t>
            </a:r>
            <a:endParaRPr lang="en-US" altLang="zh-CN" sz="6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9315" b="21370"/>
          <a:stretch>
            <a:fillRect/>
          </a:stretch>
        </p:blipFill>
        <p:spPr>
          <a:xfrm>
            <a:off x="2472055" y="1717675"/>
            <a:ext cx="9282430" cy="1228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355" t="31187" r="91402" b="26438"/>
          <a:stretch>
            <a:fillRect/>
          </a:stretch>
        </p:blipFill>
        <p:spPr>
          <a:xfrm>
            <a:off x="338455" y="1422400"/>
            <a:ext cx="1624965" cy="16833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4670" y="3701415"/>
            <a:ext cx="11029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6216015" y="1607185"/>
            <a:ext cx="2239645" cy="2313940"/>
            <a:chOff x="855" y="1595"/>
            <a:chExt cx="3527" cy="3644"/>
          </a:xfrm>
        </p:grpSpPr>
        <p:grpSp>
          <p:nvGrpSpPr>
            <p:cNvPr id="5" name="Group 10"/>
            <p:cNvGrpSpPr/>
            <p:nvPr/>
          </p:nvGrpSpPr>
          <p:grpSpPr>
            <a:xfrm>
              <a:off x="855" y="1595"/>
              <a:ext cx="3527" cy="3626"/>
              <a:chOff x="0" y="0"/>
              <a:chExt cx="2004" cy="1716"/>
            </a:xfrm>
          </p:grpSpPr>
          <p:sp>
            <p:nvSpPr>
              <p:cNvPr id="15371" name="Rectangle 11"/>
              <p:cNvSpPr/>
              <p:nvPr/>
            </p:nvSpPr>
            <p:spPr>
              <a:xfrm>
                <a:off x="8" y="24"/>
                <a:ext cx="1981" cy="1692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/>
              <a:p>
                <a:endParaRPr lang="zh-CN" altLang="en-US" sz="1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372" name="Line 12"/>
              <p:cNvSpPr/>
              <p:nvPr/>
            </p:nvSpPr>
            <p:spPr>
              <a:xfrm flipV="1">
                <a:off x="990" y="0"/>
                <a:ext cx="0" cy="1692"/>
              </a:xfrm>
              <a:prstGeom prst="line">
                <a:avLst/>
              </a:prstGeom>
              <a:ln w="50800" cap="flat" cmpd="sng">
                <a:solidFill>
                  <a:srgbClr val="FF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15373" name="Line 13"/>
              <p:cNvSpPr/>
              <p:nvPr/>
            </p:nvSpPr>
            <p:spPr>
              <a:xfrm flipV="1">
                <a:off x="0" y="870"/>
                <a:ext cx="2004" cy="0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sp>
          <p:nvSpPr>
            <p:cNvPr id="14339" name="Text Box 14"/>
            <p:cNvSpPr txBox="1"/>
            <p:nvPr/>
          </p:nvSpPr>
          <p:spPr>
            <a:xfrm>
              <a:off x="1109" y="1872"/>
              <a:ext cx="2991" cy="33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13300" dirty="0">
                  <a:latin typeface="楷体" panose="02010609060101010101" pitchFamily="49" charset="-122"/>
                  <a:ea typeface="楷体" panose="02010609060101010101" pitchFamily="49" charset="-122"/>
                </a:rPr>
                <a:t>象</a:t>
              </a:r>
              <a:endParaRPr lang="zh-CN" altLang="en-US" sz="133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732280" y="1607185"/>
            <a:ext cx="2239645" cy="2302510"/>
            <a:chOff x="855" y="1595"/>
            <a:chExt cx="3527" cy="3626"/>
          </a:xfrm>
        </p:grpSpPr>
        <p:grpSp>
          <p:nvGrpSpPr>
            <p:cNvPr id="3" name="Group 10"/>
            <p:cNvGrpSpPr/>
            <p:nvPr/>
          </p:nvGrpSpPr>
          <p:grpSpPr>
            <a:xfrm>
              <a:off x="855" y="1595"/>
              <a:ext cx="3527" cy="3626"/>
              <a:chOff x="0" y="0"/>
              <a:chExt cx="2004" cy="1716"/>
            </a:xfrm>
          </p:grpSpPr>
          <p:sp>
            <p:nvSpPr>
              <p:cNvPr id="4" name="Rectangle 11"/>
              <p:cNvSpPr/>
              <p:nvPr/>
            </p:nvSpPr>
            <p:spPr>
              <a:xfrm>
                <a:off x="8" y="24"/>
                <a:ext cx="1981" cy="1692"/>
              </a:xfrm>
              <a:prstGeom prst="rect">
                <a:avLst/>
              </a:prstGeom>
              <a:solidFill>
                <a:schemeClr val="bg1">
                  <a:alpha val="50195"/>
                </a:schemeClr>
              </a:solidFill>
              <a:ln w="508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/>
              <a:p>
                <a:endParaRPr lang="zh-CN" altLang="en-US" sz="1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Line 12"/>
              <p:cNvSpPr/>
              <p:nvPr/>
            </p:nvSpPr>
            <p:spPr>
              <a:xfrm flipV="1">
                <a:off x="990" y="0"/>
                <a:ext cx="0" cy="1692"/>
              </a:xfrm>
              <a:prstGeom prst="line">
                <a:avLst/>
              </a:prstGeom>
              <a:ln w="50800" cap="flat" cmpd="sng">
                <a:solidFill>
                  <a:srgbClr val="FF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7" name="Line 13"/>
              <p:cNvSpPr/>
              <p:nvPr/>
            </p:nvSpPr>
            <p:spPr>
              <a:xfrm flipV="1">
                <a:off x="0" y="870"/>
                <a:ext cx="2004" cy="0"/>
              </a:xfrm>
              <a:prstGeom prst="line">
                <a:avLst/>
              </a:prstGeom>
              <a:ln w="50800" cap="flat" cmpd="sng">
                <a:solidFill>
                  <a:srgbClr val="0000FF"/>
                </a:solidFill>
                <a:prstDash val="sysDot"/>
                <a:headEnd type="none" w="med" len="med"/>
                <a:tailEnd type="none" w="med" len="med"/>
              </a:ln>
            </p:spPr>
          </p:sp>
        </p:grpSp>
        <p:sp>
          <p:nvSpPr>
            <p:cNvPr id="8" name="Text Box 14"/>
            <p:cNvSpPr txBox="1"/>
            <p:nvPr/>
          </p:nvSpPr>
          <p:spPr>
            <a:xfrm>
              <a:off x="1153" y="1850"/>
              <a:ext cx="2859" cy="33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13300" dirty="0">
                  <a:latin typeface="楷体" panose="02010609060101010101" pitchFamily="49" charset="-122"/>
                  <a:ea typeface="楷体" panose="02010609060101010101" pitchFamily="49" charset="-122"/>
                </a:rPr>
                <a:t>家</a:t>
              </a:r>
              <a:endParaRPr lang="zh-CN" altLang="en-US" sz="133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78940" y="-240030"/>
            <a:ext cx="4892040" cy="72009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木瓜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熟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咕咚掉</a:t>
            </a:r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4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吓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得小兔没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命逃</a:t>
            </a:r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4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猴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子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象鹿跟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着跑，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野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牛出来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拦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去路，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领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着大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明真相。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遇到问题不要慌，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眼见为实最重要。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18749-14010209334767-lp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6587" r="17093"/>
          <a:stretch>
            <a:fillRect/>
          </a:stretch>
        </p:blipFill>
        <p:spPr>
          <a:xfrm>
            <a:off x="4127500" y="436245"/>
            <a:ext cx="957580" cy="1039495"/>
          </a:xfrm>
          <a:prstGeom prst="rect">
            <a:avLst/>
          </a:prstGeom>
        </p:spPr>
      </p:pic>
      <p:pic>
        <p:nvPicPr>
          <p:cNvPr id="4" name="图片 3" descr="0012024577139566_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3181" r="49352" b="3844"/>
          <a:stretch>
            <a:fillRect/>
          </a:stretch>
        </p:blipFill>
        <p:spPr>
          <a:xfrm>
            <a:off x="10040620" y="-51435"/>
            <a:ext cx="1456055" cy="1640205"/>
          </a:xfrm>
          <a:prstGeom prst="rect">
            <a:avLst/>
          </a:prstGeom>
        </p:spPr>
      </p:pic>
      <p:pic>
        <p:nvPicPr>
          <p:cNvPr id="5" name="图片 4" descr="OOOPIC2_weiwang1980_20090829fc6078988303d30b"/>
          <p:cNvPicPr>
            <a:picLocks noChangeAspect="1"/>
          </p:cNvPicPr>
          <p:nvPr/>
        </p:nvPicPr>
        <p:blipFill>
          <a:blip r:embed="rId3">
            <a:clrChange>
              <a:clrFrom>
                <a:srgbClr val="FFFCFF">
                  <a:alpha val="100000"/>
                </a:srgbClr>
              </a:clrFrom>
              <a:clrTo>
                <a:srgbClr val="FFFC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8340" y="274320"/>
            <a:ext cx="1130300" cy="1413510"/>
          </a:xfrm>
          <a:prstGeom prst="rect">
            <a:avLst/>
          </a:prstGeom>
        </p:spPr>
      </p:pic>
      <p:pic>
        <p:nvPicPr>
          <p:cNvPr id="6" name="图片 5" descr="8969447_170416007332_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372" b="18196"/>
          <a:stretch>
            <a:fillRect/>
          </a:stretch>
        </p:blipFill>
        <p:spPr>
          <a:xfrm>
            <a:off x="775335" y="274320"/>
            <a:ext cx="993775" cy="1212215"/>
          </a:xfrm>
          <a:prstGeom prst="rect">
            <a:avLst/>
          </a:prstGeom>
        </p:spPr>
      </p:pic>
      <p:pic>
        <p:nvPicPr>
          <p:cNvPr id="8" name="图片 7" descr="W020150311565073531035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730" y="3452495"/>
            <a:ext cx="2967990" cy="23825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85190" y="3969385"/>
            <a:ext cx="2232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呱呱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W020150311565073531035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3405" y="3438525"/>
            <a:ext cx="2985135" cy="23958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69995" y="3927475"/>
            <a:ext cx="2232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叽叽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 descr="W020150311565073531035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5225" y="3488690"/>
            <a:ext cx="2985135" cy="23958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901815" y="3977640"/>
            <a:ext cx="2232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喵喵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 descr="W020150311565073531035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8145" y="3470910"/>
            <a:ext cx="2985135" cy="239585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0040620" y="4005580"/>
            <a:ext cx="2232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汪汪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86205" y="5090160"/>
            <a:ext cx="1230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Calibri" panose="020F0502020204030204" pitchFamily="34" charset="0"/>
              </a:rPr>
              <a:t>①</a:t>
            </a:r>
            <a:endParaRPr lang="zh-CN" altLang="en-US" sz="4000">
              <a:latin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83710" y="5020310"/>
            <a:ext cx="1230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Calibri" panose="020F0502020204030204" pitchFamily="34" charset="0"/>
              </a:rPr>
              <a:t>②</a:t>
            </a:r>
            <a:endParaRPr lang="zh-CN" altLang="en-US" sz="4000">
              <a:latin typeface="Calibri" panose="020F050202020403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10452100" y="5020310"/>
            <a:ext cx="7493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4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 flipH="1">
            <a:off x="7419340" y="5062220"/>
            <a:ext cx="7493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Calibri" panose="020F0502020204030204" pitchFamily="34" charset="0"/>
              </a:rPr>
              <a:t>③</a:t>
            </a:r>
            <a:endParaRPr lang="zh-CN" altLang="en-US" sz="4000">
              <a:latin typeface="Calibri" panose="020F0502020204030204" pitchFamily="34" charset="0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333 0.093704 L 0.052292 0.74944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2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719 0.068056 L 0.527031 0.742593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65 0.103704 L -0.250104 0.751296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323 0.126389 L -0.244010 0.786389 " pathEditMode="relative" ptsTypes="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444365" y="1936115"/>
            <a:ext cx="25095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形声字 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咕咚音效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111230" y="6276975"/>
            <a:ext cx="619125" cy="6191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40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3"/>
          <p:cNvSpPr txBox="1"/>
          <p:nvPr/>
        </p:nvSpPr>
        <p:spPr>
          <a:xfrm>
            <a:off x="3371850" y="2678113"/>
            <a:ext cx="6137275" cy="186118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11500" b="1" dirty="0">
                <a:latin typeface="Arial" panose="020B0604020202020204" pitchFamily="34" charset="0"/>
              </a:rPr>
              <a:t>  </a:t>
            </a:r>
            <a:r>
              <a: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rPr>
              <a:t>咕 咚</a:t>
            </a:r>
            <a:endParaRPr lang="zh-CN" altLang="en-US" sz="11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TextBox 1"/>
          <p:cNvSpPr txBox="1"/>
          <p:nvPr/>
        </p:nvSpPr>
        <p:spPr>
          <a:xfrm>
            <a:off x="3354070" y="1362075"/>
            <a:ext cx="6019165" cy="1106805"/>
          </a:xfrm>
          <a:prstGeom prst="rect">
            <a:avLst/>
          </a:prstGeom>
          <a:solidFill>
            <a:schemeClr val="bg1">
              <a:alpha val="56078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en-US" altLang="zh-CN" sz="6600" dirty="0">
                <a:latin typeface="Times" charset="0"/>
              </a:rPr>
              <a:t>      ɡū    dōnɡ</a:t>
            </a:r>
            <a:r>
              <a:rPr lang="en-US" altLang="zh-CN" sz="3600" dirty="0">
                <a:latin typeface="Times" charset="0"/>
              </a:rPr>
              <a:t> </a:t>
            </a:r>
            <a:endParaRPr lang="en-US" altLang="zh-CN" sz="3600" dirty="0">
              <a:latin typeface="Times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/>
          <p:nvPr/>
        </p:nvSpPr>
        <p:spPr>
          <a:xfrm>
            <a:off x="621030" y="1042670"/>
            <a:ext cx="5764530" cy="3048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  <a:spcBef>
                <a:spcPts val="800"/>
              </a:spcBef>
            </a:pPr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265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木瓜熟了。一个木瓜从高高的树上掉进湖里，“咕咚”！</a:t>
            </a:r>
            <a:endParaRPr lang="zh-CN" altLang="en-US" sz="4265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2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8430" y="230505"/>
            <a:ext cx="5497513" cy="347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/>
          <p:nvPr/>
        </p:nvSpPr>
        <p:spPr>
          <a:xfrm>
            <a:off x="417830" y="932815"/>
            <a:ext cx="6070600" cy="3447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  <a:spcBef>
                <a:spcPts val="800"/>
              </a:spcBef>
            </a:pPr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265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木瓜熟了。一个木瓜从高高的树上</a:t>
            </a: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掉</a:t>
            </a:r>
            <a:r>
              <a:rPr lang="zh-CN" altLang="en-US" sz="4265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进湖里，“咕咚”！</a:t>
            </a:r>
            <a:endParaRPr lang="zh-CN" altLang="en-US" sz="4265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2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8430" y="230505"/>
            <a:ext cx="5497513" cy="347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/>
          <p:nvPr/>
        </p:nvSpPr>
        <p:spPr>
          <a:xfrm>
            <a:off x="120650" y="395605"/>
            <a:ext cx="6367780" cy="34474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  <a:spcBef>
                <a:spcPts val="800"/>
              </a:spcBef>
            </a:pPr>
            <a:r>
              <a:rPr lang="zh-CN" altLang="en-US" sz="4265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265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木瓜熟了。一个木瓜从高高的树上</a:t>
            </a: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r>
              <a:rPr lang="zh-CN" altLang="en-US" sz="4265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进湖里，“咕咚”！</a:t>
            </a:r>
            <a:endParaRPr lang="zh-CN" altLang="en-US" sz="4265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2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8430" y="230505"/>
            <a:ext cx="5497513" cy="347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058285" y="1626235"/>
            <a:ext cx="11601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endParaRPr lang="zh-CN" altLang="en-US" sz="7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TEMPLATE_CATEGORY" val="custom"/>
  <p:tag name="KSO_WM_TEMPLATE_INDEX" val="152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1302</Words>
  <Application>WPS 演示</Application>
  <PresentationFormat>宽屏</PresentationFormat>
  <Paragraphs>164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Wingdings</vt:lpstr>
      <vt:lpstr>黑体</vt:lpstr>
      <vt:lpstr>楷体</vt:lpstr>
      <vt:lpstr>Calibri</vt:lpstr>
      <vt:lpstr>微软雅黑</vt:lpstr>
      <vt:lpstr>Times</vt:lpstr>
      <vt:lpstr>楷体_GB2312</vt:lpstr>
      <vt:lpstr>Arial Unicode MS</vt:lpstr>
      <vt:lpstr>Times New Roman</vt:lpstr>
      <vt:lpstr>新宋体</vt:lpstr>
      <vt:lpstr>华文中宋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兔子吓了一跳，拔腿就跑。小猴子看见了，问他为什么跑。兔子一边跑一边叫：“不好啦， ‘咕咚’可怕极了！”</vt:lpstr>
      <vt:lpstr>    兔子吓了一跳，拔腿就跑。小猴子看见了，问他为什么跑。兔子一边跑一边叫：“不好啦， ‘咕咚’可怕极了！”</vt:lpstr>
      <vt:lpstr>  “不好啦， ‘咕咚’可怕极了！”</vt:lpstr>
      <vt:lpstr>  兔子一边跑一边叫：“不好啦， ‘咕咚’可怕极了！”</vt:lpstr>
      <vt:lpstr>    兔子吓了一跳，拔腿就跑。小猴子看见了，问他为什么跑。兔子一边跑一边叫：“不好啦， ‘咕咚’可怕极了！”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Dell</cp:lastModifiedBy>
  <cp:revision>49</cp:revision>
  <dcterms:created xsi:type="dcterms:W3CDTF">2018-03-01T02:03:00Z</dcterms:created>
  <dcterms:modified xsi:type="dcterms:W3CDTF">2018-04-18T05:52:18Z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