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wav" ContentType="audio/x-wav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478" r:id="rId2"/>
    <p:sldId id="479" r:id="rId3"/>
    <p:sldId id="480" r:id="rId4"/>
    <p:sldId id="307" r:id="rId5"/>
    <p:sldId id="481" r:id="rId6"/>
    <p:sldId id="482" r:id="rId7"/>
    <p:sldId id="484" r:id="rId8"/>
    <p:sldId id="485" r:id="rId9"/>
    <p:sldId id="486" r:id="rId10"/>
    <p:sldId id="487" r:id="rId11"/>
    <p:sldId id="488" r:id="rId12"/>
    <p:sldId id="521" r:id="rId13"/>
    <p:sldId id="490" r:id="rId14"/>
    <p:sldId id="491" r:id="rId15"/>
    <p:sldId id="513" r:id="rId16"/>
    <p:sldId id="522" r:id="rId17"/>
    <p:sldId id="492" r:id="rId18"/>
    <p:sldId id="493" r:id="rId19"/>
    <p:sldId id="523" r:id="rId20"/>
    <p:sldId id="524" r:id="rId21"/>
    <p:sldId id="525" r:id="rId22"/>
    <p:sldId id="526" r:id="rId23"/>
    <p:sldId id="494" r:id="rId24"/>
    <p:sldId id="527" r:id="rId25"/>
    <p:sldId id="528" r:id="rId26"/>
    <p:sldId id="529" r:id="rId27"/>
    <p:sldId id="497" r:id="rId28"/>
    <p:sldId id="502" r:id="rId29"/>
    <p:sldId id="530" r:id="rId30"/>
    <p:sldId id="504" r:id="rId31"/>
    <p:sldId id="508" r:id="rId32"/>
    <p:sldId id="531" r:id="rId33"/>
    <p:sldId id="536" r:id="rId34"/>
    <p:sldId id="501" r:id="rId35"/>
    <p:sldId id="505" r:id="rId36"/>
    <p:sldId id="509" r:id="rId37"/>
    <p:sldId id="537" r:id="rId38"/>
    <p:sldId id="538" r:id="rId39"/>
    <p:sldId id="539" r:id="rId40"/>
    <p:sldId id="540" r:id="rId41"/>
    <p:sldId id="541" r:id="rId42"/>
    <p:sldId id="542" r:id="rId43"/>
    <p:sldId id="506" r:id="rId44"/>
    <p:sldId id="532" r:id="rId45"/>
    <p:sldId id="533" r:id="rId46"/>
    <p:sldId id="534" r:id="rId47"/>
    <p:sldId id="535" r:id="rId48"/>
    <p:sldId id="319" r:id="rId49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27C3B9ED-9D22-D449-AFBE-A9546F72ACF9}">
          <p14:sldIdLst>
            <p14:sldId id="478"/>
            <p14:sldId id="479"/>
            <p14:sldId id="480"/>
            <p14:sldId id="307"/>
            <p14:sldId id="481"/>
            <p14:sldId id="482"/>
            <p14:sldId id="484"/>
            <p14:sldId id="485"/>
            <p14:sldId id="486"/>
            <p14:sldId id="487"/>
            <p14:sldId id="488"/>
            <p14:sldId id="521"/>
            <p14:sldId id="490"/>
            <p14:sldId id="491"/>
            <p14:sldId id="513"/>
            <p14:sldId id="522"/>
            <p14:sldId id="492"/>
            <p14:sldId id="493"/>
            <p14:sldId id="523"/>
            <p14:sldId id="524"/>
            <p14:sldId id="525"/>
            <p14:sldId id="526"/>
            <p14:sldId id="494"/>
            <p14:sldId id="527"/>
            <p14:sldId id="528"/>
            <p14:sldId id="529"/>
            <p14:sldId id="497"/>
            <p14:sldId id="502"/>
            <p14:sldId id="530"/>
            <p14:sldId id="504"/>
            <p14:sldId id="508"/>
            <p14:sldId id="531"/>
            <p14:sldId id="536"/>
            <p14:sldId id="501"/>
            <p14:sldId id="505"/>
            <p14:sldId id="509"/>
            <p14:sldId id="537"/>
            <p14:sldId id="538"/>
            <p14:sldId id="539"/>
            <p14:sldId id="540"/>
            <p14:sldId id="541"/>
            <p14:sldId id="542"/>
            <p14:sldId id="506"/>
            <p14:sldId id="532"/>
            <p14:sldId id="533"/>
            <p14:sldId id="534"/>
            <p14:sldId id="535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B15E"/>
    <a:srgbClr val="236335"/>
    <a:srgbClr val="22B7BB"/>
    <a:srgbClr val="0000FF"/>
    <a:srgbClr val="FF00FF"/>
    <a:srgbClr val="FFFFFF"/>
    <a:srgbClr val="FEFEFE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07" autoAdjust="0"/>
    <p:restoredTop sz="96014" autoAdjust="0"/>
  </p:normalViewPr>
  <p:slideViewPr>
    <p:cSldViewPr snapToGrid="0">
      <p:cViewPr varScale="1">
        <p:scale>
          <a:sx n="92" d="100"/>
          <a:sy n="92" d="100"/>
        </p:scale>
        <p:origin x="184" y="248"/>
      </p:cViewPr>
      <p:guideLst>
        <p:guide orient="horz" pos="1620"/>
        <p:guide pos="2880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3642" y="-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3A33ED-4608-4184-9C13-603AE5202381}" type="datetimeFigureOut">
              <a:rPr lang="zh-CN" altLang="en-US"/>
              <a:t>20/2/20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3CD32C50-9E75-4634-8DF2-FB57AB9599BF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82EE6C-E33B-44A5-B5D9-53BE194212E9}" type="datetimeFigureOut">
              <a:rPr lang="zh-CN" altLang="en-US"/>
              <a:t>20/2/20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FC3DB8C5-EC5C-409F-81B3-809CB5B008B6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5"/>
          <a:stretch>
            <a:fillRect/>
          </a:stretch>
        </p:blipFill>
        <p:spPr bwMode="auto">
          <a:xfrm>
            <a:off x="0" y="0"/>
            <a:ext cx="914400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-101600"/>
            <a:ext cx="14033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7" b="28438"/>
          <a:stretch>
            <a:fillRect/>
          </a:stretch>
        </p:blipFill>
        <p:spPr bwMode="auto">
          <a:xfrm>
            <a:off x="1952625" y="957263"/>
            <a:ext cx="526097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8" t="8028" r="9039" b="7777"/>
          <a:stretch>
            <a:fillRect/>
          </a:stretch>
        </p:blipFill>
        <p:spPr bwMode="auto">
          <a:xfrm>
            <a:off x="6862763" y="3733800"/>
            <a:ext cx="130016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-30163"/>
            <a:ext cx="2039938" cy="197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9"/>
          <a:stretch>
            <a:fillRect/>
          </a:stretch>
        </p:blipFill>
        <p:spPr bwMode="auto">
          <a:xfrm>
            <a:off x="0" y="2605088"/>
            <a:ext cx="91440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5"/>
          <a:stretch>
            <a:fillRect/>
          </a:stretch>
        </p:blipFill>
        <p:spPr bwMode="auto">
          <a:xfrm>
            <a:off x="0" y="0"/>
            <a:ext cx="914400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4"/>
          <p:cNvGrpSpPr/>
          <p:nvPr userDrawn="1"/>
        </p:nvGrpSpPr>
        <p:grpSpPr bwMode="auto">
          <a:xfrm>
            <a:off x="165100" y="212725"/>
            <a:ext cx="8813800" cy="4783138"/>
            <a:chOff x="164591" y="213378"/>
            <a:chExt cx="8814817" cy="4782477"/>
          </a:xfrm>
        </p:grpSpPr>
        <p:sp>
          <p:nvSpPr>
            <p:cNvPr id="5" name="剪去对角的矩形 4"/>
            <p:cNvSpPr/>
            <p:nvPr userDrawn="1"/>
          </p:nvSpPr>
          <p:spPr>
            <a:xfrm>
              <a:off x="164591" y="213378"/>
              <a:ext cx="8814817" cy="4782477"/>
            </a:xfrm>
            <a:prstGeom prst="snip2DiagRect">
              <a:avLst>
                <a:gd name="adj1" fmla="val 8255"/>
                <a:gd name="adj2" fmla="val 7949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6" name="剪去对角的矩形 5"/>
            <p:cNvSpPr/>
            <p:nvPr userDrawn="1"/>
          </p:nvSpPr>
          <p:spPr>
            <a:xfrm>
              <a:off x="207459" y="246711"/>
              <a:ext cx="8729082" cy="4715810"/>
            </a:xfrm>
            <a:prstGeom prst="snip2DiagRect">
              <a:avLst>
                <a:gd name="adj1" fmla="val 8255"/>
                <a:gd name="adj2" fmla="val 7949"/>
              </a:avLst>
            </a:prstGeom>
            <a:noFill/>
            <a:ln w="12700">
              <a:solidFill>
                <a:schemeClr val="accent3">
                  <a:lumMod val="75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7" name="图片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13940" r="14366" b="55225"/>
          <a:stretch>
            <a:fillRect/>
          </a:stretch>
        </p:blipFill>
        <p:spPr bwMode="auto">
          <a:xfrm>
            <a:off x="2159000" y="-7938"/>
            <a:ext cx="4826000" cy="117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9"/>
          <a:stretch>
            <a:fillRect/>
          </a:stretch>
        </p:blipFill>
        <p:spPr bwMode="auto">
          <a:xfrm>
            <a:off x="0" y="2605088"/>
            <a:ext cx="91440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5"/>
          <a:stretch>
            <a:fillRect/>
          </a:stretch>
        </p:blipFill>
        <p:spPr bwMode="auto">
          <a:xfrm>
            <a:off x="0" y="0"/>
            <a:ext cx="914400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15"/>
          <p:cNvGrpSpPr/>
          <p:nvPr userDrawn="1"/>
        </p:nvGrpSpPr>
        <p:grpSpPr bwMode="auto">
          <a:xfrm>
            <a:off x="150813" y="128588"/>
            <a:ext cx="8842375" cy="4886325"/>
            <a:chOff x="1962819" y="1467988"/>
            <a:chExt cx="8266359" cy="38781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2054832" y="1566265"/>
              <a:ext cx="8073428" cy="3710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962819" y="1467988"/>
              <a:ext cx="8266359" cy="3878175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2026634" y="1530986"/>
              <a:ext cx="8140212" cy="3768558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4" r="351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375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981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slide" Target="slide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audio" Target="../media/audio1.wav"/><Relationship Id="rId3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Relationship Id="rId3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5">
            <a:hlinkClick r:id="rId2" action="ppaction://hlinksldjump"/>
          </p:cNvPr>
          <p:cNvSpPr/>
          <p:nvPr/>
        </p:nvSpPr>
        <p:spPr>
          <a:xfrm>
            <a:off x="3506788" y="1597025"/>
            <a:ext cx="2130425" cy="696913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  <p:sp>
        <p:nvSpPr>
          <p:cNvPr id="3" name="圆角矩形 5">
            <a:hlinkClick r:id="rId3" action="ppaction://hlinksldjump"/>
          </p:cNvPr>
          <p:cNvSpPr/>
          <p:nvPr/>
        </p:nvSpPr>
        <p:spPr>
          <a:xfrm>
            <a:off x="3506788" y="2511425"/>
            <a:ext cx="2130425" cy="696913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矩形 1"/>
          <p:cNvSpPr>
            <a:spLocks noChangeArrowheads="1"/>
          </p:cNvSpPr>
          <p:nvPr/>
        </p:nvSpPr>
        <p:spPr bwMode="auto">
          <a:xfrm>
            <a:off x="676275" y="847725"/>
            <a:ext cx="753745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看到又大又多的玉米，小猴子的心里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11225" y="1412875"/>
            <a:ext cx="22367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非常高兴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76275" y="2197100"/>
            <a:ext cx="72771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你能给“非常”找一个近义词吗？</a:t>
            </a:r>
            <a:endParaRPr lang="en-US" altLang="zh-CN" sz="32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</a:pPr>
            <a:endParaRPr lang="en-US" altLang="zh-CN" sz="32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谁能用“非常”说一句话？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429000" y="2809875"/>
            <a:ext cx="223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十分、特别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矩形 1"/>
          <p:cNvSpPr>
            <a:spLocks noChangeArrowheads="1"/>
          </p:cNvSpPr>
          <p:nvPr/>
        </p:nvSpPr>
        <p:spPr bwMode="auto">
          <a:xfrm>
            <a:off x="539750" y="768350"/>
            <a:ext cx="76660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小猴子看到又大又多的玉米心里非常高兴，就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532063" y="1362075"/>
            <a:ext cx="441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掰了一个，扛着往前走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39750" y="2097088"/>
            <a:ext cx="7666038" cy="128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宋体" panose="02010600030101010101" pitchFamily="2" charset="-122"/>
              </a:rPr>
              <a:t>    这一句话中有几个表示动作的词，找到了吗</a:t>
            </a:r>
            <a:r>
              <a:rPr lang="zh-CN" altLang="en-US" sz="3200" b="1" dirty="0" smtClean="0">
                <a:latin typeface="宋体" panose="02010600030101010101" pitchFamily="2" charset="-122"/>
              </a:rPr>
              <a:t>？</a:t>
            </a:r>
            <a:r>
              <a:rPr lang="zh-CN" altLang="en-US" sz="3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圈一圈。</a:t>
            </a:r>
            <a:endParaRPr lang="zh-CN" altLang="en-US" sz="32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6959600" y="3440113"/>
            <a:ext cx="1166813" cy="1185862"/>
            <a:chOff x="2437" y="2032"/>
            <a:chExt cx="1244" cy="1264"/>
          </a:xfrm>
        </p:grpSpPr>
        <p:sp>
          <p:nvSpPr>
            <p:cNvPr id="1946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466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" name="文本框 64"/>
          <p:cNvSpPr txBox="1">
            <a:spLocks noChangeArrowheads="1"/>
          </p:cNvSpPr>
          <p:nvPr/>
        </p:nvSpPr>
        <p:spPr bwMode="auto">
          <a:xfrm>
            <a:off x="6946900" y="3365500"/>
            <a:ext cx="12573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掰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818313" y="2730500"/>
            <a:ext cx="144938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solidFill>
                  <a:srgbClr val="FF00FF"/>
                </a:solidFill>
                <a:latin typeface="宋体" panose="02010600030101010101" pitchFamily="2" charset="-122"/>
              </a:rPr>
              <a:t>bāi</a:t>
            </a:r>
            <a:endParaRPr lang="zh-CN" altLang="en-US" sz="3600" b="1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9750" y="3338513"/>
            <a:ext cx="64087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    左边一只手，右边一只手，中间一个分，两手一分就是“掰”。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/>
          <p:nvPr/>
        </p:nvSpPr>
        <p:spPr>
          <a:xfrm>
            <a:off x="1352522" y="1123806"/>
            <a:ext cx="6978650" cy="1077912"/>
          </a:xfrm>
          <a:prstGeom prst="wedgeRoundRectCallout">
            <a:avLst>
              <a:gd name="adj1" fmla="val 23713"/>
              <a:gd name="adj2" fmla="val -50144"/>
              <a:gd name="adj3" fmla="val 16667"/>
            </a:avLst>
          </a:prstGeom>
          <a:noFill/>
          <a:ln w="9525" cap="flat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两手分开。</a:t>
            </a:r>
            <a:endParaRPr lang="en-US" altLang="zh-CN" sz="6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5751484" y="847581"/>
            <a:ext cx="213042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9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掰</a:t>
            </a:r>
          </a:p>
        </p:txBody>
      </p:sp>
      <p:sp>
        <p:nvSpPr>
          <p:cNvPr id="5" name="矩形 4"/>
          <p:cNvSpPr/>
          <p:nvPr/>
        </p:nvSpPr>
        <p:spPr>
          <a:xfrm>
            <a:off x="5526059" y="196706"/>
            <a:ext cx="208915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  </a:t>
            </a:r>
            <a:r>
              <a:rPr lang="en-US" altLang="zh-CN" sz="6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bāi</a:t>
            </a:r>
          </a:p>
        </p:txBody>
      </p:sp>
      <p:pic>
        <p:nvPicPr>
          <p:cNvPr id="6" name="Picture 8" descr="https://timgsa.baidu.com/timg?image&amp;quality=80&amp;size=b9999_10000&amp;sec=1548150126287&amp;di=948773eeedcd5dfb1142b2134db468c6&amp;imgtype=0&amp;src=http%3A%2F%2Fs9.rr.itc.cn%2Fr%2FwapChange%2F20174_18_0%2Fa3x4ew84239487672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214" y="2281728"/>
            <a:ext cx="4238625" cy="238061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8378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87438" y="1933575"/>
            <a:ext cx="1166812" cy="1185863"/>
            <a:chOff x="2437" y="2032"/>
            <a:chExt cx="1244" cy="1264"/>
          </a:xfrm>
        </p:grpSpPr>
        <p:sp>
          <p:nvSpPr>
            <p:cNvPr id="2048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48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8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" name="文本框 64"/>
          <p:cNvSpPr txBox="1">
            <a:spLocks noChangeArrowheads="1"/>
          </p:cNvSpPr>
          <p:nvPr/>
        </p:nvSpPr>
        <p:spPr bwMode="auto">
          <a:xfrm>
            <a:off x="1074738" y="1858963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扛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946150" y="1149350"/>
            <a:ext cx="1449388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solidFill>
                  <a:srgbClr val="FF00FF"/>
                </a:solidFill>
                <a:latin typeface="宋体" panose="02010600030101010101" pitchFamily="2" charset="-122"/>
              </a:rPr>
              <a:t>kánɡ</a:t>
            </a:r>
            <a:endParaRPr lang="zh-CN" altLang="en-US" sz="3600" b="1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1525" y="3890963"/>
            <a:ext cx="64071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latin typeface="+mn-ea"/>
                <a:ea typeface="+mn-ea"/>
              </a:rPr>
              <a:t>    与手有关，所以是提手旁。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380675" y="806391"/>
            <a:ext cx="3976550" cy="2976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1"/>
          <p:cNvSpPr>
            <a:spLocks noChangeArrowheads="1"/>
          </p:cNvSpPr>
          <p:nvPr/>
        </p:nvSpPr>
        <p:spPr bwMode="auto">
          <a:xfrm>
            <a:off x="717550" y="431800"/>
            <a:ext cx="7799388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2.</a:t>
            </a:r>
            <a:r>
              <a:rPr lang="zh-CN" altLang="en-US" sz="3600" b="1">
                <a:latin typeface="宋体" panose="02010600030101010101" pitchFamily="2" charset="-122"/>
              </a:rPr>
              <a:t>学习第</a:t>
            </a:r>
            <a:r>
              <a:rPr lang="en-US" altLang="zh-CN" sz="3600" b="1"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latin typeface="宋体" panose="02010600030101010101" pitchFamily="2" charset="-122"/>
              </a:rPr>
              <a:t>自然段。</a:t>
            </a:r>
            <a:endParaRPr lang="en-US" altLang="zh-CN" sz="36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    小猴子扛着玉米，走啊走啊，来到了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841500" y="1668463"/>
            <a:ext cx="2951163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一棵桃树下</a:t>
            </a:r>
            <a:endParaRPr lang="en-US" altLang="zh-CN" sz="3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79388" y="2468563"/>
            <a:ext cx="779938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小猴子看到的这棵桃树上有什么？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61975" y="3797300"/>
            <a:ext cx="285908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树的桃子</a:t>
            </a:r>
            <a:endParaRPr lang="en-US" altLang="zh-CN" sz="3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87925" y="3436938"/>
            <a:ext cx="3402013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latin typeface="+mn-ea"/>
                <a:ea typeface="+mn-ea"/>
              </a:rPr>
              <a:t>    表示树上的桃子很多。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3576638" y="3521075"/>
            <a:ext cx="1257300" cy="1262063"/>
            <a:chOff x="3314700" y="3129757"/>
            <a:chExt cx="1257300" cy="1262062"/>
          </a:xfrm>
        </p:grpSpPr>
        <p:grpSp>
          <p:nvGrpSpPr>
            <p:cNvPr id="21513" name="组合 8"/>
            <p:cNvGrpSpPr/>
            <p:nvPr/>
          </p:nvGrpSpPr>
          <p:grpSpPr bwMode="auto">
            <a:xfrm>
              <a:off x="3327400" y="3204369"/>
              <a:ext cx="1166812" cy="1185863"/>
              <a:chOff x="2437" y="2032"/>
              <a:chExt cx="1244" cy="1264"/>
            </a:xfrm>
          </p:grpSpPr>
          <p:sp>
            <p:nvSpPr>
              <p:cNvPr id="21515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1516" name="直接连接符 4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1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1514" name="文本框 64"/>
            <p:cNvSpPr txBox="1">
              <a:spLocks noChangeArrowheads="1"/>
            </p:cNvSpPr>
            <p:nvPr/>
          </p:nvSpPr>
          <p:spPr bwMode="auto">
            <a:xfrm>
              <a:off x="3314700" y="3129757"/>
              <a:ext cx="1257300" cy="126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7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满</a:t>
              </a:r>
            </a:p>
          </p:txBody>
        </p:sp>
      </p:grpSp>
      <p:sp>
        <p:nvSpPr>
          <p:cNvPr id="13" name="矩形 12"/>
          <p:cNvSpPr/>
          <p:nvPr/>
        </p:nvSpPr>
        <p:spPr bwMode="auto">
          <a:xfrm>
            <a:off x="3633788" y="2973388"/>
            <a:ext cx="1079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mǎn</a:t>
            </a:r>
            <a:endParaRPr lang="en-US" altLang="zh-CN" sz="32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28650" y="3797300"/>
            <a:ext cx="78851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表示天上的星星很多</a:t>
            </a:r>
            <a:r>
              <a:rPr lang="en-US" altLang="zh-CN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满天的星星</a:t>
            </a: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309130" y="953943"/>
            <a:ext cx="8569325" cy="2936875"/>
            <a:chOff x="395536" y="801339"/>
            <a:chExt cx="8568952" cy="2202393"/>
          </a:xfrm>
        </p:grpSpPr>
        <p:sp>
          <p:nvSpPr>
            <p:cNvPr id="3" name="横卷形 7"/>
            <p:cNvSpPr/>
            <p:nvPr/>
          </p:nvSpPr>
          <p:spPr>
            <a:xfrm>
              <a:off x="395536" y="801339"/>
              <a:ext cx="8568952" cy="2202393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TextBox 1"/>
            <p:cNvSpPr txBox="1"/>
            <p:nvPr/>
          </p:nvSpPr>
          <p:spPr>
            <a:xfrm>
              <a:off x="827813" y="1005613"/>
              <a:ext cx="7848282" cy="17300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小猴子扛着玉米，走到一棵桃树底下。他看见满树的桃子又大又红，非常高兴，就扔了玉米，去摘桃子。</a:t>
              </a:r>
            </a:p>
          </p:txBody>
        </p:sp>
      </p:grpSp>
      <p:cxnSp>
        <p:nvCxnSpPr>
          <p:cNvPr id="5" name="直接连接符 9"/>
          <p:cNvCxnSpPr/>
          <p:nvPr/>
        </p:nvCxnSpPr>
        <p:spPr>
          <a:xfrm flipV="1">
            <a:off x="1710355" y="2630454"/>
            <a:ext cx="4392613" cy="71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885393" y="2970068"/>
            <a:ext cx="51117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﹏﹏﹏﹏﹏﹏﹏﹏﹏﹏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椭圆 15"/>
          <p:cNvSpPr/>
          <p:nvPr/>
        </p:nvSpPr>
        <p:spPr>
          <a:xfrm>
            <a:off x="1496580" y="2910995"/>
            <a:ext cx="647700" cy="511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椭圆 16"/>
          <p:cNvSpPr/>
          <p:nvPr/>
        </p:nvSpPr>
        <p:spPr>
          <a:xfrm>
            <a:off x="4024988" y="2881458"/>
            <a:ext cx="576263" cy="511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380885" y="372918"/>
            <a:ext cx="3240405" cy="6467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演一演，读一读。</a:t>
            </a:r>
          </a:p>
        </p:txBody>
      </p:sp>
      <p:pic>
        <p:nvPicPr>
          <p:cNvPr id="10" name="Picture 2" descr="C:\Users\Administrator\Desktop\一下图片加水印\猴子2.bmp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510247" y="2681144"/>
            <a:ext cx="2223770" cy="2371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19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724025" y="1658938"/>
            <a:ext cx="1165225" cy="1185862"/>
            <a:chOff x="2437" y="2032"/>
            <a:chExt cx="1244" cy="1264"/>
          </a:xfrm>
        </p:grpSpPr>
        <p:sp>
          <p:nvSpPr>
            <p:cNvPr id="2355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356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" name="文本框 64"/>
          <p:cNvSpPr txBox="1">
            <a:spLocks noChangeArrowheads="1"/>
          </p:cNvSpPr>
          <p:nvPr/>
        </p:nvSpPr>
        <p:spPr bwMode="auto">
          <a:xfrm>
            <a:off x="1711325" y="1584325"/>
            <a:ext cx="12573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扔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582738" y="881063"/>
            <a:ext cx="14493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solidFill>
                  <a:srgbClr val="FF00FF"/>
                </a:solidFill>
                <a:latin typeface="宋体" panose="02010600030101010101" pitchFamily="2" charset="-122"/>
              </a:rPr>
              <a:t>rēnɡ</a:t>
            </a:r>
            <a:endParaRPr lang="zh-CN" altLang="en-US" sz="3600" b="1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4225" y="3201988"/>
            <a:ext cx="757555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latin typeface="+mn-ea"/>
                <a:ea typeface="+mn-ea"/>
              </a:rPr>
              <a:t>    这个字不仅是后鼻音，还是翘舌音，谁再来读一读？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2"/>
          <a:srcRect t="15649"/>
          <a:stretch>
            <a:fillRect/>
          </a:stretch>
        </p:blipFill>
        <p:spPr>
          <a:xfrm>
            <a:off x="4283075" y="609600"/>
            <a:ext cx="3136900" cy="2536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724025" y="1658938"/>
            <a:ext cx="1165225" cy="1185862"/>
            <a:chOff x="2437" y="2032"/>
            <a:chExt cx="1244" cy="1264"/>
          </a:xfrm>
        </p:grpSpPr>
        <p:sp>
          <p:nvSpPr>
            <p:cNvPr id="2458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58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8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" name="文本框 64"/>
          <p:cNvSpPr txBox="1">
            <a:spLocks noChangeArrowheads="1"/>
          </p:cNvSpPr>
          <p:nvPr/>
        </p:nvSpPr>
        <p:spPr bwMode="auto">
          <a:xfrm>
            <a:off x="1711325" y="1584325"/>
            <a:ext cx="12573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582738" y="881063"/>
            <a:ext cx="14493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solidFill>
                  <a:srgbClr val="FF00FF"/>
                </a:solidFill>
                <a:latin typeface="宋体" panose="02010600030101010101" pitchFamily="2" charset="-122"/>
              </a:rPr>
              <a:t>zhāi</a:t>
            </a:r>
            <a:endParaRPr lang="zh-CN" altLang="en-US" sz="3600" b="1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52550" y="3600450"/>
            <a:ext cx="64389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latin typeface="+mn-ea"/>
                <a:ea typeface="+mn-ea"/>
              </a:rPr>
              <a:t>摘星星、摘桃子、摘西瓜。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138" y="760413"/>
            <a:ext cx="3525837" cy="2640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06450" y="693738"/>
            <a:ext cx="76263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一块玉米地   又大又多   掰   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一棵桃树下   又大又红   扔   摘</a:t>
            </a:r>
          </a:p>
        </p:txBody>
      </p:sp>
      <p:sp>
        <p:nvSpPr>
          <p:cNvPr id="31747" name="TextBox 12"/>
          <p:cNvSpPr txBox="1">
            <a:spLocks noChangeArrowheads="1"/>
          </p:cNvSpPr>
          <p:nvPr/>
        </p:nvSpPr>
        <p:spPr bwMode="auto">
          <a:xfrm>
            <a:off x="946150" y="184150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分组自学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39750" y="2143125"/>
            <a:ext cx="805973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 dirty="0">
                <a:latin typeface="宋体" panose="02010600030101010101" pitchFamily="2" charset="-122"/>
              </a:rPr>
              <a:t>    同学们，你们仔细观察，文章的结构有何相似之处？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39750" y="3454400"/>
            <a:ext cx="805973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宋体" panose="02010600030101010101" pitchFamily="2" charset="-122"/>
              </a:rPr>
              <a:t>    都是先说地点，然后描述小猴子看到的东西，接着写小猴子的动作和结果。</a:t>
            </a:r>
          </a:p>
        </p:txBody>
      </p:sp>
    </p:spTree>
    <p:extLst>
      <p:ext uri="{BB962C8B-B14F-4D97-AF65-F5344CB8AC3E}">
        <p14:creationId xmlns:p14="http://schemas.microsoft.com/office/powerpoint/2010/main" val="102434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5"/>
          <p:cNvSpPr/>
          <p:nvPr/>
        </p:nvSpPr>
        <p:spPr>
          <a:xfrm>
            <a:off x="3594100" y="185738"/>
            <a:ext cx="2128838" cy="69691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  <p:sp>
        <p:nvSpPr>
          <p:cNvPr id="9219" name="文本框 1"/>
          <p:cNvSpPr txBox="1">
            <a:spLocks noChangeArrowheads="1"/>
          </p:cNvSpPr>
          <p:nvPr/>
        </p:nvSpPr>
        <p:spPr bwMode="auto">
          <a:xfrm>
            <a:off x="661988" y="185738"/>
            <a:ext cx="1925637" cy="584200"/>
          </a:xfrm>
          <a:prstGeom prst="rect">
            <a:avLst/>
          </a:prstGeom>
          <a:solidFill>
            <a:srgbClr val="2363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猜谜语</a:t>
            </a:r>
          </a:p>
        </p:txBody>
      </p:sp>
      <p:sp>
        <p:nvSpPr>
          <p:cNvPr id="9220" name="矩形 3"/>
          <p:cNvSpPr>
            <a:spLocks noChangeArrowheads="1"/>
          </p:cNvSpPr>
          <p:nvPr/>
        </p:nvSpPr>
        <p:spPr bwMode="auto">
          <a:xfrm>
            <a:off x="525463" y="1081088"/>
            <a:ext cx="8097837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动物王国里有很多小动物，今天我们就请来一位动物朋友，它聪明、伶俐、会爬树、爱吃香蕉，你们猜猜它是谁？</a:t>
            </a:r>
          </a:p>
        </p:txBody>
      </p:sp>
      <p:sp>
        <p:nvSpPr>
          <p:cNvPr id="5" name="标题 1"/>
          <p:cNvSpPr txBox="1"/>
          <p:nvPr/>
        </p:nvSpPr>
        <p:spPr bwMode="auto">
          <a:xfrm>
            <a:off x="3300413" y="3530600"/>
            <a:ext cx="33734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小猴子</a:t>
            </a:r>
          </a:p>
        </p:txBody>
      </p: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4796" r="12531" b="2411"/>
          <a:stretch>
            <a:fillRect/>
          </a:stretch>
        </p:blipFill>
        <p:spPr bwMode="auto">
          <a:xfrm>
            <a:off x="6550025" y="2747963"/>
            <a:ext cx="1546225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2"/>
          <p:cNvSpPr>
            <a:spLocks noChangeArrowheads="1"/>
          </p:cNvSpPr>
          <p:nvPr/>
        </p:nvSpPr>
        <p:spPr bwMode="auto">
          <a:xfrm>
            <a:off x="873125" y="2571750"/>
            <a:ext cx="7697788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仿照“小猴子走到（哪里），看见（什么），就（怎么做）”这个句式，说说故事的主要情节。</a:t>
            </a:r>
          </a:p>
        </p:txBody>
      </p:sp>
      <p:pic>
        <p:nvPicPr>
          <p:cNvPr id="14339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08063"/>
            <a:ext cx="167957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962025"/>
            <a:ext cx="150653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图片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962025"/>
            <a:ext cx="167798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图片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933450"/>
            <a:ext cx="18224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5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s111creentcut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10" y="526040"/>
            <a:ext cx="4103688" cy="4083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5211186" y="526040"/>
            <a:ext cx="3600450" cy="41541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一块玉米地里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又大又多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掰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扛</a:t>
            </a:r>
          </a:p>
        </p:txBody>
      </p:sp>
    </p:spTree>
    <p:extLst>
      <p:ext uri="{BB962C8B-B14F-4D97-AF65-F5344CB8AC3E}">
        <p14:creationId xmlns:p14="http://schemas.microsoft.com/office/powerpoint/2010/main" val="879157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801034" y="656504"/>
            <a:ext cx="3394075" cy="3370263"/>
          </a:xfr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一棵桃树下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又大又红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扔</a:t>
            </a:r>
            <a:b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摘</a:t>
            </a:r>
            <a:endParaRPr kumimoji="1" lang="zh-CN" altLang="en-US" sz="4400" dirty="0" smtClean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3" name="Picture 2" descr="C:\Users\Administrator\Desktop\一下图片加水印\猴子2.bmp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109" y="656716"/>
            <a:ext cx="3528391" cy="3761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409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2"/>
          <p:cNvSpPr txBox="1">
            <a:spLocks noChangeArrowheads="1"/>
          </p:cNvSpPr>
          <p:nvPr/>
        </p:nvSpPr>
        <p:spPr bwMode="auto">
          <a:xfrm>
            <a:off x="397510" y="286708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highlight>
                  <a:srgbClr val="3CB15E"/>
                </a:highlight>
                <a:latin typeface="宋体" panose="02010600030101010101" pitchFamily="2" charset="-122"/>
              </a:rPr>
              <a:t>指导书写</a:t>
            </a:r>
          </a:p>
        </p:txBody>
      </p:sp>
      <p:grpSp>
        <p:nvGrpSpPr>
          <p:cNvPr id="25603" name="组合 2"/>
          <p:cNvGrpSpPr/>
          <p:nvPr/>
        </p:nvGrpSpPr>
        <p:grpSpPr bwMode="auto">
          <a:xfrm>
            <a:off x="1169988" y="1538288"/>
            <a:ext cx="1166812" cy="1185862"/>
            <a:chOff x="2437" y="2032"/>
            <a:chExt cx="1244" cy="1264"/>
          </a:xfrm>
        </p:grpSpPr>
        <p:sp>
          <p:nvSpPr>
            <p:cNvPr id="2561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62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2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5604" name="文本框 64"/>
          <p:cNvSpPr txBox="1">
            <a:spLocks noChangeArrowheads="1"/>
          </p:cNvSpPr>
          <p:nvPr/>
        </p:nvSpPr>
        <p:spPr bwMode="auto">
          <a:xfrm>
            <a:off x="1157288" y="1462088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</a:t>
            </a:r>
          </a:p>
        </p:txBody>
      </p:sp>
      <p:grpSp>
        <p:nvGrpSpPr>
          <p:cNvPr id="25605" name="组合 7"/>
          <p:cNvGrpSpPr/>
          <p:nvPr/>
        </p:nvGrpSpPr>
        <p:grpSpPr bwMode="auto">
          <a:xfrm>
            <a:off x="3940175" y="1538288"/>
            <a:ext cx="1165225" cy="1185862"/>
            <a:chOff x="2437" y="2032"/>
            <a:chExt cx="1244" cy="1264"/>
          </a:xfrm>
        </p:grpSpPr>
        <p:sp>
          <p:nvSpPr>
            <p:cNvPr id="2561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617" name="直接连接符 9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1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5606" name="文本框 64"/>
          <p:cNvSpPr txBox="1">
            <a:spLocks noChangeArrowheads="1"/>
          </p:cNvSpPr>
          <p:nvPr/>
        </p:nvSpPr>
        <p:spPr bwMode="auto">
          <a:xfrm>
            <a:off x="3927475" y="1462088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</a:t>
            </a:r>
          </a:p>
        </p:txBody>
      </p:sp>
      <p:grpSp>
        <p:nvGrpSpPr>
          <p:cNvPr id="25607" name="组合 12"/>
          <p:cNvGrpSpPr/>
          <p:nvPr/>
        </p:nvGrpSpPr>
        <p:grpSpPr bwMode="auto">
          <a:xfrm>
            <a:off x="6750050" y="1538288"/>
            <a:ext cx="1165225" cy="1185862"/>
            <a:chOff x="2437" y="2032"/>
            <a:chExt cx="1244" cy="1264"/>
          </a:xfrm>
        </p:grpSpPr>
        <p:sp>
          <p:nvSpPr>
            <p:cNvPr id="2561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614" name="直接连接符 1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1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5608" name="文本框 64"/>
          <p:cNvSpPr txBox="1">
            <a:spLocks noChangeArrowheads="1"/>
          </p:cNvSpPr>
          <p:nvPr/>
        </p:nvSpPr>
        <p:spPr bwMode="auto">
          <a:xfrm>
            <a:off x="6735763" y="1462088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</a:t>
            </a:r>
          </a:p>
        </p:txBody>
      </p:sp>
      <p:sp>
        <p:nvSpPr>
          <p:cNvPr id="18" name="矩形 17"/>
          <p:cNvSpPr/>
          <p:nvPr/>
        </p:nvSpPr>
        <p:spPr>
          <a:xfrm>
            <a:off x="673100" y="2921000"/>
            <a:ext cx="7797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latin typeface="+mn-ea"/>
                <a:ea typeface="+mn-ea"/>
              </a:rPr>
              <a:t>    观察这几个字在田字格中的位置，说说书写注意点。</a:t>
            </a:r>
          </a:p>
        </p:txBody>
      </p:sp>
      <p:sp>
        <p:nvSpPr>
          <p:cNvPr id="19" name="矩形 18"/>
          <p:cNvSpPr/>
          <p:nvPr/>
        </p:nvSpPr>
        <p:spPr bwMode="auto">
          <a:xfrm>
            <a:off x="1214438" y="863600"/>
            <a:ext cx="1079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kuài</a:t>
            </a:r>
            <a:endParaRPr lang="en-US" altLang="zh-CN" sz="3200" b="1" dirty="0">
              <a:latin typeface="+mn-ea"/>
              <a:ea typeface="+mn-ea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3984625" y="863600"/>
            <a:ext cx="1077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fēi</a:t>
            </a:r>
            <a:endParaRPr lang="en-US" altLang="zh-CN" sz="3200" b="1" dirty="0">
              <a:latin typeface="+mn-ea"/>
              <a:ea typeface="+mn-ea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6569075" y="863600"/>
            <a:ext cx="15287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chánɡ</a:t>
            </a:r>
            <a:endParaRPr lang="en-US" altLang="zh-CN" sz="32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4832350" y="3497897"/>
            <a:ext cx="4006850" cy="1015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999" b="1" dirty="0">
                <a:solidFill>
                  <a:srgbClr val="000000"/>
                </a:solidFill>
                <a:latin typeface="宋体" panose="02010600030101010101" pitchFamily="2" charset="-122"/>
              </a:rPr>
              <a:t>左窄右宽，左短右长。右部的横折往左收，一撇先直再弯穿插到提下方，一捺较舒展。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</a:t>
            </a:r>
          </a:p>
        </p:txBody>
      </p:sp>
      <p:sp>
        <p:nvSpPr>
          <p:cNvPr id="8" name="矩形 7"/>
          <p:cNvSpPr/>
          <p:nvPr/>
        </p:nvSpPr>
        <p:spPr>
          <a:xfrm>
            <a:off x="3263901" y="92456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kuài</a:t>
            </a:r>
          </a:p>
        </p:txBody>
      </p:sp>
      <p:sp>
        <p:nvSpPr>
          <p:cNvPr id="12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</a:t>
            </a:r>
          </a:p>
        </p:txBody>
      </p:sp>
      <p:sp>
        <p:nvSpPr>
          <p:cNvPr id="13" name="TextBox 20"/>
          <p:cNvSpPr txBox="1">
            <a:spLocks noChangeArrowheads="1"/>
          </p:cNvSpPr>
          <p:nvPr/>
        </p:nvSpPr>
        <p:spPr bwMode="auto">
          <a:xfrm>
            <a:off x="787401" y="3693160"/>
            <a:ext cx="3598862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一块石头  一块钱</a:t>
            </a:r>
          </a:p>
        </p:txBody>
      </p:sp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765175" y="4018597"/>
            <a:ext cx="3640138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地上有一块石头。</a:t>
            </a:r>
          </a:p>
        </p:txBody>
      </p:sp>
      <p:sp>
        <p:nvSpPr>
          <p:cNvPr id="15" name="文本框 30"/>
          <p:cNvSpPr txBox="1">
            <a:spLocks noChangeArrowheads="1"/>
          </p:cNvSpPr>
          <p:nvPr/>
        </p:nvSpPr>
        <p:spPr bwMode="auto">
          <a:xfrm>
            <a:off x="758825" y="3282195"/>
            <a:ext cx="2362200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K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土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16" name="文本框 31"/>
          <p:cNvSpPr txBox="1">
            <a:spLocks noChangeArrowheads="1"/>
          </p:cNvSpPr>
          <p:nvPr/>
        </p:nvSpPr>
        <p:spPr bwMode="auto">
          <a:xfrm>
            <a:off x="490538" y="2869282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左右</a:t>
            </a:r>
          </a:p>
        </p:txBody>
      </p:sp>
      <p:sp>
        <p:nvSpPr>
          <p:cNvPr id="17" name="Freeform 47"/>
          <p:cNvSpPr/>
          <p:nvPr/>
        </p:nvSpPr>
        <p:spPr>
          <a:xfrm>
            <a:off x="5795963" y="1864360"/>
            <a:ext cx="592137" cy="192088"/>
          </a:xfrm>
          <a:custGeom>
            <a:avLst/>
            <a:gdLst>
              <a:gd name="txL" fmla="*/ 0 w 933"/>
              <a:gd name="txT" fmla="*/ 0 h 304"/>
              <a:gd name="txR" fmla="*/ 933 w 933"/>
              <a:gd name="txB" fmla="*/ 304 h 30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33" h="304">
                <a:moveTo>
                  <a:pt x="32" y="304"/>
                </a:moveTo>
                <a:lnTo>
                  <a:pt x="16" y="272"/>
                </a:lnTo>
                <a:lnTo>
                  <a:pt x="0" y="240"/>
                </a:lnTo>
                <a:lnTo>
                  <a:pt x="193" y="192"/>
                </a:lnTo>
                <a:lnTo>
                  <a:pt x="338" y="144"/>
                </a:lnTo>
                <a:lnTo>
                  <a:pt x="483" y="96"/>
                </a:lnTo>
                <a:lnTo>
                  <a:pt x="595" y="64"/>
                </a:lnTo>
                <a:lnTo>
                  <a:pt x="692" y="32"/>
                </a:lnTo>
                <a:lnTo>
                  <a:pt x="756" y="16"/>
                </a:lnTo>
                <a:lnTo>
                  <a:pt x="805" y="0"/>
                </a:lnTo>
                <a:lnTo>
                  <a:pt x="837" y="0"/>
                </a:lnTo>
                <a:lnTo>
                  <a:pt x="885" y="0"/>
                </a:lnTo>
                <a:lnTo>
                  <a:pt x="917" y="0"/>
                </a:lnTo>
                <a:lnTo>
                  <a:pt x="917" y="16"/>
                </a:lnTo>
                <a:lnTo>
                  <a:pt x="933" y="48"/>
                </a:lnTo>
                <a:lnTo>
                  <a:pt x="933" y="64"/>
                </a:lnTo>
                <a:lnTo>
                  <a:pt x="933" y="80"/>
                </a:lnTo>
                <a:lnTo>
                  <a:pt x="901" y="112"/>
                </a:lnTo>
                <a:lnTo>
                  <a:pt x="869" y="128"/>
                </a:lnTo>
                <a:lnTo>
                  <a:pt x="805" y="160"/>
                </a:lnTo>
                <a:lnTo>
                  <a:pt x="660" y="208"/>
                </a:lnTo>
                <a:lnTo>
                  <a:pt x="499" y="256"/>
                </a:lnTo>
                <a:lnTo>
                  <a:pt x="418" y="288"/>
                </a:lnTo>
                <a:lnTo>
                  <a:pt x="338" y="304"/>
                </a:lnTo>
                <a:lnTo>
                  <a:pt x="257" y="304"/>
                </a:lnTo>
                <a:lnTo>
                  <a:pt x="209" y="304"/>
                </a:lnTo>
                <a:lnTo>
                  <a:pt x="144" y="304"/>
                </a:lnTo>
                <a:lnTo>
                  <a:pt x="96" y="304"/>
                </a:lnTo>
                <a:lnTo>
                  <a:pt x="64" y="304"/>
                </a:lnTo>
                <a:lnTo>
                  <a:pt x="32" y="30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8" name="Freeform 48"/>
          <p:cNvSpPr/>
          <p:nvPr/>
        </p:nvSpPr>
        <p:spPr>
          <a:xfrm>
            <a:off x="6010275" y="1426210"/>
            <a:ext cx="193675" cy="1047750"/>
          </a:xfrm>
          <a:custGeom>
            <a:avLst/>
            <a:gdLst>
              <a:gd name="txL" fmla="*/ 0 w 306"/>
              <a:gd name="txT" fmla="*/ 0 h 1650"/>
              <a:gd name="txR" fmla="*/ 306 w 306"/>
              <a:gd name="txB" fmla="*/ 1650 h 165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6" h="1650">
                <a:moveTo>
                  <a:pt x="257" y="673"/>
                </a:moveTo>
                <a:lnTo>
                  <a:pt x="257" y="881"/>
                </a:lnTo>
                <a:lnTo>
                  <a:pt x="257" y="1105"/>
                </a:lnTo>
                <a:lnTo>
                  <a:pt x="257" y="1346"/>
                </a:lnTo>
                <a:lnTo>
                  <a:pt x="257" y="1602"/>
                </a:lnTo>
                <a:lnTo>
                  <a:pt x="112" y="1650"/>
                </a:lnTo>
                <a:lnTo>
                  <a:pt x="112" y="1346"/>
                </a:lnTo>
                <a:lnTo>
                  <a:pt x="112" y="1057"/>
                </a:lnTo>
                <a:lnTo>
                  <a:pt x="112" y="785"/>
                </a:lnTo>
                <a:lnTo>
                  <a:pt x="112" y="657"/>
                </a:lnTo>
                <a:lnTo>
                  <a:pt x="112" y="545"/>
                </a:lnTo>
                <a:lnTo>
                  <a:pt x="96" y="449"/>
                </a:lnTo>
                <a:lnTo>
                  <a:pt x="96" y="353"/>
                </a:lnTo>
                <a:lnTo>
                  <a:pt x="96" y="273"/>
                </a:lnTo>
                <a:lnTo>
                  <a:pt x="80" y="209"/>
                </a:lnTo>
                <a:lnTo>
                  <a:pt x="80" y="161"/>
                </a:lnTo>
                <a:lnTo>
                  <a:pt x="64" y="128"/>
                </a:lnTo>
                <a:lnTo>
                  <a:pt x="64" y="96"/>
                </a:lnTo>
                <a:lnTo>
                  <a:pt x="48" y="80"/>
                </a:lnTo>
                <a:lnTo>
                  <a:pt x="16" y="80"/>
                </a:lnTo>
                <a:lnTo>
                  <a:pt x="0" y="64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112" y="0"/>
                </a:lnTo>
                <a:lnTo>
                  <a:pt x="161" y="16"/>
                </a:lnTo>
                <a:lnTo>
                  <a:pt x="209" y="32"/>
                </a:lnTo>
                <a:lnTo>
                  <a:pt x="241" y="64"/>
                </a:lnTo>
                <a:lnTo>
                  <a:pt x="273" y="80"/>
                </a:lnTo>
                <a:lnTo>
                  <a:pt x="306" y="80"/>
                </a:lnTo>
                <a:lnTo>
                  <a:pt x="306" y="128"/>
                </a:lnTo>
                <a:lnTo>
                  <a:pt x="306" y="193"/>
                </a:lnTo>
                <a:lnTo>
                  <a:pt x="289" y="209"/>
                </a:lnTo>
                <a:lnTo>
                  <a:pt x="289" y="241"/>
                </a:lnTo>
                <a:lnTo>
                  <a:pt x="289" y="289"/>
                </a:lnTo>
                <a:lnTo>
                  <a:pt x="289" y="337"/>
                </a:lnTo>
                <a:lnTo>
                  <a:pt x="273" y="401"/>
                </a:lnTo>
                <a:lnTo>
                  <a:pt x="273" y="481"/>
                </a:lnTo>
                <a:lnTo>
                  <a:pt x="273" y="577"/>
                </a:lnTo>
                <a:lnTo>
                  <a:pt x="257" y="67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" name="Freeform 49"/>
          <p:cNvSpPr/>
          <p:nvPr/>
        </p:nvSpPr>
        <p:spPr>
          <a:xfrm>
            <a:off x="5734050" y="2219961"/>
            <a:ext cx="725488" cy="498475"/>
          </a:xfrm>
          <a:custGeom>
            <a:avLst/>
            <a:gdLst>
              <a:gd name="txL" fmla="*/ 0 w 1143"/>
              <a:gd name="txT" fmla="*/ 0 h 784"/>
              <a:gd name="txR" fmla="*/ 1143 w 1143"/>
              <a:gd name="txB" fmla="*/ 784 h 78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784">
                <a:moveTo>
                  <a:pt x="241" y="784"/>
                </a:moveTo>
                <a:lnTo>
                  <a:pt x="209" y="768"/>
                </a:lnTo>
                <a:lnTo>
                  <a:pt x="177" y="752"/>
                </a:lnTo>
                <a:lnTo>
                  <a:pt x="129" y="736"/>
                </a:lnTo>
                <a:lnTo>
                  <a:pt x="97" y="688"/>
                </a:lnTo>
                <a:lnTo>
                  <a:pt x="48" y="640"/>
                </a:lnTo>
                <a:lnTo>
                  <a:pt x="16" y="608"/>
                </a:lnTo>
                <a:lnTo>
                  <a:pt x="0" y="576"/>
                </a:lnTo>
                <a:lnTo>
                  <a:pt x="0" y="560"/>
                </a:lnTo>
                <a:lnTo>
                  <a:pt x="16" y="544"/>
                </a:lnTo>
                <a:lnTo>
                  <a:pt x="48" y="544"/>
                </a:lnTo>
                <a:lnTo>
                  <a:pt x="80" y="528"/>
                </a:lnTo>
                <a:lnTo>
                  <a:pt x="145" y="544"/>
                </a:lnTo>
                <a:lnTo>
                  <a:pt x="193" y="528"/>
                </a:lnTo>
                <a:lnTo>
                  <a:pt x="209" y="528"/>
                </a:lnTo>
                <a:lnTo>
                  <a:pt x="225" y="512"/>
                </a:lnTo>
                <a:lnTo>
                  <a:pt x="274" y="496"/>
                </a:lnTo>
                <a:lnTo>
                  <a:pt x="322" y="464"/>
                </a:lnTo>
                <a:lnTo>
                  <a:pt x="386" y="416"/>
                </a:lnTo>
                <a:lnTo>
                  <a:pt x="451" y="384"/>
                </a:lnTo>
                <a:lnTo>
                  <a:pt x="531" y="320"/>
                </a:lnTo>
                <a:lnTo>
                  <a:pt x="628" y="272"/>
                </a:lnTo>
                <a:lnTo>
                  <a:pt x="724" y="208"/>
                </a:lnTo>
                <a:lnTo>
                  <a:pt x="821" y="160"/>
                </a:lnTo>
                <a:lnTo>
                  <a:pt x="885" y="112"/>
                </a:lnTo>
                <a:lnTo>
                  <a:pt x="950" y="80"/>
                </a:lnTo>
                <a:lnTo>
                  <a:pt x="998" y="48"/>
                </a:lnTo>
                <a:lnTo>
                  <a:pt x="1030" y="32"/>
                </a:lnTo>
                <a:lnTo>
                  <a:pt x="1063" y="16"/>
                </a:lnTo>
                <a:lnTo>
                  <a:pt x="1079" y="16"/>
                </a:lnTo>
                <a:lnTo>
                  <a:pt x="1111" y="0"/>
                </a:lnTo>
                <a:lnTo>
                  <a:pt x="1143" y="16"/>
                </a:lnTo>
                <a:lnTo>
                  <a:pt x="1127" y="16"/>
                </a:lnTo>
                <a:lnTo>
                  <a:pt x="1111" y="32"/>
                </a:lnTo>
                <a:lnTo>
                  <a:pt x="1079" y="64"/>
                </a:lnTo>
                <a:lnTo>
                  <a:pt x="1030" y="112"/>
                </a:lnTo>
                <a:lnTo>
                  <a:pt x="966" y="160"/>
                </a:lnTo>
                <a:lnTo>
                  <a:pt x="902" y="224"/>
                </a:lnTo>
                <a:lnTo>
                  <a:pt x="805" y="304"/>
                </a:lnTo>
                <a:lnTo>
                  <a:pt x="708" y="400"/>
                </a:lnTo>
                <a:lnTo>
                  <a:pt x="612" y="480"/>
                </a:lnTo>
                <a:lnTo>
                  <a:pt x="531" y="560"/>
                </a:lnTo>
                <a:lnTo>
                  <a:pt x="451" y="624"/>
                </a:lnTo>
                <a:lnTo>
                  <a:pt x="386" y="672"/>
                </a:lnTo>
                <a:lnTo>
                  <a:pt x="322" y="720"/>
                </a:lnTo>
                <a:lnTo>
                  <a:pt x="290" y="752"/>
                </a:lnTo>
                <a:lnTo>
                  <a:pt x="258" y="768"/>
                </a:lnTo>
                <a:lnTo>
                  <a:pt x="241" y="78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50"/>
          <p:cNvSpPr/>
          <p:nvPr/>
        </p:nvSpPr>
        <p:spPr>
          <a:xfrm>
            <a:off x="6470650" y="1732599"/>
            <a:ext cx="817563" cy="528637"/>
          </a:xfrm>
          <a:custGeom>
            <a:avLst/>
            <a:gdLst>
              <a:gd name="txL" fmla="*/ 0 w 1288"/>
              <a:gd name="txT" fmla="*/ 0 h 833"/>
              <a:gd name="txR" fmla="*/ 1288 w 1288"/>
              <a:gd name="txB" fmla="*/ 833 h 8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88" h="833">
                <a:moveTo>
                  <a:pt x="1127" y="464"/>
                </a:moveTo>
                <a:lnTo>
                  <a:pt x="1079" y="640"/>
                </a:lnTo>
                <a:lnTo>
                  <a:pt x="1047" y="833"/>
                </a:lnTo>
                <a:lnTo>
                  <a:pt x="902" y="833"/>
                </a:lnTo>
                <a:lnTo>
                  <a:pt x="918" y="785"/>
                </a:lnTo>
                <a:lnTo>
                  <a:pt x="918" y="737"/>
                </a:lnTo>
                <a:lnTo>
                  <a:pt x="934" y="672"/>
                </a:lnTo>
                <a:lnTo>
                  <a:pt x="950" y="576"/>
                </a:lnTo>
                <a:lnTo>
                  <a:pt x="950" y="496"/>
                </a:lnTo>
                <a:lnTo>
                  <a:pt x="966" y="432"/>
                </a:lnTo>
                <a:lnTo>
                  <a:pt x="982" y="368"/>
                </a:lnTo>
                <a:lnTo>
                  <a:pt x="982" y="320"/>
                </a:lnTo>
                <a:lnTo>
                  <a:pt x="982" y="272"/>
                </a:lnTo>
                <a:lnTo>
                  <a:pt x="982" y="240"/>
                </a:lnTo>
                <a:lnTo>
                  <a:pt x="982" y="208"/>
                </a:lnTo>
                <a:lnTo>
                  <a:pt x="966" y="192"/>
                </a:lnTo>
                <a:lnTo>
                  <a:pt x="934" y="192"/>
                </a:lnTo>
                <a:lnTo>
                  <a:pt x="902" y="192"/>
                </a:lnTo>
                <a:lnTo>
                  <a:pt x="870" y="192"/>
                </a:lnTo>
                <a:lnTo>
                  <a:pt x="821" y="208"/>
                </a:lnTo>
                <a:lnTo>
                  <a:pt x="757" y="224"/>
                </a:lnTo>
                <a:lnTo>
                  <a:pt x="676" y="224"/>
                </a:lnTo>
                <a:lnTo>
                  <a:pt x="596" y="256"/>
                </a:lnTo>
                <a:lnTo>
                  <a:pt x="515" y="272"/>
                </a:lnTo>
                <a:lnTo>
                  <a:pt x="435" y="288"/>
                </a:lnTo>
                <a:lnTo>
                  <a:pt x="370" y="304"/>
                </a:lnTo>
                <a:lnTo>
                  <a:pt x="322" y="320"/>
                </a:lnTo>
                <a:lnTo>
                  <a:pt x="274" y="336"/>
                </a:lnTo>
                <a:lnTo>
                  <a:pt x="226" y="336"/>
                </a:lnTo>
                <a:lnTo>
                  <a:pt x="193" y="352"/>
                </a:lnTo>
                <a:lnTo>
                  <a:pt x="177" y="352"/>
                </a:lnTo>
                <a:lnTo>
                  <a:pt x="129" y="352"/>
                </a:lnTo>
                <a:lnTo>
                  <a:pt x="97" y="352"/>
                </a:lnTo>
                <a:lnTo>
                  <a:pt x="65" y="320"/>
                </a:lnTo>
                <a:lnTo>
                  <a:pt x="48" y="304"/>
                </a:lnTo>
                <a:lnTo>
                  <a:pt x="16" y="272"/>
                </a:lnTo>
                <a:lnTo>
                  <a:pt x="0" y="256"/>
                </a:lnTo>
                <a:lnTo>
                  <a:pt x="0" y="240"/>
                </a:lnTo>
                <a:lnTo>
                  <a:pt x="16" y="240"/>
                </a:lnTo>
                <a:lnTo>
                  <a:pt x="32" y="240"/>
                </a:lnTo>
                <a:lnTo>
                  <a:pt x="65" y="224"/>
                </a:lnTo>
                <a:lnTo>
                  <a:pt x="113" y="224"/>
                </a:lnTo>
                <a:lnTo>
                  <a:pt x="129" y="224"/>
                </a:lnTo>
                <a:lnTo>
                  <a:pt x="161" y="224"/>
                </a:lnTo>
                <a:lnTo>
                  <a:pt x="209" y="208"/>
                </a:lnTo>
                <a:lnTo>
                  <a:pt x="258" y="208"/>
                </a:lnTo>
                <a:lnTo>
                  <a:pt x="306" y="192"/>
                </a:lnTo>
                <a:lnTo>
                  <a:pt x="370" y="176"/>
                </a:lnTo>
                <a:lnTo>
                  <a:pt x="451" y="160"/>
                </a:lnTo>
                <a:lnTo>
                  <a:pt x="531" y="144"/>
                </a:lnTo>
                <a:lnTo>
                  <a:pt x="612" y="128"/>
                </a:lnTo>
                <a:lnTo>
                  <a:pt x="676" y="112"/>
                </a:lnTo>
                <a:lnTo>
                  <a:pt x="741" y="96"/>
                </a:lnTo>
                <a:lnTo>
                  <a:pt x="789" y="96"/>
                </a:lnTo>
                <a:lnTo>
                  <a:pt x="837" y="80"/>
                </a:lnTo>
                <a:lnTo>
                  <a:pt x="870" y="64"/>
                </a:lnTo>
                <a:lnTo>
                  <a:pt x="902" y="48"/>
                </a:lnTo>
                <a:lnTo>
                  <a:pt x="950" y="16"/>
                </a:lnTo>
                <a:lnTo>
                  <a:pt x="998" y="0"/>
                </a:lnTo>
                <a:lnTo>
                  <a:pt x="1031" y="0"/>
                </a:lnTo>
                <a:lnTo>
                  <a:pt x="1063" y="16"/>
                </a:lnTo>
                <a:lnTo>
                  <a:pt x="1111" y="32"/>
                </a:lnTo>
                <a:lnTo>
                  <a:pt x="1175" y="48"/>
                </a:lnTo>
                <a:lnTo>
                  <a:pt x="1224" y="80"/>
                </a:lnTo>
                <a:lnTo>
                  <a:pt x="1272" y="112"/>
                </a:lnTo>
                <a:lnTo>
                  <a:pt x="1288" y="144"/>
                </a:lnTo>
                <a:lnTo>
                  <a:pt x="1288" y="160"/>
                </a:lnTo>
                <a:lnTo>
                  <a:pt x="1272" y="192"/>
                </a:lnTo>
                <a:lnTo>
                  <a:pt x="1240" y="240"/>
                </a:lnTo>
                <a:lnTo>
                  <a:pt x="1208" y="272"/>
                </a:lnTo>
                <a:lnTo>
                  <a:pt x="1192" y="320"/>
                </a:lnTo>
                <a:lnTo>
                  <a:pt x="1159" y="384"/>
                </a:lnTo>
                <a:lnTo>
                  <a:pt x="1127" y="4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7" name="Freeform 53"/>
          <p:cNvSpPr/>
          <p:nvPr/>
        </p:nvSpPr>
        <p:spPr>
          <a:xfrm>
            <a:off x="6408738" y="2148523"/>
            <a:ext cx="1125537" cy="244475"/>
          </a:xfrm>
          <a:custGeom>
            <a:avLst/>
            <a:gdLst>
              <a:gd name="txL" fmla="*/ 0 w 1771"/>
              <a:gd name="txT" fmla="*/ 0 h 385"/>
              <a:gd name="txR" fmla="*/ 1771 w 1771"/>
              <a:gd name="txB" fmla="*/ 385 h 38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71" h="385">
                <a:moveTo>
                  <a:pt x="1046" y="97"/>
                </a:moveTo>
                <a:lnTo>
                  <a:pt x="1143" y="65"/>
                </a:lnTo>
                <a:lnTo>
                  <a:pt x="1223" y="49"/>
                </a:lnTo>
                <a:lnTo>
                  <a:pt x="1304" y="33"/>
                </a:lnTo>
                <a:lnTo>
                  <a:pt x="1368" y="33"/>
                </a:lnTo>
                <a:lnTo>
                  <a:pt x="1416" y="16"/>
                </a:lnTo>
                <a:lnTo>
                  <a:pt x="1465" y="16"/>
                </a:lnTo>
                <a:lnTo>
                  <a:pt x="1497" y="0"/>
                </a:lnTo>
                <a:lnTo>
                  <a:pt x="1513" y="0"/>
                </a:lnTo>
                <a:lnTo>
                  <a:pt x="1593" y="16"/>
                </a:lnTo>
                <a:lnTo>
                  <a:pt x="1658" y="49"/>
                </a:lnTo>
                <a:lnTo>
                  <a:pt x="1706" y="65"/>
                </a:lnTo>
                <a:lnTo>
                  <a:pt x="1722" y="81"/>
                </a:lnTo>
                <a:lnTo>
                  <a:pt x="1754" y="97"/>
                </a:lnTo>
                <a:lnTo>
                  <a:pt x="1771" y="129"/>
                </a:lnTo>
                <a:lnTo>
                  <a:pt x="1771" y="145"/>
                </a:lnTo>
                <a:lnTo>
                  <a:pt x="1754" y="161"/>
                </a:lnTo>
                <a:lnTo>
                  <a:pt x="1738" y="177"/>
                </a:lnTo>
                <a:lnTo>
                  <a:pt x="1706" y="193"/>
                </a:lnTo>
                <a:lnTo>
                  <a:pt x="1610" y="209"/>
                </a:lnTo>
                <a:lnTo>
                  <a:pt x="1513" y="209"/>
                </a:lnTo>
                <a:lnTo>
                  <a:pt x="1449" y="209"/>
                </a:lnTo>
                <a:lnTo>
                  <a:pt x="1368" y="209"/>
                </a:lnTo>
                <a:lnTo>
                  <a:pt x="1255" y="209"/>
                </a:lnTo>
                <a:lnTo>
                  <a:pt x="1127" y="225"/>
                </a:lnTo>
                <a:lnTo>
                  <a:pt x="998" y="241"/>
                </a:lnTo>
                <a:lnTo>
                  <a:pt x="853" y="257"/>
                </a:lnTo>
                <a:lnTo>
                  <a:pt x="692" y="289"/>
                </a:lnTo>
                <a:lnTo>
                  <a:pt x="547" y="321"/>
                </a:lnTo>
                <a:lnTo>
                  <a:pt x="466" y="321"/>
                </a:lnTo>
                <a:lnTo>
                  <a:pt x="386" y="337"/>
                </a:lnTo>
                <a:lnTo>
                  <a:pt x="338" y="353"/>
                </a:lnTo>
                <a:lnTo>
                  <a:pt x="273" y="369"/>
                </a:lnTo>
                <a:lnTo>
                  <a:pt x="241" y="369"/>
                </a:lnTo>
                <a:lnTo>
                  <a:pt x="209" y="369"/>
                </a:lnTo>
                <a:lnTo>
                  <a:pt x="177" y="385"/>
                </a:lnTo>
                <a:lnTo>
                  <a:pt x="161" y="385"/>
                </a:lnTo>
                <a:lnTo>
                  <a:pt x="128" y="369"/>
                </a:lnTo>
                <a:lnTo>
                  <a:pt x="80" y="337"/>
                </a:lnTo>
                <a:lnTo>
                  <a:pt x="32" y="305"/>
                </a:lnTo>
                <a:lnTo>
                  <a:pt x="0" y="273"/>
                </a:lnTo>
                <a:lnTo>
                  <a:pt x="161" y="257"/>
                </a:lnTo>
                <a:lnTo>
                  <a:pt x="305" y="225"/>
                </a:lnTo>
                <a:lnTo>
                  <a:pt x="450" y="209"/>
                </a:lnTo>
                <a:lnTo>
                  <a:pt x="579" y="177"/>
                </a:lnTo>
                <a:lnTo>
                  <a:pt x="708" y="161"/>
                </a:lnTo>
                <a:lnTo>
                  <a:pt x="821" y="129"/>
                </a:lnTo>
                <a:lnTo>
                  <a:pt x="933" y="113"/>
                </a:lnTo>
                <a:lnTo>
                  <a:pt x="1046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Freeform 51"/>
          <p:cNvSpPr/>
          <p:nvPr/>
        </p:nvSpPr>
        <p:spPr>
          <a:xfrm>
            <a:off x="6132513" y="1264285"/>
            <a:ext cx="757237" cy="1728788"/>
          </a:xfrm>
          <a:custGeom>
            <a:avLst/>
            <a:gdLst>
              <a:gd name="txL" fmla="*/ 0 w 1191"/>
              <a:gd name="txT" fmla="*/ 0 h 2723"/>
              <a:gd name="txR" fmla="*/ 1191 w 1191"/>
              <a:gd name="txB" fmla="*/ 2723 h 272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91" h="2723">
                <a:moveTo>
                  <a:pt x="1175" y="256"/>
                </a:moveTo>
                <a:lnTo>
                  <a:pt x="1159" y="272"/>
                </a:lnTo>
                <a:lnTo>
                  <a:pt x="1159" y="288"/>
                </a:lnTo>
                <a:lnTo>
                  <a:pt x="1159" y="336"/>
                </a:lnTo>
                <a:lnTo>
                  <a:pt x="1143" y="384"/>
                </a:lnTo>
                <a:lnTo>
                  <a:pt x="1143" y="433"/>
                </a:lnTo>
                <a:lnTo>
                  <a:pt x="1143" y="513"/>
                </a:lnTo>
                <a:lnTo>
                  <a:pt x="1143" y="593"/>
                </a:lnTo>
                <a:lnTo>
                  <a:pt x="1143" y="689"/>
                </a:lnTo>
                <a:lnTo>
                  <a:pt x="1127" y="897"/>
                </a:lnTo>
                <a:lnTo>
                  <a:pt x="1127" y="1089"/>
                </a:lnTo>
                <a:lnTo>
                  <a:pt x="1095" y="1265"/>
                </a:lnTo>
                <a:lnTo>
                  <a:pt x="1079" y="1442"/>
                </a:lnTo>
                <a:lnTo>
                  <a:pt x="1046" y="1602"/>
                </a:lnTo>
                <a:lnTo>
                  <a:pt x="998" y="1746"/>
                </a:lnTo>
                <a:lnTo>
                  <a:pt x="950" y="1890"/>
                </a:lnTo>
                <a:lnTo>
                  <a:pt x="885" y="2018"/>
                </a:lnTo>
                <a:lnTo>
                  <a:pt x="821" y="2130"/>
                </a:lnTo>
                <a:lnTo>
                  <a:pt x="740" y="2242"/>
                </a:lnTo>
                <a:lnTo>
                  <a:pt x="676" y="2338"/>
                </a:lnTo>
                <a:lnTo>
                  <a:pt x="579" y="2418"/>
                </a:lnTo>
                <a:lnTo>
                  <a:pt x="418" y="2547"/>
                </a:lnTo>
                <a:lnTo>
                  <a:pt x="225" y="2643"/>
                </a:lnTo>
                <a:lnTo>
                  <a:pt x="129" y="2691"/>
                </a:lnTo>
                <a:lnTo>
                  <a:pt x="64" y="2707"/>
                </a:lnTo>
                <a:lnTo>
                  <a:pt x="32" y="2723"/>
                </a:lnTo>
                <a:lnTo>
                  <a:pt x="0" y="2707"/>
                </a:lnTo>
                <a:lnTo>
                  <a:pt x="16" y="2691"/>
                </a:lnTo>
                <a:lnTo>
                  <a:pt x="32" y="2675"/>
                </a:lnTo>
                <a:lnTo>
                  <a:pt x="64" y="2643"/>
                </a:lnTo>
                <a:lnTo>
                  <a:pt x="96" y="2627"/>
                </a:lnTo>
                <a:lnTo>
                  <a:pt x="145" y="2579"/>
                </a:lnTo>
                <a:lnTo>
                  <a:pt x="193" y="2547"/>
                </a:lnTo>
                <a:lnTo>
                  <a:pt x="257" y="2499"/>
                </a:lnTo>
                <a:lnTo>
                  <a:pt x="402" y="2402"/>
                </a:lnTo>
                <a:lnTo>
                  <a:pt x="515" y="2290"/>
                </a:lnTo>
                <a:lnTo>
                  <a:pt x="628" y="2162"/>
                </a:lnTo>
                <a:lnTo>
                  <a:pt x="708" y="2002"/>
                </a:lnTo>
                <a:lnTo>
                  <a:pt x="789" y="1842"/>
                </a:lnTo>
                <a:lnTo>
                  <a:pt x="853" y="1666"/>
                </a:lnTo>
                <a:lnTo>
                  <a:pt x="901" y="1490"/>
                </a:lnTo>
                <a:lnTo>
                  <a:pt x="918" y="1313"/>
                </a:lnTo>
                <a:lnTo>
                  <a:pt x="934" y="929"/>
                </a:lnTo>
                <a:lnTo>
                  <a:pt x="950" y="529"/>
                </a:lnTo>
                <a:lnTo>
                  <a:pt x="950" y="433"/>
                </a:lnTo>
                <a:lnTo>
                  <a:pt x="950" y="352"/>
                </a:lnTo>
                <a:lnTo>
                  <a:pt x="950" y="288"/>
                </a:lnTo>
                <a:lnTo>
                  <a:pt x="934" y="224"/>
                </a:lnTo>
                <a:lnTo>
                  <a:pt x="934" y="176"/>
                </a:lnTo>
                <a:lnTo>
                  <a:pt x="918" y="144"/>
                </a:lnTo>
                <a:lnTo>
                  <a:pt x="918" y="112"/>
                </a:lnTo>
                <a:lnTo>
                  <a:pt x="901" y="96"/>
                </a:lnTo>
                <a:lnTo>
                  <a:pt x="869" y="80"/>
                </a:lnTo>
                <a:lnTo>
                  <a:pt x="869" y="64"/>
                </a:lnTo>
                <a:lnTo>
                  <a:pt x="869" y="32"/>
                </a:lnTo>
                <a:lnTo>
                  <a:pt x="885" y="16"/>
                </a:lnTo>
                <a:lnTo>
                  <a:pt x="901" y="0"/>
                </a:lnTo>
                <a:lnTo>
                  <a:pt x="934" y="0"/>
                </a:lnTo>
                <a:lnTo>
                  <a:pt x="982" y="16"/>
                </a:lnTo>
                <a:lnTo>
                  <a:pt x="1046" y="48"/>
                </a:lnTo>
                <a:lnTo>
                  <a:pt x="1111" y="80"/>
                </a:lnTo>
                <a:lnTo>
                  <a:pt x="1159" y="112"/>
                </a:lnTo>
                <a:lnTo>
                  <a:pt x="1191" y="144"/>
                </a:lnTo>
                <a:lnTo>
                  <a:pt x="1191" y="160"/>
                </a:lnTo>
                <a:lnTo>
                  <a:pt x="1191" y="208"/>
                </a:lnTo>
                <a:lnTo>
                  <a:pt x="1175" y="2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9" name="Freeform 52"/>
          <p:cNvSpPr/>
          <p:nvPr/>
        </p:nvSpPr>
        <p:spPr>
          <a:xfrm>
            <a:off x="6715125" y="2312035"/>
            <a:ext cx="950913" cy="681038"/>
          </a:xfrm>
          <a:custGeom>
            <a:avLst/>
            <a:gdLst>
              <a:gd name="txL" fmla="*/ 0 w 1497"/>
              <a:gd name="txT" fmla="*/ 0 h 1073"/>
              <a:gd name="txR" fmla="*/ 1497 w 1497"/>
              <a:gd name="txB" fmla="*/ 1073 h 10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97" h="1073">
                <a:moveTo>
                  <a:pt x="724" y="993"/>
                </a:moveTo>
                <a:lnTo>
                  <a:pt x="692" y="945"/>
                </a:lnTo>
                <a:lnTo>
                  <a:pt x="644" y="897"/>
                </a:lnTo>
                <a:lnTo>
                  <a:pt x="595" y="817"/>
                </a:lnTo>
                <a:lnTo>
                  <a:pt x="531" y="736"/>
                </a:lnTo>
                <a:lnTo>
                  <a:pt x="499" y="688"/>
                </a:lnTo>
                <a:lnTo>
                  <a:pt x="450" y="640"/>
                </a:lnTo>
                <a:lnTo>
                  <a:pt x="386" y="560"/>
                </a:lnTo>
                <a:lnTo>
                  <a:pt x="322" y="480"/>
                </a:lnTo>
                <a:lnTo>
                  <a:pt x="257" y="400"/>
                </a:lnTo>
                <a:lnTo>
                  <a:pt x="177" y="304"/>
                </a:lnTo>
                <a:lnTo>
                  <a:pt x="96" y="192"/>
                </a:lnTo>
                <a:lnTo>
                  <a:pt x="0" y="64"/>
                </a:lnTo>
                <a:lnTo>
                  <a:pt x="32" y="0"/>
                </a:lnTo>
                <a:lnTo>
                  <a:pt x="241" y="208"/>
                </a:lnTo>
                <a:lnTo>
                  <a:pt x="354" y="320"/>
                </a:lnTo>
                <a:lnTo>
                  <a:pt x="466" y="432"/>
                </a:lnTo>
                <a:lnTo>
                  <a:pt x="595" y="544"/>
                </a:lnTo>
                <a:lnTo>
                  <a:pt x="756" y="640"/>
                </a:lnTo>
                <a:lnTo>
                  <a:pt x="917" y="736"/>
                </a:lnTo>
                <a:lnTo>
                  <a:pt x="1110" y="817"/>
                </a:lnTo>
                <a:lnTo>
                  <a:pt x="1207" y="865"/>
                </a:lnTo>
                <a:lnTo>
                  <a:pt x="1288" y="897"/>
                </a:lnTo>
                <a:lnTo>
                  <a:pt x="1352" y="929"/>
                </a:lnTo>
                <a:lnTo>
                  <a:pt x="1400" y="961"/>
                </a:lnTo>
                <a:lnTo>
                  <a:pt x="1449" y="977"/>
                </a:lnTo>
                <a:lnTo>
                  <a:pt x="1481" y="993"/>
                </a:lnTo>
                <a:lnTo>
                  <a:pt x="1481" y="1009"/>
                </a:lnTo>
                <a:lnTo>
                  <a:pt x="1497" y="1025"/>
                </a:lnTo>
                <a:lnTo>
                  <a:pt x="1481" y="1025"/>
                </a:lnTo>
                <a:lnTo>
                  <a:pt x="1465" y="1041"/>
                </a:lnTo>
                <a:lnTo>
                  <a:pt x="1416" y="1041"/>
                </a:lnTo>
                <a:lnTo>
                  <a:pt x="1336" y="1057"/>
                </a:lnTo>
                <a:lnTo>
                  <a:pt x="1223" y="1057"/>
                </a:lnTo>
                <a:lnTo>
                  <a:pt x="1110" y="1073"/>
                </a:lnTo>
                <a:lnTo>
                  <a:pt x="1030" y="1073"/>
                </a:lnTo>
                <a:lnTo>
                  <a:pt x="949" y="1073"/>
                </a:lnTo>
                <a:lnTo>
                  <a:pt x="901" y="1057"/>
                </a:lnTo>
                <a:lnTo>
                  <a:pt x="805" y="1041"/>
                </a:lnTo>
                <a:lnTo>
                  <a:pt x="756" y="1009"/>
                </a:lnTo>
                <a:lnTo>
                  <a:pt x="724" y="9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946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087938" y="3464560"/>
            <a:ext cx="3302000" cy="1015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999" b="1" dirty="0">
                <a:solidFill>
                  <a:srgbClr val="000000"/>
                </a:solidFill>
                <a:latin typeface="宋体" panose="02010600030101010101" pitchFamily="2" charset="-122"/>
              </a:rPr>
              <a:t>先写左竖与三横，再写右竖与三横。两竖有长短，左竖稍短。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</a:t>
            </a:r>
          </a:p>
        </p:txBody>
      </p:sp>
      <p:sp>
        <p:nvSpPr>
          <p:cNvPr id="42" name="矩形 41"/>
          <p:cNvSpPr/>
          <p:nvPr/>
        </p:nvSpPr>
        <p:spPr>
          <a:xfrm>
            <a:off x="3349626" y="92456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fēi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常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65175" y="367252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非常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46125" y="4004310"/>
            <a:ext cx="3640138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孩子们玩得非常高兴。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98500" y="3259971"/>
            <a:ext cx="2484437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F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非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74663" y="2850232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左右</a:t>
            </a:r>
          </a:p>
        </p:txBody>
      </p:sp>
      <p:sp>
        <p:nvSpPr>
          <p:cNvPr id="27" name="Freeform 38"/>
          <p:cNvSpPr/>
          <p:nvPr/>
        </p:nvSpPr>
        <p:spPr>
          <a:xfrm>
            <a:off x="6346825" y="1454785"/>
            <a:ext cx="184150" cy="1546225"/>
          </a:xfrm>
          <a:custGeom>
            <a:avLst/>
            <a:gdLst>
              <a:gd name="txL" fmla="*/ 0 w 290"/>
              <a:gd name="txT" fmla="*/ 0 h 2435"/>
              <a:gd name="txR" fmla="*/ 290 w 290"/>
              <a:gd name="txB" fmla="*/ 2435 h 243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2435">
                <a:moveTo>
                  <a:pt x="290" y="112"/>
                </a:moveTo>
                <a:lnTo>
                  <a:pt x="290" y="177"/>
                </a:lnTo>
                <a:lnTo>
                  <a:pt x="290" y="257"/>
                </a:lnTo>
                <a:lnTo>
                  <a:pt x="274" y="305"/>
                </a:lnTo>
                <a:lnTo>
                  <a:pt x="274" y="353"/>
                </a:lnTo>
                <a:lnTo>
                  <a:pt x="274" y="433"/>
                </a:lnTo>
                <a:lnTo>
                  <a:pt x="258" y="529"/>
                </a:lnTo>
                <a:lnTo>
                  <a:pt x="258" y="641"/>
                </a:lnTo>
                <a:lnTo>
                  <a:pt x="258" y="769"/>
                </a:lnTo>
                <a:lnTo>
                  <a:pt x="258" y="929"/>
                </a:lnTo>
                <a:lnTo>
                  <a:pt x="258" y="1105"/>
                </a:lnTo>
                <a:lnTo>
                  <a:pt x="258" y="1282"/>
                </a:lnTo>
                <a:lnTo>
                  <a:pt x="258" y="1442"/>
                </a:lnTo>
                <a:lnTo>
                  <a:pt x="258" y="1586"/>
                </a:lnTo>
                <a:lnTo>
                  <a:pt x="242" y="1714"/>
                </a:lnTo>
                <a:lnTo>
                  <a:pt x="242" y="1842"/>
                </a:lnTo>
                <a:lnTo>
                  <a:pt x="242" y="1954"/>
                </a:lnTo>
                <a:lnTo>
                  <a:pt x="242" y="2034"/>
                </a:lnTo>
                <a:lnTo>
                  <a:pt x="226" y="2114"/>
                </a:lnTo>
                <a:lnTo>
                  <a:pt x="226" y="2179"/>
                </a:lnTo>
                <a:lnTo>
                  <a:pt x="210" y="2243"/>
                </a:lnTo>
                <a:lnTo>
                  <a:pt x="210" y="2291"/>
                </a:lnTo>
                <a:lnTo>
                  <a:pt x="193" y="2339"/>
                </a:lnTo>
                <a:lnTo>
                  <a:pt x="193" y="2371"/>
                </a:lnTo>
                <a:lnTo>
                  <a:pt x="193" y="2403"/>
                </a:lnTo>
                <a:lnTo>
                  <a:pt x="177" y="2419"/>
                </a:lnTo>
                <a:lnTo>
                  <a:pt x="177" y="2435"/>
                </a:lnTo>
                <a:lnTo>
                  <a:pt x="161" y="2435"/>
                </a:lnTo>
                <a:lnTo>
                  <a:pt x="145" y="2403"/>
                </a:lnTo>
                <a:lnTo>
                  <a:pt x="129" y="2371"/>
                </a:lnTo>
                <a:lnTo>
                  <a:pt x="97" y="2307"/>
                </a:lnTo>
                <a:lnTo>
                  <a:pt x="81" y="2243"/>
                </a:lnTo>
                <a:lnTo>
                  <a:pt x="65" y="2211"/>
                </a:lnTo>
                <a:lnTo>
                  <a:pt x="49" y="2162"/>
                </a:lnTo>
                <a:lnTo>
                  <a:pt x="49" y="2146"/>
                </a:lnTo>
                <a:lnTo>
                  <a:pt x="49" y="2130"/>
                </a:lnTo>
                <a:lnTo>
                  <a:pt x="49" y="2114"/>
                </a:lnTo>
                <a:lnTo>
                  <a:pt x="49" y="2082"/>
                </a:lnTo>
                <a:lnTo>
                  <a:pt x="65" y="2050"/>
                </a:lnTo>
                <a:lnTo>
                  <a:pt x="65" y="2002"/>
                </a:lnTo>
                <a:lnTo>
                  <a:pt x="65" y="1954"/>
                </a:lnTo>
                <a:lnTo>
                  <a:pt x="81" y="1890"/>
                </a:lnTo>
                <a:lnTo>
                  <a:pt x="97" y="1826"/>
                </a:lnTo>
                <a:lnTo>
                  <a:pt x="113" y="1538"/>
                </a:lnTo>
                <a:lnTo>
                  <a:pt x="129" y="1250"/>
                </a:lnTo>
                <a:lnTo>
                  <a:pt x="129" y="977"/>
                </a:lnTo>
                <a:lnTo>
                  <a:pt x="113" y="705"/>
                </a:lnTo>
                <a:lnTo>
                  <a:pt x="113" y="561"/>
                </a:lnTo>
                <a:lnTo>
                  <a:pt x="97" y="449"/>
                </a:lnTo>
                <a:lnTo>
                  <a:pt x="81" y="369"/>
                </a:lnTo>
                <a:lnTo>
                  <a:pt x="81" y="289"/>
                </a:lnTo>
                <a:lnTo>
                  <a:pt x="65" y="225"/>
                </a:lnTo>
                <a:lnTo>
                  <a:pt x="49" y="177"/>
                </a:lnTo>
                <a:lnTo>
                  <a:pt x="49" y="145"/>
                </a:lnTo>
                <a:lnTo>
                  <a:pt x="32" y="112"/>
                </a:lnTo>
                <a:lnTo>
                  <a:pt x="16" y="80"/>
                </a:lnTo>
                <a:lnTo>
                  <a:pt x="0" y="64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5" y="0"/>
                </a:lnTo>
                <a:lnTo>
                  <a:pt x="97" y="16"/>
                </a:lnTo>
                <a:lnTo>
                  <a:pt x="161" y="16"/>
                </a:lnTo>
                <a:lnTo>
                  <a:pt x="210" y="32"/>
                </a:lnTo>
                <a:lnTo>
                  <a:pt x="242" y="64"/>
                </a:lnTo>
                <a:lnTo>
                  <a:pt x="274" y="80"/>
                </a:lnTo>
                <a:lnTo>
                  <a:pt x="290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9"/>
          <p:cNvSpPr/>
          <p:nvPr/>
        </p:nvSpPr>
        <p:spPr>
          <a:xfrm>
            <a:off x="6765925" y="1210310"/>
            <a:ext cx="204788" cy="1931988"/>
          </a:xfrm>
          <a:custGeom>
            <a:avLst/>
            <a:gdLst>
              <a:gd name="txL" fmla="*/ 0 w 322"/>
              <a:gd name="txT" fmla="*/ 0 h 3043"/>
              <a:gd name="txR" fmla="*/ 322 w 322"/>
              <a:gd name="txB" fmla="*/ 3043 h 3043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3043">
                <a:moveTo>
                  <a:pt x="33" y="96"/>
                </a:move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33" y="16"/>
                </a:lnTo>
                <a:lnTo>
                  <a:pt x="49" y="0"/>
                </a:lnTo>
                <a:lnTo>
                  <a:pt x="97" y="16"/>
                </a:lnTo>
                <a:lnTo>
                  <a:pt x="145" y="16"/>
                </a:lnTo>
                <a:lnTo>
                  <a:pt x="177" y="32"/>
                </a:lnTo>
                <a:lnTo>
                  <a:pt x="226" y="48"/>
                </a:lnTo>
                <a:lnTo>
                  <a:pt x="274" y="96"/>
                </a:lnTo>
                <a:lnTo>
                  <a:pt x="306" y="112"/>
                </a:lnTo>
                <a:lnTo>
                  <a:pt x="322" y="144"/>
                </a:lnTo>
                <a:lnTo>
                  <a:pt x="322" y="160"/>
                </a:lnTo>
                <a:lnTo>
                  <a:pt x="322" y="192"/>
                </a:lnTo>
                <a:lnTo>
                  <a:pt x="306" y="224"/>
                </a:lnTo>
                <a:lnTo>
                  <a:pt x="306" y="288"/>
                </a:lnTo>
                <a:lnTo>
                  <a:pt x="290" y="352"/>
                </a:lnTo>
                <a:lnTo>
                  <a:pt x="274" y="432"/>
                </a:lnTo>
                <a:lnTo>
                  <a:pt x="274" y="448"/>
                </a:lnTo>
                <a:lnTo>
                  <a:pt x="274" y="480"/>
                </a:lnTo>
                <a:lnTo>
                  <a:pt x="274" y="529"/>
                </a:lnTo>
                <a:lnTo>
                  <a:pt x="274" y="577"/>
                </a:lnTo>
                <a:lnTo>
                  <a:pt x="274" y="625"/>
                </a:lnTo>
                <a:lnTo>
                  <a:pt x="274" y="689"/>
                </a:lnTo>
                <a:lnTo>
                  <a:pt x="274" y="833"/>
                </a:lnTo>
                <a:lnTo>
                  <a:pt x="274" y="1009"/>
                </a:lnTo>
                <a:lnTo>
                  <a:pt x="274" y="1201"/>
                </a:lnTo>
                <a:lnTo>
                  <a:pt x="274" y="1441"/>
                </a:lnTo>
                <a:lnTo>
                  <a:pt x="274" y="1698"/>
                </a:lnTo>
                <a:lnTo>
                  <a:pt x="274" y="1826"/>
                </a:lnTo>
                <a:lnTo>
                  <a:pt x="274" y="1954"/>
                </a:lnTo>
                <a:lnTo>
                  <a:pt x="274" y="2066"/>
                </a:lnTo>
                <a:lnTo>
                  <a:pt x="274" y="2178"/>
                </a:lnTo>
                <a:lnTo>
                  <a:pt x="258" y="2274"/>
                </a:lnTo>
                <a:lnTo>
                  <a:pt x="258" y="2370"/>
                </a:lnTo>
                <a:lnTo>
                  <a:pt x="258" y="2466"/>
                </a:lnTo>
                <a:lnTo>
                  <a:pt x="258" y="2546"/>
                </a:lnTo>
                <a:lnTo>
                  <a:pt x="258" y="2611"/>
                </a:lnTo>
                <a:lnTo>
                  <a:pt x="258" y="2675"/>
                </a:lnTo>
                <a:lnTo>
                  <a:pt x="258" y="2739"/>
                </a:lnTo>
                <a:lnTo>
                  <a:pt x="258" y="2787"/>
                </a:lnTo>
                <a:lnTo>
                  <a:pt x="242" y="2835"/>
                </a:lnTo>
                <a:lnTo>
                  <a:pt x="242" y="2867"/>
                </a:lnTo>
                <a:lnTo>
                  <a:pt x="242" y="2899"/>
                </a:lnTo>
                <a:lnTo>
                  <a:pt x="242" y="2915"/>
                </a:lnTo>
                <a:lnTo>
                  <a:pt x="226" y="2979"/>
                </a:lnTo>
                <a:lnTo>
                  <a:pt x="210" y="3011"/>
                </a:lnTo>
                <a:lnTo>
                  <a:pt x="194" y="3043"/>
                </a:lnTo>
                <a:lnTo>
                  <a:pt x="177" y="3043"/>
                </a:lnTo>
                <a:lnTo>
                  <a:pt x="161" y="3011"/>
                </a:lnTo>
                <a:lnTo>
                  <a:pt x="145" y="2979"/>
                </a:lnTo>
                <a:lnTo>
                  <a:pt x="113" y="2947"/>
                </a:lnTo>
                <a:lnTo>
                  <a:pt x="97" y="2883"/>
                </a:lnTo>
                <a:lnTo>
                  <a:pt x="81" y="2851"/>
                </a:lnTo>
                <a:lnTo>
                  <a:pt x="65" y="2819"/>
                </a:lnTo>
                <a:lnTo>
                  <a:pt x="65" y="2803"/>
                </a:lnTo>
                <a:lnTo>
                  <a:pt x="65" y="2787"/>
                </a:lnTo>
                <a:lnTo>
                  <a:pt x="65" y="2739"/>
                </a:lnTo>
                <a:lnTo>
                  <a:pt x="65" y="2691"/>
                </a:lnTo>
                <a:lnTo>
                  <a:pt x="65" y="2611"/>
                </a:lnTo>
                <a:lnTo>
                  <a:pt x="81" y="2514"/>
                </a:lnTo>
                <a:lnTo>
                  <a:pt x="81" y="2402"/>
                </a:lnTo>
                <a:lnTo>
                  <a:pt x="97" y="2258"/>
                </a:lnTo>
                <a:lnTo>
                  <a:pt x="97" y="2114"/>
                </a:lnTo>
                <a:lnTo>
                  <a:pt x="113" y="1794"/>
                </a:lnTo>
                <a:lnTo>
                  <a:pt x="129" y="1505"/>
                </a:lnTo>
                <a:lnTo>
                  <a:pt x="129" y="1201"/>
                </a:lnTo>
                <a:lnTo>
                  <a:pt x="129" y="929"/>
                </a:lnTo>
                <a:lnTo>
                  <a:pt x="129" y="801"/>
                </a:lnTo>
                <a:lnTo>
                  <a:pt x="113" y="689"/>
                </a:lnTo>
                <a:lnTo>
                  <a:pt x="113" y="577"/>
                </a:lnTo>
                <a:lnTo>
                  <a:pt x="113" y="496"/>
                </a:lnTo>
                <a:lnTo>
                  <a:pt x="113" y="416"/>
                </a:lnTo>
                <a:lnTo>
                  <a:pt x="113" y="352"/>
                </a:lnTo>
                <a:lnTo>
                  <a:pt x="97" y="304"/>
                </a:lnTo>
                <a:lnTo>
                  <a:pt x="97" y="256"/>
                </a:lnTo>
                <a:lnTo>
                  <a:pt x="97" y="208"/>
                </a:lnTo>
                <a:lnTo>
                  <a:pt x="81" y="160"/>
                </a:lnTo>
                <a:lnTo>
                  <a:pt x="65" y="128"/>
                </a:lnTo>
                <a:lnTo>
                  <a:pt x="33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0"/>
          <p:cNvSpPr/>
          <p:nvPr/>
        </p:nvSpPr>
        <p:spPr>
          <a:xfrm>
            <a:off x="6899275" y="1992949"/>
            <a:ext cx="490538" cy="112712"/>
          </a:xfrm>
          <a:custGeom>
            <a:avLst/>
            <a:gdLst>
              <a:gd name="txL" fmla="*/ 0 w 772"/>
              <a:gd name="txT" fmla="*/ 0 h 176"/>
              <a:gd name="txR" fmla="*/ 772 w 772"/>
              <a:gd name="txB" fmla="*/ 176 h 176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772" h="176">
                <a:moveTo>
                  <a:pt x="0" y="64"/>
                </a:moveTo>
                <a:lnTo>
                  <a:pt x="161" y="64"/>
                </a:lnTo>
                <a:lnTo>
                  <a:pt x="322" y="32"/>
                </a:lnTo>
                <a:lnTo>
                  <a:pt x="434" y="0"/>
                </a:lnTo>
                <a:lnTo>
                  <a:pt x="547" y="0"/>
                </a:lnTo>
                <a:lnTo>
                  <a:pt x="628" y="0"/>
                </a:lnTo>
                <a:lnTo>
                  <a:pt x="708" y="16"/>
                </a:lnTo>
                <a:lnTo>
                  <a:pt x="724" y="32"/>
                </a:lnTo>
                <a:lnTo>
                  <a:pt x="756" y="48"/>
                </a:lnTo>
                <a:lnTo>
                  <a:pt x="756" y="64"/>
                </a:lnTo>
                <a:lnTo>
                  <a:pt x="772" y="64"/>
                </a:lnTo>
                <a:lnTo>
                  <a:pt x="756" y="80"/>
                </a:lnTo>
                <a:lnTo>
                  <a:pt x="724" y="96"/>
                </a:lnTo>
                <a:lnTo>
                  <a:pt x="692" y="112"/>
                </a:lnTo>
                <a:lnTo>
                  <a:pt x="628" y="128"/>
                </a:lnTo>
                <a:lnTo>
                  <a:pt x="579" y="128"/>
                </a:lnTo>
                <a:lnTo>
                  <a:pt x="531" y="144"/>
                </a:lnTo>
                <a:lnTo>
                  <a:pt x="483" y="144"/>
                </a:lnTo>
                <a:lnTo>
                  <a:pt x="402" y="160"/>
                </a:lnTo>
                <a:lnTo>
                  <a:pt x="322" y="160"/>
                </a:lnTo>
                <a:lnTo>
                  <a:pt x="225" y="160"/>
                </a:lnTo>
                <a:lnTo>
                  <a:pt x="128" y="176"/>
                </a:lnTo>
                <a:lnTo>
                  <a:pt x="0" y="176"/>
                </a:lnTo>
                <a:lnTo>
                  <a:pt x="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1"/>
          <p:cNvSpPr/>
          <p:nvPr/>
        </p:nvSpPr>
        <p:spPr>
          <a:xfrm>
            <a:off x="6878638" y="2369185"/>
            <a:ext cx="654050" cy="152400"/>
          </a:xfrm>
          <a:custGeom>
            <a:avLst/>
            <a:gdLst>
              <a:gd name="txL" fmla="*/ 0 w 1031"/>
              <a:gd name="txT" fmla="*/ 0 h 240"/>
              <a:gd name="txR" fmla="*/ 1031 w 1031"/>
              <a:gd name="txB" fmla="*/ 240 h 24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31" h="240">
                <a:moveTo>
                  <a:pt x="483" y="64"/>
                </a:moveTo>
                <a:lnTo>
                  <a:pt x="532" y="48"/>
                </a:lnTo>
                <a:lnTo>
                  <a:pt x="596" y="32"/>
                </a:lnTo>
                <a:lnTo>
                  <a:pt x="677" y="16"/>
                </a:lnTo>
                <a:lnTo>
                  <a:pt x="741" y="0"/>
                </a:lnTo>
                <a:lnTo>
                  <a:pt x="773" y="0"/>
                </a:lnTo>
                <a:lnTo>
                  <a:pt x="805" y="0"/>
                </a:lnTo>
                <a:lnTo>
                  <a:pt x="838" y="0"/>
                </a:lnTo>
                <a:lnTo>
                  <a:pt x="886" y="16"/>
                </a:lnTo>
                <a:lnTo>
                  <a:pt x="934" y="48"/>
                </a:lnTo>
                <a:lnTo>
                  <a:pt x="966" y="64"/>
                </a:lnTo>
                <a:lnTo>
                  <a:pt x="999" y="96"/>
                </a:lnTo>
                <a:lnTo>
                  <a:pt x="1031" y="112"/>
                </a:lnTo>
                <a:lnTo>
                  <a:pt x="1031" y="128"/>
                </a:lnTo>
                <a:lnTo>
                  <a:pt x="1015" y="144"/>
                </a:lnTo>
                <a:lnTo>
                  <a:pt x="983" y="144"/>
                </a:lnTo>
                <a:lnTo>
                  <a:pt x="934" y="160"/>
                </a:lnTo>
                <a:lnTo>
                  <a:pt x="886" y="176"/>
                </a:lnTo>
                <a:lnTo>
                  <a:pt x="822" y="176"/>
                </a:lnTo>
                <a:lnTo>
                  <a:pt x="741" y="192"/>
                </a:lnTo>
                <a:lnTo>
                  <a:pt x="644" y="192"/>
                </a:lnTo>
                <a:lnTo>
                  <a:pt x="451" y="224"/>
                </a:lnTo>
                <a:lnTo>
                  <a:pt x="290" y="224"/>
                </a:lnTo>
                <a:lnTo>
                  <a:pt x="129" y="240"/>
                </a:lnTo>
                <a:lnTo>
                  <a:pt x="0" y="240"/>
                </a:lnTo>
                <a:lnTo>
                  <a:pt x="0" y="128"/>
                </a:lnTo>
                <a:lnTo>
                  <a:pt x="242" y="96"/>
                </a:lnTo>
                <a:lnTo>
                  <a:pt x="355" y="80"/>
                </a:lnTo>
                <a:lnTo>
                  <a:pt x="483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2"/>
          <p:cNvSpPr/>
          <p:nvPr/>
        </p:nvSpPr>
        <p:spPr>
          <a:xfrm>
            <a:off x="6019800" y="2094548"/>
            <a:ext cx="469900" cy="142875"/>
          </a:xfrm>
          <a:custGeom>
            <a:avLst/>
            <a:gdLst>
              <a:gd name="txL" fmla="*/ 0 w 741"/>
              <a:gd name="txT" fmla="*/ 0 h 225"/>
              <a:gd name="txR" fmla="*/ 741 w 741"/>
              <a:gd name="txB" fmla="*/ 225 h 22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41" h="225">
                <a:moveTo>
                  <a:pt x="193" y="80"/>
                </a:moveTo>
                <a:lnTo>
                  <a:pt x="290" y="64"/>
                </a:lnTo>
                <a:lnTo>
                  <a:pt x="419" y="32"/>
                </a:lnTo>
                <a:lnTo>
                  <a:pt x="564" y="16"/>
                </a:lnTo>
                <a:lnTo>
                  <a:pt x="660" y="16"/>
                </a:lnTo>
                <a:lnTo>
                  <a:pt x="741" y="0"/>
                </a:lnTo>
                <a:lnTo>
                  <a:pt x="741" y="128"/>
                </a:lnTo>
                <a:lnTo>
                  <a:pt x="692" y="128"/>
                </a:lnTo>
                <a:lnTo>
                  <a:pt x="612" y="145"/>
                </a:lnTo>
                <a:lnTo>
                  <a:pt x="531" y="161"/>
                </a:lnTo>
                <a:lnTo>
                  <a:pt x="419" y="177"/>
                </a:lnTo>
                <a:lnTo>
                  <a:pt x="322" y="209"/>
                </a:lnTo>
                <a:lnTo>
                  <a:pt x="225" y="225"/>
                </a:lnTo>
                <a:lnTo>
                  <a:pt x="161" y="225"/>
                </a:lnTo>
                <a:lnTo>
                  <a:pt x="129" y="225"/>
                </a:lnTo>
                <a:lnTo>
                  <a:pt x="97" y="209"/>
                </a:lnTo>
                <a:lnTo>
                  <a:pt x="64" y="193"/>
                </a:lnTo>
                <a:lnTo>
                  <a:pt x="32" y="193"/>
                </a:lnTo>
                <a:lnTo>
                  <a:pt x="16" y="161"/>
                </a:lnTo>
                <a:lnTo>
                  <a:pt x="0" y="145"/>
                </a:lnTo>
                <a:lnTo>
                  <a:pt x="16" y="128"/>
                </a:lnTo>
                <a:lnTo>
                  <a:pt x="32" y="112"/>
                </a:lnTo>
                <a:lnTo>
                  <a:pt x="64" y="112"/>
                </a:lnTo>
                <a:lnTo>
                  <a:pt x="129" y="96"/>
                </a:lnTo>
                <a:lnTo>
                  <a:pt x="193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3"/>
          <p:cNvSpPr/>
          <p:nvPr/>
        </p:nvSpPr>
        <p:spPr>
          <a:xfrm>
            <a:off x="5815014" y="2419986"/>
            <a:ext cx="674687" cy="184150"/>
          </a:xfrm>
          <a:custGeom>
            <a:avLst/>
            <a:gdLst>
              <a:gd name="txL" fmla="*/ 0 w 1063"/>
              <a:gd name="txT" fmla="*/ 0 h 288"/>
              <a:gd name="txR" fmla="*/ 1063 w 1063"/>
              <a:gd name="txB" fmla="*/ 288 h 28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63" h="288">
                <a:moveTo>
                  <a:pt x="274" y="112"/>
                </a:moveTo>
                <a:lnTo>
                  <a:pt x="354" y="96"/>
                </a:lnTo>
                <a:lnTo>
                  <a:pt x="435" y="80"/>
                </a:lnTo>
                <a:lnTo>
                  <a:pt x="628" y="48"/>
                </a:lnTo>
                <a:lnTo>
                  <a:pt x="837" y="32"/>
                </a:lnTo>
                <a:lnTo>
                  <a:pt x="1063" y="0"/>
                </a:lnTo>
                <a:lnTo>
                  <a:pt x="1063" y="112"/>
                </a:lnTo>
                <a:lnTo>
                  <a:pt x="1030" y="128"/>
                </a:lnTo>
                <a:lnTo>
                  <a:pt x="982" y="128"/>
                </a:lnTo>
                <a:lnTo>
                  <a:pt x="869" y="144"/>
                </a:lnTo>
                <a:lnTo>
                  <a:pt x="741" y="160"/>
                </a:lnTo>
                <a:lnTo>
                  <a:pt x="596" y="192"/>
                </a:lnTo>
                <a:lnTo>
                  <a:pt x="515" y="224"/>
                </a:lnTo>
                <a:lnTo>
                  <a:pt x="435" y="240"/>
                </a:lnTo>
                <a:lnTo>
                  <a:pt x="370" y="256"/>
                </a:lnTo>
                <a:lnTo>
                  <a:pt x="322" y="272"/>
                </a:lnTo>
                <a:lnTo>
                  <a:pt x="274" y="272"/>
                </a:lnTo>
                <a:lnTo>
                  <a:pt x="242" y="288"/>
                </a:lnTo>
                <a:lnTo>
                  <a:pt x="209" y="288"/>
                </a:lnTo>
                <a:lnTo>
                  <a:pt x="193" y="288"/>
                </a:lnTo>
                <a:lnTo>
                  <a:pt x="129" y="272"/>
                </a:lnTo>
                <a:lnTo>
                  <a:pt x="81" y="240"/>
                </a:lnTo>
                <a:lnTo>
                  <a:pt x="32" y="224"/>
                </a:lnTo>
                <a:lnTo>
                  <a:pt x="16" y="208"/>
                </a:lnTo>
                <a:lnTo>
                  <a:pt x="0" y="192"/>
                </a:lnTo>
                <a:lnTo>
                  <a:pt x="0" y="176"/>
                </a:lnTo>
                <a:lnTo>
                  <a:pt x="16" y="176"/>
                </a:lnTo>
                <a:lnTo>
                  <a:pt x="32" y="160"/>
                </a:lnTo>
                <a:lnTo>
                  <a:pt x="64" y="160"/>
                </a:lnTo>
                <a:lnTo>
                  <a:pt x="113" y="144"/>
                </a:lnTo>
                <a:lnTo>
                  <a:pt x="161" y="128"/>
                </a:lnTo>
                <a:lnTo>
                  <a:pt x="209" y="128"/>
                </a:lnTo>
                <a:lnTo>
                  <a:pt x="274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4"/>
          <p:cNvSpPr/>
          <p:nvPr/>
        </p:nvSpPr>
        <p:spPr>
          <a:xfrm>
            <a:off x="6899275" y="1597660"/>
            <a:ext cx="531813" cy="152400"/>
          </a:xfrm>
          <a:custGeom>
            <a:avLst/>
            <a:gdLst>
              <a:gd name="txL" fmla="*/ 0 w 837"/>
              <a:gd name="txT" fmla="*/ 0 h 240"/>
              <a:gd name="txR" fmla="*/ 837 w 837"/>
              <a:gd name="txB" fmla="*/ 240 h 24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37" h="240">
                <a:moveTo>
                  <a:pt x="386" y="64"/>
                </a:moveTo>
                <a:lnTo>
                  <a:pt x="450" y="32"/>
                </a:lnTo>
                <a:lnTo>
                  <a:pt x="499" y="16"/>
                </a:lnTo>
                <a:lnTo>
                  <a:pt x="563" y="0"/>
                </a:lnTo>
                <a:lnTo>
                  <a:pt x="611" y="0"/>
                </a:lnTo>
                <a:lnTo>
                  <a:pt x="660" y="0"/>
                </a:lnTo>
                <a:lnTo>
                  <a:pt x="692" y="16"/>
                </a:lnTo>
                <a:lnTo>
                  <a:pt x="724" y="32"/>
                </a:lnTo>
                <a:lnTo>
                  <a:pt x="772" y="48"/>
                </a:lnTo>
                <a:lnTo>
                  <a:pt x="789" y="80"/>
                </a:lnTo>
                <a:lnTo>
                  <a:pt x="821" y="96"/>
                </a:lnTo>
                <a:lnTo>
                  <a:pt x="821" y="112"/>
                </a:lnTo>
                <a:lnTo>
                  <a:pt x="837" y="112"/>
                </a:lnTo>
                <a:lnTo>
                  <a:pt x="837" y="128"/>
                </a:lnTo>
                <a:lnTo>
                  <a:pt x="821" y="128"/>
                </a:lnTo>
                <a:lnTo>
                  <a:pt x="805" y="144"/>
                </a:lnTo>
                <a:lnTo>
                  <a:pt x="789" y="160"/>
                </a:lnTo>
                <a:lnTo>
                  <a:pt x="740" y="160"/>
                </a:lnTo>
                <a:lnTo>
                  <a:pt x="676" y="176"/>
                </a:lnTo>
                <a:lnTo>
                  <a:pt x="579" y="192"/>
                </a:lnTo>
                <a:lnTo>
                  <a:pt x="467" y="208"/>
                </a:lnTo>
                <a:lnTo>
                  <a:pt x="225" y="240"/>
                </a:lnTo>
                <a:lnTo>
                  <a:pt x="0" y="240"/>
                </a:lnTo>
                <a:lnTo>
                  <a:pt x="0" y="144"/>
                </a:lnTo>
                <a:lnTo>
                  <a:pt x="112" y="128"/>
                </a:lnTo>
                <a:lnTo>
                  <a:pt x="225" y="112"/>
                </a:lnTo>
                <a:lnTo>
                  <a:pt x="306" y="96"/>
                </a:lnTo>
                <a:lnTo>
                  <a:pt x="386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5"/>
          <p:cNvSpPr/>
          <p:nvPr/>
        </p:nvSpPr>
        <p:spPr>
          <a:xfrm>
            <a:off x="5918200" y="1759585"/>
            <a:ext cx="550863" cy="161925"/>
          </a:xfrm>
          <a:custGeom>
            <a:avLst/>
            <a:gdLst>
              <a:gd name="txL" fmla="*/ 0 w 869"/>
              <a:gd name="txT" fmla="*/ 0 h 256"/>
              <a:gd name="txR" fmla="*/ 869 w 869"/>
              <a:gd name="txB" fmla="*/ 256 h 2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69" h="256">
                <a:moveTo>
                  <a:pt x="225" y="96"/>
                </a:moveTo>
                <a:lnTo>
                  <a:pt x="354" y="80"/>
                </a:lnTo>
                <a:lnTo>
                  <a:pt x="499" y="48"/>
                </a:lnTo>
                <a:lnTo>
                  <a:pt x="676" y="32"/>
                </a:lnTo>
                <a:lnTo>
                  <a:pt x="869" y="0"/>
                </a:lnTo>
                <a:lnTo>
                  <a:pt x="869" y="112"/>
                </a:lnTo>
                <a:lnTo>
                  <a:pt x="789" y="128"/>
                </a:lnTo>
                <a:lnTo>
                  <a:pt x="692" y="144"/>
                </a:lnTo>
                <a:lnTo>
                  <a:pt x="596" y="160"/>
                </a:lnTo>
                <a:lnTo>
                  <a:pt x="483" y="192"/>
                </a:lnTo>
                <a:lnTo>
                  <a:pt x="370" y="224"/>
                </a:lnTo>
                <a:lnTo>
                  <a:pt x="290" y="240"/>
                </a:lnTo>
                <a:lnTo>
                  <a:pt x="242" y="256"/>
                </a:lnTo>
                <a:lnTo>
                  <a:pt x="193" y="256"/>
                </a:lnTo>
                <a:lnTo>
                  <a:pt x="145" y="256"/>
                </a:lnTo>
                <a:lnTo>
                  <a:pt x="81" y="224"/>
                </a:lnTo>
                <a:lnTo>
                  <a:pt x="48" y="208"/>
                </a:lnTo>
                <a:lnTo>
                  <a:pt x="16" y="192"/>
                </a:lnTo>
                <a:lnTo>
                  <a:pt x="16" y="176"/>
                </a:lnTo>
                <a:lnTo>
                  <a:pt x="0" y="176"/>
                </a:lnTo>
                <a:lnTo>
                  <a:pt x="0" y="160"/>
                </a:lnTo>
                <a:lnTo>
                  <a:pt x="16" y="160"/>
                </a:lnTo>
                <a:lnTo>
                  <a:pt x="64" y="144"/>
                </a:lnTo>
                <a:lnTo>
                  <a:pt x="129" y="128"/>
                </a:lnTo>
                <a:lnTo>
                  <a:pt x="225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62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097463" y="3497897"/>
            <a:ext cx="331470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“口”小而扁，位于横中线上方。“巾”略宽于“口”。上下重心要对正。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</a:t>
            </a:r>
          </a:p>
        </p:txBody>
      </p:sp>
      <p:sp>
        <p:nvSpPr>
          <p:cNvPr id="42" name="矩形 41"/>
          <p:cNvSpPr/>
          <p:nvPr/>
        </p:nvSpPr>
        <p:spPr>
          <a:xfrm>
            <a:off x="3252788" y="328831"/>
            <a:ext cx="1844675" cy="1569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cháng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84213" y="3662998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非常  平常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65163" y="3983672"/>
            <a:ext cx="4364038" cy="10152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平常都是妈妈做饭，我来帮忙。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25476" y="3275846"/>
            <a:ext cx="2484437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C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巾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374650" y="2856583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上下</a:t>
            </a:r>
          </a:p>
        </p:txBody>
      </p:sp>
      <p:sp>
        <p:nvSpPr>
          <p:cNvPr id="27" name="Freeform 39"/>
          <p:cNvSpPr/>
          <p:nvPr/>
        </p:nvSpPr>
        <p:spPr>
          <a:xfrm>
            <a:off x="6810375" y="1262698"/>
            <a:ext cx="407988" cy="274637"/>
          </a:xfrm>
          <a:custGeom>
            <a:avLst/>
            <a:gdLst>
              <a:gd name="txL" fmla="*/ 0 w 644"/>
              <a:gd name="txT" fmla="*/ 0 h 433"/>
              <a:gd name="txR" fmla="*/ 644 w 644"/>
              <a:gd name="txB" fmla="*/ 433 h 4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44" h="433">
                <a:moveTo>
                  <a:pt x="97" y="336"/>
                </a:moveTo>
                <a:lnTo>
                  <a:pt x="161" y="304"/>
                </a:lnTo>
                <a:lnTo>
                  <a:pt x="226" y="256"/>
                </a:lnTo>
                <a:lnTo>
                  <a:pt x="322" y="192"/>
                </a:lnTo>
                <a:lnTo>
                  <a:pt x="354" y="160"/>
                </a:lnTo>
                <a:lnTo>
                  <a:pt x="387" y="112"/>
                </a:lnTo>
                <a:lnTo>
                  <a:pt x="403" y="80"/>
                </a:lnTo>
                <a:lnTo>
                  <a:pt x="403" y="64"/>
                </a:lnTo>
                <a:lnTo>
                  <a:pt x="403" y="32"/>
                </a:lnTo>
                <a:lnTo>
                  <a:pt x="403" y="16"/>
                </a:lnTo>
                <a:lnTo>
                  <a:pt x="419" y="0"/>
                </a:lnTo>
                <a:lnTo>
                  <a:pt x="435" y="0"/>
                </a:lnTo>
                <a:lnTo>
                  <a:pt x="451" y="0"/>
                </a:lnTo>
                <a:lnTo>
                  <a:pt x="483" y="16"/>
                </a:lnTo>
                <a:lnTo>
                  <a:pt x="515" y="48"/>
                </a:lnTo>
                <a:lnTo>
                  <a:pt x="564" y="80"/>
                </a:lnTo>
                <a:lnTo>
                  <a:pt x="596" y="128"/>
                </a:lnTo>
                <a:lnTo>
                  <a:pt x="628" y="160"/>
                </a:lnTo>
                <a:lnTo>
                  <a:pt x="644" y="176"/>
                </a:lnTo>
                <a:lnTo>
                  <a:pt x="644" y="208"/>
                </a:lnTo>
                <a:lnTo>
                  <a:pt x="628" y="224"/>
                </a:lnTo>
                <a:lnTo>
                  <a:pt x="612" y="240"/>
                </a:lnTo>
                <a:lnTo>
                  <a:pt x="580" y="256"/>
                </a:lnTo>
                <a:lnTo>
                  <a:pt x="548" y="272"/>
                </a:lnTo>
                <a:lnTo>
                  <a:pt x="499" y="288"/>
                </a:lnTo>
                <a:lnTo>
                  <a:pt x="451" y="304"/>
                </a:lnTo>
                <a:lnTo>
                  <a:pt x="387" y="320"/>
                </a:lnTo>
                <a:lnTo>
                  <a:pt x="322" y="352"/>
                </a:lnTo>
                <a:lnTo>
                  <a:pt x="242" y="368"/>
                </a:lnTo>
                <a:lnTo>
                  <a:pt x="177" y="400"/>
                </a:lnTo>
                <a:lnTo>
                  <a:pt x="129" y="416"/>
                </a:lnTo>
                <a:lnTo>
                  <a:pt x="81" y="416"/>
                </a:lnTo>
                <a:lnTo>
                  <a:pt x="49" y="433"/>
                </a:lnTo>
                <a:lnTo>
                  <a:pt x="16" y="433"/>
                </a:lnTo>
                <a:lnTo>
                  <a:pt x="0" y="433"/>
                </a:lnTo>
                <a:lnTo>
                  <a:pt x="0" y="416"/>
                </a:lnTo>
                <a:lnTo>
                  <a:pt x="16" y="384"/>
                </a:lnTo>
                <a:lnTo>
                  <a:pt x="49" y="368"/>
                </a:lnTo>
                <a:lnTo>
                  <a:pt x="97" y="33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6545263" y="1211898"/>
            <a:ext cx="214312" cy="508000"/>
          </a:xfrm>
          <a:custGeom>
            <a:avLst/>
            <a:gdLst>
              <a:gd name="txL" fmla="*/ 0 w 338"/>
              <a:gd name="txT" fmla="*/ 0 h 801"/>
              <a:gd name="txR" fmla="*/ 338 w 338"/>
              <a:gd name="txB" fmla="*/ 801 h 8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801">
                <a:moveTo>
                  <a:pt x="16" y="32"/>
                </a:moveTo>
                <a:lnTo>
                  <a:pt x="32" y="16"/>
                </a:lnTo>
                <a:lnTo>
                  <a:pt x="64" y="0"/>
                </a:lnTo>
                <a:lnTo>
                  <a:pt x="112" y="16"/>
                </a:lnTo>
                <a:lnTo>
                  <a:pt x="177" y="16"/>
                </a:lnTo>
                <a:lnTo>
                  <a:pt x="241" y="32"/>
                </a:lnTo>
                <a:lnTo>
                  <a:pt x="289" y="48"/>
                </a:lnTo>
                <a:lnTo>
                  <a:pt x="322" y="64"/>
                </a:lnTo>
                <a:lnTo>
                  <a:pt x="338" y="80"/>
                </a:lnTo>
                <a:lnTo>
                  <a:pt x="338" y="112"/>
                </a:lnTo>
                <a:lnTo>
                  <a:pt x="338" y="144"/>
                </a:lnTo>
                <a:lnTo>
                  <a:pt x="322" y="240"/>
                </a:lnTo>
                <a:lnTo>
                  <a:pt x="322" y="272"/>
                </a:lnTo>
                <a:lnTo>
                  <a:pt x="322" y="304"/>
                </a:lnTo>
                <a:lnTo>
                  <a:pt x="306" y="368"/>
                </a:lnTo>
                <a:lnTo>
                  <a:pt x="306" y="432"/>
                </a:lnTo>
                <a:lnTo>
                  <a:pt x="289" y="496"/>
                </a:lnTo>
                <a:lnTo>
                  <a:pt x="289" y="593"/>
                </a:lnTo>
                <a:lnTo>
                  <a:pt x="289" y="689"/>
                </a:lnTo>
                <a:lnTo>
                  <a:pt x="273" y="801"/>
                </a:lnTo>
                <a:lnTo>
                  <a:pt x="128" y="801"/>
                </a:lnTo>
                <a:lnTo>
                  <a:pt x="128" y="689"/>
                </a:lnTo>
                <a:lnTo>
                  <a:pt x="128" y="593"/>
                </a:lnTo>
                <a:lnTo>
                  <a:pt x="128" y="496"/>
                </a:lnTo>
                <a:lnTo>
                  <a:pt x="128" y="416"/>
                </a:lnTo>
                <a:lnTo>
                  <a:pt x="112" y="352"/>
                </a:lnTo>
                <a:lnTo>
                  <a:pt x="112" y="304"/>
                </a:lnTo>
                <a:lnTo>
                  <a:pt x="112" y="256"/>
                </a:lnTo>
                <a:lnTo>
                  <a:pt x="112" y="224"/>
                </a:lnTo>
                <a:lnTo>
                  <a:pt x="80" y="144"/>
                </a:lnTo>
                <a:lnTo>
                  <a:pt x="64" y="112"/>
                </a:lnTo>
                <a:lnTo>
                  <a:pt x="48" y="80"/>
                </a:lnTo>
                <a:lnTo>
                  <a:pt x="16" y="64"/>
                </a:lnTo>
                <a:lnTo>
                  <a:pt x="16" y="48"/>
                </a:lnTo>
                <a:lnTo>
                  <a:pt x="0" y="32"/>
                </a:lnTo>
                <a:lnTo>
                  <a:pt x="16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6248400" y="1405573"/>
            <a:ext cx="184150" cy="223837"/>
          </a:xfrm>
          <a:custGeom>
            <a:avLst/>
            <a:gdLst>
              <a:gd name="txL" fmla="*/ 0 w 290"/>
              <a:gd name="txT" fmla="*/ 0 h 353"/>
              <a:gd name="txR" fmla="*/ 290 w 290"/>
              <a:gd name="txB" fmla="*/ 353 h 353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290" h="353">
                <a:moveTo>
                  <a:pt x="0" y="0"/>
                </a:moveTo>
                <a:lnTo>
                  <a:pt x="80" y="32"/>
                </a:lnTo>
                <a:lnTo>
                  <a:pt x="161" y="48"/>
                </a:lnTo>
                <a:lnTo>
                  <a:pt x="209" y="80"/>
                </a:lnTo>
                <a:lnTo>
                  <a:pt x="241" y="112"/>
                </a:lnTo>
                <a:lnTo>
                  <a:pt x="273" y="160"/>
                </a:lnTo>
                <a:lnTo>
                  <a:pt x="290" y="192"/>
                </a:lnTo>
                <a:lnTo>
                  <a:pt x="290" y="241"/>
                </a:lnTo>
                <a:lnTo>
                  <a:pt x="290" y="273"/>
                </a:lnTo>
                <a:lnTo>
                  <a:pt x="273" y="305"/>
                </a:lnTo>
                <a:lnTo>
                  <a:pt x="257" y="337"/>
                </a:lnTo>
                <a:lnTo>
                  <a:pt x="241" y="353"/>
                </a:lnTo>
                <a:lnTo>
                  <a:pt x="225" y="353"/>
                </a:lnTo>
                <a:lnTo>
                  <a:pt x="193" y="337"/>
                </a:lnTo>
                <a:lnTo>
                  <a:pt x="161" y="305"/>
                </a:lnTo>
                <a:lnTo>
                  <a:pt x="129" y="273"/>
                </a:lnTo>
                <a:lnTo>
                  <a:pt x="80" y="241"/>
                </a:lnTo>
                <a:lnTo>
                  <a:pt x="48" y="192"/>
                </a:lnTo>
                <a:lnTo>
                  <a:pt x="32" y="160"/>
                </a:lnTo>
                <a:lnTo>
                  <a:pt x="16" y="112"/>
                </a:lnTo>
                <a:lnTo>
                  <a:pt x="0" y="80"/>
                </a:lnTo>
                <a:lnTo>
                  <a:pt x="0" y="48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5868988" y="1680210"/>
            <a:ext cx="204787" cy="436563"/>
          </a:xfrm>
          <a:custGeom>
            <a:avLst/>
            <a:gdLst>
              <a:gd name="txL" fmla="*/ 0 w 322"/>
              <a:gd name="txT" fmla="*/ 0 h 688"/>
              <a:gd name="txR" fmla="*/ 322 w 322"/>
              <a:gd name="txB" fmla="*/ 688 h 688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322" h="688">
                <a:moveTo>
                  <a:pt x="225" y="0"/>
                </a:moveTo>
                <a:lnTo>
                  <a:pt x="274" y="32"/>
                </a:lnTo>
                <a:lnTo>
                  <a:pt x="290" y="80"/>
                </a:lnTo>
                <a:lnTo>
                  <a:pt x="306" y="144"/>
                </a:lnTo>
                <a:lnTo>
                  <a:pt x="322" y="224"/>
                </a:lnTo>
                <a:lnTo>
                  <a:pt x="306" y="304"/>
                </a:lnTo>
                <a:lnTo>
                  <a:pt x="290" y="368"/>
                </a:lnTo>
                <a:lnTo>
                  <a:pt x="258" y="448"/>
                </a:lnTo>
                <a:lnTo>
                  <a:pt x="209" y="528"/>
                </a:lnTo>
                <a:lnTo>
                  <a:pt x="177" y="592"/>
                </a:lnTo>
                <a:lnTo>
                  <a:pt x="129" y="640"/>
                </a:lnTo>
                <a:lnTo>
                  <a:pt x="97" y="672"/>
                </a:lnTo>
                <a:lnTo>
                  <a:pt x="81" y="688"/>
                </a:lnTo>
                <a:lnTo>
                  <a:pt x="64" y="672"/>
                </a:lnTo>
                <a:lnTo>
                  <a:pt x="48" y="656"/>
                </a:lnTo>
                <a:lnTo>
                  <a:pt x="32" y="640"/>
                </a:lnTo>
                <a:lnTo>
                  <a:pt x="16" y="608"/>
                </a:lnTo>
                <a:lnTo>
                  <a:pt x="0" y="544"/>
                </a:lnTo>
                <a:lnTo>
                  <a:pt x="0" y="512"/>
                </a:lnTo>
                <a:lnTo>
                  <a:pt x="0" y="496"/>
                </a:lnTo>
                <a:lnTo>
                  <a:pt x="0" y="480"/>
                </a:lnTo>
                <a:lnTo>
                  <a:pt x="16" y="464"/>
                </a:lnTo>
                <a:lnTo>
                  <a:pt x="48" y="416"/>
                </a:lnTo>
                <a:lnTo>
                  <a:pt x="81" y="384"/>
                </a:lnTo>
                <a:lnTo>
                  <a:pt x="113" y="320"/>
                </a:lnTo>
                <a:lnTo>
                  <a:pt x="145" y="240"/>
                </a:lnTo>
                <a:lnTo>
                  <a:pt x="177" y="128"/>
                </a:lnTo>
                <a:lnTo>
                  <a:pt x="225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6288088" y="1923098"/>
            <a:ext cx="174625" cy="295275"/>
          </a:xfrm>
          <a:custGeom>
            <a:avLst/>
            <a:gdLst>
              <a:gd name="txL" fmla="*/ 0 w 274"/>
              <a:gd name="txT" fmla="*/ 0 h 465"/>
              <a:gd name="txR" fmla="*/ 274 w 274"/>
              <a:gd name="txB" fmla="*/ 465 h 46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4" h="465">
                <a:moveTo>
                  <a:pt x="48" y="96"/>
                </a:moveTo>
                <a:lnTo>
                  <a:pt x="16" y="96"/>
                </a:lnTo>
                <a:lnTo>
                  <a:pt x="0" y="80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65" y="0"/>
                </a:lnTo>
                <a:lnTo>
                  <a:pt x="145" y="0"/>
                </a:lnTo>
                <a:lnTo>
                  <a:pt x="193" y="0"/>
                </a:lnTo>
                <a:lnTo>
                  <a:pt x="242" y="0"/>
                </a:lnTo>
                <a:lnTo>
                  <a:pt x="242" y="80"/>
                </a:lnTo>
                <a:lnTo>
                  <a:pt x="258" y="160"/>
                </a:lnTo>
                <a:lnTo>
                  <a:pt x="258" y="224"/>
                </a:lnTo>
                <a:lnTo>
                  <a:pt x="258" y="272"/>
                </a:lnTo>
                <a:lnTo>
                  <a:pt x="258" y="320"/>
                </a:lnTo>
                <a:lnTo>
                  <a:pt x="274" y="368"/>
                </a:lnTo>
                <a:lnTo>
                  <a:pt x="274" y="384"/>
                </a:lnTo>
                <a:lnTo>
                  <a:pt x="274" y="400"/>
                </a:lnTo>
                <a:lnTo>
                  <a:pt x="274" y="433"/>
                </a:lnTo>
                <a:lnTo>
                  <a:pt x="258" y="449"/>
                </a:lnTo>
                <a:lnTo>
                  <a:pt x="242" y="465"/>
                </a:lnTo>
                <a:lnTo>
                  <a:pt x="226" y="449"/>
                </a:lnTo>
                <a:lnTo>
                  <a:pt x="209" y="417"/>
                </a:lnTo>
                <a:lnTo>
                  <a:pt x="177" y="352"/>
                </a:lnTo>
                <a:lnTo>
                  <a:pt x="161" y="288"/>
                </a:lnTo>
                <a:lnTo>
                  <a:pt x="129" y="208"/>
                </a:lnTo>
                <a:lnTo>
                  <a:pt x="97" y="160"/>
                </a:lnTo>
                <a:lnTo>
                  <a:pt x="65" y="128"/>
                </a:lnTo>
                <a:lnTo>
                  <a:pt x="48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6391275" y="1821499"/>
            <a:ext cx="684213" cy="274637"/>
          </a:xfrm>
          <a:custGeom>
            <a:avLst/>
            <a:gdLst>
              <a:gd name="txL" fmla="*/ 0 w 1079"/>
              <a:gd name="txT" fmla="*/ 0 h 432"/>
              <a:gd name="txR" fmla="*/ 1079 w 1079"/>
              <a:gd name="txB" fmla="*/ 432 h 43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79" h="432">
                <a:moveTo>
                  <a:pt x="886" y="336"/>
                </a:moveTo>
                <a:lnTo>
                  <a:pt x="853" y="384"/>
                </a:lnTo>
                <a:lnTo>
                  <a:pt x="821" y="400"/>
                </a:lnTo>
                <a:lnTo>
                  <a:pt x="773" y="432"/>
                </a:lnTo>
                <a:lnTo>
                  <a:pt x="725" y="432"/>
                </a:lnTo>
                <a:lnTo>
                  <a:pt x="725" y="368"/>
                </a:lnTo>
                <a:lnTo>
                  <a:pt x="741" y="320"/>
                </a:lnTo>
                <a:lnTo>
                  <a:pt x="741" y="272"/>
                </a:lnTo>
                <a:lnTo>
                  <a:pt x="757" y="224"/>
                </a:lnTo>
                <a:lnTo>
                  <a:pt x="757" y="192"/>
                </a:lnTo>
                <a:lnTo>
                  <a:pt x="757" y="176"/>
                </a:lnTo>
                <a:lnTo>
                  <a:pt x="757" y="160"/>
                </a:lnTo>
                <a:lnTo>
                  <a:pt x="741" y="160"/>
                </a:lnTo>
                <a:lnTo>
                  <a:pt x="725" y="144"/>
                </a:lnTo>
                <a:lnTo>
                  <a:pt x="692" y="160"/>
                </a:lnTo>
                <a:lnTo>
                  <a:pt x="628" y="160"/>
                </a:lnTo>
                <a:lnTo>
                  <a:pt x="548" y="176"/>
                </a:lnTo>
                <a:lnTo>
                  <a:pt x="451" y="192"/>
                </a:lnTo>
                <a:lnTo>
                  <a:pt x="322" y="208"/>
                </a:lnTo>
                <a:lnTo>
                  <a:pt x="177" y="240"/>
                </a:lnTo>
                <a:lnTo>
                  <a:pt x="0" y="256"/>
                </a:lnTo>
                <a:lnTo>
                  <a:pt x="0" y="160"/>
                </a:lnTo>
                <a:lnTo>
                  <a:pt x="113" y="160"/>
                </a:lnTo>
                <a:lnTo>
                  <a:pt x="242" y="144"/>
                </a:lnTo>
                <a:lnTo>
                  <a:pt x="354" y="128"/>
                </a:lnTo>
                <a:lnTo>
                  <a:pt x="499" y="96"/>
                </a:lnTo>
                <a:lnTo>
                  <a:pt x="548" y="80"/>
                </a:lnTo>
                <a:lnTo>
                  <a:pt x="612" y="64"/>
                </a:lnTo>
                <a:lnTo>
                  <a:pt x="644" y="48"/>
                </a:lnTo>
                <a:lnTo>
                  <a:pt x="692" y="32"/>
                </a:lnTo>
                <a:lnTo>
                  <a:pt x="741" y="16"/>
                </a:lnTo>
                <a:lnTo>
                  <a:pt x="789" y="0"/>
                </a:lnTo>
                <a:lnTo>
                  <a:pt x="821" y="0"/>
                </a:lnTo>
                <a:lnTo>
                  <a:pt x="870" y="16"/>
                </a:lnTo>
                <a:lnTo>
                  <a:pt x="902" y="32"/>
                </a:lnTo>
                <a:lnTo>
                  <a:pt x="934" y="48"/>
                </a:lnTo>
                <a:lnTo>
                  <a:pt x="966" y="80"/>
                </a:lnTo>
                <a:lnTo>
                  <a:pt x="1014" y="96"/>
                </a:lnTo>
                <a:lnTo>
                  <a:pt x="1047" y="128"/>
                </a:lnTo>
                <a:lnTo>
                  <a:pt x="1079" y="160"/>
                </a:lnTo>
                <a:lnTo>
                  <a:pt x="1079" y="176"/>
                </a:lnTo>
                <a:lnTo>
                  <a:pt x="1079" y="192"/>
                </a:lnTo>
                <a:lnTo>
                  <a:pt x="1047" y="208"/>
                </a:lnTo>
                <a:lnTo>
                  <a:pt x="998" y="224"/>
                </a:lnTo>
                <a:lnTo>
                  <a:pt x="982" y="240"/>
                </a:lnTo>
                <a:lnTo>
                  <a:pt x="950" y="256"/>
                </a:lnTo>
                <a:lnTo>
                  <a:pt x="918" y="288"/>
                </a:lnTo>
                <a:lnTo>
                  <a:pt x="886" y="33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8"/>
          <p:cNvSpPr/>
          <p:nvPr/>
        </p:nvSpPr>
        <p:spPr>
          <a:xfrm>
            <a:off x="6432550" y="2056449"/>
            <a:ext cx="531813" cy="120650"/>
          </a:xfrm>
          <a:custGeom>
            <a:avLst/>
            <a:gdLst>
              <a:gd name="txL" fmla="*/ 0 w 837"/>
              <a:gd name="txT" fmla="*/ 0 h 192"/>
              <a:gd name="txR" fmla="*/ 837 w 837"/>
              <a:gd name="txB" fmla="*/ 192 h 192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837" h="192">
                <a:moveTo>
                  <a:pt x="805" y="0"/>
                </a:moveTo>
                <a:lnTo>
                  <a:pt x="821" y="48"/>
                </a:lnTo>
                <a:lnTo>
                  <a:pt x="837" y="64"/>
                </a:lnTo>
                <a:lnTo>
                  <a:pt x="821" y="96"/>
                </a:lnTo>
                <a:lnTo>
                  <a:pt x="805" y="112"/>
                </a:lnTo>
                <a:lnTo>
                  <a:pt x="772" y="112"/>
                </a:lnTo>
                <a:lnTo>
                  <a:pt x="708" y="128"/>
                </a:lnTo>
                <a:lnTo>
                  <a:pt x="644" y="128"/>
                </a:lnTo>
                <a:lnTo>
                  <a:pt x="595" y="128"/>
                </a:lnTo>
                <a:lnTo>
                  <a:pt x="547" y="128"/>
                </a:lnTo>
                <a:lnTo>
                  <a:pt x="483" y="128"/>
                </a:lnTo>
                <a:lnTo>
                  <a:pt x="418" y="144"/>
                </a:lnTo>
                <a:lnTo>
                  <a:pt x="338" y="144"/>
                </a:lnTo>
                <a:lnTo>
                  <a:pt x="241" y="160"/>
                </a:lnTo>
                <a:lnTo>
                  <a:pt x="128" y="176"/>
                </a:lnTo>
                <a:lnTo>
                  <a:pt x="16" y="192"/>
                </a:lnTo>
                <a:lnTo>
                  <a:pt x="0" y="96"/>
                </a:lnTo>
                <a:lnTo>
                  <a:pt x="805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1"/>
          <p:cNvSpPr/>
          <p:nvPr/>
        </p:nvSpPr>
        <p:spPr>
          <a:xfrm>
            <a:off x="6227764" y="2351723"/>
            <a:ext cx="122237" cy="487362"/>
          </a:xfrm>
          <a:custGeom>
            <a:avLst/>
            <a:gdLst>
              <a:gd name="txL" fmla="*/ 0 w 193"/>
              <a:gd name="txT" fmla="*/ 0 h 769"/>
              <a:gd name="txR" fmla="*/ 193 w 193"/>
              <a:gd name="txB" fmla="*/ 769 h 7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3" h="769">
                <a:moveTo>
                  <a:pt x="16" y="432"/>
                </a:moveTo>
                <a:lnTo>
                  <a:pt x="32" y="320"/>
                </a:lnTo>
                <a:lnTo>
                  <a:pt x="48" y="224"/>
                </a:lnTo>
                <a:lnTo>
                  <a:pt x="32" y="144"/>
                </a:lnTo>
                <a:lnTo>
                  <a:pt x="16" y="80"/>
                </a:lnTo>
                <a:lnTo>
                  <a:pt x="16" y="32"/>
                </a:lnTo>
                <a:lnTo>
                  <a:pt x="16" y="0"/>
                </a:lnTo>
                <a:lnTo>
                  <a:pt x="32" y="0"/>
                </a:lnTo>
                <a:lnTo>
                  <a:pt x="80" y="16"/>
                </a:lnTo>
                <a:lnTo>
                  <a:pt x="128" y="32"/>
                </a:lnTo>
                <a:lnTo>
                  <a:pt x="193" y="48"/>
                </a:lnTo>
                <a:lnTo>
                  <a:pt x="193" y="224"/>
                </a:lnTo>
                <a:lnTo>
                  <a:pt x="193" y="368"/>
                </a:lnTo>
                <a:lnTo>
                  <a:pt x="193" y="480"/>
                </a:lnTo>
                <a:lnTo>
                  <a:pt x="193" y="576"/>
                </a:lnTo>
                <a:lnTo>
                  <a:pt x="177" y="656"/>
                </a:lnTo>
                <a:lnTo>
                  <a:pt x="161" y="720"/>
                </a:lnTo>
                <a:lnTo>
                  <a:pt x="144" y="752"/>
                </a:lnTo>
                <a:lnTo>
                  <a:pt x="144" y="769"/>
                </a:lnTo>
                <a:lnTo>
                  <a:pt x="128" y="752"/>
                </a:lnTo>
                <a:lnTo>
                  <a:pt x="112" y="736"/>
                </a:lnTo>
                <a:lnTo>
                  <a:pt x="80" y="720"/>
                </a:lnTo>
                <a:lnTo>
                  <a:pt x="64" y="688"/>
                </a:lnTo>
                <a:lnTo>
                  <a:pt x="32" y="656"/>
                </a:lnTo>
                <a:lnTo>
                  <a:pt x="16" y="624"/>
                </a:lnTo>
                <a:lnTo>
                  <a:pt x="16" y="576"/>
                </a:lnTo>
                <a:lnTo>
                  <a:pt x="0" y="560"/>
                </a:lnTo>
                <a:lnTo>
                  <a:pt x="0" y="528"/>
                </a:lnTo>
                <a:lnTo>
                  <a:pt x="16" y="480"/>
                </a:lnTo>
                <a:lnTo>
                  <a:pt x="16" y="4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3"/>
          <p:cNvSpPr/>
          <p:nvPr/>
        </p:nvSpPr>
        <p:spPr>
          <a:xfrm>
            <a:off x="6043614" y="1588135"/>
            <a:ext cx="1593850" cy="315913"/>
          </a:xfrm>
          <a:custGeom>
            <a:avLst/>
            <a:gdLst>
              <a:gd name="txL" fmla="*/ 0 w 2511"/>
              <a:gd name="txT" fmla="*/ 0 h 496"/>
              <a:gd name="txR" fmla="*/ 2511 w 2511"/>
              <a:gd name="txB" fmla="*/ 496 h 49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11" h="496">
                <a:moveTo>
                  <a:pt x="2077" y="416"/>
                </a:moveTo>
                <a:lnTo>
                  <a:pt x="2012" y="464"/>
                </a:lnTo>
                <a:lnTo>
                  <a:pt x="1964" y="480"/>
                </a:lnTo>
                <a:lnTo>
                  <a:pt x="1932" y="496"/>
                </a:lnTo>
                <a:lnTo>
                  <a:pt x="1916" y="496"/>
                </a:lnTo>
                <a:lnTo>
                  <a:pt x="1900" y="480"/>
                </a:lnTo>
                <a:lnTo>
                  <a:pt x="1916" y="448"/>
                </a:lnTo>
                <a:lnTo>
                  <a:pt x="1948" y="400"/>
                </a:lnTo>
                <a:lnTo>
                  <a:pt x="1980" y="352"/>
                </a:lnTo>
                <a:lnTo>
                  <a:pt x="2012" y="288"/>
                </a:lnTo>
                <a:lnTo>
                  <a:pt x="2028" y="240"/>
                </a:lnTo>
                <a:lnTo>
                  <a:pt x="2044" y="208"/>
                </a:lnTo>
                <a:lnTo>
                  <a:pt x="2044" y="192"/>
                </a:lnTo>
                <a:lnTo>
                  <a:pt x="2012" y="176"/>
                </a:lnTo>
                <a:lnTo>
                  <a:pt x="1964" y="176"/>
                </a:lnTo>
                <a:lnTo>
                  <a:pt x="1900" y="176"/>
                </a:lnTo>
                <a:lnTo>
                  <a:pt x="1803" y="160"/>
                </a:lnTo>
                <a:lnTo>
                  <a:pt x="1706" y="176"/>
                </a:lnTo>
                <a:lnTo>
                  <a:pt x="1594" y="192"/>
                </a:lnTo>
                <a:lnTo>
                  <a:pt x="1481" y="192"/>
                </a:lnTo>
                <a:lnTo>
                  <a:pt x="1352" y="208"/>
                </a:lnTo>
                <a:lnTo>
                  <a:pt x="1272" y="208"/>
                </a:lnTo>
                <a:lnTo>
                  <a:pt x="1159" y="224"/>
                </a:lnTo>
                <a:lnTo>
                  <a:pt x="1030" y="240"/>
                </a:lnTo>
                <a:lnTo>
                  <a:pt x="869" y="256"/>
                </a:lnTo>
                <a:lnTo>
                  <a:pt x="692" y="288"/>
                </a:lnTo>
                <a:lnTo>
                  <a:pt x="499" y="304"/>
                </a:lnTo>
                <a:lnTo>
                  <a:pt x="257" y="336"/>
                </a:lnTo>
                <a:lnTo>
                  <a:pt x="0" y="368"/>
                </a:lnTo>
                <a:lnTo>
                  <a:pt x="0" y="272"/>
                </a:lnTo>
                <a:lnTo>
                  <a:pt x="32" y="256"/>
                </a:lnTo>
                <a:lnTo>
                  <a:pt x="64" y="256"/>
                </a:lnTo>
                <a:lnTo>
                  <a:pt x="129" y="256"/>
                </a:lnTo>
                <a:lnTo>
                  <a:pt x="193" y="240"/>
                </a:lnTo>
                <a:lnTo>
                  <a:pt x="290" y="240"/>
                </a:lnTo>
                <a:lnTo>
                  <a:pt x="386" y="224"/>
                </a:lnTo>
                <a:lnTo>
                  <a:pt x="515" y="208"/>
                </a:lnTo>
                <a:lnTo>
                  <a:pt x="660" y="176"/>
                </a:lnTo>
                <a:lnTo>
                  <a:pt x="805" y="160"/>
                </a:lnTo>
                <a:lnTo>
                  <a:pt x="934" y="144"/>
                </a:lnTo>
                <a:lnTo>
                  <a:pt x="1062" y="128"/>
                </a:lnTo>
                <a:lnTo>
                  <a:pt x="1191" y="112"/>
                </a:lnTo>
                <a:lnTo>
                  <a:pt x="1304" y="96"/>
                </a:lnTo>
                <a:lnTo>
                  <a:pt x="1400" y="96"/>
                </a:lnTo>
                <a:lnTo>
                  <a:pt x="1497" y="80"/>
                </a:lnTo>
                <a:lnTo>
                  <a:pt x="1594" y="64"/>
                </a:lnTo>
                <a:lnTo>
                  <a:pt x="1674" y="64"/>
                </a:lnTo>
                <a:lnTo>
                  <a:pt x="1739" y="64"/>
                </a:lnTo>
                <a:lnTo>
                  <a:pt x="1803" y="48"/>
                </a:lnTo>
                <a:lnTo>
                  <a:pt x="1851" y="48"/>
                </a:lnTo>
                <a:lnTo>
                  <a:pt x="1900" y="32"/>
                </a:lnTo>
                <a:lnTo>
                  <a:pt x="1932" y="32"/>
                </a:lnTo>
                <a:lnTo>
                  <a:pt x="1948" y="32"/>
                </a:lnTo>
                <a:lnTo>
                  <a:pt x="1980" y="16"/>
                </a:lnTo>
                <a:lnTo>
                  <a:pt x="2012" y="0"/>
                </a:lnTo>
                <a:lnTo>
                  <a:pt x="2061" y="0"/>
                </a:lnTo>
                <a:lnTo>
                  <a:pt x="2093" y="16"/>
                </a:lnTo>
                <a:lnTo>
                  <a:pt x="2141" y="32"/>
                </a:lnTo>
                <a:lnTo>
                  <a:pt x="2205" y="64"/>
                </a:lnTo>
                <a:lnTo>
                  <a:pt x="2302" y="112"/>
                </a:lnTo>
                <a:lnTo>
                  <a:pt x="2399" y="176"/>
                </a:lnTo>
                <a:lnTo>
                  <a:pt x="2463" y="208"/>
                </a:lnTo>
                <a:lnTo>
                  <a:pt x="2495" y="240"/>
                </a:lnTo>
                <a:lnTo>
                  <a:pt x="2511" y="272"/>
                </a:lnTo>
                <a:lnTo>
                  <a:pt x="2495" y="288"/>
                </a:lnTo>
                <a:lnTo>
                  <a:pt x="2479" y="288"/>
                </a:lnTo>
                <a:lnTo>
                  <a:pt x="2447" y="304"/>
                </a:lnTo>
                <a:lnTo>
                  <a:pt x="2383" y="320"/>
                </a:lnTo>
                <a:lnTo>
                  <a:pt x="2318" y="320"/>
                </a:lnTo>
                <a:lnTo>
                  <a:pt x="2238" y="352"/>
                </a:lnTo>
                <a:lnTo>
                  <a:pt x="2157" y="384"/>
                </a:lnTo>
                <a:lnTo>
                  <a:pt x="2077" y="4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6" name="Freeform 40"/>
          <p:cNvSpPr/>
          <p:nvPr/>
        </p:nvSpPr>
        <p:spPr>
          <a:xfrm>
            <a:off x="6319839" y="2239011"/>
            <a:ext cx="930275" cy="641350"/>
          </a:xfrm>
          <a:custGeom>
            <a:avLst/>
            <a:gdLst>
              <a:gd name="txL" fmla="*/ 0 w 1466"/>
              <a:gd name="txT" fmla="*/ 0 h 1009"/>
              <a:gd name="txR" fmla="*/ 1466 w 1466"/>
              <a:gd name="txB" fmla="*/ 1009 h 10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66" h="1009">
                <a:moveTo>
                  <a:pt x="1160" y="672"/>
                </a:moveTo>
                <a:lnTo>
                  <a:pt x="1160" y="640"/>
                </a:lnTo>
                <a:lnTo>
                  <a:pt x="1176" y="608"/>
                </a:lnTo>
                <a:lnTo>
                  <a:pt x="1176" y="560"/>
                </a:lnTo>
                <a:lnTo>
                  <a:pt x="1176" y="496"/>
                </a:lnTo>
                <a:lnTo>
                  <a:pt x="1176" y="400"/>
                </a:lnTo>
                <a:lnTo>
                  <a:pt x="1176" y="304"/>
                </a:lnTo>
                <a:lnTo>
                  <a:pt x="1144" y="240"/>
                </a:lnTo>
                <a:lnTo>
                  <a:pt x="1111" y="192"/>
                </a:lnTo>
                <a:lnTo>
                  <a:pt x="1063" y="160"/>
                </a:lnTo>
                <a:lnTo>
                  <a:pt x="999" y="160"/>
                </a:lnTo>
                <a:lnTo>
                  <a:pt x="966" y="160"/>
                </a:lnTo>
                <a:lnTo>
                  <a:pt x="902" y="160"/>
                </a:lnTo>
                <a:lnTo>
                  <a:pt x="822" y="176"/>
                </a:lnTo>
                <a:lnTo>
                  <a:pt x="709" y="192"/>
                </a:lnTo>
                <a:lnTo>
                  <a:pt x="564" y="224"/>
                </a:lnTo>
                <a:lnTo>
                  <a:pt x="403" y="256"/>
                </a:lnTo>
                <a:lnTo>
                  <a:pt x="210" y="288"/>
                </a:lnTo>
                <a:lnTo>
                  <a:pt x="0" y="320"/>
                </a:lnTo>
                <a:lnTo>
                  <a:pt x="0" y="224"/>
                </a:lnTo>
                <a:lnTo>
                  <a:pt x="210" y="192"/>
                </a:lnTo>
                <a:lnTo>
                  <a:pt x="387" y="160"/>
                </a:lnTo>
                <a:lnTo>
                  <a:pt x="564" y="128"/>
                </a:lnTo>
                <a:lnTo>
                  <a:pt x="709" y="96"/>
                </a:lnTo>
                <a:lnTo>
                  <a:pt x="822" y="64"/>
                </a:lnTo>
                <a:lnTo>
                  <a:pt x="918" y="48"/>
                </a:lnTo>
                <a:lnTo>
                  <a:pt x="983" y="32"/>
                </a:lnTo>
                <a:lnTo>
                  <a:pt x="1031" y="16"/>
                </a:lnTo>
                <a:lnTo>
                  <a:pt x="1079" y="0"/>
                </a:lnTo>
                <a:lnTo>
                  <a:pt x="1111" y="0"/>
                </a:lnTo>
                <a:lnTo>
                  <a:pt x="1144" y="0"/>
                </a:lnTo>
                <a:lnTo>
                  <a:pt x="1192" y="16"/>
                </a:lnTo>
                <a:lnTo>
                  <a:pt x="1240" y="32"/>
                </a:lnTo>
                <a:lnTo>
                  <a:pt x="1305" y="64"/>
                </a:lnTo>
                <a:lnTo>
                  <a:pt x="1369" y="112"/>
                </a:lnTo>
                <a:lnTo>
                  <a:pt x="1417" y="144"/>
                </a:lnTo>
                <a:lnTo>
                  <a:pt x="1449" y="160"/>
                </a:lnTo>
                <a:lnTo>
                  <a:pt x="1466" y="176"/>
                </a:lnTo>
                <a:lnTo>
                  <a:pt x="1449" y="208"/>
                </a:lnTo>
                <a:lnTo>
                  <a:pt x="1417" y="240"/>
                </a:lnTo>
                <a:lnTo>
                  <a:pt x="1401" y="256"/>
                </a:lnTo>
                <a:lnTo>
                  <a:pt x="1385" y="304"/>
                </a:lnTo>
                <a:lnTo>
                  <a:pt x="1385" y="384"/>
                </a:lnTo>
                <a:lnTo>
                  <a:pt x="1385" y="480"/>
                </a:lnTo>
                <a:lnTo>
                  <a:pt x="1385" y="576"/>
                </a:lnTo>
                <a:lnTo>
                  <a:pt x="1369" y="656"/>
                </a:lnTo>
                <a:lnTo>
                  <a:pt x="1369" y="736"/>
                </a:lnTo>
                <a:lnTo>
                  <a:pt x="1353" y="784"/>
                </a:lnTo>
                <a:lnTo>
                  <a:pt x="1321" y="848"/>
                </a:lnTo>
                <a:lnTo>
                  <a:pt x="1305" y="880"/>
                </a:lnTo>
                <a:lnTo>
                  <a:pt x="1256" y="945"/>
                </a:lnTo>
                <a:lnTo>
                  <a:pt x="1208" y="993"/>
                </a:lnTo>
                <a:lnTo>
                  <a:pt x="1192" y="1009"/>
                </a:lnTo>
                <a:lnTo>
                  <a:pt x="1176" y="1009"/>
                </a:lnTo>
                <a:lnTo>
                  <a:pt x="1144" y="1009"/>
                </a:lnTo>
                <a:lnTo>
                  <a:pt x="1127" y="977"/>
                </a:lnTo>
                <a:lnTo>
                  <a:pt x="1111" y="961"/>
                </a:lnTo>
                <a:lnTo>
                  <a:pt x="1111" y="912"/>
                </a:lnTo>
                <a:lnTo>
                  <a:pt x="1095" y="864"/>
                </a:lnTo>
                <a:lnTo>
                  <a:pt x="1063" y="832"/>
                </a:lnTo>
                <a:lnTo>
                  <a:pt x="1015" y="784"/>
                </a:lnTo>
                <a:lnTo>
                  <a:pt x="983" y="752"/>
                </a:lnTo>
                <a:lnTo>
                  <a:pt x="934" y="720"/>
                </a:lnTo>
                <a:lnTo>
                  <a:pt x="902" y="704"/>
                </a:lnTo>
                <a:lnTo>
                  <a:pt x="886" y="688"/>
                </a:lnTo>
                <a:lnTo>
                  <a:pt x="886" y="672"/>
                </a:lnTo>
                <a:lnTo>
                  <a:pt x="902" y="656"/>
                </a:lnTo>
                <a:lnTo>
                  <a:pt x="918" y="656"/>
                </a:lnTo>
                <a:lnTo>
                  <a:pt x="950" y="656"/>
                </a:lnTo>
                <a:lnTo>
                  <a:pt x="1015" y="672"/>
                </a:lnTo>
                <a:lnTo>
                  <a:pt x="1063" y="688"/>
                </a:lnTo>
                <a:lnTo>
                  <a:pt x="1111" y="688"/>
                </a:lnTo>
                <a:lnTo>
                  <a:pt x="1144" y="688"/>
                </a:lnTo>
                <a:lnTo>
                  <a:pt x="1160" y="6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7" name="Freeform 37"/>
          <p:cNvSpPr/>
          <p:nvPr/>
        </p:nvSpPr>
        <p:spPr>
          <a:xfrm>
            <a:off x="6584950" y="2137411"/>
            <a:ext cx="163513" cy="1006475"/>
          </a:xfrm>
          <a:custGeom>
            <a:avLst/>
            <a:gdLst>
              <a:gd name="txL" fmla="*/ 0 w 258"/>
              <a:gd name="txT" fmla="*/ 0 h 1586"/>
              <a:gd name="txR" fmla="*/ 258 w 258"/>
              <a:gd name="txB" fmla="*/ 1586 h 15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8" h="1586">
                <a:moveTo>
                  <a:pt x="242" y="289"/>
                </a:moveTo>
                <a:lnTo>
                  <a:pt x="242" y="321"/>
                </a:lnTo>
                <a:lnTo>
                  <a:pt x="225" y="353"/>
                </a:lnTo>
                <a:lnTo>
                  <a:pt x="225" y="401"/>
                </a:lnTo>
                <a:lnTo>
                  <a:pt x="225" y="465"/>
                </a:lnTo>
                <a:lnTo>
                  <a:pt x="225" y="529"/>
                </a:lnTo>
                <a:lnTo>
                  <a:pt x="225" y="609"/>
                </a:lnTo>
                <a:lnTo>
                  <a:pt x="225" y="689"/>
                </a:lnTo>
                <a:lnTo>
                  <a:pt x="225" y="785"/>
                </a:lnTo>
                <a:lnTo>
                  <a:pt x="225" y="961"/>
                </a:lnTo>
                <a:lnTo>
                  <a:pt x="225" y="1122"/>
                </a:lnTo>
                <a:lnTo>
                  <a:pt x="209" y="1266"/>
                </a:lnTo>
                <a:lnTo>
                  <a:pt x="193" y="1378"/>
                </a:lnTo>
                <a:lnTo>
                  <a:pt x="177" y="1474"/>
                </a:lnTo>
                <a:lnTo>
                  <a:pt x="161" y="1538"/>
                </a:lnTo>
                <a:lnTo>
                  <a:pt x="145" y="1570"/>
                </a:lnTo>
                <a:lnTo>
                  <a:pt x="129" y="1586"/>
                </a:lnTo>
                <a:lnTo>
                  <a:pt x="113" y="1586"/>
                </a:lnTo>
                <a:lnTo>
                  <a:pt x="97" y="1570"/>
                </a:lnTo>
                <a:lnTo>
                  <a:pt x="97" y="1554"/>
                </a:lnTo>
                <a:lnTo>
                  <a:pt x="81" y="1538"/>
                </a:lnTo>
                <a:lnTo>
                  <a:pt x="81" y="1490"/>
                </a:lnTo>
                <a:lnTo>
                  <a:pt x="64" y="1458"/>
                </a:lnTo>
                <a:lnTo>
                  <a:pt x="64" y="1410"/>
                </a:lnTo>
                <a:lnTo>
                  <a:pt x="64" y="1362"/>
                </a:lnTo>
                <a:lnTo>
                  <a:pt x="48" y="1218"/>
                </a:lnTo>
                <a:lnTo>
                  <a:pt x="48" y="1057"/>
                </a:lnTo>
                <a:lnTo>
                  <a:pt x="48" y="881"/>
                </a:lnTo>
                <a:lnTo>
                  <a:pt x="48" y="657"/>
                </a:lnTo>
                <a:lnTo>
                  <a:pt x="48" y="449"/>
                </a:lnTo>
                <a:lnTo>
                  <a:pt x="48" y="273"/>
                </a:lnTo>
                <a:lnTo>
                  <a:pt x="32" y="129"/>
                </a:lnTo>
                <a:lnTo>
                  <a:pt x="0" y="0"/>
                </a:lnTo>
                <a:lnTo>
                  <a:pt x="97" y="48"/>
                </a:lnTo>
                <a:lnTo>
                  <a:pt x="177" y="81"/>
                </a:lnTo>
                <a:lnTo>
                  <a:pt x="225" y="113"/>
                </a:lnTo>
                <a:lnTo>
                  <a:pt x="242" y="129"/>
                </a:lnTo>
                <a:lnTo>
                  <a:pt x="258" y="129"/>
                </a:lnTo>
                <a:lnTo>
                  <a:pt x="258" y="161"/>
                </a:lnTo>
                <a:lnTo>
                  <a:pt x="258" y="193"/>
                </a:lnTo>
                <a:lnTo>
                  <a:pt x="242" y="241"/>
                </a:lnTo>
                <a:lnTo>
                  <a:pt x="242" y="28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42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5"/>
          <p:cNvSpPr/>
          <p:nvPr/>
        </p:nvSpPr>
        <p:spPr>
          <a:xfrm>
            <a:off x="3613150" y="201613"/>
            <a:ext cx="2128838" cy="69691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  <p:grpSp>
        <p:nvGrpSpPr>
          <p:cNvPr id="29699" name="组合 4"/>
          <p:cNvGrpSpPr/>
          <p:nvPr/>
        </p:nvGrpSpPr>
        <p:grpSpPr bwMode="auto">
          <a:xfrm>
            <a:off x="1022350" y="1365250"/>
            <a:ext cx="1165225" cy="1185863"/>
            <a:chOff x="2437" y="2032"/>
            <a:chExt cx="1244" cy="1264"/>
          </a:xfrm>
        </p:grpSpPr>
        <p:sp>
          <p:nvSpPr>
            <p:cNvPr id="2972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724" name="直接连接符 6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2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700" name="文本框 64"/>
          <p:cNvSpPr txBox="1">
            <a:spLocks noChangeArrowheads="1"/>
          </p:cNvSpPr>
          <p:nvPr/>
        </p:nvSpPr>
        <p:spPr bwMode="auto">
          <a:xfrm>
            <a:off x="1008063" y="1290638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掰</a:t>
            </a:r>
          </a:p>
        </p:txBody>
      </p:sp>
      <p:grpSp>
        <p:nvGrpSpPr>
          <p:cNvPr id="29701" name="组合 9"/>
          <p:cNvGrpSpPr/>
          <p:nvPr/>
        </p:nvGrpSpPr>
        <p:grpSpPr bwMode="auto">
          <a:xfrm>
            <a:off x="2997200" y="1365250"/>
            <a:ext cx="1166813" cy="1185863"/>
            <a:chOff x="2437" y="2032"/>
            <a:chExt cx="1244" cy="1264"/>
          </a:xfrm>
        </p:grpSpPr>
        <p:sp>
          <p:nvSpPr>
            <p:cNvPr id="2972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721" name="直接连接符 11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2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702" name="文本框 64"/>
          <p:cNvSpPr txBox="1">
            <a:spLocks noChangeArrowheads="1"/>
          </p:cNvSpPr>
          <p:nvPr/>
        </p:nvSpPr>
        <p:spPr bwMode="auto">
          <a:xfrm>
            <a:off x="2984500" y="1290638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扛</a:t>
            </a:r>
          </a:p>
        </p:txBody>
      </p:sp>
      <p:grpSp>
        <p:nvGrpSpPr>
          <p:cNvPr id="29703" name="组合 14"/>
          <p:cNvGrpSpPr/>
          <p:nvPr/>
        </p:nvGrpSpPr>
        <p:grpSpPr bwMode="auto">
          <a:xfrm>
            <a:off x="4967288" y="1365250"/>
            <a:ext cx="1166812" cy="1185863"/>
            <a:chOff x="2437" y="2032"/>
            <a:chExt cx="1244" cy="1264"/>
          </a:xfrm>
        </p:grpSpPr>
        <p:sp>
          <p:nvSpPr>
            <p:cNvPr id="2971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718" name="直接连接符 16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704" name="文本框 64"/>
          <p:cNvSpPr txBox="1">
            <a:spLocks noChangeArrowheads="1"/>
          </p:cNvSpPr>
          <p:nvPr/>
        </p:nvSpPr>
        <p:spPr bwMode="auto">
          <a:xfrm>
            <a:off x="4954588" y="1290638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扔</a:t>
            </a:r>
          </a:p>
        </p:txBody>
      </p:sp>
      <p:grpSp>
        <p:nvGrpSpPr>
          <p:cNvPr id="29705" name="组合 19"/>
          <p:cNvGrpSpPr/>
          <p:nvPr/>
        </p:nvGrpSpPr>
        <p:grpSpPr bwMode="auto">
          <a:xfrm>
            <a:off x="6943725" y="1365250"/>
            <a:ext cx="1165225" cy="1185863"/>
            <a:chOff x="2437" y="2032"/>
            <a:chExt cx="1244" cy="1264"/>
          </a:xfrm>
        </p:grpSpPr>
        <p:sp>
          <p:nvSpPr>
            <p:cNvPr id="2971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715" name="直接连接符 21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706" name="文本框 64"/>
          <p:cNvSpPr txBox="1">
            <a:spLocks noChangeArrowheads="1"/>
          </p:cNvSpPr>
          <p:nvPr/>
        </p:nvSpPr>
        <p:spPr bwMode="auto">
          <a:xfrm>
            <a:off x="6929438" y="1290638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摘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06400" y="2667000"/>
            <a:ext cx="87376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仔细观察上面的字，它们有什么共同点？</a:t>
            </a: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3340100" y="3289300"/>
            <a:ext cx="493077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FF"/>
                </a:solidFill>
                <a:latin typeface="宋体" panose="02010600030101010101" pitchFamily="2" charset="-122"/>
              </a:rPr>
              <a:t>都是表示动作的词。</a:t>
            </a: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719138" y="3981450"/>
            <a:ext cx="77057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读一读，演一演这几个动作。</a:t>
            </a:r>
          </a:p>
        </p:txBody>
      </p:sp>
      <p:sp>
        <p:nvSpPr>
          <p:cNvPr id="29710" name="矩形 27"/>
          <p:cNvSpPr>
            <a:spLocks noChangeArrowheads="1"/>
          </p:cNvSpPr>
          <p:nvPr/>
        </p:nvSpPr>
        <p:spPr bwMode="auto">
          <a:xfrm>
            <a:off x="6818313" y="687388"/>
            <a:ext cx="14493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zhāi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29711" name="矩形 28"/>
          <p:cNvSpPr>
            <a:spLocks noChangeArrowheads="1"/>
          </p:cNvSpPr>
          <p:nvPr/>
        </p:nvSpPr>
        <p:spPr bwMode="auto">
          <a:xfrm>
            <a:off x="4827588" y="679450"/>
            <a:ext cx="14493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rēnɡ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29712" name="矩形 29"/>
          <p:cNvSpPr>
            <a:spLocks noChangeArrowheads="1"/>
          </p:cNvSpPr>
          <p:nvPr/>
        </p:nvSpPr>
        <p:spPr bwMode="auto">
          <a:xfrm>
            <a:off x="2862263" y="687388"/>
            <a:ext cx="1449387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kánɡ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29713" name="矩形 30"/>
          <p:cNvSpPr>
            <a:spLocks noChangeArrowheads="1"/>
          </p:cNvSpPr>
          <p:nvPr/>
        </p:nvSpPr>
        <p:spPr bwMode="auto">
          <a:xfrm>
            <a:off x="912813" y="706438"/>
            <a:ext cx="14478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bāi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68688" y="265113"/>
            <a:ext cx="2397125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练习说话</a:t>
            </a:r>
          </a:p>
        </p:txBody>
      </p:sp>
      <p:sp>
        <p:nvSpPr>
          <p:cNvPr id="30723" name="矩形 2"/>
          <p:cNvSpPr>
            <a:spLocks noChangeArrowheads="1"/>
          </p:cNvSpPr>
          <p:nvPr/>
        </p:nvSpPr>
        <p:spPr bwMode="auto">
          <a:xfrm>
            <a:off x="685800" y="1092200"/>
            <a:ext cx="76073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5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小组练习，用“掰、扛、扔、摘”各说一句话。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39664" t="24596" b="3618"/>
          <a:stretch>
            <a:fillRect/>
          </a:stretch>
        </p:blipFill>
        <p:spPr>
          <a:xfrm flipH="1">
            <a:off x="2851960" y="3071020"/>
            <a:ext cx="1638760" cy="1459548"/>
          </a:xfrm>
          <a:prstGeom prst="hexagon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l="22574" t="9528" b="6059"/>
          <a:stretch>
            <a:fillRect/>
          </a:stretch>
        </p:blipFill>
        <p:spPr>
          <a:xfrm>
            <a:off x="4863640" y="3039747"/>
            <a:ext cx="1638760" cy="1522094"/>
          </a:xfrm>
          <a:prstGeom prst="hexagon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6" name="图片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2571750"/>
            <a:ext cx="1828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图片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2665413"/>
            <a:ext cx="13684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6"/>
          <p:cNvGrpSpPr/>
          <p:nvPr/>
        </p:nvGrpSpPr>
        <p:grpSpPr>
          <a:xfrm>
            <a:off x="258907" y="688109"/>
            <a:ext cx="8569325" cy="2936875"/>
            <a:chOff x="395536" y="801339"/>
            <a:chExt cx="8568952" cy="2202393"/>
          </a:xfrm>
        </p:grpSpPr>
        <p:sp>
          <p:nvSpPr>
            <p:cNvPr id="11" name="横卷形 7"/>
            <p:cNvSpPr/>
            <p:nvPr/>
          </p:nvSpPr>
          <p:spPr>
            <a:xfrm>
              <a:off x="395536" y="801339"/>
              <a:ext cx="8568952" cy="2202393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"/>
            <p:cNvSpPr txBox="1"/>
            <p:nvPr/>
          </p:nvSpPr>
          <p:spPr>
            <a:xfrm>
              <a:off x="827813" y="1005613"/>
              <a:ext cx="7848282" cy="17300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小猴子捧着几个桃子，走到一片瓜地里。他看见满地的西瓜又大又圆，非常高兴，就扔了桃子，去摘西瓜。</a:t>
              </a:r>
            </a:p>
          </p:txBody>
        </p:sp>
      </p:grpSp>
      <p:cxnSp>
        <p:nvCxnSpPr>
          <p:cNvPr id="13" name="直接连接符 9"/>
          <p:cNvCxnSpPr/>
          <p:nvPr/>
        </p:nvCxnSpPr>
        <p:spPr>
          <a:xfrm flipV="1">
            <a:off x="1770523" y="2331330"/>
            <a:ext cx="4392613" cy="71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835170" y="2704234"/>
            <a:ext cx="51117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﹏﹏﹏﹏﹏﹏﹏﹏﹏﹏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椭圆 15"/>
          <p:cNvSpPr/>
          <p:nvPr/>
        </p:nvSpPr>
        <p:spPr>
          <a:xfrm>
            <a:off x="1554554" y="2679220"/>
            <a:ext cx="576263" cy="438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椭圆 16"/>
          <p:cNvSpPr/>
          <p:nvPr/>
        </p:nvSpPr>
        <p:spPr>
          <a:xfrm>
            <a:off x="3967305" y="2629939"/>
            <a:ext cx="576263" cy="511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圆角矩形 11"/>
          <p:cNvSpPr/>
          <p:nvPr/>
        </p:nvSpPr>
        <p:spPr>
          <a:xfrm>
            <a:off x="2924001" y="188729"/>
            <a:ext cx="3239135" cy="6467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演一演，读一读。</a:t>
            </a:r>
          </a:p>
        </p:txBody>
      </p:sp>
      <p:pic>
        <p:nvPicPr>
          <p:cNvPr id="18" name="Picture 2" descr="C:\Users\Administrator\Desktop\一下图片加水印\猴子3.bmp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5900" y="2504191"/>
            <a:ext cx="2479675" cy="2491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523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ldLvl="0" animBg="1"/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"/>
          <p:cNvSpPr>
            <a:spLocks noChangeArrowheads="1"/>
          </p:cNvSpPr>
          <p:nvPr/>
        </p:nvSpPr>
        <p:spPr bwMode="auto">
          <a:xfrm>
            <a:off x="539750" y="573088"/>
            <a:ext cx="7150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你听过哪些和小猴子有关的故事？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15925" y="1587500"/>
            <a:ext cx="425767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5000"/>
              </a:lnSpc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猴子捞月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algn="ctr" eaLnBrk="1" hangingPunct="1">
              <a:lnSpc>
                <a:spcPct val="135000"/>
              </a:lnSpc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十二生肖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algn="ctr" eaLnBrk="1" hangingPunct="1">
              <a:lnSpc>
                <a:spcPct val="135000"/>
              </a:lnSpc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孙悟空大闹天宫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algn="ctr" eaLnBrk="1" hangingPunct="1">
              <a:lnSpc>
                <a:spcPct val="135000"/>
              </a:lnSpc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350" y="1874841"/>
            <a:ext cx="3395492" cy="2399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组合 4"/>
          <p:cNvGrpSpPr/>
          <p:nvPr/>
        </p:nvGrpSpPr>
        <p:grpSpPr bwMode="auto">
          <a:xfrm>
            <a:off x="1071563" y="1141413"/>
            <a:ext cx="1165225" cy="1185862"/>
            <a:chOff x="2437" y="2032"/>
            <a:chExt cx="1244" cy="1264"/>
          </a:xfrm>
        </p:grpSpPr>
        <p:sp>
          <p:nvSpPr>
            <p:cNvPr id="3585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5854" name="直接连接符 6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843" name="文本框 64"/>
          <p:cNvSpPr txBox="1">
            <a:spLocks noChangeArrowheads="1"/>
          </p:cNvSpPr>
          <p:nvPr/>
        </p:nvSpPr>
        <p:spPr bwMode="auto">
          <a:xfrm>
            <a:off x="1057275" y="1066800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捧</a:t>
            </a:r>
          </a:p>
        </p:txBody>
      </p:sp>
      <p:grpSp>
        <p:nvGrpSpPr>
          <p:cNvPr id="35844" name="组合 9"/>
          <p:cNvGrpSpPr/>
          <p:nvPr/>
        </p:nvGrpSpPr>
        <p:grpSpPr bwMode="auto">
          <a:xfrm>
            <a:off x="2849563" y="1141413"/>
            <a:ext cx="1166812" cy="1185862"/>
            <a:chOff x="2437" y="2032"/>
            <a:chExt cx="1244" cy="1264"/>
          </a:xfrm>
        </p:grpSpPr>
        <p:sp>
          <p:nvSpPr>
            <p:cNvPr id="3585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5851" name="直接连接符 11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845" name="文本框 64"/>
          <p:cNvSpPr txBox="1">
            <a:spLocks noChangeArrowheads="1"/>
          </p:cNvSpPr>
          <p:nvPr/>
        </p:nvSpPr>
        <p:spPr bwMode="auto">
          <a:xfrm>
            <a:off x="2836863" y="1066800"/>
            <a:ext cx="1257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抱</a:t>
            </a:r>
          </a:p>
        </p:txBody>
      </p:sp>
      <p:sp>
        <p:nvSpPr>
          <p:cNvPr id="35846" name="矩形 11"/>
          <p:cNvSpPr>
            <a:spLocks noChangeArrowheads="1"/>
          </p:cNvSpPr>
          <p:nvPr/>
        </p:nvSpPr>
        <p:spPr bwMode="auto">
          <a:xfrm>
            <a:off x="4303713" y="1030288"/>
            <a:ext cx="3932237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这两个字可以组哪些词呢？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812800" y="2762250"/>
            <a:ext cx="72263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小组练习表演小猴子“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捧桃子</a:t>
            </a:r>
            <a:r>
              <a:rPr lang="zh-CN" altLang="en-US" sz="3600" b="1">
                <a:latin typeface="宋体" panose="02010600030101010101" pitchFamily="2" charset="-122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抱西瓜</a:t>
            </a:r>
            <a:r>
              <a:rPr lang="zh-CN" altLang="en-US" sz="3600" b="1">
                <a:latin typeface="宋体" panose="02010600030101010101" pitchFamily="2" charset="-122"/>
              </a:rPr>
              <a:t>”的动作。</a:t>
            </a:r>
          </a:p>
        </p:txBody>
      </p:sp>
      <p:sp>
        <p:nvSpPr>
          <p:cNvPr id="35848" name="矩形 13"/>
          <p:cNvSpPr>
            <a:spLocks noChangeArrowheads="1"/>
          </p:cNvSpPr>
          <p:nvPr/>
        </p:nvSpPr>
        <p:spPr bwMode="auto">
          <a:xfrm>
            <a:off x="930275" y="414338"/>
            <a:ext cx="1449388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pěnɡ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35849" name="矩形 14"/>
          <p:cNvSpPr>
            <a:spLocks noChangeArrowheads="1"/>
          </p:cNvSpPr>
          <p:nvPr/>
        </p:nvSpPr>
        <p:spPr bwMode="auto">
          <a:xfrm>
            <a:off x="2708275" y="414338"/>
            <a:ext cx="1449388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bào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74663" y="715963"/>
            <a:ext cx="80470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小猴子捧着几个桃子，走到一片瓜地里。他看见满地的西瓜又大又圆，非常高兴，就扔了桃子，去摘西瓜。</a:t>
            </a:r>
          </a:p>
        </p:txBody>
      </p:sp>
      <p:sp>
        <p:nvSpPr>
          <p:cNvPr id="37891" name="TextBox 12"/>
          <p:cNvSpPr txBox="1">
            <a:spLocks noChangeArrowheads="1"/>
          </p:cNvSpPr>
          <p:nvPr/>
        </p:nvSpPr>
        <p:spPr bwMode="auto">
          <a:xfrm>
            <a:off x="946150" y="184150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指导朗读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74663" y="2493963"/>
            <a:ext cx="844232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思考：小猴子看见又大又圆的西瓜心情如何？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973513" y="3721100"/>
            <a:ext cx="243522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非常高兴</a:t>
            </a:r>
          </a:p>
        </p:txBody>
      </p:sp>
      <p:pic>
        <p:nvPicPr>
          <p:cNvPr id="6" name="图片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30" y="3342323"/>
            <a:ext cx="1677988" cy="15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 bwMode="auto">
          <a:xfrm>
            <a:off x="1222375" y="3476625"/>
            <a:ext cx="1257300" cy="1262063"/>
            <a:chOff x="1222075" y="3477250"/>
            <a:chExt cx="1257300" cy="1261884"/>
          </a:xfrm>
        </p:grpSpPr>
        <p:grpSp>
          <p:nvGrpSpPr>
            <p:cNvPr id="37897" name="组合 9"/>
            <p:cNvGrpSpPr/>
            <p:nvPr/>
          </p:nvGrpSpPr>
          <p:grpSpPr bwMode="auto">
            <a:xfrm>
              <a:off x="1234775" y="3551863"/>
              <a:ext cx="1166813" cy="1185862"/>
              <a:chOff x="2437" y="2032"/>
              <a:chExt cx="1244" cy="1264"/>
            </a:xfrm>
          </p:grpSpPr>
          <p:sp>
            <p:nvSpPr>
              <p:cNvPr id="37899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37900" name="直接连接符 11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790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7898" name="文本框 64"/>
            <p:cNvSpPr txBox="1">
              <a:spLocks noChangeArrowheads="1"/>
            </p:cNvSpPr>
            <p:nvPr/>
          </p:nvSpPr>
          <p:spPr bwMode="auto">
            <a:xfrm>
              <a:off x="1222075" y="3477250"/>
              <a:ext cx="1257300" cy="12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76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瓜</a:t>
              </a:r>
            </a:p>
          </p:txBody>
        </p:sp>
      </p:grp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104900" y="2846388"/>
            <a:ext cx="1449388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ɡuā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59113" y="4226359"/>
            <a:ext cx="3068638" cy="1106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的蛋糕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4299384"/>
            <a:ext cx="3048635" cy="1106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的太阳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 16"/>
          <p:cNvSpPr/>
          <p:nvPr/>
        </p:nvSpPr>
        <p:spPr>
          <a:xfrm>
            <a:off x="3146425" y="3462771"/>
            <a:ext cx="2808288" cy="6466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圆角矩形 17"/>
          <p:cNvSpPr/>
          <p:nvPr/>
        </p:nvSpPr>
        <p:spPr>
          <a:xfrm>
            <a:off x="6061075" y="3456421"/>
            <a:ext cx="2808288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圆角矩形 15"/>
          <p:cNvSpPr/>
          <p:nvPr/>
        </p:nvSpPr>
        <p:spPr>
          <a:xfrm>
            <a:off x="266700" y="3462771"/>
            <a:ext cx="2808288" cy="6466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矩形 9"/>
          <p:cNvSpPr/>
          <p:nvPr/>
        </p:nvSpPr>
        <p:spPr>
          <a:xfrm>
            <a:off x="112712" y="3462771"/>
            <a:ext cx="9031287" cy="5917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又大又多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的玉米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又大又红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的桃子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又大又圆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的西瓜</a:t>
            </a:r>
          </a:p>
        </p:txBody>
      </p:sp>
      <p:pic>
        <p:nvPicPr>
          <p:cNvPr id="8" name="Picture 16" descr="C:\Documents and Settings\Administrator\桌面\新建文件夹\续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70" y="293650"/>
            <a:ext cx="2949111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Administrator\桌面\新建文件夹\续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2682" y="293650"/>
            <a:ext cx="2877181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Documents and Settings\Administrator\桌面\新建文件夹\续145 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5010" y="293650"/>
            <a:ext cx="2938513" cy="2780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云形标注 18"/>
          <p:cNvSpPr/>
          <p:nvPr/>
        </p:nvSpPr>
        <p:spPr>
          <a:xfrm>
            <a:off x="627064" y="206491"/>
            <a:ext cx="5759882" cy="2370454"/>
          </a:xfrm>
          <a:prstGeom prst="cloudCallout">
            <a:avLst>
              <a:gd name="adj1" fmla="val 34165"/>
              <a:gd name="adj2" fmla="val 880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我也能说这样的词语。</a:t>
            </a:r>
          </a:p>
        </p:txBody>
      </p:sp>
      <p:sp>
        <p:nvSpPr>
          <p:cNvPr id="12" name="矩形 11"/>
          <p:cNvSpPr/>
          <p:nvPr/>
        </p:nvSpPr>
        <p:spPr>
          <a:xfrm>
            <a:off x="6075363" y="4226359"/>
            <a:ext cx="3068638" cy="1106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的苹果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4370821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又红又圆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002598" y="4370821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又香又甜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84888" y="4370821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又甜又脆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080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11" grpId="0" bldLvl="0" animBg="1"/>
      <p:bldP spid="12" grpId="0" bldLvl="0" animBg="1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>
          <a:xfrm>
            <a:off x="316715" y="827174"/>
            <a:ext cx="8569325" cy="2936875"/>
            <a:chOff x="395536" y="801339"/>
            <a:chExt cx="8568952" cy="2202393"/>
          </a:xfrm>
        </p:grpSpPr>
        <p:sp>
          <p:nvSpPr>
            <p:cNvPr id="3" name="横卷形 7"/>
            <p:cNvSpPr/>
            <p:nvPr/>
          </p:nvSpPr>
          <p:spPr>
            <a:xfrm>
              <a:off x="395536" y="801339"/>
              <a:ext cx="8568952" cy="2202393"/>
            </a:xfrm>
            <a:prstGeom prst="horizontalScroll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TextBox 1"/>
            <p:cNvSpPr txBox="1"/>
            <p:nvPr/>
          </p:nvSpPr>
          <p:spPr>
            <a:xfrm>
              <a:off x="827813" y="1005613"/>
              <a:ext cx="8064297" cy="17300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小猴子抱着一个大西瓜往回走。走着走着，他看见一只小兔子蹦蹦跳跳的，真可爱，就扔了西瓜，去追小兔子。</a:t>
              </a:r>
            </a:p>
          </p:txBody>
        </p:sp>
      </p:grpSp>
      <p:cxnSp>
        <p:nvCxnSpPr>
          <p:cNvPr id="5" name="直接连接符 9"/>
          <p:cNvCxnSpPr/>
          <p:nvPr/>
        </p:nvCxnSpPr>
        <p:spPr>
          <a:xfrm flipV="1">
            <a:off x="1773611" y="2482283"/>
            <a:ext cx="4392613" cy="71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892978" y="2843299"/>
            <a:ext cx="51117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﹏﹏﹏﹏﹏﹏﹏﹏﹏﹏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椭圆 15"/>
          <p:cNvSpPr/>
          <p:nvPr/>
        </p:nvSpPr>
        <p:spPr>
          <a:xfrm>
            <a:off x="1180315" y="2843299"/>
            <a:ext cx="576263" cy="438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椭圆 16"/>
          <p:cNvSpPr/>
          <p:nvPr/>
        </p:nvSpPr>
        <p:spPr>
          <a:xfrm>
            <a:off x="3607528" y="2770274"/>
            <a:ext cx="576263" cy="511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2884544" y="180467"/>
            <a:ext cx="3281680" cy="6467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演一演，读一读。</a:t>
            </a:r>
          </a:p>
        </p:txBody>
      </p:sp>
      <p:pic>
        <p:nvPicPr>
          <p:cNvPr id="10" name="图片 3" descr="scr444eentcut.bmp"/>
          <p:cNvPicPr>
            <a:picLocks noChangeAspect="1"/>
          </p:cNvPicPr>
          <p:nvPr/>
        </p:nvPicPr>
        <p:blipFill>
          <a:blip r:embed="rId2" cstate="print"/>
          <a:srcRect l="1885" t="961" r="-1885" b="-961"/>
          <a:stretch>
            <a:fillRect/>
          </a:stretch>
        </p:blipFill>
        <p:spPr bwMode="auto">
          <a:xfrm>
            <a:off x="6034740" y="2574059"/>
            <a:ext cx="2813050" cy="2379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280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73438" y="271463"/>
            <a:ext cx="2397125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唱儿歌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06463" y="769938"/>
            <a:ext cx="745013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小白兔，白又白，两只耳朵竖起来，</a:t>
            </a:r>
            <a:endParaRPr lang="en-US" altLang="zh-CN" sz="3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爱吃萝卜和青菜，蹦蹦跳跳真可爱！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0" t="5580" r="24306" b="1639"/>
          <a:stretch>
            <a:fillRect/>
          </a:stretch>
        </p:blipFill>
        <p:spPr>
          <a:xfrm>
            <a:off x="6446303" y="2516393"/>
            <a:ext cx="1996878" cy="20024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grpSp>
        <p:nvGrpSpPr>
          <p:cNvPr id="11" name="组合 9"/>
          <p:cNvGrpSpPr/>
          <p:nvPr/>
        </p:nvGrpSpPr>
        <p:grpSpPr bwMode="auto">
          <a:xfrm>
            <a:off x="2797175" y="2735263"/>
            <a:ext cx="1166813" cy="1185862"/>
            <a:chOff x="2437" y="2032"/>
            <a:chExt cx="1244" cy="1264"/>
          </a:xfrm>
        </p:grpSpPr>
        <p:sp>
          <p:nvSpPr>
            <p:cNvPr id="3687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6875" name="直接连接符 11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7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" name="文本框 64"/>
          <p:cNvSpPr txBox="1">
            <a:spLocks noChangeArrowheads="1"/>
          </p:cNvSpPr>
          <p:nvPr/>
        </p:nvSpPr>
        <p:spPr bwMode="auto">
          <a:xfrm>
            <a:off x="2784475" y="2687638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蹦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781050" y="4030663"/>
            <a:ext cx="5507038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你会做这个字的动作吗？</a:t>
            </a:r>
          </a:p>
        </p:txBody>
      </p:sp>
      <p:sp>
        <p:nvSpPr>
          <p:cNvPr id="36872" name="文本框 1"/>
          <p:cNvSpPr txBox="1">
            <a:spLocks noChangeArrowheads="1"/>
          </p:cNvSpPr>
          <p:nvPr/>
        </p:nvSpPr>
        <p:spPr bwMode="auto">
          <a:xfrm>
            <a:off x="661988" y="185738"/>
            <a:ext cx="1925637" cy="584200"/>
          </a:xfrm>
          <a:prstGeom prst="rect">
            <a:avLst/>
          </a:prstGeom>
          <a:solidFill>
            <a:srgbClr val="2363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唱儿歌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687638" y="2001838"/>
            <a:ext cx="1449387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bènɡ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2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33413" y="787400"/>
            <a:ext cx="758507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小猴子抱着一个大西瓜往回走。走着走着，他看见了一只小兔子蹦蹦跳跳的，真可爱，就扔了大西瓜，去追小兔子。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33413" y="2638425"/>
            <a:ext cx="83439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当小猴子看见小兔子时，它的心情又如何？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121025" y="3316288"/>
            <a:ext cx="24352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兴奋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33413" y="3984625"/>
            <a:ext cx="76708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你能读出这种心情吗？同桌相互读。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66775" y="744538"/>
            <a:ext cx="75850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小兔子跑进树林里，不见了。小猴子只好空着手回家去。</a:t>
            </a:r>
          </a:p>
        </p:txBody>
      </p:sp>
      <p:grpSp>
        <p:nvGrpSpPr>
          <p:cNvPr id="3" name="组合 4"/>
          <p:cNvGrpSpPr/>
          <p:nvPr/>
        </p:nvGrpSpPr>
        <p:grpSpPr bwMode="auto">
          <a:xfrm>
            <a:off x="847725" y="2301875"/>
            <a:ext cx="1165225" cy="1185863"/>
            <a:chOff x="2437" y="2032"/>
            <a:chExt cx="1244" cy="1264"/>
          </a:xfrm>
        </p:grpSpPr>
        <p:sp>
          <p:nvSpPr>
            <p:cNvPr id="39961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9962" name="直接连接符 6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3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7" name="文本框 64"/>
          <p:cNvSpPr txBox="1">
            <a:spLocks noChangeArrowheads="1"/>
          </p:cNvSpPr>
          <p:nvPr/>
        </p:nvSpPr>
        <p:spPr bwMode="auto">
          <a:xfrm>
            <a:off x="825500" y="2227263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</a:t>
            </a:r>
          </a:p>
        </p:txBody>
      </p:sp>
      <p:grpSp>
        <p:nvGrpSpPr>
          <p:cNvPr id="8" name="组合 9"/>
          <p:cNvGrpSpPr/>
          <p:nvPr/>
        </p:nvGrpSpPr>
        <p:grpSpPr bwMode="auto">
          <a:xfrm>
            <a:off x="838200" y="3609975"/>
            <a:ext cx="1166813" cy="1185863"/>
            <a:chOff x="2437" y="2032"/>
            <a:chExt cx="1244" cy="1264"/>
          </a:xfrm>
        </p:grpSpPr>
        <p:sp>
          <p:nvSpPr>
            <p:cNvPr id="3995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9959" name="直接连接符 11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文本框 64"/>
          <p:cNvSpPr txBox="1">
            <a:spLocks noChangeArrowheads="1"/>
          </p:cNvSpPr>
          <p:nvPr/>
        </p:nvSpPr>
        <p:spPr bwMode="auto">
          <a:xfrm>
            <a:off x="825500" y="3535363"/>
            <a:ext cx="1257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</a:t>
            </a:r>
          </a:p>
        </p:txBody>
      </p:sp>
      <p:grpSp>
        <p:nvGrpSpPr>
          <p:cNvPr id="16" name="组合 15"/>
          <p:cNvGrpSpPr/>
          <p:nvPr/>
        </p:nvGrpSpPr>
        <p:grpSpPr bwMode="auto">
          <a:xfrm>
            <a:off x="2105025" y="2174875"/>
            <a:ext cx="2651125" cy="1247775"/>
            <a:chOff x="2319461" y="1925122"/>
            <a:chExt cx="2651031" cy="1248470"/>
          </a:xfrm>
        </p:grpSpPr>
        <p:sp>
          <p:nvSpPr>
            <p:cNvPr id="13" name="左大括号 12"/>
            <p:cNvSpPr/>
            <p:nvPr/>
          </p:nvSpPr>
          <p:spPr>
            <a:xfrm>
              <a:off x="2319461" y="2110963"/>
              <a:ext cx="200018" cy="1040391"/>
            </a:xfrm>
            <a:prstGeom prst="leftBrace">
              <a:avLst>
                <a:gd name="adj1" fmla="val 37424"/>
                <a:gd name="adj2" fmla="val 50000"/>
              </a:avLst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/>
            </a:p>
          </p:txBody>
        </p:sp>
        <p:sp>
          <p:nvSpPr>
            <p:cNvPr id="39956" name="矩形 13"/>
            <p:cNvSpPr>
              <a:spLocks noChangeArrowheads="1"/>
            </p:cNvSpPr>
            <p:nvPr/>
          </p:nvSpPr>
          <p:spPr bwMode="auto">
            <a:xfrm>
              <a:off x="2424279" y="1925122"/>
              <a:ext cx="2546213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0000"/>
                </a:lnSpc>
              </a:pPr>
              <a:r>
                <a:rPr lang="en-US" altLang="zh-CN" sz="3200" b="1">
                  <a:latin typeface="宋体" panose="02010600030101010101" pitchFamily="2" charset="-122"/>
                </a:rPr>
                <a:t>zhī</a:t>
              </a:r>
              <a:r>
                <a:rPr lang="zh-CN" altLang="en-US" sz="3200" b="1">
                  <a:latin typeface="宋体" panose="02010600030101010101" pitchFamily="2" charset="-122"/>
                </a:rPr>
                <a:t>（    ）</a:t>
              </a:r>
            </a:p>
          </p:txBody>
        </p:sp>
        <p:sp>
          <p:nvSpPr>
            <p:cNvPr id="39957" name="矩形 14"/>
            <p:cNvSpPr>
              <a:spLocks noChangeArrowheads="1"/>
            </p:cNvSpPr>
            <p:nvPr/>
          </p:nvSpPr>
          <p:spPr bwMode="auto">
            <a:xfrm>
              <a:off x="2424279" y="2531878"/>
              <a:ext cx="2546213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0000"/>
                </a:lnSpc>
              </a:pPr>
              <a:r>
                <a:rPr lang="en-US" altLang="zh-CN" sz="3200" b="1">
                  <a:latin typeface="宋体" panose="02010600030101010101" pitchFamily="2" charset="-122"/>
                </a:rPr>
                <a:t>zhǐ</a:t>
              </a:r>
              <a:r>
                <a:rPr lang="zh-CN" altLang="en-US" sz="3200" b="1">
                  <a:latin typeface="宋体" panose="02010600030101010101" pitchFamily="2" charset="-122"/>
                </a:rPr>
                <a:t>（    ）</a:t>
              </a:r>
            </a:p>
          </p:txBody>
        </p:sp>
      </p:grpSp>
      <p:grpSp>
        <p:nvGrpSpPr>
          <p:cNvPr id="17" name="组合 16"/>
          <p:cNvGrpSpPr/>
          <p:nvPr/>
        </p:nvGrpSpPr>
        <p:grpSpPr bwMode="auto">
          <a:xfrm>
            <a:off x="2105025" y="3513138"/>
            <a:ext cx="2930525" cy="1249362"/>
            <a:chOff x="2319461" y="1947134"/>
            <a:chExt cx="2931301" cy="1248470"/>
          </a:xfrm>
        </p:grpSpPr>
        <p:sp>
          <p:nvSpPr>
            <p:cNvPr id="18" name="左大括号 17"/>
            <p:cNvSpPr/>
            <p:nvPr/>
          </p:nvSpPr>
          <p:spPr>
            <a:xfrm>
              <a:off x="2319461" y="2110529"/>
              <a:ext cx="200078" cy="1040656"/>
            </a:xfrm>
            <a:prstGeom prst="leftBrace">
              <a:avLst>
                <a:gd name="adj1" fmla="val 37424"/>
                <a:gd name="adj2" fmla="val 50000"/>
              </a:avLst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/>
            </a:p>
          </p:txBody>
        </p:sp>
        <p:sp>
          <p:nvSpPr>
            <p:cNvPr id="39953" name="矩形 18"/>
            <p:cNvSpPr>
              <a:spLocks noChangeArrowheads="1"/>
            </p:cNvSpPr>
            <p:nvPr/>
          </p:nvSpPr>
          <p:spPr bwMode="auto">
            <a:xfrm>
              <a:off x="2353795" y="1947134"/>
              <a:ext cx="2896967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0000"/>
                </a:lnSpc>
              </a:pPr>
              <a:r>
                <a:rPr lang="en-US" altLang="zh-CN" sz="3200" b="1">
                  <a:latin typeface="宋体" panose="02010600030101010101" pitchFamily="2" charset="-122"/>
                </a:rPr>
                <a:t>kōnɡ</a:t>
              </a:r>
              <a:r>
                <a:rPr lang="zh-CN" altLang="en-US" sz="3200" b="1">
                  <a:latin typeface="宋体" panose="02010600030101010101" pitchFamily="2" charset="-122"/>
                </a:rPr>
                <a:t>（    ）</a:t>
              </a:r>
            </a:p>
          </p:txBody>
        </p:sp>
        <p:sp>
          <p:nvSpPr>
            <p:cNvPr id="39954" name="矩形 19"/>
            <p:cNvSpPr>
              <a:spLocks noChangeArrowheads="1"/>
            </p:cNvSpPr>
            <p:nvPr/>
          </p:nvSpPr>
          <p:spPr bwMode="auto">
            <a:xfrm>
              <a:off x="2353795" y="2553890"/>
              <a:ext cx="2896967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0000"/>
                </a:lnSpc>
              </a:pPr>
              <a:r>
                <a:rPr lang="en-US" altLang="zh-CN" sz="3200" b="1">
                  <a:latin typeface="宋体" panose="02010600030101010101" pitchFamily="2" charset="-122"/>
                </a:rPr>
                <a:t>kònɡ</a:t>
              </a:r>
              <a:r>
                <a:rPr lang="zh-CN" altLang="en-US" sz="3200" b="1">
                  <a:latin typeface="宋体" panose="02010600030101010101" pitchFamily="2" charset="-122"/>
                </a:rPr>
                <a:t>（    ）</a:t>
              </a:r>
            </a:p>
          </p:txBody>
        </p:sp>
      </p:grp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3009900" y="2197100"/>
            <a:ext cx="15621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一只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009900" y="2776538"/>
            <a:ext cx="15621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3206750" y="3533775"/>
            <a:ext cx="15621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天空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3206750" y="4141788"/>
            <a:ext cx="15621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空白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838700" y="1968500"/>
            <a:ext cx="352425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此时的小猴子心情又如何呢？</a:t>
            </a: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5383213" y="3116263"/>
            <a:ext cx="302577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后悔，沮丧。</a:t>
            </a: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4838700" y="3711575"/>
            <a:ext cx="352425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你能安慰一下小猴子吗？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前凸弯带形 12"/>
          <p:cNvSpPr/>
          <p:nvPr/>
        </p:nvSpPr>
        <p:spPr>
          <a:xfrm>
            <a:off x="593840" y="370176"/>
            <a:ext cx="7500938" cy="1857375"/>
          </a:xfrm>
          <a:prstGeom prst="ellipseRibbon">
            <a:avLst>
              <a:gd name="adj1" fmla="val 25000"/>
              <a:gd name="adj2" fmla="val 70598"/>
              <a:gd name="adj3" fmla="val 1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故事大王</a:t>
            </a:r>
          </a:p>
        </p:txBody>
      </p:sp>
      <p:sp>
        <p:nvSpPr>
          <p:cNvPr id="6" name="波形 13"/>
          <p:cNvSpPr/>
          <p:nvPr/>
        </p:nvSpPr>
        <p:spPr>
          <a:xfrm>
            <a:off x="308090" y="2656176"/>
            <a:ext cx="7929563" cy="928688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我给大家讲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《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小猴子下山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》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</p:txBody>
      </p:sp>
      <p:pic>
        <p:nvPicPr>
          <p:cNvPr id="7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25" y="2127538"/>
            <a:ext cx="2642870" cy="2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s111creentcut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91" y="567604"/>
            <a:ext cx="4103688" cy="4083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5322022" y="567604"/>
            <a:ext cx="3600450" cy="41541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一块玉米地里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又大又多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掰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扛</a:t>
            </a:r>
          </a:p>
        </p:txBody>
      </p:sp>
    </p:spTree>
    <p:extLst>
      <p:ext uri="{BB962C8B-B14F-4D97-AF65-F5344CB8AC3E}">
        <p14:creationId xmlns:p14="http://schemas.microsoft.com/office/powerpoint/2010/main" val="976259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50415" y="684213"/>
            <a:ext cx="3394075" cy="3370263"/>
          </a:xfr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一棵桃树下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又大又红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扔</a:t>
            </a:r>
            <a:b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摘</a:t>
            </a:r>
            <a:endParaRPr kumimoji="1" lang="zh-CN" altLang="en-US" sz="4400" dirty="0" smtClean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3" name="Picture 2" descr="C:\Users\Administrator\Desktop\一下图片加水印\猴子2.bmp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490" y="684425"/>
            <a:ext cx="3528391" cy="3761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503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2447925" y="1781175"/>
            <a:ext cx="720725" cy="720725"/>
          </a:xfrm>
          <a:prstGeom prst="ellipse">
            <a:avLst/>
          </a:prstGeom>
          <a:solidFill>
            <a:srgbClr val="22B7BB"/>
          </a:solidFill>
          <a:ln>
            <a:solidFill>
              <a:srgbClr val="22B7BB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267" name="标题 1"/>
          <p:cNvSpPr txBox="1"/>
          <p:nvPr/>
        </p:nvSpPr>
        <p:spPr bwMode="auto">
          <a:xfrm>
            <a:off x="2097088" y="1731963"/>
            <a:ext cx="44592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</a:t>
            </a:r>
            <a:r>
              <a:rPr lang="en-US" altLang="zh-CN" sz="44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小猴子下山</a:t>
            </a: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2778125" y="3503613"/>
            <a:ext cx="911225" cy="927100"/>
            <a:chOff x="2437" y="2032"/>
            <a:chExt cx="1244" cy="1264"/>
          </a:xfrm>
        </p:grpSpPr>
        <p:sp>
          <p:nvSpPr>
            <p:cNvPr id="1127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27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文本框 64"/>
          <p:cNvSpPr txBox="1">
            <a:spLocks noChangeArrowheads="1"/>
          </p:cNvSpPr>
          <p:nvPr/>
        </p:nvSpPr>
        <p:spPr bwMode="auto">
          <a:xfrm>
            <a:off x="2759075" y="3411538"/>
            <a:ext cx="12573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猴</a:t>
            </a:r>
          </a:p>
        </p:txBody>
      </p:sp>
      <p:sp>
        <p:nvSpPr>
          <p:cNvPr id="13" name="文本框 64"/>
          <p:cNvSpPr txBox="1">
            <a:spLocks noChangeArrowheads="1"/>
          </p:cNvSpPr>
          <p:nvPr/>
        </p:nvSpPr>
        <p:spPr bwMode="auto">
          <a:xfrm>
            <a:off x="3844925" y="3576638"/>
            <a:ext cx="30035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反犬旁“犭”</a:t>
            </a:r>
          </a:p>
        </p:txBody>
      </p:sp>
      <p:pic>
        <p:nvPicPr>
          <p:cNvPr id="1127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7"/>
          <a:stretch>
            <a:fillRect/>
          </a:stretch>
        </p:blipFill>
        <p:spPr bwMode="auto">
          <a:xfrm>
            <a:off x="250825" y="123825"/>
            <a:ext cx="2360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 bwMode="auto">
          <a:xfrm>
            <a:off x="2693988" y="2833688"/>
            <a:ext cx="1079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hóu</a:t>
            </a:r>
            <a:endParaRPr lang="en-US" altLang="zh-CN" sz="32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03800" y="683779"/>
            <a:ext cx="4140200" cy="322580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一片瓜地里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又大又圆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扔</a:t>
            </a:r>
            <a:b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摘</a:t>
            </a:r>
            <a:endParaRPr kumimoji="1" lang="zh-CN" altLang="en-US" sz="4400" dirty="0" smtClean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3" name="Picture 2" descr="C:\Users\Administrator\Desktop\一下图片加水印\猴子3.bmp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6444" y="550783"/>
            <a:ext cx="4169917" cy="418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6386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4886" y="975476"/>
            <a:ext cx="4032250" cy="3355340"/>
          </a:xfr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一只小兔子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蹦蹦跳跳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可爱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扔</a:t>
            </a:r>
            <a:b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追</a:t>
            </a:r>
            <a:endParaRPr kumimoji="1" lang="zh-CN" altLang="en-US" sz="4400" dirty="0" smtClean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3" name="图片 3" descr="scr444eentcut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311" y="919596"/>
            <a:ext cx="3872230" cy="3467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1538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01342" y="1280362"/>
            <a:ext cx="3538538" cy="2303463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不见</a:t>
            </a:r>
            <a: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4400" smtClean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空着手回家</a:t>
            </a:r>
            <a:endParaRPr kumimoji="1" lang="zh-CN" altLang="en-US" sz="4400" dirty="0" smtClean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3" name="图片 3" descr="screent99cut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163" y="1280763"/>
            <a:ext cx="3312367" cy="2690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86622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2"/>
          <p:cNvSpPr>
            <a:spLocks noChangeArrowheads="1"/>
          </p:cNvSpPr>
          <p:nvPr/>
        </p:nvSpPr>
        <p:spPr bwMode="auto">
          <a:xfrm>
            <a:off x="587375" y="1050925"/>
            <a:ext cx="778192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    想一想，小猴子为什么最后只好空着手回家呢？小组讨论，说说理由。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87375" y="2212975"/>
            <a:ext cx="778192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认准目标，做任何事都不要三心二意，半途而废。坚持下去才能满载而归，半途而废只能空手而归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</a:rPr>
              <a:t>。</a:t>
            </a:r>
            <a:endParaRPr lang="zh-CN" altLang="en-US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23190" y="234950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highlight>
                  <a:srgbClr val="3CB15E"/>
                </a:highlight>
                <a:latin typeface="宋体" panose="02010600030101010101" pitchFamily="2" charset="-122"/>
              </a:rPr>
              <a:t>拓展延伸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30800" y="3469323"/>
            <a:ext cx="3152775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左窄右宽。第四笔起笔与左边第一撇同高。三横距离均匀，长短不一，最后一横要舒展，高于左边双人旁。</a:t>
            </a:r>
          </a:p>
        </p:txBody>
      </p:sp>
      <p:sp>
        <p:nvSpPr>
          <p:cNvPr id="25614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往</a:t>
            </a:r>
          </a:p>
        </p:txBody>
      </p:sp>
      <p:sp>
        <p:nvSpPr>
          <p:cNvPr id="42" name="矩形 41"/>
          <p:cNvSpPr/>
          <p:nvPr/>
        </p:nvSpPr>
        <p:spPr>
          <a:xfrm>
            <a:off x="3349626" y="92456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wǎng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往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前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681038" y="3688398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往前  往来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1513" y="4020185"/>
            <a:ext cx="4037012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立交桥上往来的车辆很多。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30238" y="3282195"/>
            <a:ext cx="2484437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W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彳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388938" y="2872458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左右</a:t>
            </a:r>
          </a:p>
        </p:txBody>
      </p:sp>
      <p:sp>
        <p:nvSpPr>
          <p:cNvPr id="27" name="Freeform 43"/>
          <p:cNvSpPr/>
          <p:nvPr/>
        </p:nvSpPr>
        <p:spPr>
          <a:xfrm>
            <a:off x="6789738" y="1407160"/>
            <a:ext cx="296862" cy="223838"/>
          </a:xfrm>
          <a:custGeom>
            <a:avLst/>
            <a:gdLst>
              <a:gd name="txL" fmla="*/ 0 w 467"/>
              <a:gd name="txT" fmla="*/ 0 h 353"/>
              <a:gd name="txR" fmla="*/ 467 w 467"/>
              <a:gd name="txB" fmla="*/ 353 h 3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353">
                <a:moveTo>
                  <a:pt x="467" y="305"/>
                </a:moveTo>
                <a:lnTo>
                  <a:pt x="451" y="321"/>
                </a:lnTo>
                <a:lnTo>
                  <a:pt x="451" y="337"/>
                </a:lnTo>
                <a:lnTo>
                  <a:pt x="435" y="353"/>
                </a:lnTo>
                <a:lnTo>
                  <a:pt x="403" y="353"/>
                </a:lnTo>
                <a:lnTo>
                  <a:pt x="338" y="337"/>
                </a:lnTo>
                <a:lnTo>
                  <a:pt x="290" y="321"/>
                </a:lnTo>
                <a:lnTo>
                  <a:pt x="258" y="305"/>
                </a:lnTo>
                <a:lnTo>
                  <a:pt x="209" y="273"/>
                </a:lnTo>
                <a:lnTo>
                  <a:pt x="161" y="225"/>
                </a:lnTo>
                <a:lnTo>
                  <a:pt x="129" y="160"/>
                </a:lnTo>
                <a:lnTo>
                  <a:pt x="64" y="112"/>
                </a:lnTo>
                <a:lnTo>
                  <a:pt x="32" y="64"/>
                </a:lnTo>
                <a:lnTo>
                  <a:pt x="16" y="32"/>
                </a:lnTo>
                <a:lnTo>
                  <a:pt x="0" y="16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81" y="0"/>
                </a:lnTo>
                <a:lnTo>
                  <a:pt x="113" y="0"/>
                </a:lnTo>
                <a:lnTo>
                  <a:pt x="161" y="0"/>
                </a:lnTo>
                <a:lnTo>
                  <a:pt x="225" y="16"/>
                </a:lnTo>
                <a:lnTo>
                  <a:pt x="290" y="48"/>
                </a:lnTo>
                <a:lnTo>
                  <a:pt x="354" y="64"/>
                </a:lnTo>
                <a:lnTo>
                  <a:pt x="403" y="96"/>
                </a:lnTo>
                <a:lnTo>
                  <a:pt x="435" y="128"/>
                </a:lnTo>
                <a:lnTo>
                  <a:pt x="451" y="160"/>
                </a:lnTo>
                <a:lnTo>
                  <a:pt x="467" y="208"/>
                </a:lnTo>
                <a:lnTo>
                  <a:pt x="467" y="241"/>
                </a:lnTo>
                <a:lnTo>
                  <a:pt x="467" y="3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2"/>
          <p:cNvSpPr/>
          <p:nvPr/>
        </p:nvSpPr>
        <p:spPr>
          <a:xfrm>
            <a:off x="5848350" y="1407160"/>
            <a:ext cx="593725" cy="519113"/>
          </a:xfrm>
          <a:custGeom>
            <a:avLst/>
            <a:gdLst>
              <a:gd name="txL" fmla="*/ 0 w 934"/>
              <a:gd name="txT" fmla="*/ 0 h 817"/>
              <a:gd name="txR" fmla="*/ 934 w 934"/>
              <a:gd name="txB" fmla="*/ 817 h 81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34" h="817">
                <a:moveTo>
                  <a:pt x="660" y="160"/>
                </a:moveTo>
                <a:lnTo>
                  <a:pt x="676" y="128"/>
                </a:lnTo>
                <a:lnTo>
                  <a:pt x="692" y="96"/>
                </a:lnTo>
                <a:lnTo>
                  <a:pt x="708" y="64"/>
                </a:lnTo>
                <a:lnTo>
                  <a:pt x="692" y="48"/>
                </a:lnTo>
                <a:lnTo>
                  <a:pt x="692" y="16"/>
                </a:lnTo>
                <a:lnTo>
                  <a:pt x="692" y="0"/>
                </a:lnTo>
                <a:lnTo>
                  <a:pt x="708" y="0"/>
                </a:lnTo>
                <a:lnTo>
                  <a:pt x="724" y="0"/>
                </a:lnTo>
                <a:lnTo>
                  <a:pt x="757" y="16"/>
                </a:lnTo>
                <a:lnTo>
                  <a:pt x="853" y="64"/>
                </a:lnTo>
                <a:lnTo>
                  <a:pt x="885" y="80"/>
                </a:lnTo>
                <a:lnTo>
                  <a:pt x="918" y="112"/>
                </a:lnTo>
                <a:lnTo>
                  <a:pt x="934" y="144"/>
                </a:lnTo>
                <a:lnTo>
                  <a:pt x="918" y="160"/>
                </a:lnTo>
                <a:lnTo>
                  <a:pt x="901" y="192"/>
                </a:lnTo>
                <a:lnTo>
                  <a:pt x="853" y="241"/>
                </a:lnTo>
                <a:lnTo>
                  <a:pt x="789" y="305"/>
                </a:lnTo>
                <a:lnTo>
                  <a:pt x="708" y="385"/>
                </a:lnTo>
                <a:lnTo>
                  <a:pt x="612" y="481"/>
                </a:lnTo>
                <a:lnTo>
                  <a:pt x="499" y="561"/>
                </a:lnTo>
                <a:lnTo>
                  <a:pt x="386" y="641"/>
                </a:lnTo>
                <a:lnTo>
                  <a:pt x="274" y="705"/>
                </a:lnTo>
                <a:lnTo>
                  <a:pt x="161" y="753"/>
                </a:lnTo>
                <a:lnTo>
                  <a:pt x="80" y="801"/>
                </a:lnTo>
                <a:lnTo>
                  <a:pt x="48" y="801"/>
                </a:lnTo>
                <a:lnTo>
                  <a:pt x="32" y="817"/>
                </a:lnTo>
                <a:lnTo>
                  <a:pt x="16" y="817"/>
                </a:lnTo>
                <a:lnTo>
                  <a:pt x="0" y="817"/>
                </a:lnTo>
                <a:lnTo>
                  <a:pt x="0" y="801"/>
                </a:lnTo>
                <a:lnTo>
                  <a:pt x="16" y="801"/>
                </a:lnTo>
                <a:lnTo>
                  <a:pt x="32" y="769"/>
                </a:lnTo>
                <a:lnTo>
                  <a:pt x="48" y="753"/>
                </a:lnTo>
                <a:lnTo>
                  <a:pt x="113" y="689"/>
                </a:lnTo>
                <a:lnTo>
                  <a:pt x="209" y="625"/>
                </a:lnTo>
                <a:lnTo>
                  <a:pt x="306" y="545"/>
                </a:lnTo>
                <a:lnTo>
                  <a:pt x="386" y="465"/>
                </a:lnTo>
                <a:lnTo>
                  <a:pt x="467" y="401"/>
                </a:lnTo>
                <a:lnTo>
                  <a:pt x="515" y="337"/>
                </a:lnTo>
                <a:lnTo>
                  <a:pt x="596" y="241"/>
                </a:lnTo>
                <a:lnTo>
                  <a:pt x="628" y="192"/>
                </a:lnTo>
                <a:lnTo>
                  <a:pt x="660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4"/>
          <p:cNvSpPr/>
          <p:nvPr/>
        </p:nvSpPr>
        <p:spPr>
          <a:xfrm>
            <a:off x="6554788" y="1794510"/>
            <a:ext cx="827087" cy="203200"/>
          </a:xfrm>
          <a:custGeom>
            <a:avLst/>
            <a:gdLst>
              <a:gd name="txL" fmla="*/ 0 w 1304"/>
              <a:gd name="txT" fmla="*/ 0 h 320"/>
              <a:gd name="txR" fmla="*/ 1304 w 1304"/>
              <a:gd name="txB" fmla="*/ 320 h 32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04" h="320">
                <a:moveTo>
                  <a:pt x="64" y="304"/>
                </a:moveTo>
                <a:lnTo>
                  <a:pt x="32" y="288"/>
                </a:lnTo>
                <a:lnTo>
                  <a:pt x="16" y="272"/>
                </a:lnTo>
                <a:lnTo>
                  <a:pt x="0" y="240"/>
                </a:lnTo>
                <a:lnTo>
                  <a:pt x="16" y="240"/>
                </a:lnTo>
                <a:lnTo>
                  <a:pt x="32" y="224"/>
                </a:lnTo>
                <a:lnTo>
                  <a:pt x="48" y="224"/>
                </a:lnTo>
                <a:lnTo>
                  <a:pt x="96" y="224"/>
                </a:lnTo>
                <a:lnTo>
                  <a:pt x="129" y="208"/>
                </a:lnTo>
                <a:lnTo>
                  <a:pt x="161" y="208"/>
                </a:lnTo>
                <a:lnTo>
                  <a:pt x="209" y="192"/>
                </a:lnTo>
                <a:lnTo>
                  <a:pt x="273" y="176"/>
                </a:lnTo>
                <a:lnTo>
                  <a:pt x="338" y="160"/>
                </a:lnTo>
                <a:lnTo>
                  <a:pt x="418" y="144"/>
                </a:lnTo>
                <a:lnTo>
                  <a:pt x="531" y="112"/>
                </a:lnTo>
                <a:lnTo>
                  <a:pt x="628" y="80"/>
                </a:lnTo>
                <a:lnTo>
                  <a:pt x="740" y="64"/>
                </a:lnTo>
                <a:lnTo>
                  <a:pt x="837" y="32"/>
                </a:lnTo>
                <a:lnTo>
                  <a:pt x="934" y="16"/>
                </a:lnTo>
                <a:lnTo>
                  <a:pt x="998" y="16"/>
                </a:lnTo>
                <a:lnTo>
                  <a:pt x="1062" y="0"/>
                </a:lnTo>
                <a:lnTo>
                  <a:pt x="1127" y="0"/>
                </a:lnTo>
                <a:lnTo>
                  <a:pt x="1159" y="0"/>
                </a:lnTo>
                <a:lnTo>
                  <a:pt x="1191" y="16"/>
                </a:lnTo>
                <a:lnTo>
                  <a:pt x="1239" y="32"/>
                </a:lnTo>
                <a:lnTo>
                  <a:pt x="1272" y="48"/>
                </a:lnTo>
                <a:lnTo>
                  <a:pt x="1288" y="64"/>
                </a:lnTo>
                <a:lnTo>
                  <a:pt x="1304" y="80"/>
                </a:lnTo>
                <a:lnTo>
                  <a:pt x="1288" y="96"/>
                </a:lnTo>
                <a:lnTo>
                  <a:pt x="1256" y="112"/>
                </a:lnTo>
                <a:lnTo>
                  <a:pt x="1207" y="112"/>
                </a:lnTo>
                <a:lnTo>
                  <a:pt x="1159" y="128"/>
                </a:lnTo>
                <a:lnTo>
                  <a:pt x="1078" y="160"/>
                </a:lnTo>
                <a:lnTo>
                  <a:pt x="982" y="176"/>
                </a:lnTo>
                <a:lnTo>
                  <a:pt x="869" y="192"/>
                </a:lnTo>
                <a:lnTo>
                  <a:pt x="740" y="224"/>
                </a:lnTo>
                <a:lnTo>
                  <a:pt x="628" y="240"/>
                </a:lnTo>
                <a:lnTo>
                  <a:pt x="515" y="272"/>
                </a:lnTo>
                <a:lnTo>
                  <a:pt x="418" y="288"/>
                </a:lnTo>
                <a:lnTo>
                  <a:pt x="338" y="304"/>
                </a:lnTo>
                <a:lnTo>
                  <a:pt x="273" y="304"/>
                </a:lnTo>
                <a:lnTo>
                  <a:pt x="209" y="320"/>
                </a:lnTo>
                <a:lnTo>
                  <a:pt x="177" y="320"/>
                </a:lnTo>
                <a:lnTo>
                  <a:pt x="161" y="320"/>
                </a:lnTo>
                <a:lnTo>
                  <a:pt x="112" y="320"/>
                </a:lnTo>
                <a:lnTo>
                  <a:pt x="64" y="30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6"/>
          <p:cNvSpPr/>
          <p:nvPr/>
        </p:nvSpPr>
        <p:spPr>
          <a:xfrm>
            <a:off x="6554788" y="2212023"/>
            <a:ext cx="755650" cy="171450"/>
          </a:xfrm>
          <a:custGeom>
            <a:avLst/>
            <a:gdLst>
              <a:gd name="txL" fmla="*/ 0 w 1191"/>
              <a:gd name="txT" fmla="*/ 0 h 272"/>
              <a:gd name="txR" fmla="*/ 1191 w 1191"/>
              <a:gd name="txB" fmla="*/ 272 h 27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91" h="272">
                <a:moveTo>
                  <a:pt x="64" y="256"/>
                </a:moveTo>
                <a:lnTo>
                  <a:pt x="32" y="240"/>
                </a:lnTo>
                <a:lnTo>
                  <a:pt x="16" y="224"/>
                </a:lnTo>
                <a:lnTo>
                  <a:pt x="0" y="208"/>
                </a:lnTo>
                <a:lnTo>
                  <a:pt x="16" y="208"/>
                </a:lnTo>
                <a:lnTo>
                  <a:pt x="32" y="192"/>
                </a:lnTo>
                <a:lnTo>
                  <a:pt x="64" y="176"/>
                </a:lnTo>
                <a:lnTo>
                  <a:pt x="112" y="176"/>
                </a:lnTo>
                <a:lnTo>
                  <a:pt x="177" y="160"/>
                </a:lnTo>
                <a:lnTo>
                  <a:pt x="257" y="144"/>
                </a:lnTo>
                <a:lnTo>
                  <a:pt x="354" y="112"/>
                </a:lnTo>
                <a:lnTo>
                  <a:pt x="451" y="96"/>
                </a:lnTo>
                <a:lnTo>
                  <a:pt x="563" y="80"/>
                </a:lnTo>
                <a:lnTo>
                  <a:pt x="660" y="48"/>
                </a:lnTo>
                <a:lnTo>
                  <a:pt x="740" y="32"/>
                </a:lnTo>
                <a:lnTo>
                  <a:pt x="805" y="32"/>
                </a:lnTo>
                <a:lnTo>
                  <a:pt x="869" y="16"/>
                </a:lnTo>
                <a:lnTo>
                  <a:pt x="917" y="0"/>
                </a:lnTo>
                <a:lnTo>
                  <a:pt x="966" y="0"/>
                </a:lnTo>
                <a:lnTo>
                  <a:pt x="998" y="0"/>
                </a:lnTo>
                <a:lnTo>
                  <a:pt x="1078" y="0"/>
                </a:lnTo>
                <a:lnTo>
                  <a:pt x="1143" y="16"/>
                </a:lnTo>
                <a:lnTo>
                  <a:pt x="1175" y="16"/>
                </a:lnTo>
                <a:lnTo>
                  <a:pt x="1191" y="32"/>
                </a:lnTo>
                <a:lnTo>
                  <a:pt x="1191" y="48"/>
                </a:lnTo>
                <a:lnTo>
                  <a:pt x="1191" y="80"/>
                </a:lnTo>
                <a:lnTo>
                  <a:pt x="1159" y="96"/>
                </a:lnTo>
                <a:lnTo>
                  <a:pt x="1127" y="112"/>
                </a:lnTo>
                <a:lnTo>
                  <a:pt x="1078" y="112"/>
                </a:lnTo>
                <a:lnTo>
                  <a:pt x="1014" y="128"/>
                </a:lnTo>
                <a:lnTo>
                  <a:pt x="934" y="144"/>
                </a:lnTo>
                <a:lnTo>
                  <a:pt x="837" y="160"/>
                </a:lnTo>
                <a:lnTo>
                  <a:pt x="724" y="176"/>
                </a:lnTo>
                <a:lnTo>
                  <a:pt x="612" y="208"/>
                </a:lnTo>
                <a:lnTo>
                  <a:pt x="515" y="224"/>
                </a:lnTo>
                <a:lnTo>
                  <a:pt x="418" y="240"/>
                </a:lnTo>
                <a:lnTo>
                  <a:pt x="354" y="256"/>
                </a:lnTo>
                <a:lnTo>
                  <a:pt x="290" y="256"/>
                </a:lnTo>
                <a:lnTo>
                  <a:pt x="241" y="256"/>
                </a:lnTo>
                <a:lnTo>
                  <a:pt x="209" y="272"/>
                </a:lnTo>
                <a:lnTo>
                  <a:pt x="193" y="272"/>
                </a:lnTo>
                <a:lnTo>
                  <a:pt x="112" y="272"/>
                </a:lnTo>
                <a:lnTo>
                  <a:pt x="64" y="2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8"/>
          <p:cNvSpPr/>
          <p:nvPr/>
        </p:nvSpPr>
        <p:spPr>
          <a:xfrm>
            <a:off x="5675313" y="1854835"/>
            <a:ext cx="746125" cy="763588"/>
          </a:xfrm>
          <a:custGeom>
            <a:avLst/>
            <a:gdLst>
              <a:gd name="txL" fmla="*/ 0 w 1175"/>
              <a:gd name="txT" fmla="*/ 0 h 1201"/>
              <a:gd name="txR" fmla="*/ 1175 w 1175"/>
              <a:gd name="txB" fmla="*/ 1201 h 1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75" h="1201">
                <a:moveTo>
                  <a:pt x="902" y="224"/>
                </a:moveTo>
                <a:lnTo>
                  <a:pt x="934" y="160"/>
                </a:lnTo>
                <a:lnTo>
                  <a:pt x="950" y="128"/>
                </a:lnTo>
                <a:lnTo>
                  <a:pt x="950" y="96"/>
                </a:lnTo>
                <a:lnTo>
                  <a:pt x="950" y="64"/>
                </a:lnTo>
                <a:lnTo>
                  <a:pt x="934" y="32"/>
                </a:lnTo>
                <a:lnTo>
                  <a:pt x="934" y="16"/>
                </a:lnTo>
                <a:lnTo>
                  <a:pt x="950" y="16"/>
                </a:lnTo>
                <a:lnTo>
                  <a:pt x="966" y="0"/>
                </a:lnTo>
                <a:lnTo>
                  <a:pt x="998" y="0"/>
                </a:lnTo>
                <a:lnTo>
                  <a:pt x="1014" y="16"/>
                </a:lnTo>
                <a:lnTo>
                  <a:pt x="1047" y="32"/>
                </a:lnTo>
                <a:lnTo>
                  <a:pt x="1095" y="64"/>
                </a:lnTo>
                <a:lnTo>
                  <a:pt x="1127" y="112"/>
                </a:lnTo>
                <a:lnTo>
                  <a:pt x="1159" y="144"/>
                </a:lnTo>
                <a:lnTo>
                  <a:pt x="1175" y="160"/>
                </a:lnTo>
                <a:lnTo>
                  <a:pt x="1175" y="176"/>
                </a:lnTo>
                <a:lnTo>
                  <a:pt x="1175" y="192"/>
                </a:lnTo>
                <a:lnTo>
                  <a:pt x="1159" y="224"/>
                </a:lnTo>
                <a:lnTo>
                  <a:pt x="1127" y="256"/>
                </a:lnTo>
                <a:lnTo>
                  <a:pt x="1095" y="304"/>
                </a:lnTo>
                <a:lnTo>
                  <a:pt x="1047" y="352"/>
                </a:lnTo>
                <a:lnTo>
                  <a:pt x="998" y="416"/>
                </a:lnTo>
                <a:lnTo>
                  <a:pt x="934" y="480"/>
                </a:lnTo>
                <a:lnTo>
                  <a:pt x="870" y="561"/>
                </a:lnTo>
                <a:lnTo>
                  <a:pt x="725" y="721"/>
                </a:lnTo>
                <a:lnTo>
                  <a:pt x="564" y="849"/>
                </a:lnTo>
                <a:lnTo>
                  <a:pt x="435" y="961"/>
                </a:lnTo>
                <a:lnTo>
                  <a:pt x="290" y="1057"/>
                </a:lnTo>
                <a:lnTo>
                  <a:pt x="226" y="1105"/>
                </a:lnTo>
                <a:lnTo>
                  <a:pt x="161" y="1137"/>
                </a:lnTo>
                <a:lnTo>
                  <a:pt x="113" y="1153"/>
                </a:lnTo>
                <a:lnTo>
                  <a:pt x="81" y="1185"/>
                </a:lnTo>
                <a:lnTo>
                  <a:pt x="48" y="1201"/>
                </a:lnTo>
                <a:lnTo>
                  <a:pt x="16" y="1201"/>
                </a:lnTo>
                <a:lnTo>
                  <a:pt x="0" y="1201"/>
                </a:lnTo>
                <a:lnTo>
                  <a:pt x="0" y="1185"/>
                </a:lnTo>
                <a:lnTo>
                  <a:pt x="16" y="1169"/>
                </a:lnTo>
                <a:lnTo>
                  <a:pt x="32" y="1153"/>
                </a:lnTo>
                <a:lnTo>
                  <a:pt x="48" y="1121"/>
                </a:lnTo>
                <a:lnTo>
                  <a:pt x="97" y="1089"/>
                </a:lnTo>
                <a:lnTo>
                  <a:pt x="129" y="1057"/>
                </a:lnTo>
                <a:lnTo>
                  <a:pt x="177" y="1009"/>
                </a:lnTo>
                <a:lnTo>
                  <a:pt x="242" y="961"/>
                </a:lnTo>
                <a:lnTo>
                  <a:pt x="354" y="865"/>
                </a:lnTo>
                <a:lnTo>
                  <a:pt x="467" y="753"/>
                </a:lnTo>
                <a:lnTo>
                  <a:pt x="676" y="528"/>
                </a:lnTo>
                <a:lnTo>
                  <a:pt x="757" y="432"/>
                </a:lnTo>
                <a:lnTo>
                  <a:pt x="821" y="352"/>
                </a:lnTo>
                <a:lnTo>
                  <a:pt x="870" y="272"/>
                </a:lnTo>
                <a:lnTo>
                  <a:pt x="902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9"/>
          <p:cNvSpPr/>
          <p:nvPr/>
        </p:nvSpPr>
        <p:spPr>
          <a:xfrm>
            <a:off x="6103938" y="2212023"/>
            <a:ext cx="133350" cy="833437"/>
          </a:xfrm>
          <a:custGeom>
            <a:avLst/>
            <a:gdLst>
              <a:gd name="txL" fmla="*/ 0 w 210"/>
              <a:gd name="txT" fmla="*/ 0 h 1313"/>
              <a:gd name="txR" fmla="*/ 210 w 210"/>
              <a:gd name="txB" fmla="*/ 1313 h 1313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210" h="1313">
                <a:moveTo>
                  <a:pt x="33" y="0"/>
                </a:moveTo>
                <a:lnTo>
                  <a:pt x="113" y="48"/>
                </a:lnTo>
                <a:lnTo>
                  <a:pt x="161" y="96"/>
                </a:lnTo>
                <a:lnTo>
                  <a:pt x="194" y="112"/>
                </a:lnTo>
                <a:lnTo>
                  <a:pt x="210" y="128"/>
                </a:lnTo>
                <a:lnTo>
                  <a:pt x="210" y="144"/>
                </a:lnTo>
                <a:lnTo>
                  <a:pt x="210" y="176"/>
                </a:lnTo>
                <a:lnTo>
                  <a:pt x="210" y="192"/>
                </a:lnTo>
                <a:lnTo>
                  <a:pt x="210" y="240"/>
                </a:lnTo>
                <a:lnTo>
                  <a:pt x="210" y="288"/>
                </a:lnTo>
                <a:lnTo>
                  <a:pt x="210" y="336"/>
                </a:lnTo>
                <a:lnTo>
                  <a:pt x="210" y="400"/>
                </a:lnTo>
                <a:lnTo>
                  <a:pt x="210" y="480"/>
                </a:lnTo>
                <a:lnTo>
                  <a:pt x="210" y="624"/>
                </a:lnTo>
                <a:lnTo>
                  <a:pt x="210" y="768"/>
                </a:lnTo>
                <a:lnTo>
                  <a:pt x="194" y="1041"/>
                </a:lnTo>
                <a:lnTo>
                  <a:pt x="194" y="1105"/>
                </a:lnTo>
                <a:lnTo>
                  <a:pt x="177" y="1153"/>
                </a:lnTo>
                <a:lnTo>
                  <a:pt x="177" y="1201"/>
                </a:lnTo>
                <a:lnTo>
                  <a:pt x="161" y="1233"/>
                </a:lnTo>
                <a:lnTo>
                  <a:pt x="161" y="1265"/>
                </a:lnTo>
                <a:lnTo>
                  <a:pt x="145" y="1297"/>
                </a:lnTo>
                <a:lnTo>
                  <a:pt x="145" y="1313"/>
                </a:lnTo>
                <a:lnTo>
                  <a:pt x="113" y="1297"/>
                </a:lnTo>
                <a:lnTo>
                  <a:pt x="97" y="1265"/>
                </a:lnTo>
                <a:lnTo>
                  <a:pt x="81" y="1233"/>
                </a:lnTo>
                <a:lnTo>
                  <a:pt x="49" y="1169"/>
                </a:lnTo>
                <a:lnTo>
                  <a:pt x="33" y="1105"/>
                </a:lnTo>
                <a:lnTo>
                  <a:pt x="0" y="1057"/>
                </a:lnTo>
                <a:lnTo>
                  <a:pt x="0" y="1009"/>
                </a:lnTo>
                <a:lnTo>
                  <a:pt x="0" y="976"/>
                </a:lnTo>
                <a:lnTo>
                  <a:pt x="0" y="944"/>
                </a:lnTo>
                <a:lnTo>
                  <a:pt x="16" y="880"/>
                </a:lnTo>
                <a:lnTo>
                  <a:pt x="16" y="784"/>
                </a:lnTo>
                <a:lnTo>
                  <a:pt x="33" y="688"/>
                </a:lnTo>
                <a:lnTo>
                  <a:pt x="49" y="560"/>
                </a:lnTo>
                <a:lnTo>
                  <a:pt x="65" y="400"/>
                </a:lnTo>
                <a:lnTo>
                  <a:pt x="49" y="304"/>
                </a:lnTo>
                <a:lnTo>
                  <a:pt x="49" y="208"/>
                </a:lnTo>
                <a:lnTo>
                  <a:pt x="49" y="112"/>
                </a:lnTo>
                <a:lnTo>
                  <a:pt x="33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5"/>
          <p:cNvSpPr/>
          <p:nvPr/>
        </p:nvSpPr>
        <p:spPr>
          <a:xfrm>
            <a:off x="6870700" y="1896111"/>
            <a:ext cx="142875" cy="812800"/>
          </a:xfrm>
          <a:custGeom>
            <a:avLst/>
            <a:gdLst>
              <a:gd name="txL" fmla="*/ 0 w 225"/>
              <a:gd name="txT" fmla="*/ 0 h 1281"/>
              <a:gd name="txR" fmla="*/ 225 w 225"/>
              <a:gd name="txB" fmla="*/ 1281 h 1281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225" h="1281">
                <a:moveTo>
                  <a:pt x="0" y="0"/>
                </a:moveTo>
                <a:lnTo>
                  <a:pt x="96" y="64"/>
                </a:lnTo>
                <a:lnTo>
                  <a:pt x="161" y="112"/>
                </a:lnTo>
                <a:lnTo>
                  <a:pt x="209" y="160"/>
                </a:lnTo>
                <a:lnTo>
                  <a:pt x="225" y="176"/>
                </a:lnTo>
                <a:lnTo>
                  <a:pt x="225" y="224"/>
                </a:lnTo>
                <a:lnTo>
                  <a:pt x="225" y="288"/>
                </a:lnTo>
                <a:lnTo>
                  <a:pt x="209" y="384"/>
                </a:lnTo>
                <a:lnTo>
                  <a:pt x="209" y="513"/>
                </a:lnTo>
                <a:lnTo>
                  <a:pt x="209" y="673"/>
                </a:lnTo>
                <a:lnTo>
                  <a:pt x="193" y="849"/>
                </a:lnTo>
                <a:lnTo>
                  <a:pt x="193" y="1057"/>
                </a:lnTo>
                <a:lnTo>
                  <a:pt x="193" y="1281"/>
                </a:lnTo>
                <a:lnTo>
                  <a:pt x="48" y="1281"/>
                </a:lnTo>
                <a:lnTo>
                  <a:pt x="48" y="1073"/>
                </a:lnTo>
                <a:lnTo>
                  <a:pt x="48" y="881"/>
                </a:lnTo>
                <a:lnTo>
                  <a:pt x="32" y="705"/>
                </a:lnTo>
                <a:lnTo>
                  <a:pt x="32" y="545"/>
                </a:lnTo>
                <a:lnTo>
                  <a:pt x="32" y="384"/>
                </a:lnTo>
                <a:lnTo>
                  <a:pt x="16" y="240"/>
                </a:lnTo>
                <a:lnTo>
                  <a:pt x="16" y="112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7"/>
          <p:cNvSpPr/>
          <p:nvPr/>
        </p:nvSpPr>
        <p:spPr>
          <a:xfrm>
            <a:off x="6318250" y="2597785"/>
            <a:ext cx="1268413" cy="223838"/>
          </a:xfrm>
          <a:custGeom>
            <a:avLst/>
            <a:gdLst>
              <a:gd name="txL" fmla="*/ 0 w 1997"/>
              <a:gd name="txT" fmla="*/ 0 h 352"/>
              <a:gd name="txR" fmla="*/ 1997 w 1997"/>
              <a:gd name="txB" fmla="*/ 352 h 35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97" h="352">
                <a:moveTo>
                  <a:pt x="178" y="352"/>
                </a:moveTo>
                <a:lnTo>
                  <a:pt x="97" y="352"/>
                </a:lnTo>
                <a:lnTo>
                  <a:pt x="81" y="336"/>
                </a:lnTo>
                <a:lnTo>
                  <a:pt x="49" y="304"/>
                </a:lnTo>
                <a:lnTo>
                  <a:pt x="17" y="288"/>
                </a:lnTo>
                <a:lnTo>
                  <a:pt x="0" y="272"/>
                </a:lnTo>
                <a:lnTo>
                  <a:pt x="0" y="240"/>
                </a:lnTo>
                <a:lnTo>
                  <a:pt x="33" y="240"/>
                </a:lnTo>
                <a:lnTo>
                  <a:pt x="81" y="240"/>
                </a:lnTo>
                <a:lnTo>
                  <a:pt x="129" y="240"/>
                </a:lnTo>
                <a:lnTo>
                  <a:pt x="210" y="224"/>
                </a:lnTo>
                <a:lnTo>
                  <a:pt x="306" y="224"/>
                </a:lnTo>
                <a:lnTo>
                  <a:pt x="419" y="208"/>
                </a:lnTo>
                <a:lnTo>
                  <a:pt x="564" y="192"/>
                </a:lnTo>
                <a:lnTo>
                  <a:pt x="709" y="160"/>
                </a:lnTo>
                <a:lnTo>
                  <a:pt x="870" y="128"/>
                </a:lnTo>
                <a:lnTo>
                  <a:pt x="1031" y="96"/>
                </a:lnTo>
                <a:lnTo>
                  <a:pt x="1208" y="64"/>
                </a:lnTo>
                <a:lnTo>
                  <a:pt x="1288" y="48"/>
                </a:lnTo>
                <a:lnTo>
                  <a:pt x="1369" y="32"/>
                </a:lnTo>
                <a:lnTo>
                  <a:pt x="1449" y="32"/>
                </a:lnTo>
                <a:lnTo>
                  <a:pt x="1498" y="16"/>
                </a:lnTo>
                <a:lnTo>
                  <a:pt x="1562" y="16"/>
                </a:lnTo>
                <a:lnTo>
                  <a:pt x="1610" y="0"/>
                </a:lnTo>
                <a:lnTo>
                  <a:pt x="1643" y="0"/>
                </a:lnTo>
                <a:lnTo>
                  <a:pt x="1675" y="0"/>
                </a:lnTo>
                <a:lnTo>
                  <a:pt x="1771" y="16"/>
                </a:lnTo>
                <a:lnTo>
                  <a:pt x="1852" y="32"/>
                </a:lnTo>
                <a:lnTo>
                  <a:pt x="1932" y="80"/>
                </a:lnTo>
                <a:lnTo>
                  <a:pt x="1981" y="144"/>
                </a:lnTo>
                <a:lnTo>
                  <a:pt x="1997" y="176"/>
                </a:lnTo>
                <a:lnTo>
                  <a:pt x="1997" y="208"/>
                </a:lnTo>
                <a:lnTo>
                  <a:pt x="1981" y="224"/>
                </a:lnTo>
                <a:lnTo>
                  <a:pt x="1949" y="224"/>
                </a:lnTo>
                <a:lnTo>
                  <a:pt x="1916" y="224"/>
                </a:lnTo>
                <a:lnTo>
                  <a:pt x="1884" y="224"/>
                </a:lnTo>
                <a:lnTo>
                  <a:pt x="1836" y="224"/>
                </a:lnTo>
                <a:lnTo>
                  <a:pt x="1771" y="208"/>
                </a:lnTo>
                <a:lnTo>
                  <a:pt x="1707" y="208"/>
                </a:lnTo>
                <a:lnTo>
                  <a:pt x="1643" y="208"/>
                </a:lnTo>
                <a:lnTo>
                  <a:pt x="1578" y="208"/>
                </a:lnTo>
                <a:lnTo>
                  <a:pt x="1530" y="208"/>
                </a:lnTo>
                <a:lnTo>
                  <a:pt x="1482" y="192"/>
                </a:lnTo>
                <a:lnTo>
                  <a:pt x="1449" y="192"/>
                </a:lnTo>
                <a:lnTo>
                  <a:pt x="1433" y="192"/>
                </a:lnTo>
                <a:lnTo>
                  <a:pt x="1401" y="192"/>
                </a:lnTo>
                <a:lnTo>
                  <a:pt x="1385" y="192"/>
                </a:lnTo>
                <a:lnTo>
                  <a:pt x="1353" y="192"/>
                </a:lnTo>
                <a:lnTo>
                  <a:pt x="1321" y="208"/>
                </a:lnTo>
                <a:lnTo>
                  <a:pt x="1288" y="208"/>
                </a:lnTo>
                <a:lnTo>
                  <a:pt x="1224" y="208"/>
                </a:lnTo>
                <a:lnTo>
                  <a:pt x="1160" y="224"/>
                </a:lnTo>
                <a:lnTo>
                  <a:pt x="1095" y="240"/>
                </a:lnTo>
                <a:lnTo>
                  <a:pt x="999" y="240"/>
                </a:lnTo>
                <a:lnTo>
                  <a:pt x="838" y="272"/>
                </a:lnTo>
                <a:lnTo>
                  <a:pt x="677" y="304"/>
                </a:lnTo>
                <a:lnTo>
                  <a:pt x="548" y="320"/>
                </a:lnTo>
                <a:lnTo>
                  <a:pt x="435" y="336"/>
                </a:lnTo>
                <a:lnTo>
                  <a:pt x="355" y="336"/>
                </a:lnTo>
                <a:lnTo>
                  <a:pt x="274" y="352"/>
                </a:lnTo>
                <a:lnTo>
                  <a:pt x="226" y="352"/>
                </a:lnTo>
                <a:lnTo>
                  <a:pt x="178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099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41913" y="3483610"/>
            <a:ext cx="3132137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第一、二笔均为撇，两撇方向不相同。竖提的收笔高于撇的收笔，一捺起笔在竖提的下方，不与撇相连。</a:t>
            </a:r>
          </a:p>
        </p:txBody>
      </p:sp>
      <p:sp>
        <p:nvSpPr>
          <p:cNvPr id="26638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瓜</a:t>
            </a:r>
          </a:p>
        </p:txBody>
      </p:sp>
      <p:sp>
        <p:nvSpPr>
          <p:cNvPr id="42" name="矩形 41"/>
          <p:cNvSpPr/>
          <p:nvPr/>
        </p:nvSpPr>
        <p:spPr>
          <a:xfrm>
            <a:off x="3387726" y="88646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guā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瓜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82638" y="3705861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西瓜  甜瓜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65175" y="4042410"/>
            <a:ext cx="3640138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小明最爱吃西瓜了。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93738" y="3290133"/>
            <a:ext cx="2484437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G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瓜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469900" y="2864520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独体</a:t>
            </a:r>
          </a:p>
        </p:txBody>
      </p:sp>
      <p:sp>
        <p:nvSpPr>
          <p:cNvPr id="27" name="Freeform 32"/>
          <p:cNvSpPr/>
          <p:nvPr/>
        </p:nvSpPr>
        <p:spPr>
          <a:xfrm>
            <a:off x="6226175" y="1207135"/>
            <a:ext cx="838200" cy="460375"/>
          </a:xfrm>
          <a:custGeom>
            <a:avLst/>
            <a:gdLst>
              <a:gd name="txL" fmla="*/ 0 w 1320"/>
              <a:gd name="txT" fmla="*/ 0 h 724"/>
              <a:gd name="txR" fmla="*/ 1320 w 1320"/>
              <a:gd name="txB" fmla="*/ 724 h 724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320" h="724">
                <a:moveTo>
                  <a:pt x="0" y="724"/>
                </a:moveTo>
                <a:lnTo>
                  <a:pt x="0" y="611"/>
                </a:lnTo>
                <a:lnTo>
                  <a:pt x="145" y="563"/>
                </a:lnTo>
                <a:lnTo>
                  <a:pt x="258" y="531"/>
                </a:lnTo>
                <a:lnTo>
                  <a:pt x="387" y="483"/>
                </a:lnTo>
                <a:lnTo>
                  <a:pt x="483" y="450"/>
                </a:lnTo>
                <a:lnTo>
                  <a:pt x="580" y="402"/>
                </a:lnTo>
                <a:lnTo>
                  <a:pt x="660" y="370"/>
                </a:lnTo>
                <a:lnTo>
                  <a:pt x="741" y="338"/>
                </a:lnTo>
                <a:lnTo>
                  <a:pt x="805" y="290"/>
                </a:lnTo>
                <a:lnTo>
                  <a:pt x="854" y="257"/>
                </a:lnTo>
                <a:lnTo>
                  <a:pt x="902" y="241"/>
                </a:lnTo>
                <a:lnTo>
                  <a:pt x="934" y="209"/>
                </a:lnTo>
                <a:lnTo>
                  <a:pt x="966" y="177"/>
                </a:lnTo>
                <a:lnTo>
                  <a:pt x="998" y="161"/>
                </a:lnTo>
                <a:lnTo>
                  <a:pt x="1015" y="129"/>
                </a:lnTo>
                <a:lnTo>
                  <a:pt x="1031" y="80"/>
                </a:lnTo>
                <a:lnTo>
                  <a:pt x="1031" y="64"/>
                </a:lnTo>
                <a:lnTo>
                  <a:pt x="1031" y="32"/>
                </a:lnTo>
                <a:lnTo>
                  <a:pt x="1047" y="16"/>
                </a:lnTo>
                <a:lnTo>
                  <a:pt x="1063" y="0"/>
                </a:lnTo>
                <a:lnTo>
                  <a:pt x="1095" y="16"/>
                </a:lnTo>
                <a:lnTo>
                  <a:pt x="1127" y="16"/>
                </a:lnTo>
                <a:lnTo>
                  <a:pt x="1159" y="48"/>
                </a:lnTo>
                <a:lnTo>
                  <a:pt x="1208" y="80"/>
                </a:lnTo>
                <a:lnTo>
                  <a:pt x="1256" y="129"/>
                </a:lnTo>
                <a:lnTo>
                  <a:pt x="1288" y="161"/>
                </a:lnTo>
                <a:lnTo>
                  <a:pt x="1304" y="193"/>
                </a:lnTo>
                <a:lnTo>
                  <a:pt x="1320" y="225"/>
                </a:lnTo>
                <a:lnTo>
                  <a:pt x="1304" y="241"/>
                </a:lnTo>
                <a:lnTo>
                  <a:pt x="1304" y="257"/>
                </a:lnTo>
                <a:lnTo>
                  <a:pt x="1272" y="273"/>
                </a:lnTo>
                <a:lnTo>
                  <a:pt x="1240" y="306"/>
                </a:lnTo>
                <a:lnTo>
                  <a:pt x="1192" y="322"/>
                </a:lnTo>
                <a:lnTo>
                  <a:pt x="1127" y="354"/>
                </a:lnTo>
                <a:lnTo>
                  <a:pt x="1063" y="386"/>
                </a:lnTo>
                <a:lnTo>
                  <a:pt x="998" y="418"/>
                </a:lnTo>
                <a:lnTo>
                  <a:pt x="902" y="450"/>
                </a:lnTo>
                <a:lnTo>
                  <a:pt x="805" y="499"/>
                </a:lnTo>
                <a:lnTo>
                  <a:pt x="693" y="531"/>
                </a:lnTo>
                <a:lnTo>
                  <a:pt x="580" y="563"/>
                </a:lnTo>
                <a:lnTo>
                  <a:pt x="451" y="611"/>
                </a:lnTo>
                <a:lnTo>
                  <a:pt x="306" y="644"/>
                </a:lnTo>
                <a:lnTo>
                  <a:pt x="161" y="676"/>
                </a:lnTo>
                <a:lnTo>
                  <a:pt x="0" y="7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5795964" y="1534160"/>
            <a:ext cx="511175" cy="1522413"/>
          </a:xfrm>
          <a:custGeom>
            <a:avLst/>
            <a:gdLst>
              <a:gd name="txL" fmla="*/ 0 w 805"/>
              <a:gd name="txT" fmla="*/ 0 h 2398"/>
              <a:gd name="txR" fmla="*/ 805 w 805"/>
              <a:gd name="txB" fmla="*/ 2398 h 239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05" h="2398">
                <a:moveTo>
                  <a:pt x="161" y="2285"/>
                </a:moveTo>
                <a:lnTo>
                  <a:pt x="97" y="2333"/>
                </a:lnTo>
                <a:lnTo>
                  <a:pt x="48" y="2382"/>
                </a:lnTo>
                <a:lnTo>
                  <a:pt x="16" y="2398"/>
                </a:lnTo>
                <a:lnTo>
                  <a:pt x="0" y="2398"/>
                </a:lnTo>
                <a:lnTo>
                  <a:pt x="0" y="2382"/>
                </a:lnTo>
                <a:lnTo>
                  <a:pt x="16" y="2350"/>
                </a:lnTo>
                <a:lnTo>
                  <a:pt x="48" y="2301"/>
                </a:lnTo>
                <a:lnTo>
                  <a:pt x="113" y="2221"/>
                </a:lnTo>
                <a:lnTo>
                  <a:pt x="161" y="2140"/>
                </a:lnTo>
                <a:lnTo>
                  <a:pt x="225" y="2028"/>
                </a:lnTo>
                <a:lnTo>
                  <a:pt x="290" y="1915"/>
                </a:lnTo>
                <a:lnTo>
                  <a:pt x="354" y="1786"/>
                </a:lnTo>
                <a:lnTo>
                  <a:pt x="419" y="1658"/>
                </a:lnTo>
                <a:lnTo>
                  <a:pt x="467" y="1513"/>
                </a:lnTo>
                <a:lnTo>
                  <a:pt x="515" y="1336"/>
                </a:lnTo>
                <a:lnTo>
                  <a:pt x="547" y="1159"/>
                </a:lnTo>
                <a:lnTo>
                  <a:pt x="580" y="965"/>
                </a:lnTo>
                <a:lnTo>
                  <a:pt x="596" y="788"/>
                </a:lnTo>
                <a:lnTo>
                  <a:pt x="612" y="628"/>
                </a:lnTo>
                <a:lnTo>
                  <a:pt x="612" y="483"/>
                </a:lnTo>
                <a:lnTo>
                  <a:pt x="612" y="370"/>
                </a:lnTo>
                <a:lnTo>
                  <a:pt x="596" y="257"/>
                </a:lnTo>
                <a:lnTo>
                  <a:pt x="596" y="177"/>
                </a:lnTo>
                <a:lnTo>
                  <a:pt x="580" y="129"/>
                </a:lnTo>
                <a:lnTo>
                  <a:pt x="547" y="96"/>
                </a:lnTo>
                <a:lnTo>
                  <a:pt x="547" y="64"/>
                </a:lnTo>
                <a:lnTo>
                  <a:pt x="547" y="32"/>
                </a:lnTo>
                <a:lnTo>
                  <a:pt x="547" y="16"/>
                </a:lnTo>
                <a:lnTo>
                  <a:pt x="564" y="16"/>
                </a:lnTo>
                <a:lnTo>
                  <a:pt x="596" y="0"/>
                </a:lnTo>
                <a:lnTo>
                  <a:pt x="628" y="16"/>
                </a:lnTo>
                <a:lnTo>
                  <a:pt x="676" y="16"/>
                </a:lnTo>
                <a:lnTo>
                  <a:pt x="725" y="32"/>
                </a:lnTo>
                <a:lnTo>
                  <a:pt x="757" y="32"/>
                </a:lnTo>
                <a:lnTo>
                  <a:pt x="773" y="48"/>
                </a:lnTo>
                <a:lnTo>
                  <a:pt x="789" y="64"/>
                </a:lnTo>
                <a:lnTo>
                  <a:pt x="805" y="96"/>
                </a:lnTo>
                <a:lnTo>
                  <a:pt x="805" y="129"/>
                </a:lnTo>
                <a:lnTo>
                  <a:pt x="805" y="177"/>
                </a:lnTo>
                <a:lnTo>
                  <a:pt x="805" y="241"/>
                </a:lnTo>
                <a:lnTo>
                  <a:pt x="805" y="306"/>
                </a:lnTo>
                <a:lnTo>
                  <a:pt x="789" y="402"/>
                </a:lnTo>
                <a:lnTo>
                  <a:pt x="789" y="499"/>
                </a:lnTo>
                <a:lnTo>
                  <a:pt x="773" y="708"/>
                </a:lnTo>
                <a:lnTo>
                  <a:pt x="757" y="917"/>
                </a:lnTo>
                <a:lnTo>
                  <a:pt x="741" y="1110"/>
                </a:lnTo>
                <a:lnTo>
                  <a:pt x="708" y="1287"/>
                </a:lnTo>
                <a:lnTo>
                  <a:pt x="660" y="1464"/>
                </a:lnTo>
                <a:lnTo>
                  <a:pt x="612" y="1625"/>
                </a:lnTo>
                <a:lnTo>
                  <a:pt x="547" y="1770"/>
                </a:lnTo>
                <a:lnTo>
                  <a:pt x="483" y="1899"/>
                </a:lnTo>
                <a:lnTo>
                  <a:pt x="403" y="2028"/>
                </a:lnTo>
                <a:lnTo>
                  <a:pt x="322" y="2140"/>
                </a:lnTo>
                <a:lnTo>
                  <a:pt x="242" y="2221"/>
                </a:lnTo>
                <a:lnTo>
                  <a:pt x="161" y="22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6348414" y="1564323"/>
            <a:ext cx="511175" cy="1462087"/>
          </a:xfrm>
          <a:custGeom>
            <a:avLst/>
            <a:gdLst>
              <a:gd name="txL" fmla="*/ 0 w 805"/>
              <a:gd name="txT" fmla="*/ 0 h 2302"/>
              <a:gd name="txR" fmla="*/ 805 w 805"/>
              <a:gd name="txB" fmla="*/ 2302 h 230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05" h="2302">
                <a:moveTo>
                  <a:pt x="210" y="1432"/>
                </a:moveTo>
                <a:lnTo>
                  <a:pt x="242" y="1207"/>
                </a:lnTo>
                <a:lnTo>
                  <a:pt x="258" y="1014"/>
                </a:lnTo>
                <a:lnTo>
                  <a:pt x="274" y="821"/>
                </a:lnTo>
                <a:lnTo>
                  <a:pt x="290" y="644"/>
                </a:lnTo>
                <a:lnTo>
                  <a:pt x="290" y="499"/>
                </a:lnTo>
                <a:lnTo>
                  <a:pt x="290" y="354"/>
                </a:lnTo>
                <a:lnTo>
                  <a:pt x="274" y="242"/>
                </a:lnTo>
                <a:lnTo>
                  <a:pt x="258" y="161"/>
                </a:lnTo>
                <a:lnTo>
                  <a:pt x="242" y="97"/>
                </a:lnTo>
                <a:lnTo>
                  <a:pt x="242" y="48"/>
                </a:lnTo>
                <a:lnTo>
                  <a:pt x="242" y="16"/>
                </a:lnTo>
                <a:lnTo>
                  <a:pt x="242" y="0"/>
                </a:lnTo>
                <a:lnTo>
                  <a:pt x="258" y="0"/>
                </a:lnTo>
                <a:lnTo>
                  <a:pt x="290" y="0"/>
                </a:lnTo>
                <a:lnTo>
                  <a:pt x="306" y="32"/>
                </a:lnTo>
                <a:lnTo>
                  <a:pt x="355" y="65"/>
                </a:lnTo>
                <a:lnTo>
                  <a:pt x="403" y="113"/>
                </a:lnTo>
                <a:lnTo>
                  <a:pt x="419" y="145"/>
                </a:lnTo>
                <a:lnTo>
                  <a:pt x="451" y="177"/>
                </a:lnTo>
                <a:lnTo>
                  <a:pt x="451" y="209"/>
                </a:lnTo>
                <a:lnTo>
                  <a:pt x="451" y="225"/>
                </a:lnTo>
                <a:lnTo>
                  <a:pt x="451" y="274"/>
                </a:lnTo>
                <a:lnTo>
                  <a:pt x="435" y="338"/>
                </a:lnTo>
                <a:lnTo>
                  <a:pt x="435" y="435"/>
                </a:lnTo>
                <a:lnTo>
                  <a:pt x="419" y="547"/>
                </a:lnTo>
                <a:lnTo>
                  <a:pt x="419" y="676"/>
                </a:lnTo>
                <a:lnTo>
                  <a:pt x="403" y="837"/>
                </a:lnTo>
                <a:lnTo>
                  <a:pt x="387" y="1030"/>
                </a:lnTo>
                <a:lnTo>
                  <a:pt x="371" y="1207"/>
                </a:lnTo>
                <a:lnTo>
                  <a:pt x="355" y="1368"/>
                </a:lnTo>
                <a:lnTo>
                  <a:pt x="355" y="1513"/>
                </a:lnTo>
                <a:lnTo>
                  <a:pt x="339" y="1626"/>
                </a:lnTo>
                <a:lnTo>
                  <a:pt x="339" y="1722"/>
                </a:lnTo>
                <a:lnTo>
                  <a:pt x="339" y="1787"/>
                </a:lnTo>
                <a:lnTo>
                  <a:pt x="339" y="1819"/>
                </a:lnTo>
                <a:lnTo>
                  <a:pt x="339" y="1835"/>
                </a:lnTo>
                <a:lnTo>
                  <a:pt x="355" y="1851"/>
                </a:lnTo>
                <a:lnTo>
                  <a:pt x="371" y="1835"/>
                </a:lnTo>
                <a:lnTo>
                  <a:pt x="419" y="1835"/>
                </a:lnTo>
                <a:lnTo>
                  <a:pt x="467" y="1819"/>
                </a:lnTo>
                <a:lnTo>
                  <a:pt x="516" y="1787"/>
                </a:lnTo>
                <a:lnTo>
                  <a:pt x="596" y="1754"/>
                </a:lnTo>
                <a:lnTo>
                  <a:pt x="677" y="1722"/>
                </a:lnTo>
                <a:lnTo>
                  <a:pt x="773" y="1674"/>
                </a:lnTo>
                <a:lnTo>
                  <a:pt x="805" y="1738"/>
                </a:lnTo>
                <a:lnTo>
                  <a:pt x="693" y="1819"/>
                </a:lnTo>
                <a:lnTo>
                  <a:pt x="596" y="1899"/>
                </a:lnTo>
                <a:lnTo>
                  <a:pt x="516" y="1964"/>
                </a:lnTo>
                <a:lnTo>
                  <a:pt x="435" y="2028"/>
                </a:lnTo>
                <a:lnTo>
                  <a:pt x="371" y="2076"/>
                </a:lnTo>
                <a:lnTo>
                  <a:pt x="322" y="2125"/>
                </a:lnTo>
                <a:lnTo>
                  <a:pt x="290" y="2157"/>
                </a:lnTo>
                <a:lnTo>
                  <a:pt x="258" y="2189"/>
                </a:lnTo>
                <a:lnTo>
                  <a:pt x="210" y="2237"/>
                </a:lnTo>
                <a:lnTo>
                  <a:pt x="178" y="2269"/>
                </a:lnTo>
                <a:lnTo>
                  <a:pt x="145" y="2285"/>
                </a:lnTo>
                <a:lnTo>
                  <a:pt x="129" y="2302"/>
                </a:lnTo>
                <a:lnTo>
                  <a:pt x="113" y="2302"/>
                </a:lnTo>
                <a:lnTo>
                  <a:pt x="81" y="2285"/>
                </a:lnTo>
                <a:lnTo>
                  <a:pt x="65" y="2253"/>
                </a:lnTo>
                <a:lnTo>
                  <a:pt x="49" y="2205"/>
                </a:lnTo>
                <a:lnTo>
                  <a:pt x="17" y="2157"/>
                </a:lnTo>
                <a:lnTo>
                  <a:pt x="0" y="2125"/>
                </a:lnTo>
                <a:lnTo>
                  <a:pt x="0" y="2108"/>
                </a:lnTo>
                <a:lnTo>
                  <a:pt x="0" y="2076"/>
                </a:lnTo>
                <a:lnTo>
                  <a:pt x="17" y="2060"/>
                </a:lnTo>
                <a:lnTo>
                  <a:pt x="33" y="2044"/>
                </a:lnTo>
                <a:lnTo>
                  <a:pt x="49" y="1996"/>
                </a:lnTo>
                <a:lnTo>
                  <a:pt x="97" y="1947"/>
                </a:lnTo>
                <a:lnTo>
                  <a:pt x="113" y="1931"/>
                </a:lnTo>
                <a:lnTo>
                  <a:pt x="129" y="1883"/>
                </a:lnTo>
                <a:lnTo>
                  <a:pt x="145" y="1835"/>
                </a:lnTo>
                <a:lnTo>
                  <a:pt x="161" y="1770"/>
                </a:lnTo>
                <a:lnTo>
                  <a:pt x="161" y="1706"/>
                </a:lnTo>
                <a:lnTo>
                  <a:pt x="178" y="1626"/>
                </a:lnTo>
                <a:lnTo>
                  <a:pt x="194" y="1529"/>
                </a:lnTo>
                <a:lnTo>
                  <a:pt x="210" y="14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6726238" y="2464435"/>
            <a:ext cx="246062" cy="398463"/>
          </a:xfrm>
          <a:custGeom>
            <a:avLst/>
            <a:gdLst>
              <a:gd name="txL" fmla="*/ 0 w 387"/>
              <a:gd name="txT" fmla="*/ 0 h 628"/>
              <a:gd name="txR" fmla="*/ 387 w 387"/>
              <a:gd name="txB" fmla="*/ 628 h 62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87" h="628">
                <a:moveTo>
                  <a:pt x="226" y="531"/>
                </a:moveTo>
                <a:lnTo>
                  <a:pt x="193" y="483"/>
                </a:lnTo>
                <a:lnTo>
                  <a:pt x="161" y="403"/>
                </a:lnTo>
                <a:lnTo>
                  <a:pt x="113" y="322"/>
                </a:lnTo>
                <a:lnTo>
                  <a:pt x="65" y="226"/>
                </a:lnTo>
                <a:lnTo>
                  <a:pt x="32" y="129"/>
                </a:lnTo>
                <a:lnTo>
                  <a:pt x="16" y="65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65" y="16"/>
                </a:lnTo>
                <a:lnTo>
                  <a:pt x="113" y="49"/>
                </a:lnTo>
                <a:lnTo>
                  <a:pt x="193" y="97"/>
                </a:lnTo>
                <a:lnTo>
                  <a:pt x="258" y="161"/>
                </a:lnTo>
                <a:lnTo>
                  <a:pt x="306" y="226"/>
                </a:lnTo>
                <a:lnTo>
                  <a:pt x="354" y="290"/>
                </a:lnTo>
                <a:lnTo>
                  <a:pt x="370" y="354"/>
                </a:lnTo>
                <a:lnTo>
                  <a:pt x="387" y="419"/>
                </a:lnTo>
                <a:lnTo>
                  <a:pt x="387" y="483"/>
                </a:lnTo>
                <a:lnTo>
                  <a:pt x="387" y="531"/>
                </a:lnTo>
                <a:lnTo>
                  <a:pt x="370" y="564"/>
                </a:lnTo>
                <a:lnTo>
                  <a:pt x="354" y="596"/>
                </a:lnTo>
                <a:lnTo>
                  <a:pt x="338" y="612"/>
                </a:lnTo>
                <a:lnTo>
                  <a:pt x="338" y="628"/>
                </a:lnTo>
                <a:lnTo>
                  <a:pt x="322" y="628"/>
                </a:lnTo>
                <a:lnTo>
                  <a:pt x="306" y="628"/>
                </a:lnTo>
                <a:lnTo>
                  <a:pt x="290" y="612"/>
                </a:lnTo>
                <a:lnTo>
                  <a:pt x="258" y="580"/>
                </a:lnTo>
                <a:lnTo>
                  <a:pt x="226" y="53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6615114" y="1697674"/>
            <a:ext cx="1093787" cy="1082675"/>
          </a:xfrm>
          <a:custGeom>
            <a:avLst/>
            <a:gdLst>
              <a:gd name="txL" fmla="*/ 0 w 1723"/>
              <a:gd name="txT" fmla="*/ 0 h 1706"/>
              <a:gd name="txR" fmla="*/ 1723 w 1723"/>
              <a:gd name="txB" fmla="*/ 1706 h 170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23" h="1706">
                <a:moveTo>
                  <a:pt x="1047" y="1658"/>
                </a:moveTo>
                <a:lnTo>
                  <a:pt x="1030" y="1626"/>
                </a:lnTo>
                <a:lnTo>
                  <a:pt x="998" y="1594"/>
                </a:lnTo>
                <a:lnTo>
                  <a:pt x="966" y="1529"/>
                </a:lnTo>
                <a:lnTo>
                  <a:pt x="918" y="1433"/>
                </a:lnTo>
                <a:lnTo>
                  <a:pt x="886" y="1384"/>
                </a:lnTo>
                <a:lnTo>
                  <a:pt x="837" y="1320"/>
                </a:lnTo>
                <a:lnTo>
                  <a:pt x="805" y="1240"/>
                </a:lnTo>
                <a:lnTo>
                  <a:pt x="741" y="1159"/>
                </a:lnTo>
                <a:lnTo>
                  <a:pt x="692" y="1063"/>
                </a:lnTo>
                <a:lnTo>
                  <a:pt x="612" y="934"/>
                </a:lnTo>
                <a:lnTo>
                  <a:pt x="547" y="821"/>
                </a:lnTo>
                <a:lnTo>
                  <a:pt x="467" y="676"/>
                </a:lnTo>
                <a:lnTo>
                  <a:pt x="386" y="548"/>
                </a:lnTo>
                <a:lnTo>
                  <a:pt x="306" y="419"/>
                </a:lnTo>
                <a:lnTo>
                  <a:pt x="242" y="306"/>
                </a:lnTo>
                <a:lnTo>
                  <a:pt x="177" y="226"/>
                </a:lnTo>
                <a:lnTo>
                  <a:pt x="129" y="145"/>
                </a:lnTo>
                <a:lnTo>
                  <a:pt x="81" y="81"/>
                </a:lnTo>
                <a:lnTo>
                  <a:pt x="32" y="33"/>
                </a:lnTo>
                <a:lnTo>
                  <a:pt x="0" y="0"/>
                </a:lnTo>
                <a:lnTo>
                  <a:pt x="64" y="0"/>
                </a:lnTo>
                <a:lnTo>
                  <a:pt x="129" y="16"/>
                </a:lnTo>
                <a:lnTo>
                  <a:pt x="177" y="33"/>
                </a:lnTo>
                <a:lnTo>
                  <a:pt x="225" y="65"/>
                </a:lnTo>
                <a:lnTo>
                  <a:pt x="242" y="97"/>
                </a:lnTo>
                <a:lnTo>
                  <a:pt x="274" y="129"/>
                </a:lnTo>
                <a:lnTo>
                  <a:pt x="322" y="193"/>
                </a:lnTo>
                <a:lnTo>
                  <a:pt x="370" y="258"/>
                </a:lnTo>
                <a:lnTo>
                  <a:pt x="435" y="354"/>
                </a:lnTo>
                <a:lnTo>
                  <a:pt x="499" y="451"/>
                </a:lnTo>
                <a:lnTo>
                  <a:pt x="580" y="564"/>
                </a:lnTo>
                <a:lnTo>
                  <a:pt x="676" y="708"/>
                </a:lnTo>
                <a:lnTo>
                  <a:pt x="757" y="837"/>
                </a:lnTo>
                <a:lnTo>
                  <a:pt x="853" y="966"/>
                </a:lnTo>
                <a:lnTo>
                  <a:pt x="950" y="1063"/>
                </a:lnTo>
                <a:lnTo>
                  <a:pt x="1030" y="1159"/>
                </a:lnTo>
                <a:lnTo>
                  <a:pt x="1127" y="1240"/>
                </a:lnTo>
                <a:lnTo>
                  <a:pt x="1224" y="1320"/>
                </a:lnTo>
                <a:lnTo>
                  <a:pt x="1304" y="1384"/>
                </a:lnTo>
                <a:lnTo>
                  <a:pt x="1385" y="1433"/>
                </a:lnTo>
                <a:lnTo>
                  <a:pt x="1465" y="1465"/>
                </a:lnTo>
                <a:lnTo>
                  <a:pt x="1546" y="1497"/>
                </a:lnTo>
                <a:lnTo>
                  <a:pt x="1594" y="1529"/>
                </a:lnTo>
                <a:lnTo>
                  <a:pt x="1642" y="1561"/>
                </a:lnTo>
                <a:lnTo>
                  <a:pt x="1674" y="1578"/>
                </a:lnTo>
                <a:lnTo>
                  <a:pt x="1707" y="1594"/>
                </a:lnTo>
                <a:lnTo>
                  <a:pt x="1723" y="1610"/>
                </a:lnTo>
                <a:lnTo>
                  <a:pt x="1723" y="1626"/>
                </a:lnTo>
                <a:lnTo>
                  <a:pt x="1723" y="1642"/>
                </a:lnTo>
                <a:lnTo>
                  <a:pt x="1691" y="1658"/>
                </a:lnTo>
                <a:lnTo>
                  <a:pt x="1642" y="1674"/>
                </a:lnTo>
                <a:lnTo>
                  <a:pt x="1578" y="1690"/>
                </a:lnTo>
                <a:lnTo>
                  <a:pt x="1433" y="1706"/>
                </a:lnTo>
                <a:lnTo>
                  <a:pt x="1352" y="1706"/>
                </a:lnTo>
                <a:lnTo>
                  <a:pt x="1272" y="1706"/>
                </a:lnTo>
                <a:lnTo>
                  <a:pt x="1191" y="1706"/>
                </a:lnTo>
                <a:lnTo>
                  <a:pt x="1143" y="1690"/>
                </a:lnTo>
                <a:lnTo>
                  <a:pt x="1095" y="1674"/>
                </a:lnTo>
                <a:lnTo>
                  <a:pt x="1047" y="165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4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301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376863" y="84518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097463" y="3461385"/>
            <a:ext cx="3113087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“井”字位置稍靠右，第二笔横位于横中线，第三笔横靠近竖中线。走之最后一笔平捺要舒展。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3544888" y="156749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</a:t>
            </a:r>
          </a:p>
        </p:txBody>
      </p:sp>
      <p:sp>
        <p:nvSpPr>
          <p:cNvPr id="42" name="矩形 41"/>
          <p:cNvSpPr/>
          <p:nvPr/>
        </p:nvSpPr>
        <p:spPr>
          <a:xfrm>
            <a:off x="3349626" y="92456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jìn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938214" y="151987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30251" y="3683635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前进  进退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98500" y="4018597"/>
            <a:ext cx="4056976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战士们向着胜利奋勇前进。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652463" y="3269496"/>
            <a:ext cx="2484437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J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辶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63563" y="2848645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半包围</a:t>
            </a:r>
          </a:p>
        </p:txBody>
      </p:sp>
      <p:sp>
        <p:nvSpPr>
          <p:cNvPr id="27" name="Freeform 41"/>
          <p:cNvSpPr/>
          <p:nvPr/>
        </p:nvSpPr>
        <p:spPr>
          <a:xfrm>
            <a:off x="5945188" y="1437323"/>
            <a:ext cx="255587" cy="266700"/>
          </a:xfrm>
          <a:custGeom>
            <a:avLst/>
            <a:gdLst>
              <a:gd name="txL" fmla="*/ 0 w 403"/>
              <a:gd name="txT" fmla="*/ 0 h 419"/>
              <a:gd name="txR" fmla="*/ 403 w 403"/>
              <a:gd name="txB" fmla="*/ 419 h 41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03" h="419">
                <a:moveTo>
                  <a:pt x="193" y="338"/>
                </a:moveTo>
                <a:lnTo>
                  <a:pt x="113" y="242"/>
                </a:lnTo>
                <a:lnTo>
                  <a:pt x="64" y="145"/>
                </a:lnTo>
                <a:lnTo>
                  <a:pt x="32" y="97"/>
                </a:lnTo>
                <a:lnTo>
                  <a:pt x="16" y="49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32" y="0"/>
                </a:lnTo>
                <a:lnTo>
                  <a:pt x="48" y="0"/>
                </a:lnTo>
                <a:lnTo>
                  <a:pt x="81" y="0"/>
                </a:lnTo>
                <a:lnTo>
                  <a:pt x="113" y="0"/>
                </a:lnTo>
                <a:lnTo>
                  <a:pt x="161" y="16"/>
                </a:lnTo>
                <a:lnTo>
                  <a:pt x="209" y="49"/>
                </a:lnTo>
                <a:lnTo>
                  <a:pt x="274" y="81"/>
                </a:lnTo>
                <a:lnTo>
                  <a:pt x="322" y="129"/>
                </a:lnTo>
                <a:lnTo>
                  <a:pt x="370" y="161"/>
                </a:lnTo>
                <a:lnTo>
                  <a:pt x="386" y="209"/>
                </a:lnTo>
                <a:lnTo>
                  <a:pt x="403" y="242"/>
                </a:lnTo>
                <a:lnTo>
                  <a:pt x="386" y="290"/>
                </a:lnTo>
                <a:lnTo>
                  <a:pt x="386" y="338"/>
                </a:lnTo>
                <a:lnTo>
                  <a:pt x="370" y="354"/>
                </a:lnTo>
                <a:lnTo>
                  <a:pt x="354" y="370"/>
                </a:lnTo>
                <a:lnTo>
                  <a:pt x="322" y="403"/>
                </a:lnTo>
                <a:lnTo>
                  <a:pt x="306" y="419"/>
                </a:lnTo>
                <a:lnTo>
                  <a:pt x="290" y="403"/>
                </a:lnTo>
                <a:lnTo>
                  <a:pt x="258" y="387"/>
                </a:lnTo>
                <a:lnTo>
                  <a:pt x="225" y="370"/>
                </a:lnTo>
                <a:lnTo>
                  <a:pt x="193" y="33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6"/>
          <p:cNvSpPr/>
          <p:nvPr/>
        </p:nvSpPr>
        <p:spPr>
          <a:xfrm>
            <a:off x="6394450" y="1632586"/>
            <a:ext cx="838200" cy="234950"/>
          </a:xfrm>
          <a:custGeom>
            <a:avLst/>
            <a:gdLst>
              <a:gd name="txL" fmla="*/ 0 w 1321"/>
              <a:gd name="txT" fmla="*/ 0 h 370"/>
              <a:gd name="txR" fmla="*/ 1321 w 1321"/>
              <a:gd name="txB" fmla="*/ 370 h 3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21" h="370">
                <a:moveTo>
                  <a:pt x="1208" y="177"/>
                </a:moveTo>
                <a:lnTo>
                  <a:pt x="1111" y="209"/>
                </a:lnTo>
                <a:lnTo>
                  <a:pt x="1063" y="209"/>
                </a:lnTo>
                <a:lnTo>
                  <a:pt x="1031" y="225"/>
                </a:lnTo>
                <a:lnTo>
                  <a:pt x="1015" y="225"/>
                </a:lnTo>
                <a:lnTo>
                  <a:pt x="983" y="225"/>
                </a:lnTo>
                <a:lnTo>
                  <a:pt x="934" y="225"/>
                </a:lnTo>
                <a:lnTo>
                  <a:pt x="886" y="241"/>
                </a:lnTo>
                <a:lnTo>
                  <a:pt x="822" y="241"/>
                </a:lnTo>
                <a:lnTo>
                  <a:pt x="741" y="258"/>
                </a:lnTo>
                <a:lnTo>
                  <a:pt x="644" y="274"/>
                </a:lnTo>
                <a:lnTo>
                  <a:pt x="548" y="290"/>
                </a:lnTo>
                <a:lnTo>
                  <a:pt x="435" y="306"/>
                </a:lnTo>
                <a:lnTo>
                  <a:pt x="355" y="322"/>
                </a:lnTo>
                <a:lnTo>
                  <a:pt x="274" y="338"/>
                </a:lnTo>
                <a:lnTo>
                  <a:pt x="210" y="354"/>
                </a:lnTo>
                <a:lnTo>
                  <a:pt x="161" y="354"/>
                </a:lnTo>
                <a:lnTo>
                  <a:pt x="113" y="370"/>
                </a:lnTo>
                <a:lnTo>
                  <a:pt x="81" y="370"/>
                </a:lnTo>
                <a:lnTo>
                  <a:pt x="65" y="370"/>
                </a:lnTo>
                <a:lnTo>
                  <a:pt x="33" y="370"/>
                </a:lnTo>
                <a:lnTo>
                  <a:pt x="17" y="338"/>
                </a:lnTo>
                <a:lnTo>
                  <a:pt x="0" y="306"/>
                </a:lnTo>
                <a:lnTo>
                  <a:pt x="0" y="290"/>
                </a:lnTo>
                <a:lnTo>
                  <a:pt x="17" y="274"/>
                </a:lnTo>
                <a:lnTo>
                  <a:pt x="49" y="258"/>
                </a:lnTo>
                <a:lnTo>
                  <a:pt x="81" y="258"/>
                </a:lnTo>
                <a:lnTo>
                  <a:pt x="129" y="241"/>
                </a:lnTo>
                <a:lnTo>
                  <a:pt x="178" y="241"/>
                </a:lnTo>
                <a:lnTo>
                  <a:pt x="210" y="225"/>
                </a:lnTo>
                <a:lnTo>
                  <a:pt x="258" y="225"/>
                </a:lnTo>
                <a:lnTo>
                  <a:pt x="306" y="209"/>
                </a:lnTo>
                <a:lnTo>
                  <a:pt x="371" y="193"/>
                </a:lnTo>
                <a:lnTo>
                  <a:pt x="435" y="177"/>
                </a:lnTo>
                <a:lnTo>
                  <a:pt x="516" y="161"/>
                </a:lnTo>
                <a:lnTo>
                  <a:pt x="596" y="129"/>
                </a:lnTo>
                <a:lnTo>
                  <a:pt x="693" y="113"/>
                </a:lnTo>
                <a:lnTo>
                  <a:pt x="789" y="81"/>
                </a:lnTo>
                <a:lnTo>
                  <a:pt x="870" y="64"/>
                </a:lnTo>
                <a:lnTo>
                  <a:pt x="950" y="48"/>
                </a:lnTo>
                <a:lnTo>
                  <a:pt x="999" y="32"/>
                </a:lnTo>
                <a:lnTo>
                  <a:pt x="1063" y="16"/>
                </a:lnTo>
                <a:lnTo>
                  <a:pt x="1095" y="0"/>
                </a:lnTo>
                <a:lnTo>
                  <a:pt x="1127" y="0"/>
                </a:lnTo>
                <a:lnTo>
                  <a:pt x="1144" y="0"/>
                </a:lnTo>
                <a:lnTo>
                  <a:pt x="1192" y="0"/>
                </a:lnTo>
                <a:lnTo>
                  <a:pt x="1256" y="32"/>
                </a:lnTo>
                <a:lnTo>
                  <a:pt x="1305" y="64"/>
                </a:lnTo>
                <a:lnTo>
                  <a:pt x="1321" y="81"/>
                </a:lnTo>
                <a:lnTo>
                  <a:pt x="1321" y="97"/>
                </a:lnTo>
                <a:lnTo>
                  <a:pt x="1321" y="113"/>
                </a:lnTo>
                <a:lnTo>
                  <a:pt x="1288" y="129"/>
                </a:lnTo>
                <a:lnTo>
                  <a:pt x="1256" y="145"/>
                </a:lnTo>
                <a:lnTo>
                  <a:pt x="1208" y="1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5740401" y="1959610"/>
            <a:ext cx="469900" cy="817563"/>
          </a:xfrm>
          <a:custGeom>
            <a:avLst/>
            <a:gdLst>
              <a:gd name="txL" fmla="*/ 0 w 741"/>
              <a:gd name="txT" fmla="*/ 0 h 1288"/>
              <a:gd name="txR" fmla="*/ 741 w 741"/>
              <a:gd name="txB" fmla="*/ 1288 h 128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41" h="1288">
                <a:moveTo>
                  <a:pt x="628" y="1288"/>
                </a:moveTo>
                <a:lnTo>
                  <a:pt x="547" y="1288"/>
                </a:lnTo>
                <a:lnTo>
                  <a:pt x="547" y="1255"/>
                </a:lnTo>
                <a:lnTo>
                  <a:pt x="547" y="1191"/>
                </a:lnTo>
                <a:lnTo>
                  <a:pt x="531" y="1143"/>
                </a:lnTo>
                <a:lnTo>
                  <a:pt x="531" y="1062"/>
                </a:lnTo>
                <a:lnTo>
                  <a:pt x="483" y="933"/>
                </a:lnTo>
                <a:lnTo>
                  <a:pt x="435" y="821"/>
                </a:lnTo>
                <a:lnTo>
                  <a:pt x="419" y="773"/>
                </a:lnTo>
                <a:lnTo>
                  <a:pt x="403" y="724"/>
                </a:lnTo>
                <a:lnTo>
                  <a:pt x="386" y="708"/>
                </a:lnTo>
                <a:lnTo>
                  <a:pt x="386" y="676"/>
                </a:lnTo>
                <a:lnTo>
                  <a:pt x="386" y="644"/>
                </a:lnTo>
                <a:lnTo>
                  <a:pt x="403" y="596"/>
                </a:lnTo>
                <a:lnTo>
                  <a:pt x="419" y="531"/>
                </a:lnTo>
                <a:lnTo>
                  <a:pt x="435" y="435"/>
                </a:lnTo>
                <a:lnTo>
                  <a:pt x="467" y="354"/>
                </a:lnTo>
                <a:lnTo>
                  <a:pt x="483" y="290"/>
                </a:lnTo>
                <a:lnTo>
                  <a:pt x="483" y="258"/>
                </a:lnTo>
                <a:lnTo>
                  <a:pt x="483" y="225"/>
                </a:lnTo>
                <a:lnTo>
                  <a:pt x="451" y="225"/>
                </a:lnTo>
                <a:lnTo>
                  <a:pt x="419" y="225"/>
                </a:lnTo>
                <a:lnTo>
                  <a:pt x="370" y="241"/>
                </a:lnTo>
                <a:lnTo>
                  <a:pt x="290" y="274"/>
                </a:lnTo>
                <a:lnTo>
                  <a:pt x="225" y="306"/>
                </a:lnTo>
                <a:lnTo>
                  <a:pt x="161" y="306"/>
                </a:lnTo>
                <a:lnTo>
                  <a:pt x="113" y="306"/>
                </a:lnTo>
                <a:lnTo>
                  <a:pt x="81" y="306"/>
                </a:lnTo>
                <a:lnTo>
                  <a:pt x="48" y="290"/>
                </a:lnTo>
                <a:lnTo>
                  <a:pt x="32" y="274"/>
                </a:lnTo>
                <a:lnTo>
                  <a:pt x="16" y="258"/>
                </a:lnTo>
                <a:lnTo>
                  <a:pt x="0" y="225"/>
                </a:lnTo>
                <a:lnTo>
                  <a:pt x="64" y="225"/>
                </a:lnTo>
                <a:lnTo>
                  <a:pt x="113" y="209"/>
                </a:lnTo>
                <a:lnTo>
                  <a:pt x="177" y="193"/>
                </a:lnTo>
                <a:lnTo>
                  <a:pt x="242" y="161"/>
                </a:lnTo>
                <a:lnTo>
                  <a:pt x="306" y="129"/>
                </a:lnTo>
                <a:lnTo>
                  <a:pt x="370" y="113"/>
                </a:lnTo>
                <a:lnTo>
                  <a:pt x="403" y="81"/>
                </a:lnTo>
                <a:lnTo>
                  <a:pt x="435" y="48"/>
                </a:lnTo>
                <a:lnTo>
                  <a:pt x="435" y="32"/>
                </a:lnTo>
                <a:lnTo>
                  <a:pt x="451" y="16"/>
                </a:lnTo>
                <a:lnTo>
                  <a:pt x="483" y="0"/>
                </a:lnTo>
                <a:lnTo>
                  <a:pt x="499" y="0"/>
                </a:lnTo>
                <a:lnTo>
                  <a:pt x="531" y="0"/>
                </a:lnTo>
                <a:lnTo>
                  <a:pt x="564" y="16"/>
                </a:lnTo>
                <a:lnTo>
                  <a:pt x="596" y="32"/>
                </a:lnTo>
                <a:lnTo>
                  <a:pt x="644" y="48"/>
                </a:lnTo>
                <a:lnTo>
                  <a:pt x="692" y="81"/>
                </a:lnTo>
                <a:lnTo>
                  <a:pt x="708" y="97"/>
                </a:lnTo>
                <a:lnTo>
                  <a:pt x="741" y="129"/>
                </a:lnTo>
                <a:lnTo>
                  <a:pt x="725" y="177"/>
                </a:lnTo>
                <a:lnTo>
                  <a:pt x="708" y="225"/>
                </a:lnTo>
                <a:lnTo>
                  <a:pt x="692" y="241"/>
                </a:lnTo>
                <a:lnTo>
                  <a:pt x="660" y="290"/>
                </a:lnTo>
                <a:lnTo>
                  <a:pt x="628" y="354"/>
                </a:lnTo>
                <a:lnTo>
                  <a:pt x="596" y="435"/>
                </a:lnTo>
                <a:lnTo>
                  <a:pt x="564" y="499"/>
                </a:lnTo>
                <a:lnTo>
                  <a:pt x="547" y="563"/>
                </a:lnTo>
                <a:lnTo>
                  <a:pt x="531" y="596"/>
                </a:lnTo>
                <a:lnTo>
                  <a:pt x="531" y="628"/>
                </a:lnTo>
                <a:lnTo>
                  <a:pt x="515" y="644"/>
                </a:lnTo>
                <a:lnTo>
                  <a:pt x="531" y="676"/>
                </a:lnTo>
                <a:lnTo>
                  <a:pt x="547" y="740"/>
                </a:lnTo>
                <a:lnTo>
                  <a:pt x="580" y="821"/>
                </a:lnTo>
                <a:lnTo>
                  <a:pt x="612" y="901"/>
                </a:lnTo>
                <a:lnTo>
                  <a:pt x="628" y="1014"/>
                </a:lnTo>
                <a:lnTo>
                  <a:pt x="628" y="1143"/>
                </a:lnTo>
                <a:lnTo>
                  <a:pt x="628" y="128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0"/>
          <p:cNvSpPr/>
          <p:nvPr/>
        </p:nvSpPr>
        <p:spPr>
          <a:xfrm>
            <a:off x="5710238" y="2735899"/>
            <a:ext cx="1849437" cy="398462"/>
          </a:xfrm>
          <a:custGeom>
            <a:avLst/>
            <a:gdLst>
              <a:gd name="txL" fmla="*/ 0 w 2914"/>
              <a:gd name="txT" fmla="*/ 0 h 628"/>
              <a:gd name="txR" fmla="*/ 2914 w 2914"/>
              <a:gd name="txB" fmla="*/ 628 h 62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2914" h="628">
                <a:moveTo>
                  <a:pt x="0" y="65"/>
                </a:moveTo>
                <a:lnTo>
                  <a:pt x="96" y="48"/>
                </a:lnTo>
                <a:lnTo>
                  <a:pt x="193" y="32"/>
                </a:lnTo>
                <a:lnTo>
                  <a:pt x="290" y="16"/>
                </a:lnTo>
                <a:lnTo>
                  <a:pt x="354" y="16"/>
                </a:lnTo>
                <a:lnTo>
                  <a:pt x="418" y="0"/>
                </a:lnTo>
                <a:lnTo>
                  <a:pt x="467" y="0"/>
                </a:lnTo>
                <a:lnTo>
                  <a:pt x="515" y="0"/>
                </a:lnTo>
                <a:lnTo>
                  <a:pt x="531" y="0"/>
                </a:lnTo>
                <a:lnTo>
                  <a:pt x="628" y="0"/>
                </a:lnTo>
                <a:lnTo>
                  <a:pt x="724" y="16"/>
                </a:lnTo>
                <a:lnTo>
                  <a:pt x="773" y="32"/>
                </a:lnTo>
                <a:lnTo>
                  <a:pt x="821" y="48"/>
                </a:lnTo>
                <a:lnTo>
                  <a:pt x="901" y="81"/>
                </a:lnTo>
                <a:lnTo>
                  <a:pt x="998" y="113"/>
                </a:lnTo>
                <a:lnTo>
                  <a:pt x="1111" y="145"/>
                </a:lnTo>
                <a:lnTo>
                  <a:pt x="1239" y="177"/>
                </a:lnTo>
                <a:lnTo>
                  <a:pt x="1400" y="209"/>
                </a:lnTo>
                <a:lnTo>
                  <a:pt x="1578" y="242"/>
                </a:lnTo>
                <a:lnTo>
                  <a:pt x="1771" y="290"/>
                </a:lnTo>
                <a:lnTo>
                  <a:pt x="1851" y="290"/>
                </a:lnTo>
                <a:lnTo>
                  <a:pt x="1932" y="306"/>
                </a:lnTo>
                <a:lnTo>
                  <a:pt x="1996" y="322"/>
                </a:lnTo>
                <a:lnTo>
                  <a:pt x="2044" y="322"/>
                </a:lnTo>
                <a:lnTo>
                  <a:pt x="2109" y="322"/>
                </a:lnTo>
                <a:lnTo>
                  <a:pt x="2141" y="322"/>
                </a:lnTo>
                <a:lnTo>
                  <a:pt x="2238" y="322"/>
                </a:lnTo>
                <a:lnTo>
                  <a:pt x="2350" y="322"/>
                </a:lnTo>
                <a:lnTo>
                  <a:pt x="2479" y="306"/>
                </a:lnTo>
                <a:lnTo>
                  <a:pt x="2624" y="306"/>
                </a:lnTo>
                <a:lnTo>
                  <a:pt x="2688" y="290"/>
                </a:lnTo>
                <a:lnTo>
                  <a:pt x="2753" y="290"/>
                </a:lnTo>
                <a:lnTo>
                  <a:pt x="2801" y="290"/>
                </a:lnTo>
                <a:lnTo>
                  <a:pt x="2849" y="306"/>
                </a:lnTo>
                <a:lnTo>
                  <a:pt x="2882" y="306"/>
                </a:lnTo>
                <a:lnTo>
                  <a:pt x="2898" y="306"/>
                </a:lnTo>
                <a:lnTo>
                  <a:pt x="2914" y="322"/>
                </a:lnTo>
                <a:lnTo>
                  <a:pt x="2914" y="338"/>
                </a:lnTo>
                <a:lnTo>
                  <a:pt x="2898" y="354"/>
                </a:lnTo>
                <a:lnTo>
                  <a:pt x="2866" y="370"/>
                </a:lnTo>
                <a:lnTo>
                  <a:pt x="2833" y="386"/>
                </a:lnTo>
                <a:lnTo>
                  <a:pt x="2785" y="419"/>
                </a:lnTo>
                <a:lnTo>
                  <a:pt x="2737" y="435"/>
                </a:lnTo>
                <a:lnTo>
                  <a:pt x="2672" y="467"/>
                </a:lnTo>
                <a:lnTo>
                  <a:pt x="2592" y="499"/>
                </a:lnTo>
                <a:lnTo>
                  <a:pt x="2447" y="547"/>
                </a:lnTo>
                <a:lnTo>
                  <a:pt x="2318" y="596"/>
                </a:lnTo>
                <a:lnTo>
                  <a:pt x="2222" y="612"/>
                </a:lnTo>
                <a:lnTo>
                  <a:pt x="2141" y="628"/>
                </a:lnTo>
                <a:lnTo>
                  <a:pt x="2028" y="612"/>
                </a:lnTo>
                <a:lnTo>
                  <a:pt x="1900" y="596"/>
                </a:lnTo>
                <a:lnTo>
                  <a:pt x="1867" y="580"/>
                </a:lnTo>
                <a:lnTo>
                  <a:pt x="1819" y="563"/>
                </a:lnTo>
                <a:lnTo>
                  <a:pt x="1755" y="531"/>
                </a:lnTo>
                <a:lnTo>
                  <a:pt x="1674" y="515"/>
                </a:lnTo>
                <a:lnTo>
                  <a:pt x="1578" y="467"/>
                </a:lnTo>
                <a:lnTo>
                  <a:pt x="1465" y="435"/>
                </a:lnTo>
                <a:lnTo>
                  <a:pt x="1352" y="386"/>
                </a:lnTo>
                <a:lnTo>
                  <a:pt x="1207" y="322"/>
                </a:lnTo>
                <a:lnTo>
                  <a:pt x="1078" y="274"/>
                </a:lnTo>
                <a:lnTo>
                  <a:pt x="950" y="225"/>
                </a:lnTo>
                <a:lnTo>
                  <a:pt x="837" y="193"/>
                </a:lnTo>
                <a:lnTo>
                  <a:pt x="756" y="161"/>
                </a:lnTo>
                <a:lnTo>
                  <a:pt x="676" y="129"/>
                </a:lnTo>
                <a:lnTo>
                  <a:pt x="595" y="113"/>
                </a:lnTo>
                <a:lnTo>
                  <a:pt x="547" y="113"/>
                </a:lnTo>
                <a:lnTo>
                  <a:pt x="515" y="113"/>
                </a:lnTo>
                <a:lnTo>
                  <a:pt x="386" y="145"/>
                </a:lnTo>
                <a:lnTo>
                  <a:pt x="273" y="193"/>
                </a:lnTo>
                <a:lnTo>
                  <a:pt x="225" y="225"/>
                </a:lnTo>
                <a:lnTo>
                  <a:pt x="177" y="242"/>
                </a:lnTo>
                <a:lnTo>
                  <a:pt x="161" y="258"/>
                </a:lnTo>
                <a:lnTo>
                  <a:pt x="145" y="258"/>
                </a:lnTo>
                <a:lnTo>
                  <a:pt x="129" y="258"/>
                </a:lnTo>
                <a:lnTo>
                  <a:pt x="96" y="242"/>
                </a:lnTo>
                <a:lnTo>
                  <a:pt x="80" y="225"/>
                </a:lnTo>
                <a:lnTo>
                  <a:pt x="48" y="193"/>
                </a:lnTo>
                <a:lnTo>
                  <a:pt x="16" y="129"/>
                </a:lnTo>
                <a:lnTo>
                  <a:pt x="0" y="97"/>
                </a:lnTo>
                <a:lnTo>
                  <a:pt x="0" y="6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2"/>
          <p:cNvSpPr/>
          <p:nvPr/>
        </p:nvSpPr>
        <p:spPr>
          <a:xfrm>
            <a:off x="6230938" y="1999298"/>
            <a:ext cx="1165225" cy="257175"/>
          </a:xfrm>
          <a:custGeom>
            <a:avLst/>
            <a:gdLst>
              <a:gd name="txL" fmla="*/ 0 w 1835"/>
              <a:gd name="txT" fmla="*/ 0 h 403"/>
              <a:gd name="txR" fmla="*/ 1835 w 1835"/>
              <a:gd name="txB" fmla="*/ 403 h 403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835" h="403">
                <a:moveTo>
                  <a:pt x="0" y="322"/>
                </a:moveTo>
                <a:lnTo>
                  <a:pt x="16" y="306"/>
                </a:lnTo>
                <a:lnTo>
                  <a:pt x="32" y="290"/>
                </a:lnTo>
                <a:lnTo>
                  <a:pt x="48" y="290"/>
                </a:lnTo>
                <a:lnTo>
                  <a:pt x="113" y="290"/>
                </a:lnTo>
                <a:lnTo>
                  <a:pt x="145" y="290"/>
                </a:lnTo>
                <a:lnTo>
                  <a:pt x="177" y="274"/>
                </a:lnTo>
                <a:lnTo>
                  <a:pt x="225" y="274"/>
                </a:lnTo>
                <a:lnTo>
                  <a:pt x="290" y="258"/>
                </a:lnTo>
                <a:lnTo>
                  <a:pt x="386" y="242"/>
                </a:lnTo>
                <a:lnTo>
                  <a:pt x="483" y="210"/>
                </a:lnTo>
                <a:lnTo>
                  <a:pt x="612" y="194"/>
                </a:lnTo>
                <a:lnTo>
                  <a:pt x="757" y="161"/>
                </a:lnTo>
                <a:lnTo>
                  <a:pt x="918" y="129"/>
                </a:lnTo>
                <a:lnTo>
                  <a:pt x="1095" y="81"/>
                </a:lnTo>
                <a:lnTo>
                  <a:pt x="1191" y="65"/>
                </a:lnTo>
                <a:lnTo>
                  <a:pt x="1272" y="49"/>
                </a:lnTo>
                <a:lnTo>
                  <a:pt x="1352" y="33"/>
                </a:lnTo>
                <a:lnTo>
                  <a:pt x="1417" y="17"/>
                </a:lnTo>
                <a:lnTo>
                  <a:pt x="1465" y="17"/>
                </a:lnTo>
                <a:lnTo>
                  <a:pt x="1513" y="0"/>
                </a:lnTo>
                <a:lnTo>
                  <a:pt x="1562" y="0"/>
                </a:lnTo>
                <a:lnTo>
                  <a:pt x="1594" y="0"/>
                </a:lnTo>
                <a:lnTo>
                  <a:pt x="1642" y="0"/>
                </a:lnTo>
                <a:lnTo>
                  <a:pt x="1690" y="17"/>
                </a:lnTo>
                <a:lnTo>
                  <a:pt x="1739" y="33"/>
                </a:lnTo>
                <a:lnTo>
                  <a:pt x="1771" y="65"/>
                </a:lnTo>
                <a:lnTo>
                  <a:pt x="1819" y="113"/>
                </a:lnTo>
                <a:lnTo>
                  <a:pt x="1835" y="129"/>
                </a:lnTo>
                <a:lnTo>
                  <a:pt x="1835" y="145"/>
                </a:lnTo>
                <a:lnTo>
                  <a:pt x="1819" y="161"/>
                </a:lnTo>
                <a:lnTo>
                  <a:pt x="1787" y="161"/>
                </a:lnTo>
                <a:lnTo>
                  <a:pt x="1755" y="177"/>
                </a:lnTo>
                <a:lnTo>
                  <a:pt x="1723" y="177"/>
                </a:lnTo>
                <a:lnTo>
                  <a:pt x="1674" y="177"/>
                </a:lnTo>
                <a:lnTo>
                  <a:pt x="1610" y="177"/>
                </a:lnTo>
                <a:lnTo>
                  <a:pt x="1545" y="177"/>
                </a:lnTo>
                <a:lnTo>
                  <a:pt x="1417" y="177"/>
                </a:lnTo>
                <a:lnTo>
                  <a:pt x="1304" y="177"/>
                </a:lnTo>
                <a:lnTo>
                  <a:pt x="1223" y="194"/>
                </a:lnTo>
                <a:lnTo>
                  <a:pt x="1159" y="194"/>
                </a:lnTo>
                <a:lnTo>
                  <a:pt x="1111" y="210"/>
                </a:lnTo>
                <a:lnTo>
                  <a:pt x="1046" y="226"/>
                </a:lnTo>
                <a:lnTo>
                  <a:pt x="966" y="242"/>
                </a:lnTo>
                <a:lnTo>
                  <a:pt x="869" y="258"/>
                </a:lnTo>
                <a:lnTo>
                  <a:pt x="676" y="290"/>
                </a:lnTo>
                <a:lnTo>
                  <a:pt x="467" y="354"/>
                </a:lnTo>
                <a:lnTo>
                  <a:pt x="354" y="371"/>
                </a:lnTo>
                <a:lnTo>
                  <a:pt x="274" y="387"/>
                </a:lnTo>
                <a:lnTo>
                  <a:pt x="225" y="403"/>
                </a:lnTo>
                <a:lnTo>
                  <a:pt x="177" y="403"/>
                </a:lnTo>
                <a:lnTo>
                  <a:pt x="129" y="403"/>
                </a:lnTo>
                <a:lnTo>
                  <a:pt x="80" y="371"/>
                </a:lnTo>
                <a:lnTo>
                  <a:pt x="32" y="354"/>
                </a:lnTo>
                <a:lnTo>
                  <a:pt x="0" y="32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7"/>
          <p:cNvSpPr/>
          <p:nvPr/>
        </p:nvSpPr>
        <p:spPr>
          <a:xfrm>
            <a:off x="6373813" y="1376998"/>
            <a:ext cx="296862" cy="1379537"/>
          </a:xfrm>
          <a:custGeom>
            <a:avLst/>
            <a:gdLst>
              <a:gd name="txL" fmla="*/ 0 w 467"/>
              <a:gd name="txT" fmla="*/ 0 h 2172"/>
              <a:gd name="txR" fmla="*/ 467 w 467"/>
              <a:gd name="txB" fmla="*/ 2172 h 217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2172">
                <a:moveTo>
                  <a:pt x="451" y="80"/>
                </a:moveTo>
                <a:lnTo>
                  <a:pt x="467" y="112"/>
                </a:lnTo>
                <a:lnTo>
                  <a:pt x="467" y="128"/>
                </a:lnTo>
                <a:lnTo>
                  <a:pt x="467" y="161"/>
                </a:lnTo>
                <a:lnTo>
                  <a:pt x="467" y="193"/>
                </a:lnTo>
                <a:lnTo>
                  <a:pt x="451" y="225"/>
                </a:lnTo>
                <a:lnTo>
                  <a:pt x="451" y="273"/>
                </a:lnTo>
                <a:lnTo>
                  <a:pt x="451" y="338"/>
                </a:lnTo>
                <a:lnTo>
                  <a:pt x="451" y="418"/>
                </a:lnTo>
                <a:lnTo>
                  <a:pt x="451" y="515"/>
                </a:lnTo>
                <a:lnTo>
                  <a:pt x="467" y="627"/>
                </a:lnTo>
                <a:lnTo>
                  <a:pt x="467" y="756"/>
                </a:lnTo>
                <a:lnTo>
                  <a:pt x="467" y="901"/>
                </a:lnTo>
                <a:lnTo>
                  <a:pt x="467" y="1014"/>
                </a:lnTo>
                <a:lnTo>
                  <a:pt x="467" y="1126"/>
                </a:lnTo>
                <a:lnTo>
                  <a:pt x="451" y="1223"/>
                </a:lnTo>
                <a:lnTo>
                  <a:pt x="451" y="1303"/>
                </a:lnTo>
                <a:lnTo>
                  <a:pt x="451" y="1384"/>
                </a:lnTo>
                <a:lnTo>
                  <a:pt x="435" y="1432"/>
                </a:lnTo>
                <a:lnTo>
                  <a:pt x="435" y="1480"/>
                </a:lnTo>
                <a:lnTo>
                  <a:pt x="403" y="1577"/>
                </a:lnTo>
                <a:lnTo>
                  <a:pt x="387" y="1657"/>
                </a:lnTo>
                <a:lnTo>
                  <a:pt x="322" y="1802"/>
                </a:lnTo>
                <a:lnTo>
                  <a:pt x="242" y="1947"/>
                </a:lnTo>
                <a:lnTo>
                  <a:pt x="193" y="2011"/>
                </a:lnTo>
                <a:lnTo>
                  <a:pt x="145" y="2060"/>
                </a:lnTo>
                <a:lnTo>
                  <a:pt x="81" y="2124"/>
                </a:lnTo>
                <a:lnTo>
                  <a:pt x="49" y="2156"/>
                </a:lnTo>
                <a:lnTo>
                  <a:pt x="16" y="2172"/>
                </a:lnTo>
                <a:lnTo>
                  <a:pt x="0" y="2156"/>
                </a:lnTo>
                <a:lnTo>
                  <a:pt x="0" y="2140"/>
                </a:lnTo>
                <a:lnTo>
                  <a:pt x="16" y="2108"/>
                </a:lnTo>
                <a:lnTo>
                  <a:pt x="49" y="2044"/>
                </a:lnTo>
                <a:lnTo>
                  <a:pt x="97" y="1963"/>
                </a:lnTo>
                <a:lnTo>
                  <a:pt x="145" y="1899"/>
                </a:lnTo>
                <a:lnTo>
                  <a:pt x="177" y="1818"/>
                </a:lnTo>
                <a:lnTo>
                  <a:pt x="242" y="1641"/>
                </a:lnTo>
                <a:lnTo>
                  <a:pt x="290" y="1464"/>
                </a:lnTo>
                <a:lnTo>
                  <a:pt x="322" y="1255"/>
                </a:lnTo>
                <a:lnTo>
                  <a:pt x="322" y="1207"/>
                </a:lnTo>
                <a:lnTo>
                  <a:pt x="322" y="1142"/>
                </a:lnTo>
                <a:lnTo>
                  <a:pt x="322" y="1062"/>
                </a:lnTo>
                <a:lnTo>
                  <a:pt x="322" y="981"/>
                </a:lnTo>
                <a:lnTo>
                  <a:pt x="322" y="901"/>
                </a:lnTo>
                <a:lnTo>
                  <a:pt x="322" y="804"/>
                </a:lnTo>
                <a:lnTo>
                  <a:pt x="322" y="692"/>
                </a:lnTo>
                <a:lnTo>
                  <a:pt x="322" y="579"/>
                </a:lnTo>
                <a:lnTo>
                  <a:pt x="322" y="466"/>
                </a:lnTo>
                <a:lnTo>
                  <a:pt x="306" y="370"/>
                </a:lnTo>
                <a:lnTo>
                  <a:pt x="306" y="289"/>
                </a:lnTo>
                <a:lnTo>
                  <a:pt x="290" y="225"/>
                </a:lnTo>
                <a:lnTo>
                  <a:pt x="290" y="177"/>
                </a:lnTo>
                <a:lnTo>
                  <a:pt x="274" y="128"/>
                </a:lnTo>
                <a:lnTo>
                  <a:pt x="258" y="96"/>
                </a:lnTo>
                <a:lnTo>
                  <a:pt x="242" y="80"/>
                </a:lnTo>
                <a:lnTo>
                  <a:pt x="226" y="64"/>
                </a:lnTo>
                <a:lnTo>
                  <a:pt x="226" y="48"/>
                </a:lnTo>
                <a:lnTo>
                  <a:pt x="226" y="32"/>
                </a:lnTo>
                <a:lnTo>
                  <a:pt x="226" y="16"/>
                </a:lnTo>
                <a:lnTo>
                  <a:pt x="242" y="0"/>
                </a:lnTo>
                <a:lnTo>
                  <a:pt x="274" y="0"/>
                </a:lnTo>
                <a:lnTo>
                  <a:pt x="306" y="0"/>
                </a:lnTo>
                <a:lnTo>
                  <a:pt x="338" y="16"/>
                </a:lnTo>
                <a:lnTo>
                  <a:pt x="387" y="32"/>
                </a:lnTo>
                <a:lnTo>
                  <a:pt x="419" y="48"/>
                </a:lnTo>
                <a:lnTo>
                  <a:pt x="435" y="64"/>
                </a:lnTo>
                <a:lnTo>
                  <a:pt x="451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8"/>
          <p:cNvSpPr/>
          <p:nvPr/>
        </p:nvSpPr>
        <p:spPr>
          <a:xfrm>
            <a:off x="6854826" y="1202373"/>
            <a:ext cx="173038" cy="1687512"/>
          </a:xfrm>
          <a:custGeom>
            <a:avLst/>
            <a:gdLst>
              <a:gd name="txL" fmla="*/ 0 w 274"/>
              <a:gd name="txT" fmla="*/ 0 h 2656"/>
              <a:gd name="txR" fmla="*/ 274 w 274"/>
              <a:gd name="txB" fmla="*/ 2656 h 26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4" h="2656">
                <a:moveTo>
                  <a:pt x="241" y="1883"/>
                </a:moveTo>
                <a:lnTo>
                  <a:pt x="241" y="2028"/>
                </a:lnTo>
                <a:lnTo>
                  <a:pt x="241" y="2173"/>
                </a:lnTo>
                <a:lnTo>
                  <a:pt x="225" y="2285"/>
                </a:lnTo>
                <a:lnTo>
                  <a:pt x="225" y="2382"/>
                </a:lnTo>
                <a:lnTo>
                  <a:pt x="225" y="2462"/>
                </a:lnTo>
                <a:lnTo>
                  <a:pt x="209" y="2527"/>
                </a:lnTo>
                <a:lnTo>
                  <a:pt x="209" y="2559"/>
                </a:lnTo>
                <a:lnTo>
                  <a:pt x="193" y="2591"/>
                </a:lnTo>
                <a:lnTo>
                  <a:pt x="177" y="2623"/>
                </a:lnTo>
                <a:lnTo>
                  <a:pt x="161" y="2639"/>
                </a:lnTo>
                <a:lnTo>
                  <a:pt x="145" y="2656"/>
                </a:lnTo>
                <a:lnTo>
                  <a:pt x="145" y="2639"/>
                </a:lnTo>
                <a:lnTo>
                  <a:pt x="129" y="2623"/>
                </a:lnTo>
                <a:lnTo>
                  <a:pt x="113" y="2607"/>
                </a:lnTo>
                <a:lnTo>
                  <a:pt x="97" y="2575"/>
                </a:lnTo>
                <a:lnTo>
                  <a:pt x="97" y="2527"/>
                </a:lnTo>
                <a:lnTo>
                  <a:pt x="80" y="2479"/>
                </a:lnTo>
                <a:lnTo>
                  <a:pt x="80" y="2430"/>
                </a:lnTo>
                <a:lnTo>
                  <a:pt x="64" y="2398"/>
                </a:lnTo>
                <a:lnTo>
                  <a:pt x="64" y="2382"/>
                </a:lnTo>
                <a:lnTo>
                  <a:pt x="64" y="2366"/>
                </a:lnTo>
                <a:lnTo>
                  <a:pt x="80" y="2318"/>
                </a:lnTo>
                <a:lnTo>
                  <a:pt x="80" y="2253"/>
                </a:lnTo>
                <a:lnTo>
                  <a:pt x="97" y="2173"/>
                </a:lnTo>
                <a:lnTo>
                  <a:pt x="97" y="2124"/>
                </a:lnTo>
                <a:lnTo>
                  <a:pt x="97" y="2060"/>
                </a:lnTo>
                <a:lnTo>
                  <a:pt x="97" y="1980"/>
                </a:lnTo>
                <a:lnTo>
                  <a:pt x="97" y="1867"/>
                </a:lnTo>
                <a:lnTo>
                  <a:pt x="97" y="1754"/>
                </a:lnTo>
                <a:lnTo>
                  <a:pt x="97" y="1626"/>
                </a:lnTo>
                <a:lnTo>
                  <a:pt x="97" y="1481"/>
                </a:lnTo>
                <a:lnTo>
                  <a:pt x="97" y="1320"/>
                </a:lnTo>
                <a:lnTo>
                  <a:pt x="97" y="1143"/>
                </a:lnTo>
                <a:lnTo>
                  <a:pt x="97" y="998"/>
                </a:lnTo>
                <a:lnTo>
                  <a:pt x="97" y="853"/>
                </a:lnTo>
                <a:lnTo>
                  <a:pt x="97" y="740"/>
                </a:lnTo>
                <a:lnTo>
                  <a:pt x="97" y="628"/>
                </a:lnTo>
                <a:lnTo>
                  <a:pt x="97" y="531"/>
                </a:lnTo>
                <a:lnTo>
                  <a:pt x="97" y="451"/>
                </a:lnTo>
                <a:lnTo>
                  <a:pt x="97" y="386"/>
                </a:lnTo>
                <a:lnTo>
                  <a:pt x="80" y="274"/>
                </a:lnTo>
                <a:lnTo>
                  <a:pt x="64" y="193"/>
                </a:lnTo>
                <a:lnTo>
                  <a:pt x="48" y="129"/>
                </a:lnTo>
                <a:lnTo>
                  <a:pt x="32" y="97"/>
                </a:lnTo>
                <a:lnTo>
                  <a:pt x="16" y="64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48" y="0"/>
                </a:lnTo>
                <a:lnTo>
                  <a:pt x="97" y="16"/>
                </a:lnTo>
                <a:lnTo>
                  <a:pt x="145" y="32"/>
                </a:lnTo>
                <a:lnTo>
                  <a:pt x="209" y="64"/>
                </a:lnTo>
                <a:lnTo>
                  <a:pt x="241" y="97"/>
                </a:lnTo>
                <a:lnTo>
                  <a:pt x="274" y="129"/>
                </a:lnTo>
                <a:lnTo>
                  <a:pt x="274" y="145"/>
                </a:lnTo>
                <a:lnTo>
                  <a:pt x="274" y="193"/>
                </a:lnTo>
                <a:lnTo>
                  <a:pt x="258" y="242"/>
                </a:lnTo>
                <a:lnTo>
                  <a:pt x="258" y="258"/>
                </a:lnTo>
                <a:lnTo>
                  <a:pt x="258" y="306"/>
                </a:lnTo>
                <a:lnTo>
                  <a:pt x="241" y="354"/>
                </a:lnTo>
                <a:lnTo>
                  <a:pt x="241" y="402"/>
                </a:lnTo>
                <a:lnTo>
                  <a:pt x="241" y="483"/>
                </a:lnTo>
                <a:lnTo>
                  <a:pt x="241" y="563"/>
                </a:lnTo>
                <a:lnTo>
                  <a:pt x="241" y="660"/>
                </a:lnTo>
                <a:lnTo>
                  <a:pt x="241" y="773"/>
                </a:lnTo>
                <a:lnTo>
                  <a:pt x="241" y="1014"/>
                </a:lnTo>
                <a:lnTo>
                  <a:pt x="241" y="1272"/>
                </a:lnTo>
                <a:lnTo>
                  <a:pt x="241" y="1577"/>
                </a:lnTo>
                <a:lnTo>
                  <a:pt x="241" y="188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758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376863" y="856615"/>
          <a:ext cx="2590800" cy="2590800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2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5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83" marB="34283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238750" y="3534728"/>
            <a:ext cx="302418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第一笔点与第七笔竖都位于竖中线，使整个字中心对齐。</a:t>
            </a:r>
          </a:p>
        </p:txBody>
      </p:sp>
      <p:sp>
        <p:nvSpPr>
          <p:cNvPr id="28686" name="矩形 4"/>
          <p:cNvSpPr/>
          <p:nvPr/>
        </p:nvSpPr>
        <p:spPr>
          <a:xfrm>
            <a:off x="3544888" y="157892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</a:t>
            </a:r>
          </a:p>
        </p:txBody>
      </p:sp>
      <p:sp>
        <p:nvSpPr>
          <p:cNvPr id="42" name="矩形 41"/>
          <p:cNvSpPr/>
          <p:nvPr/>
        </p:nvSpPr>
        <p:spPr>
          <a:xfrm>
            <a:off x="3349626" y="93599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kōng</a:t>
            </a:r>
          </a:p>
        </p:txBody>
      </p:sp>
      <p:sp>
        <p:nvSpPr>
          <p:cNvPr id="28689" name="TextBox 45"/>
          <p:cNvSpPr txBox="1"/>
          <p:nvPr/>
        </p:nvSpPr>
        <p:spPr>
          <a:xfrm>
            <a:off x="814388" y="1531303"/>
            <a:ext cx="2411412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着手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96926" y="3687128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空话  空手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66763" y="3998278"/>
            <a:ext cx="4027487" cy="5538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lnSpc>
                <a:spcPct val="150000"/>
              </a:lnSpc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我国的空军越来越强大了。</a:t>
            </a:r>
          </a:p>
        </p:txBody>
      </p:sp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563563" y="3252351"/>
            <a:ext cx="2797175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342900" eaLnBrk="1" hangingPunct="1">
              <a:defRPr/>
            </a:pP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sz="1999" b="1">
                <a:latin typeface="+mj-ea"/>
                <a:ea typeface="+mj-ea"/>
              </a:rPr>
              <a:t>K  </a:t>
            </a:r>
            <a:r>
              <a:rPr lang="zh-CN" altLang="en-US" sz="1999" b="1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sz="1999" b="1">
                <a:latin typeface="+mj-ea"/>
                <a:ea typeface="+mj-ea"/>
              </a:rPr>
              <a:t>穴</a:t>
            </a:r>
          </a:p>
          <a:p>
            <a:pPr algn="ctr" defTabSz="342900" eaLnBrk="1" hangingPunct="1">
              <a:defRPr/>
            </a:pPr>
            <a:endParaRPr lang="en-US" altLang="zh-CN" sz="1999" b="1">
              <a:latin typeface="+mj-ea"/>
              <a:ea typeface="+mj-ea"/>
            </a:endParaRPr>
          </a:p>
        </p:txBody>
      </p:sp>
      <p:sp>
        <p:nvSpPr>
          <p:cNvPr id="26" name="文本框 31"/>
          <p:cNvSpPr txBox="1">
            <a:spLocks noChangeArrowheads="1"/>
          </p:cNvSpPr>
          <p:nvPr/>
        </p:nvSpPr>
        <p:spPr bwMode="auto">
          <a:xfrm>
            <a:off x="500063" y="2823562"/>
            <a:ext cx="20780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>
            <a:spAutoFit/>
          </a:bodyPr>
          <a:lstStyle/>
          <a:p>
            <a:pPr algn="ctr"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+mj-ea"/>
                <a:ea typeface="+mj-ea"/>
              </a:rPr>
              <a:t>: </a:t>
            </a:r>
            <a:r>
              <a:rPr lang="zh-CN" altLang="en-US" sz="1999" b="1" dirty="0">
                <a:latin typeface="+mj-ea"/>
                <a:ea typeface="+mj-ea"/>
              </a:rPr>
              <a:t>上下</a:t>
            </a:r>
          </a:p>
        </p:txBody>
      </p:sp>
      <p:sp>
        <p:nvSpPr>
          <p:cNvPr id="27" name="Freeform 35"/>
          <p:cNvSpPr/>
          <p:nvPr/>
        </p:nvSpPr>
        <p:spPr>
          <a:xfrm>
            <a:off x="6797675" y="1875790"/>
            <a:ext cx="388938" cy="325438"/>
          </a:xfrm>
          <a:custGeom>
            <a:avLst/>
            <a:gdLst>
              <a:gd name="txL" fmla="*/ 0 w 611"/>
              <a:gd name="txT" fmla="*/ 0 h 513"/>
              <a:gd name="txR" fmla="*/ 611 w 611"/>
              <a:gd name="txB" fmla="*/ 513 h 51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11" h="513">
                <a:moveTo>
                  <a:pt x="322" y="80"/>
                </a:moveTo>
                <a:lnTo>
                  <a:pt x="418" y="128"/>
                </a:lnTo>
                <a:lnTo>
                  <a:pt x="499" y="176"/>
                </a:lnTo>
                <a:lnTo>
                  <a:pt x="563" y="224"/>
                </a:lnTo>
                <a:lnTo>
                  <a:pt x="595" y="256"/>
                </a:lnTo>
                <a:lnTo>
                  <a:pt x="611" y="304"/>
                </a:lnTo>
                <a:lnTo>
                  <a:pt x="611" y="352"/>
                </a:lnTo>
                <a:lnTo>
                  <a:pt x="611" y="432"/>
                </a:lnTo>
                <a:lnTo>
                  <a:pt x="595" y="465"/>
                </a:lnTo>
                <a:lnTo>
                  <a:pt x="579" y="481"/>
                </a:lnTo>
                <a:lnTo>
                  <a:pt x="563" y="497"/>
                </a:lnTo>
                <a:lnTo>
                  <a:pt x="563" y="513"/>
                </a:lnTo>
                <a:lnTo>
                  <a:pt x="547" y="497"/>
                </a:lnTo>
                <a:lnTo>
                  <a:pt x="531" y="497"/>
                </a:lnTo>
                <a:lnTo>
                  <a:pt x="499" y="481"/>
                </a:lnTo>
                <a:lnTo>
                  <a:pt x="466" y="449"/>
                </a:lnTo>
                <a:lnTo>
                  <a:pt x="370" y="384"/>
                </a:lnTo>
                <a:lnTo>
                  <a:pt x="257" y="272"/>
                </a:lnTo>
                <a:lnTo>
                  <a:pt x="209" y="224"/>
                </a:lnTo>
                <a:lnTo>
                  <a:pt x="161" y="176"/>
                </a:lnTo>
                <a:lnTo>
                  <a:pt x="112" y="128"/>
                </a:lnTo>
                <a:lnTo>
                  <a:pt x="80" y="96"/>
                </a:lnTo>
                <a:lnTo>
                  <a:pt x="48" y="64"/>
                </a:lnTo>
                <a:lnTo>
                  <a:pt x="16" y="32"/>
                </a:lnTo>
                <a:lnTo>
                  <a:pt x="16" y="16"/>
                </a:lnTo>
                <a:lnTo>
                  <a:pt x="0" y="0"/>
                </a:lnTo>
                <a:lnTo>
                  <a:pt x="64" y="0"/>
                </a:lnTo>
                <a:lnTo>
                  <a:pt x="144" y="16"/>
                </a:lnTo>
                <a:lnTo>
                  <a:pt x="225" y="48"/>
                </a:lnTo>
                <a:lnTo>
                  <a:pt x="322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5897563" y="1529716"/>
            <a:ext cx="234950" cy="549275"/>
          </a:xfrm>
          <a:custGeom>
            <a:avLst/>
            <a:gdLst>
              <a:gd name="txL" fmla="*/ 0 w 370"/>
              <a:gd name="txT" fmla="*/ 0 h 864"/>
              <a:gd name="txR" fmla="*/ 370 w 370"/>
              <a:gd name="txB" fmla="*/ 864 h 86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70" h="864">
                <a:moveTo>
                  <a:pt x="96" y="864"/>
                </a:moveTo>
                <a:lnTo>
                  <a:pt x="80" y="848"/>
                </a:lnTo>
                <a:lnTo>
                  <a:pt x="64" y="832"/>
                </a:lnTo>
                <a:lnTo>
                  <a:pt x="48" y="800"/>
                </a:lnTo>
                <a:lnTo>
                  <a:pt x="32" y="752"/>
                </a:lnTo>
                <a:lnTo>
                  <a:pt x="16" y="704"/>
                </a:lnTo>
                <a:lnTo>
                  <a:pt x="16" y="656"/>
                </a:lnTo>
                <a:lnTo>
                  <a:pt x="0" y="624"/>
                </a:lnTo>
                <a:lnTo>
                  <a:pt x="0" y="608"/>
                </a:lnTo>
                <a:lnTo>
                  <a:pt x="16" y="576"/>
                </a:lnTo>
                <a:lnTo>
                  <a:pt x="16" y="544"/>
                </a:lnTo>
                <a:lnTo>
                  <a:pt x="64" y="480"/>
                </a:lnTo>
                <a:lnTo>
                  <a:pt x="96" y="432"/>
                </a:lnTo>
                <a:lnTo>
                  <a:pt x="129" y="368"/>
                </a:lnTo>
                <a:lnTo>
                  <a:pt x="161" y="288"/>
                </a:lnTo>
                <a:lnTo>
                  <a:pt x="193" y="192"/>
                </a:lnTo>
                <a:lnTo>
                  <a:pt x="225" y="112"/>
                </a:lnTo>
                <a:lnTo>
                  <a:pt x="257" y="48"/>
                </a:lnTo>
                <a:lnTo>
                  <a:pt x="273" y="16"/>
                </a:lnTo>
                <a:lnTo>
                  <a:pt x="290" y="0"/>
                </a:lnTo>
                <a:lnTo>
                  <a:pt x="306" y="16"/>
                </a:lnTo>
                <a:lnTo>
                  <a:pt x="322" y="48"/>
                </a:lnTo>
                <a:lnTo>
                  <a:pt x="338" y="112"/>
                </a:lnTo>
                <a:lnTo>
                  <a:pt x="354" y="176"/>
                </a:lnTo>
                <a:lnTo>
                  <a:pt x="370" y="256"/>
                </a:lnTo>
                <a:lnTo>
                  <a:pt x="370" y="320"/>
                </a:lnTo>
                <a:lnTo>
                  <a:pt x="370" y="352"/>
                </a:lnTo>
                <a:lnTo>
                  <a:pt x="354" y="384"/>
                </a:lnTo>
                <a:lnTo>
                  <a:pt x="338" y="432"/>
                </a:lnTo>
                <a:lnTo>
                  <a:pt x="322" y="496"/>
                </a:lnTo>
                <a:lnTo>
                  <a:pt x="273" y="624"/>
                </a:lnTo>
                <a:lnTo>
                  <a:pt x="209" y="736"/>
                </a:lnTo>
                <a:lnTo>
                  <a:pt x="177" y="800"/>
                </a:lnTo>
                <a:lnTo>
                  <a:pt x="145" y="832"/>
                </a:lnTo>
                <a:lnTo>
                  <a:pt x="112" y="848"/>
                </a:lnTo>
                <a:lnTo>
                  <a:pt x="96" y="8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6061075" y="1478916"/>
            <a:ext cx="1482725" cy="385763"/>
          </a:xfrm>
          <a:custGeom>
            <a:avLst/>
            <a:gdLst>
              <a:gd name="txL" fmla="*/ 0 w 2335"/>
              <a:gd name="txT" fmla="*/ 0 h 609"/>
              <a:gd name="txR" fmla="*/ 2335 w 2335"/>
              <a:gd name="txB" fmla="*/ 609 h 6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335" h="609">
                <a:moveTo>
                  <a:pt x="1965" y="513"/>
                </a:moveTo>
                <a:lnTo>
                  <a:pt x="1900" y="545"/>
                </a:lnTo>
                <a:lnTo>
                  <a:pt x="1852" y="593"/>
                </a:lnTo>
                <a:lnTo>
                  <a:pt x="1820" y="609"/>
                </a:lnTo>
                <a:lnTo>
                  <a:pt x="1804" y="609"/>
                </a:lnTo>
                <a:lnTo>
                  <a:pt x="1787" y="609"/>
                </a:lnTo>
                <a:lnTo>
                  <a:pt x="1787" y="577"/>
                </a:lnTo>
                <a:lnTo>
                  <a:pt x="1804" y="513"/>
                </a:lnTo>
                <a:lnTo>
                  <a:pt x="1852" y="433"/>
                </a:lnTo>
                <a:lnTo>
                  <a:pt x="1884" y="353"/>
                </a:lnTo>
                <a:lnTo>
                  <a:pt x="1900" y="289"/>
                </a:lnTo>
                <a:lnTo>
                  <a:pt x="1916" y="241"/>
                </a:lnTo>
                <a:lnTo>
                  <a:pt x="1916" y="225"/>
                </a:lnTo>
                <a:lnTo>
                  <a:pt x="1900" y="209"/>
                </a:lnTo>
                <a:lnTo>
                  <a:pt x="1868" y="193"/>
                </a:lnTo>
                <a:lnTo>
                  <a:pt x="1836" y="193"/>
                </a:lnTo>
                <a:lnTo>
                  <a:pt x="1787" y="177"/>
                </a:lnTo>
                <a:lnTo>
                  <a:pt x="1739" y="177"/>
                </a:lnTo>
                <a:lnTo>
                  <a:pt x="1691" y="177"/>
                </a:lnTo>
                <a:lnTo>
                  <a:pt x="1643" y="193"/>
                </a:lnTo>
                <a:lnTo>
                  <a:pt x="1562" y="193"/>
                </a:lnTo>
                <a:lnTo>
                  <a:pt x="1498" y="209"/>
                </a:lnTo>
                <a:lnTo>
                  <a:pt x="1401" y="225"/>
                </a:lnTo>
                <a:lnTo>
                  <a:pt x="1304" y="225"/>
                </a:lnTo>
                <a:lnTo>
                  <a:pt x="1192" y="241"/>
                </a:lnTo>
                <a:lnTo>
                  <a:pt x="1079" y="273"/>
                </a:lnTo>
                <a:lnTo>
                  <a:pt x="950" y="289"/>
                </a:lnTo>
                <a:lnTo>
                  <a:pt x="805" y="305"/>
                </a:lnTo>
                <a:lnTo>
                  <a:pt x="660" y="337"/>
                </a:lnTo>
                <a:lnTo>
                  <a:pt x="516" y="353"/>
                </a:lnTo>
                <a:lnTo>
                  <a:pt x="355" y="369"/>
                </a:lnTo>
                <a:lnTo>
                  <a:pt x="177" y="401"/>
                </a:lnTo>
                <a:lnTo>
                  <a:pt x="0" y="417"/>
                </a:lnTo>
                <a:lnTo>
                  <a:pt x="0" y="321"/>
                </a:lnTo>
                <a:lnTo>
                  <a:pt x="258" y="273"/>
                </a:lnTo>
                <a:lnTo>
                  <a:pt x="499" y="241"/>
                </a:lnTo>
                <a:lnTo>
                  <a:pt x="709" y="209"/>
                </a:lnTo>
                <a:lnTo>
                  <a:pt x="902" y="177"/>
                </a:lnTo>
                <a:lnTo>
                  <a:pt x="1063" y="161"/>
                </a:lnTo>
                <a:lnTo>
                  <a:pt x="1208" y="129"/>
                </a:lnTo>
                <a:lnTo>
                  <a:pt x="1337" y="113"/>
                </a:lnTo>
                <a:lnTo>
                  <a:pt x="1433" y="97"/>
                </a:lnTo>
                <a:lnTo>
                  <a:pt x="1514" y="81"/>
                </a:lnTo>
                <a:lnTo>
                  <a:pt x="1594" y="65"/>
                </a:lnTo>
                <a:lnTo>
                  <a:pt x="1659" y="65"/>
                </a:lnTo>
                <a:lnTo>
                  <a:pt x="1707" y="49"/>
                </a:lnTo>
                <a:lnTo>
                  <a:pt x="1755" y="32"/>
                </a:lnTo>
                <a:lnTo>
                  <a:pt x="1787" y="32"/>
                </a:lnTo>
                <a:lnTo>
                  <a:pt x="1804" y="16"/>
                </a:lnTo>
                <a:lnTo>
                  <a:pt x="1820" y="16"/>
                </a:lnTo>
                <a:lnTo>
                  <a:pt x="1868" y="0"/>
                </a:lnTo>
                <a:lnTo>
                  <a:pt x="1900" y="0"/>
                </a:lnTo>
                <a:lnTo>
                  <a:pt x="1932" y="0"/>
                </a:lnTo>
                <a:lnTo>
                  <a:pt x="1965" y="16"/>
                </a:lnTo>
                <a:lnTo>
                  <a:pt x="2013" y="49"/>
                </a:lnTo>
                <a:lnTo>
                  <a:pt x="2093" y="81"/>
                </a:lnTo>
                <a:lnTo>
                  <a:pt x="2174" y="145"/>
                </a:lnTo>
                <a:lnTo>
                  <a:pt x="2238" y="209"/>
                </a:lnTo>
                <a:lnTo>
                  <a:pt x="2303" y="257"/>
                </a:lnTo>
                <a:lnTo>
                  <a:pt x="2335" y="289"/>
                </a:lnTo>
                <a:lnTo>
                  <a:pt x="2335" y="321"/>
                </a:lnTo>
                <a:lnTo>
                  <a:pt x="2335" y="337"/>
                </a:lnTo>
                <a:lnTo>
                  <a:pt x="2303" y="353"/>
                </a:lnTo>
                <a:lnTo>
                  <a:pt x="2270" y="353"/>
                </a:lnTo>
                <a:lnTo>
                  <a:pt x="2238" y="369"/>
                </a:lnTo>
                <a:lnTo>
                  <a:pt x="2174" y="385"/>
                </a:lnTo>
                <a:lnTo>
                  <a:pt x="2109" y="417"/>
                </a:lnTo>
                <a:lnTo>
                  <a:pt x="2045" y="449"/>
                </a:lnTo>
                <a:lnTo>
                  <a:pt x="1965" y="5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6061075" y="1855153"/>
            <a:ext cx="522288" cy="579437"/>
          </a:xfrm>
          <a:custGeom>
            <a:avLst/>
            <a:gdLst>
              <a:gd name="txL" fmla="*/ 0 w 821"/>
              <a:gd name="txT" fmla="*/ 0 h 913"/>
              <a:gd name="txR" fmla="*/ 821 w 821"/>
              <a:gd name="txB" fmla="*/ 913 h 91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21" h="913">
                <a:moveTo>
                  <a:pt x="532" y="96"/>
                </a:moveTo>
                <a:lnTo>
                  <a:pt x="532" y="64"/>
                </a:lnTo>
                <a:lnTo>
                  <a:pt x="532" y="16"/>
                </a:lnTo>
                <a:lnTo>
                  <a:pt x="564" y="0"/>
                </a:lnTo>
                <a:lnTo>
                  <a:pt x="596" y="0"/>
                </a:lnTo>
                <a:lnTo>
                  <a:pt x="628" y="16"/>
                </a:lnTo>
                <a:lnTo>
                  <a:pt x="693" y="32"/>
                </a:lnTo>
                <a:lnTo>
                  <a:pt x="757" y="96"/>
                </a:lnTo>
                <a:lnTo>
                  <a:pt x="773" y="112"/>
                </a:lnTo>
                <a:lnTo>
                  <a:pt x="805" y="144"/>
                </a:lnTo>
                <a:lnTo>
                  <a:pt x="805" y="160"/>
                </a:lnTo>
                <a:lnTo>
                  <a:pt x="821" y="192"/>
                </a:lnTo>
                <a:lnTo>
                  <a:pt x="805" y="208"/>
                </a:lnTo>
                <a:lnTo>
                  <a:pt x="773" y="272"/>
                </a:lnTo>
                <a:lnTo>
                  <a:pt x="709" y="336"/>
                </a:lnTo>
                <a:lnTo>
                  <a:pt x="644" y="416"/>
                </a:lnTo>
                <a:lnTo>
                  <a:pt x="548" y="513"/>
                </a:lnTo>
                <a:lnTo>
                  <a:pt x="451" y="609"/>
                </a:lnTo>
                <a:lnTo>
                  <a:pt x="338" y="689"/>
                </a:lnTo>
                <a:lnTo>
                  <a:pt x="242" y="769"/>
                </a:lnTo>
                <a:lnTo>
                  <a:pt x="145" y="833"/>
                </a:lnTo>
                <a:lnTo>
                  <a:pt x="65" y="881"/>
                </a:lnTo>
                <a:lnTo>
                  <a:pt x="16" y="913"/>
                </a:lnTo>
                <a:lnTo>
                  <a:pt x="0" y="913"/>
                </a:lnTo>
                <a:lnTo>
                  <a:pt x="0" y="897"/>
                </a:lnTo>
                <a:lnTo>
                  <a:pt x="16" y="865"/>
                </a:lnTo>
                <a:lnTo>
                  <a:pt x="81" y="801"/>
                </a:lnTo>
                <a:lnTo>
                  <a:pt x="161" y="721"/>
                </a:lnTo>
                <a:lnTo>
                  <a:pt x="322" y="529"/>
                </a:lnTo>
                <a:lnTo>
                  <a:pt x="387" y="416"/>
                </a:lnTo>
                <a:lnTo>
                  <a:pt x="451" y="320"/>
                </a:lnTo>
                <a:lnTo>
                  <a:pt x="499" y="240"/>
                </a:lnTo>
                <a:lnTo>
                  <a:pt x="532" y="176"/>
                </a:lnTo>
                <a:lnTo>
                  <a:pt x="548" y="128"/>
                </a:lnTo>
                <a:lnTo>
                  <a:pt x="532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6"/>
          <p:cNvSpPr/>
          <p:nvPr/>
        </p:nvSpPr>
        <p:spPr>
          <a:xfrm>
            <a:off x="6297613" y="2353628"/>
            <a:ext cx="796925" cy="192087"/>
          </a:xfrm>
          <a:custGeom>
            <a:avLst/>
            <a:gdLst>
              <a:gd name="txL" fmla="*/ 0 w 1255"/>
              <a:gd name="txT" fmla="*/ 0 h 304"/>
              <a:gd name="txR" fmla="*/ 1255 w 1255"/>
              <a:gd name="txB" fmla="*/ 304 h 30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55" h="304">
                <a:moveTo>
                  <a:pt x="531" y="64"/>
                </a:moveTo>
                <a:lnTo>
                  <a:pt x="644" y="48"/>
                </a:lnTo>
                <a:lnTo>
                  <a:pt x="756" y="32"/>
                </a:lnTo>
                <a:lnTo>
                  <a:pt x="853" y="16"/>
                </a:lnTo>
                <a:lnTo>
                  <a:pt x="933" y="0"/>
                </a:lnTo>
                <a:lnTo>
                  <a:pt x="1014" y="0"/>
                </a:lnTo>
                <a:lnTo>
                  <a:pt x="1062" y="0"/>
                </a:lnTo>
                <a:lnTo>
                  <a:pt x="1111" y="0"/>
                </a:lnTo>
                <a:lnTo>
                  <a:pt x="1143" y="0"/>
                </a:lnTo>
                <a:lnTo>
                  <a:pt x="1191" y="16"/>
                </a:lnTo>
                <a:lnTo>
                  <a:pt x="1223" y="48"/>
                </a:lnTo>
                <a:lnTo>
                  <a:pt x="1239" y="64"/>
                </a:lnTo>
                <a:lnTo>
                  <a:pt x="1255" y="80"/>
                </a:lnTo>
                <a:lnTo>
                  <a:pt x="1255" y="96"/>
                </a:lnTo>
                <a:lnTo>
                  <a:pt x="1223" y="128"/>
                </a:lnTo>
                <a:lnTo>
                  <a:pt x="1175" y="144"/>
                </a:lnTo>
                <a:lnTo>
                  <a:pt x="1094" y="176"/>
                </a:lnTo>
                <a:lnTo>
                  <a:pt x="982" y="208"/>
                </a:lnTo>
                <a:lnTo>
                  <a:pt x="869" y="224"/>
                </a:lnTo>
                <a:lnTo>
                  <a:pt x="724" y="240"/>
                </a:lnTo>
                <a:lnTo>
                  <a:pt x="579" y="256"/>
                </a:lnTo>
                <a:lnTo>
                  <a:pt x="499" y="272"/>
                </a:lnTo>
                <a:lnTo>
                  <a:pt x="434" y="272"/>
                </a:lnTo>
                <a:lnTo>
                  <a:pt x="370" y="288"/>
                </a:lnTo>
                <a:lnTo>
                  <a:pt x="322" y="288"/>
                </a:lnTo>
                <a:lnTo>
                  <a:pt x="273" y="288"/>
                </a:lnTo>
                <a:lnTo>
                  <a:pt x="241" y="304"/>
                </a:lnTo>
                <a:lnTo>
                  <a:pt x="225" y="304"/>
                </a:lnTo>
                <a:lnTo>
                  <a:pt x="209" y="304"/>
                </a:lnTo>
                <a:lnTo>
                  <a:pt x="193" y="304"/>
                </a:lnTo>
                <a:lnTo>
                  <a:pt x="161" y="288"/>
                </a:lnTo>
                <a:lnTo>
                  <a:pt x="112" y="272"/>
                </a:lnTo>
                <a:lnTo>
                  <a:pt x="80" y="240"/>
                </a:lnTo>
                <a:lnTo>
                  <a:pt x="32" y="224"/>
                </a:lnTo>
                <a:lnTo>
                  <a:pt x="0" y="208"/>
                </a:lnTo>
                <a:lnTo>
                  <a:pt x="0" y="192"/>
                </a:lnTo>
                <a:lnTo>
                  <a:pt x="0" y="176"/>
                </a:lnTo>
                <a:lnTo>
                  <a:pt x="16" y="176"/>
                </a:lnTo>
                <a:lnTo>
                  <a:pt x="32" y="160"/>
                </a:lnTo>
                <a:lnTo>
                  <a:pt x="80" y="160"/>
                </a:lnTo>
                <a:lnTo>
                  <a:pt x="145" y="144"/>
                </a:lnTo>
                <a:lnTo>
                  <a:pt x="209" y="128"/>
                </a:lnTo>
                <a:lnTo>
                  <a:pt x="306" y="112"/>
                </a:lnTo>
                <a:lnTo>
                  <a:pt x="402" y="96"/>
                </a:lnTo>
                <a:lnTo>
                  <a:pt x="531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7"/>
          <p:cNvSpPr/>
          <p:nvPr/>
        </p:nvSpPr>
        <p:spPr>
          <a:xfrm>
            <a:off x="6604000" y="2444116"/>
            <a:ext cx="163513" cy="530225"/>
          </a:xfrm>
          <a:custGeom>
            <a:avLst/>
            <a:gdLst>
              <a:gd name="txL" fmla="*/ 0 w 257"/>
              <a:gd name="txT" fmla="*/ 0 h 833"/>
              <a:gd name="txR" fmla="*/ 257 w 257"/>
              <a:gd name="txB" fmla="*/ 833 h 8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7" h="833">
                <a:moveTo>
                  <a:pt x="209" y="833"/>
                </a:moveTo>
                <a:lnTo>
                  <a:pt x="48" y="833"/>
                </a:lnTo>
                <a:lnTo>
                  <a:pt x="32" y="416"/>
                </a:lnTo>
                <a:lnTo>
                  <a:pt x="16" y="208"/>
                </a:lnTo>
                <a:lnTo>
                  <a:pt x="0" y="0"/>
                </a:lnTo>
                <a:lnTo>
                  <a:pt x="112" y="48"/>
                </a:lnTo>
                <a:lnTo>
                  <a:pt x="177" y="96"/>
                </a:lnTo>
                <a:lnTo>
                  <a:pt x="241" y="128"/>
                </a:lnTo>
                <a:lnTo>
                  <a:pt x="257" y="128"/>
                </a:lnTo>
                <a:lnTo>
                  <a:pt x="257" y="144"/>
                </a:lnTo>
                <a:lnTo>
                  <a:pt x="257" y="176"/>
                </a:lnTo>
                <a:lnTo>
                  <a:pt x="257" y="208"/>
                </a:lnTo>
                <a:lnTo>
                  <a:pt x="257" y="240"/>
                </a:lnTo>
                <a:lnTo>
                  <a:pt x="241" y="288"/>
                </a:lnTo>
                <a:lnTo>
                  <a:pt x="241" y="320"/>
                </a:lnTo>
                <a:lnTo>
                  <a:pt x="241" y="368"/>
                </a:lnTo>
                <a:lnTo>
                  <a:pt x="225" y="416"/>
                </a:lnTo>
                <a:lnTo>
                  <a:pt x="225" y="480"/>
                </a:lnTo>
                <a:lnTo>
                  <a:pt x="225" y="560"/>
                </a:lnTo>
                <a:lnTo>
                  <a:pt x="225" y="641"/>
                </a:lnTo>
                <a:lnTo>
                  <a:pt x="209" y="737"/>
                </a:lnTo>
                <a:lnTo>
                  <a:pt x="209" y="8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8"/>
          <p:cNvSpPr/>
          <p:nvPr/>
        </p:nvSpPr>
        <p:spPr>
          <a:xfrm>
            <a:off x="6532563" y="1183640"/>
            <a:ext cx="295275" cy="274638"/>
          </a:xfrm>
          <a:custGeom>
            <a:avLst/>
            <a:gdLst>
              <a:gd name="txL" fmla="*/ 0 w 467"/>
              <a:gd name="txT" fmla="*/ 0 h 432"/>
              <a:gd name="txR" fmla="*/ 467 w 467"/>
              <a:gd name="txB" fmla="*/ 432 h 432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67" h="432">
                <a:moveTo>
                  <a:pt x="0" y="48"/>
                </a:moveTo>
                <a:lnTo>
                  <a:pt x="16" y="32"/>
                </a:lnTo>
                <a:lnTo>
                  <a:pt x="48" y="16"/>
                </a:lnTo>
                <a:lnTo>
                  <a:pt x="80" y="0"/>
                </a:lnTo>
                <a:lnTo>
                  <a:pt x="145" y="0"/>
                </a:lnTo>
                <a:lnTo>
                  <a:pt x="193" y="0"/>
                </a:lnTo>
                <a:lnTo>
                  <a:pt x="258" y="16"/>
                </a:lnTo>
                <a:lnTo>
                  <a:pt x="306" y="48"/>
                </a:lnTo>
                <a:lnTo>
                  <a:pt x="354" y="80"/>
                </a:lnTo>
                <a:lnTo>
                  <a:pt x="402" y="128"/>
                </a:lnTo>
                <a:lnTo>
                  <a:pt x="435" y="176"/>
                </a:lnTo>
                <a:lnTo>
                  <a:pt x="451" y="208"/>
                </a:lnTo>
                <a:lnTo>
                  <a:pt x="467" y="240"/>
                </a:lnTo>
                <a:lnTo>
                  <a:pt x="451" y="320"/>
                </a:lnTo>
                <a:lnTo>
                  <a:pt x="419" y="400"/>
                </a:lnTo>
                <a:lnTo>
                  <a:pt x="402" y="432"/>
                </a:lnTo>
                <a:lnTo>
                  <a:pt x="370" y="432"/>
                </a:lnTo>
                <a:lnTo>
                  <a:pt x="322" y="432"/>
                </a:lnTo>
                <a:lnTo>
                  <a:pt x="290" y="400"/>
                </a:lnTo>
                <a:lnTo>
                  <a:pt x="241" y="368"/>
                </a:lnTo>
                <a:lnTo>
                  <a:pt x="193" y="320"/>
                </a:lnTo>
                <a:lnTo>
                  <a:pt x="145" y="256"/>
                </a:lnTo>
                <a:lnTo>
                  <a:pt x="97" y="192"/>
                </a:lnTo>
                <a:lnTo>
                  <a:pt x="48" y="144"/>
                </a:lnTo>
                <a:lnTo>
                  <a:pt x="16" y="96"/>
                </a:lnTo>
                <a:lnTo>
                  <a:pt x="0" y="64"/>
                </a:lnTo>
                <a:lnTo>
                  <a:pt x="0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9"/>
          <p:cNvSpPr/>
          <p:nvPr/>
        </p:nvSpPr>
        <p:spPr>
          <a:xfrm>
            <a:off x="5897563" y="2852104"/>
            <a:ext cx="1646237" cy="263525"/>
          </a:xfrm>
          <a:custGeom>
            <a:avLst/>
            <a:gdLst>
              <a:gd name="txL" fmla="*/ 0 w 2592"/>
              <a:gd name="txT" fmla="*/ 0 h 416"/>
              <a:gd name="txR" fmla="*/ 2592 w 2592"/>
              <a:gd name="txB" fmla="*/ 416 h 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92" h="416">
                <a:moveTo>
                  <a:pt x="1674" y="224"/>
                </a:moveTo>
                <a:lnTo>
                  <a:pt x="1642" y="224"/>
                </a:lnTo>
                <a:lnTo>
                  <a:pt x="1594" y="224"/>
                </a:lnTo>
                <a:lnTo>
                  <a:pt x="1529" y="224"/>
                </a:lnTo>
                <a:lnTo>
                  <a:pt x="1465" y="240"/>
                </a:lnTo>
                <a:lnTo>
                  <a:pt x="1400" y="240"/>
                </a:lnTo>
                <a:lnTo>
                  <a:pt x="1320" y="256"/>
                </a:lnTo>
                <a:lnTo>
                  <a:pt x="1239" y="272"/>
                </a:lnTo>
                <a:lnTo>
                  <a:pt x="1143" y="272"/>
                </a:lnTo>
                <a:lnTo>
                  <a:pt x="950" y="304"/>
                </a:lnTo>
                <a:lnTo>
                  <a:pt x="789" y="320"/>
                </a:lnTo>
                <a:lnTo>
                  <a:pt x="644" y="352"/>
                </a:lnTo>
                <a:lnTo>
                  <a:pt x="515" y="368"/>
                </a:lnTo>
                <a:lnTo>
                  <a:pt x="418" y="400"/>
                </a:lnTo>
                <a:lnTo>
                  <a:pt x="322" y="400"/>
                </a:lnTo>
                <a:lnTo>
                  <a:pt x="257" y="416"/>
                </a:lnTo>
                <a:lnTo>
                  <a:pt x="209" y="416"/>
                </a:lnTo>
                <a:lnTo>
                  <a:pt x="129" y="384"/>
                </a:lnTo>
                <a:lnTo>
                  <a:pt x="64" y="336"/>
                </a:lnTo>
                <a:lnTo>
                  <a:pt x="32" y="304"/>
                </a:lnTo>
                <a:lnTo>
                  <a:pt x="0" y="272"/>
                </a:lnTo>
                <a:lnTo>
                  <a:pt x="0" y="256"/>
                </a:lnTo>
                <a:lnTo>
                  <a:pt x="16" y="240"/>
                </a:lnTo>
                <a:lnTo>
                  <a:pt x="32" y="240"/>
                </a:lnTo>
                <a:lnTo>
                  <a:pt x="64" y="240"/>
                </a:lnTo>
                <a:lnTo>
                  <a:pt x="112" y="256"/>
                </a:lnTo>
                <a:lnTo>
                  <a:pt x="129" y="256"/>
                </a:lnTo>
                <a:lnTo>
                  <a:pt x="177" y="240"/>
                </a:lnTo>
                <a:lnTo>
                  <a:pt x="241" y="240"/>
                </a:lnTo>
                <a:lnTo>
                  <a:pt x="322" y="224"/>
                </a:lnTo>
                <a:lnTo>
                  <a:pt x="418" y="224"/>
                </a:lnTo>
                <a:lnTo>
                  <a:pt x="531" y="208"/>
                </a:lnTo>
                <a:lnTo>
                  <a:pt x="660" y="192"/>
                </a:lnTo>
                <a:lnTo>
                  <a:pt x="805" y="176"/>
                </a:lnTo>
                <a:lnTo>
                  <a:pt x="950" y="144"/>
                </a:lnTo>
                <a:lnTo>
                  <a:pt x="1095" y="128"/>
                </a:lnTo>
                <a:lnTo>
                  <a:pt x="1223" y="112"/>
                </a:lnTo>
                <a:lnTo>
                  <a:pt x="1336" y="96"/>
                </a:lnTo>
                <a:lnTo>
                  <a:pt x="1449" y="80"/>
                </a:lnTo>
                <a:lnTo>
                  <a:pt x="1545" y="64"/>
                </a:lnTo>
                <a:lnTo>
                  <a:pt x="1642" y="48"/>
                </a:lnTo>
                <a:lnTo>
                  <a:pt x="1722" y="32"/>
                </a:lnTo>
                <a:lnTo>
                  <a:pt x="1851" y="16"/>
                </a:lnTo>
                <a:lnTo>
                  <a:pt x="1964" y="0"/>
                </a:lnTo>
                <a:lnTo>
                  <a:pt x="2061" y="0"/>
                </a:lnTo>
                <a:lnTo>
                  <a:pt x="2125" y="0"/>
                </a:lnTo>
                <a:lnTo>
                  <a:pt x="2189" y="0"/>
                </a:lnTo>
                <a:lnTo>
                  <a:pt x="2254" y="16"/>
                </a:lnTo>
                <a:lnTo>
                  <a:pt x="2318" y="32"/>
                </a:lnTo>
                <a:lnTo>
                  <a:pt x="2383" y="64"/>
                </a:lnTo>
                <a:lnTo>
                  <a:pt x="2447" y="96"/>
                </a:lnTo>
                <a:lnTo>
                  <a:pt x="2495" y="128"/>
                </a:lnTo>
                <a:lnTo>
                  <a:pt x="2544" y="160"/>
                </a:lnTo>
                <a:lnTo>
                  <a:pt x="2576" y="192"/>
                </a:lnTo>
                <a:lnTo>
                  <a:pt x="2576" y="224"/>
                </a:lnTo>
                <a:lnTo>
                  <a:pt x="2592" y="240"/>
                </a:lnTo>
                <a:lnTo>
                  <a:pt x="2592" y="256"/>
                </a:lnTo>
                <a:lnTo>
                  <a:pt x="2576" y="272"/>
                </a:lnTo>
                <a:lnTo>
                  <a:pt x="2544" y="272"/>
                </a:lnTo>
                <a:lnTo>
                  <a:pt x="2511" y="272"/>
                </a:lnTo>
                <a:lnTo>
                  <a:pt x="2479" y="272"/>
                </a:lnTo>
                <a:lnTo>
                  <a:pt x="2415" y="272"/>
                </a:lnTo>
                <a:lnTo>
                  <a:pt x="2350" y="256"/>
                </a:lnTo>
                <a:lnTo>
                  <a:pt x="2286" y="256"/>
                </a:lnTo>
                <a:lnTo>
                  <a:pt x="2189" y="256"/>
                </a:lnTo>
                <a:lnTo>
                  <a:pt x="2109" y="240"/>
                </a:lnTo>
                <a:lnTo>
                  <a:pt x="2028" y="240"/>
                </a:lnTo>
                <a:lnTo>
                  <a:pt x="1883" y="224"/>
                </a:lnTo>
                <a:lnTo>
                  <a:pt x="1771" y="224"/>
                </a:lnTo>
                <a:lnTo>
                  <a:pt x="1674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15" y="41148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261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4170363" y="1535113"/>
            <a:ext cx="1770062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扔玉米，摘桃子</a:t>
            </a:r>
          </a:p>
        </p:txBody>
      </p:sp>
      <p:pic>
        <p:nvPicPr>
          <p:cNvPr id="24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2" r="3679" b="12738"/>
          <a:stretch>
            <a:fillRect/>
          </a:stretch>
        </p:blipFill>
        <p:spPr bwMode="auto">
          <a:xfrm>
            <a:off x="1163638" y="1462088"/>
            <a:ext cx="1282700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6183313" y="1555750"/>
            <a:ext cx="18319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扔桃子，</a:t>
            </a:r>
            <a:endParaRPr lang="en-US" altLang="zh-CN" sz="32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摘西瓜</a:t>
            </a: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5507038" y="2155825"/>
            <a:ext cx="631825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 flipV="1">
            <a:off x="3825875" y="3244850"/>
            <a:ext cx="581025" cy="793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2462213" y="2636838"/>
            <a:ext cx="183197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扔西瓜，</a:t>
            </a:r>
            <a:endParaRPr lang="en-US" altLang="zh-CN" sz="32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追小兔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1812925" y="3244850"/>
            <a:ext cx="633413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8" r="14883"/>
          <a:stretch>
            <a:fillRect/>
          </a:stretch>
        </p:blipFill>
        <p:spPr bwMode="auto">
          <a:xfrm>
            <a:off x="6069013" y="2733675"/>
            <a:ext cx="1423987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矩形 125"/>
          <p:cNvSpPr>
            <a:spLocks noChangeArrowheads="1"/>
          </p:cNvSpPr>
          <p:nvPr/>
        </p:nvSpPr>
        <p:spPr bwMode="auto">
          <a:xfrm>
            <a:off x="4167188" y="2933700"/>
            <a:ext cx="2679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3200" b="1">
                <a:latin typeface="宋体" panose="02010600030101010101" pitchFamily="2" charset="-122"/>
              </a:rPr>
              <a:t>空着手回家</a:t>
            </a:r>
          </a:p>
        </p:txBody>
      </p:sp>
      <p:sp>
        <p:nvSpPr>
          <p:cNvPr id="44044" name="矩形 126"/>
          <p:cNvSpPr>
            <a:spLocks noChangeArrowheads="1"/>
          </p:cNvSpPr>
          <p:nvPr/>
        </p:nvSpPr>
        <p:spPr bwMode="auto">
          <a:xfrm>
            <a:off x="66675" y="2279650"/>
            <a:ext cx="957263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小猴子下山</a:t>
            </a: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2324100" y="1851025"/>
            <a:ext cx="14208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latin typeface="宋体" panose="02010600030101010101" pitchFamily="2" charset="-122"/>
              </a:rPr>
              <a:t>掰玉米</a:t>
            </a: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3660775" y="2152650"/>
            <a:ext cx="633413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04" name="TextBox 12"/>
          <p:cNvSpPr txBox="1">
            <a:spLocks noChangeArrowheads="1"/>
          </p:cNvSpPr>
          <p:nvPr/>
        </p:nvSpPr>
        <p:spPr bwMode="auto">
          <a:xfrm>
            <a:off x="36343" y="267515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highlight>
                  <a:srgbClr val="3CB15E"/>
                </a:highlight>
                <a:latin typeface="宋体" panose="02010600030101010101" pitchFamily="2" charset="-122"/>
              </a:rPr>
              <a:t>板书设计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826375" y="1730375"/>
            <a:ext cx="11684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三心二意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一无所获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977900" y="1563688"/>
            <a:ext cx="360363" cy="2087562"/>
          </a:xfrm>
          <a:prstGeom prst="leftBrace">
            <a:avLst>
              <a:gd name="adj1" fmla="val 65136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7" name="左大括号 26"/>
          <p:cNvSpPr/>
          <p:nvPr/>
        </p:nvSpPr>
        <p:spPr>
          <a:xfrm flipH="1">
            <a:off x="7559675" y="1597025"/>
            <a:ext cx="331788" cy="2087563"/>
          </a:xfrm>
          <a:prstGeom prst="leftBrace">
            <a:avLst>
              <a:gd name="adj1" fmla="val 65136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33" grpId="0"/>
      <p:bldP spid="126" grpId="0"/>
      <p:bldP spid="28" grpId="0"/>
      <p:bldP spid="2" grpId="0"/>
      <p:bldP spid="3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2"/>
          <p:cNvSpPr txBox="1">
            <a:spLocks noChangeArrowheads="1"/>
          </p:cNvSpPr>
          <p:nvPr/>
        </p:nvSpPr>
        <p:spPr bwMode="auto">
          <a:xfrm>
            <a:off x="0" y="261938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highlight>
                  <a:srgbClr val="3CB15E"/>
                </a:highlight>
                <a:latin typeface="宋体" panose="02010600030101010101" pitchFamily="2" charset="-122"/>
              </a:rPr>
              <a:t>整体感知</a:t>
            </a:r>
          </a:p>
        </p:txBody>
      </p:sp>
      <p:sp>
        <p:nvSpPr>
          <p:cNvPr id="12291" name="矩形 2"/>
          <p:cNvSpPr>
            <a:spLocks noChangeArrowheads="1"/>
          </p:cNvSpPr>
          <p:nvPr/>
        </p:nvSpPr>
        <p:spPr bwMode="auto">
          <a:xfrm>
            <a:off x="539750" y="868363"/>
            <a:ext cx="62436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自由朗读课文，要求：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31863" y="1408113"/>
            <a:ext cx="797661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宋体" panose="02010600030101010101" pitchFamily="2" charset="-122"/>
              </a:rPr>
              <a:t>大声地朗读课文，注意读准字音，读通句子，难读的地方多读几遍。</a:t>
            </a: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宋体" panose="02010600030101010101" pitchFamily="2" charset="-122"/>
              </a:rPr>
              <a:t>给课文的每个自然段标上序号</a:t>
            </a:r>
            <a:r>
              <a:rPr lang="zh-CN" altLang="en-US" sz="3200" b="1" dirty="0" smtClean="0">
                <a:latin typeface="宋体" panose="02010600030101010101" pitchFamily="2" charset="-122"/>
              </a:rPr>
              <a:t>。</a:t>
            </a:r>
            <a:endParaRPr lang="en-US" altLang="zh-CN" sz="3200" b="1" dirty="0" smtClean="0"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宋体" panose="02010600030101010101" pitchFamily="2" charset="-122"/>
              </a:rPr>
              <a:t>并用“</a:t>
            </a:r>
            <a:r>
              <a:rPr lang="en-US" altLang="zh-CN" sz="3200" b="1" dirty="0">
                <a:latin typeface="宋体" panose="02010600030101010101" pitchFamily="2" charset="-122"/>
              </a:rPr>
              <a:t>____</a:t>
            </a:r>
            <a:r>
              <a:rPr lang="zh-CN" altLang="en-US" sz="3200" b="1" dirty="0">
                <a:latin typeface="宋体" panose="02010600030101010101" pitchFamily="2" charset="-122"/>
              </a:rPr>
              <a:t>”画出小猴子下山后经过了哪些地方。</a:t>
            </a: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3200" b="1" dirty="0" smtClean="0"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zh-CN" altLang="en-US" sz="32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矩形 2"/>
          <p:cNvSpPr>
            <a:spLocks noChangeArrowheads="1"/>
          </p:cNvSpPr>
          <p:nvPr/>
        </p:nvSpPr>
        <p:spPr bwMode="auto">
          <a:xfrm>
            <a:off x="539750" y="280988"/>
            <a:ext cx="47418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图文结合，初步感知。</a:t>
            </a:r>
          </a:p>
        </p:txBody>
      </p:sp>
      <p:grpSp>
        <p:nvGrpSpPr>
          <p:cNvPr id="16" name="组合 15"/>
          <p:cNvGrpSpPr/>
          <p:nvPr/>
        </p:nvGrpSpPr>
        <p:grpSpPr bwMode="auto">
          <a:xfrm>
            <a:off x="684077" y="2669020"/>
            <a:ext cx="1847850" cy="2165350"/>
            <a:chOff x="678302" y="2382271"/>
            <a:chExt cx="1847005" cy="2165125"/>
          </a:xfrm>
        </p:grpSpPr>
        <p:pic>
          <p:nvPicPr>
            <p:cNvPr id="13326" name="图片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762" y="2382271"/>
              <a:ext cx="1679545" cy="148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矩形 7"/>
            <p:cNvSpPr>
              <a:spLocks noChangeArrowheads="1"/>
            </p:cNvSpPr>
            <p:nvPr/>
          </p:nvSpPr>
          <p:spPr bwMode="auto">
            <a:xfrm>
              <a:off x="678302" y="3887215"/>
              <a:ext cx="1822714" cy="660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5000"/>
                </a:lnSpc>
              </a:pPr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玉米地</a:t>
              </a:r>
            </a:p>
          </p:txBody>
        </p:sp>
      </p:grpSp>
      <p:grpSp>
        <p:nvGrpSpPr>
          <p:cNvPr id="15" name="组合 14"/>
          <p:cNvGrpSpPr/>
          <p:nvPr/>
        </p:nvGrpSpPr>
        <p:grpSpPr bwMode="auto">
          <a:xfrm>
            <a:off x="2841489" y="2575358"/>
            <a:ext cx="1711325" cy="2259012"/>
            <a:chOff x="2693560" y="2289336"/>
            <a:chExt cx="1711093" cy="2258060"/>
          </a:xfrm>
        </p:grpSpPr>
        <p:pic>
          <p:nvPicPr>
            <p:cNvPr id="13324" name="图片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623" y="2289336"/>
              <a:ext cx="1506969" cy="1580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5" name="矩形 9"/>
            <p:cNvSpPr>
              <a:spLocks noChangeArrowheads="1"/>
            </p:cNvSpPr>
            <p:nvPr/>
          </p:nvSpPr>
          <p:spPr bwMode="auto">
            <a:xfrm>
              <a:off x="2693560" y="3887215"/>
              <a:ext cx="1711093" cy="660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5000"/>
                </a:lnSpc>
              </a:pPr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桃树下</a:t>
              </a: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4743314" y="2575358"/>
            <a:ext cx="1711325" cy="2259012"/>
            <a:chOff x="4555922" y="2289335"/>
            <a:chExt cx="1711093" cy="2258061"/>
          </a:xfrm>
        </p:grpSpPr>
        <p:pic>
          <p:nvPicPr>
            <p:cNvPr id="13322" name="图片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907" y="2289335"/>
              <a:ext cx="1677125" cy="1580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3" name="矩形 10"/>
            <p:cNvSpPr>
              <a:spLocks noChangeArrowheads="1"/>
            </p:cNvSpPr>
            <p:nvPr/>
          </p:nvSpPr>
          <p:spPr bwMode="auto">
            <a:xfrm>
              <a:off x="4555922" y="3887215"/>
              <a:ext cx="1711093" cy="660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5000"/>
                </a:lnSpc>
              </a:pPr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瓜地里</a:t>
              </a:r>
            </a:p>
          </p:txBody>
        </p:sp>
      </p:grpSp>
      <p:grpSp>
        <p:nvGrpSpPr>
          <p:cNvPr id="13" name="组合 12"/>
          <p:cNvGrpSpPr/>
          <p:nvPr/>
        </p:nvGrpSpPr>
        <p:grpSpPr bwMode="auto">
          <a:xfrm>
            <a:off x="6645139" y="2549958"/>
            <a:ext cx="1822450" cy="2311400"/>
            <a:chOff x="6520348" y="2232097"/>
            <a:chExt cx="1822714" cy="2311075"/>
          </a:xfrm>
        </p:grpSpPr>
        <p:pic>
          <p:nvPicPr>
            <p:cNvPr id="13320" name="图片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0348" y="2232097"/>
              <a:ext cx="1822714" cy="1638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1" name="矩形 11"/>
            <p:cNvSpPr>
              <a:spLocks noChangeArrowheads="1"/>
            </p:cNvSpPr>
            <p:nvPr/>
          </p:nvSpPr>
          <p:spPr bwMode="auto">
            <a:xfrm>
              <a:off x="6648829" y="3882991"/>
              <a:ext cx="1565752" cy="660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5000"/>
                </a:lnSpc>
              </a:pPr>
              <a:r>
                <a:rPr lang="zh-CN" altLang="en-US" sz="32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树林里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971688" y="877986"/>
            <a:ext cx="567334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 smtClean="0">
                <a:latin typeface="宋体" panose="02010600030101010101" pitchFamily="2" charset="-122"/>
              </a:rPr>
              <a:t>全文共</a:t>
            </a:r>
            <a:r>
              <a:rPr lang="en-US" altLang="zh-CN" sz="2800" b="1" dirty="0" smtClean="0">
                <a:latin typeface="宋体" panose="02010600030101010101" pitchFamily="2" charset="-122"/>
              </a:rPr>
              <a:t>______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个自然段。</a:t>
            </a:r>
            <a:endParaRPr lang="en-US" altLang="zh-CN" sz="2800" b="1" dirty="0" smtClean="0"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 smtClean="0">
                <a:latin typeface="宋体" panose="02010600030101010101" pitchFamily="2" charset="-122"/>
              </a:rPr>
              <a:t>小猴子下山后经过了哪些地方？</a:t>
            </a:r>
            <a:endParaRPr lang="en-US" altLang="zh-CN" sz="28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2"/>
          <p:cNvSpPr>
            <a:spLocks noChangeArrowheads="1"/>
          </p:cNvSpPr>
          <p:nvPr/>
        </p:nvSpPr>
        <p:spPr bwMode="auto">
          <a:xfrm>
            <a:off x="673100" y="928688"/>
            <a:ext cx="77978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1.</a:t>
            </a:r>
            <a:r>
              <a:rPr lang="zh-CN" altLang="en-US" sz="3600" b="1">
                <a:latin typeface="宋体" panose="02010600030101010101" pitchFamily="2" charset="-122"/>
              </a:rPr>
              <a:t>学习第</a:t>
            </a:r>
            <a:r>
              <a:rPr lang="en-US" altLang="zh-CN" sz="3600" b="1"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latin typeface="宋体" panose="02010600030101010101" pitchFamily="2" charset="-122"/>
              </a:rPr>
              <a:t>自然段。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现在，让我们赶紧跟随着小猴子的脚步去玉米地看看吧。谁来读一读课文的第</a:t>
            </a:r>
            <a:r>
              <a:rPr lang="en-US" altLang="zh-CN" sz="3600" b="1"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latin typeface="宋体" panose="02010600030101010101" pitchFamily="2" charset="-122"/>
              </a:rPr>
              <a:t>自然段？</a:t>
            </a:r>
          </a:p>
        </p:txBody>
      </p:sp>
      <p:sp>
        <p:nvSpPr>
          <p:cNvPr id="14339" name="TextBox 12"/>
          <p:cNvSpPr txBox="1">
            <a:spLocks noChangeArrowheads="1"/>
          </p:cNvSpPr>
          <p:nvPr/>
        </p:nvSpPr>
        <p:spPr bwMode="auto">
          <a:xfrm>
            <a:off x="123190" y="234950"/>
            <a:ext cx="2490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3200" b="1">
                <a:solidFill>
                  <a:schemeClr val="bg1"/>
                </a:solidFill>
                <a:highlight>
                  <a:srgbClr val="3CB15E"/>
                </a:highlight>
                <a:latin typeface="宋体" panose="02010600030101010101" pitchFamily="2" charset="-122"/>
              </a:rPr>
              <a:t>随文识字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1"/>
          <p:cNvGrpSpPr/>
          <p:nvPr/>
        </p:nvGrpSpPr>
        <p:grpSpPr bwMode="auto">
          <a:xfrm>
            <a:off x="663575" y="827088"/>
            <a:ext cx="1165225" cy="1185862"/>
            <a:chOff x="2437" y="2032"/>
            <a:chExt cx="1244" cy="1264"/>
          </a:xfrm>
        </p:grpSpPr>
        <p:sp>
          <p:nvSpPr>
            <p:cNvPr id="1639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sz="80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395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9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387" name="文本框 64"/>
          <p:cNvSpPr txBox="1">
            <a:spLocks noChangeArrowheads="1"/>
          </p:cNvSpPr>
          <p:nvPr/>
        </p:nvSpPr>
        <p:spPr bwMode="auto">
          <a:xfrm>
            <a:off x="650875" y="752475"/>
            <a:ext cx="12573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</a:t>
            </a:r>
          </a:p>
        </p:txBody>
      </p:sp>
      <p:sp>
        <p:nvSpPr>
          <p:cNvPr id="16388" name="矩形 6"/>
          <p:cNvSpPr>
            <a:spLocks noChangeArrowheads="1"/>
          </p:cNvSpPr>
          <p:nvPr/>
        </p:nvSpPr>
        <p:spPr bwMode="auto">
          <a:xfrm>
            <a:off x="2030413" y="584200"/>
            <a:ext cx="595947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    你还会换什么偏旁？我们还可以说一块什么呢？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/>
          <a:srcRect b="6541"/>
          <a:stretch>
            <a:fillRect/>
          </a:stretch>
        </p:blipFill>
        <p:spPr>
          <a:xfrm>
            <a:off x="841375" y="2378075"/>
            <a:ext cx="2971800" cy="1852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841375" y="4230688"/>
            <a:ext cx="2971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一块豆腐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/>
          <a:srcRect r="5774" b="11343"/>
          <a:stretch>
            <a:fillRect/>
          </a:stretch>
        </p:blipFill>
        <p:spPr>
          <a:xfrm>
            <a:off x="4994275" y="2378075"/>
            <a:ext cx="3082925" cy="1858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5056188" y="4230688"/>
            <a:ext cx="297338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一块蛋糕</a:t>
            </a:r>
          </a:p>
        </p:txBody>
      </p:sp>
      <p:sp>
        <p:nvSpPr>
          <p:cNvPr id="13" name="矩形 12"/>
          <p:cNvSpPr/>
          <p:nvPr/>
        </p:nvSpPr>
        <p:spPr bwMode="auto">
          <a:xfrm>
            <a:off x="708025" y="176213"/>
            <a:ext cx="1077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kuài</a:t>
            </a:r>
            <a:endParaRPr lang="en-US" altLang="zh-CN" sz="32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"/>
          <p:cNvSpPr>
            <a:spLocks noChangeArrowheads="1"/>
          </p:cNvSpPr>
          <p:nvPr/>
        </p:nvSpPr>
        <p:spPr bwMode="auto">
          <a:xfrm>
            <a:off x="887413" y="1089025"/>
            <a:ext cx="73120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小猴子看见玉米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得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7" t="27899" r="20608" b="17210"/>
          <a:stretch>
            <a:fillRect/>
          </a:stretch>
        </p:blipFill>
        <p:spPr>
          <a:xfrm>
            <a:off x="5204552" y="2150026"/>
            <a:ext cx="2934172" cy="1753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2" name="组合 11"/>
          <p:cNvGrpSpPr/>
          <p:nvPr/>
        </p:nvGrpSpPr>
        <p:grpSpPr bwMode="auto">
          <a:xfrm>
            <a:off x="1347788" y="1998663"/>
            <a:ext cx="3224212" cy="1262062"/>
            <a:chOff x="907723" y="1194992"/>
            <a:chExt cx="3223763" cy="1262321"/>
          </a:xfrm>
        </p:grpSpPr>
        <p:sp>
          <p:nvSpPr>
            <p:cNvPr id="17418" name="矩形 7"/>
            <p:cNvSpPr>
              <a:spLocks noChangeArrowheads="1"/>
            </p:cNvSpPr>
            <p:nvPr/>
          </p:nvSpPr>
          <p:spPr bwMode="auto">
            <a:xfrm>
              <a:off x="907723" y="1524134"/>
              <a:ext cx="854331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结</a:t>
              </a:r>
              <a:endParaRPr lang="en-US" altLang="zh-CN" sz="32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左大括号 8"/>
            <p:cNvSpPr/>
            <p:nvPr/>
          </p:nvSpPr>
          <p:spPr>
            <a:xfrm>
              <a:off x="1490254" y="1368065"/>
              <a:ext cx="185712" cy="1019384"/>
            </a:xfrm>
            <a:prstGeom prst="leftBrace">
              <a:avLst>
                <a:gd name="adj1" fmla="val 25150"/>
                <a:gd name="adj2" fmla="val 50000"/>
              </a:avLst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582316" y="1194992"/>
              <a:ext cx="2549170" cy="64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defRPr/>
              </a:pPr>
              <a:r>
                <a:rPr lang="en-US" altLang="zh-CN" sz="3200" b="1" dirty="0" err="1">
                  <a:latin typeface="+mn-ea"/>
                  <a:ea typeface="+mn-ea"/>
                </a:rPr>
                <a:t>jiē</a:t>
              </a:r>
              <a:r>
                <a:rPr lang="zh-CN" altLang="en-US" sz="3200" b="1" dirty="0">
                  <a:latin typeface="+mn-ea"/>
                  <a:ea typeface="+mn-ea"/>
                </a:rPr>
                <a:t>（    ）</a:t>
              </a:r>
              <a:endParaRPr lang="en-US" altLang="zh-CN" sz="3200" b="1" dirty="0">
                <a:latin typeface="+mn-ea"/>
                <a:ea typeface="+mn-ea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582316" y="1815831"/>
              <a:ext cx="2549170" cy="64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defRPr/>
              </a:pPr>
              <a:r>
                <a:rPr lang="en-US" altLang="zh-CN" sz="3200" b="1" dirty="0" err="1">
                  <a:latin typeface="+mn-ea"/>
                  <a:ea typeface="+mn-ea"/>
                </a:rPr>
                <a:t>jié</a:t>
              </a:r>
              <a:r>
                <a:rPr lang="zh-CN" altLang="en-US" sz="3200" b="1" dirty="0">
                  <a:latin typeface="+mn-ea"/>
                  <a:ea typeface="+mn-ea"/>
                </a:rPr>
                <a:t>（    ）</a:t>
              </a:r>
              <a:endParaRPr lang="en-US" altLang="zh-CN" sz="3200" b="1" dirty="0">
                <a:latin typeface="+mn-ea"/>
                <a:ea typeface="+mn-ea"/>
              </a:endParaRPr>
            </a:p>
          </p:txBody>
        </p:sp>
      </p:grp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3059113" y="1984375"/>
            <a:ext cx="1401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结实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3059113" y="2624138"/>
            <a:ext cx="1401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结束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55888" y="381000"/>
            <a:ext cx="55070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读</a:t>
            </a:r>
            <a:r>
              <a:rPr lang="en-US" altLang="zh-CN" sz="3200" b="1" dirty="0" err="1">
                <a:solidFill>
                  <a:srgbClr val="0000FF"/>
                </a:solidFill>
                <a:latin typeface="+mn-ea"/>
                <a:ea typeface="+mn-ea"/>
              </a:rPr>
              <a:t>jiē</a:t>
            </a: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，表示植物长果实。</a:t>
            </a:r>
            <a:endParaRPr lang="en-US" altLang="zh-CN" sz="32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887413" y="3756025"/>
            <a:ext cx="46609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这棵树上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满了苹果。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4745038" y="1031875"/>
            <a:ext cx="223678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又大又多</a:t>
            </a:r>
            <a:endParaRPr lang="en-US" altLang="zh-CN" sz="32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宋-黑-T-A">
      <a:majorFont>
        <a:latin typeface="Times New Roman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1632</Words>
  <Application>Microsoft Macintosh PowerPoint</Application>
  <PresentationFormat>如螢幕大小 (16:9)</PresentationFormat>
  <Paragraphs>244</Paragraphs>
  <Slides>48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56" baseType="lpstr">
      <vt:lpstr>楷体</vt:lpstr>
      <vt:lpstr>黑体</vt:lpstr>
      <vt:lpstr>Wingdings</vt:lpstr>
      <vt:lpstr>Arial</vt:lpstr>
      <vt:lpstr>Calibri</vt:lpstr>
      <vt:lpstr>宋体</vt:lpstr>
      <vt:lpstr>Times New Roman</vt:lpstr>
      <vt:lpstr>2_Office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JUNLIN LIU</cp:lastModifiedBy>
  <cp:revision>8</cp:revision>
  <dcterms:created xsi:type="dcterms:W3CDTF">2016-01-14T05:53:00Z</dcterms:created>
  <dcterms:modified xsi:type="dcterms:W3CDTF">2020-02-20T03:50:10Z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