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wav" ContentType="audio/x-wav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478" r:id="rId2"/>
    <p:sldId id="479" r:id="rId3"/>
    <p:sldId id="480" r:id="rId4"/>
    <p:sldId id="307" r:id="rId5"/>
    <p:sldId id="481" r:id="rId6"/>
    <p:sldId id="482" r:id="rId7"/>
    <p:sldId id="484" r:id="rId8"/>
    <p:sldId id="485" r:id="rId9"/>
    <p:sldId id="486" r:id="rId10"/>
    <p:sldId id="487" r:id="rId11"/>
    <p:sldId id="488" r:id="rId12"/>
    <p:sldId id="521" r:id="rId13"/>
    <p:sldId id="490" r:id="rId14"/>
    <p:sldId id="491" r:id="rId15"/>
    <p:sldId id="513" r:id="rId16"/>
    <p:sldId id="522" r:id="rId17"/>
    <p:sldId id="492" r:id="rId18"/>
    <p:sldId id="493" r:id="rId19"/>
    <p:sldId id="523" r:id="rId20"/>
    <p:sldId id="524" r:id="rId21"/>
    <p:sldId id="525" r:id="rId22"/>
    <p:sldId id="526" r:id="rId23"/>
    <p:sldId id="494" r:id="rId24"/>
    <p:sldId id="527" r:id="rId25"/>
    <p:sldId id="528" r:id="rId26"/>
    <p:sldId id="529" r:id="rId27"/>
    <p:sldId id="497" r:id="rId28"/>
    <p:sldId id="502" r:id="rId29"/>
    <p:sldId id="530" r:id="rId30"/>
    <p:sldId id="504" r:id="rId31"/>
    <p:sldId id="508" r:id="rId32"/>
    <p:sldId id="531" r:id="rId33"/>
    <p:sldId id="536" r:id="rId34"/>
    <p:sldId id="501" r:id="rId35"/>
    <p:sldId id="505" r:id="rId36"/>
    <p:sldId id="509" r:id="rId37"/>
    <p:sldId id="537" r:id="rId38"/>
    <p:sldId id="538" r:id="rId39"/>
    <p:sldId id="539" r:id="rId40"/>
    <p:sldId id="540" r:id="rId41"/>
    <p:sldId id="541" r:id="rId42"/>
    <p:sldId id="542" r:id="rId43"/>
    <p:sldId id="506" r:id="rId44"/>
    <p:sldId id="532" r:id="rId45"/>
    <p:sldId id="533" r:id="rId46"/>
    <p:sldId id="534" r:id="rId47"/>
    <p:sldId id="535" r:id="rId48"/>
    <p:sldId id="319" r:id="rId49"/>
  </p:sldIdLst>
  <p:sldSz cx="9144000" cy="5143500" type="screen16x9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27C3B9ED-9D22-D449-AFBE-A9546F72ACF9}">
          <p14:sldIdLst>
            <p14:sldId id="478"/>
            <p14:sldId id="479"/>
            <p14:sldId id="480"/>
            <p14:sldId id="307"/>
            <p14:sldId id="481"/>
            <p14:sldId id="482"/>
            <p14:sldId id="484"/>
            <p14:sldId id="485"/>
            <p14:sldId id="486"/>
            <p14:sldId id="487"/>
            <p14:sldId id="488"/>
            <p14:sldId id="521"/>
            <p14:sldId id="490"/>
            <p14:sldId id="491"/>
            <p14:sldId id="513"/>
            <p14:sldId id="522"/>
            <p14:sldId id="492"/>
            <p14:sldId id="493"/>
            <p14:sldId id="523"/>
            <p14:sldId id="524"/>
            <p14:sldId id="525"/>
            <p14:sldId id="526"/>
            <p14:sldId id="494"/>
            <p14:sldId id="527"/>
            <p14:sldId id="528"/>
            <p14:sldId id="529"/>
            <p14:sldId id="497"/>
            <p14:sldId id="502"/>
            <p14:sldId id="530"/>
            <p14:sldId id="504"/>
            <p14:sldId id="508"/>
            <p14:sldId id="531"/>
            <p14:sldId id="536"/>
            <p14:sldId id="501"/>
            <p14:sldId id="505"/>
            <p14:sldId id="509"/>
            <p14:sldId id="537"/>
            <p14:sldId id="538"/>
            <p14:sldId id="539"/>
            <p14:sldId id="540"/>
            <p14:sldId id="541"/>
            <p14:sldId id="542"/>
            <p14:sldId id="506"/>
            <p14:sldId id="532"/>
            <p14:sldId id="533"/>
            <p14:sldId id="534"/>
            <p14:sldId id="535"/>
            <p14:sldId id="31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3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CB15E"/>
    <a:srgbClr val="236335"/>
    <a:srgbClr val="22B7BB"/>
    <a:srgbClr val="0000FF"/>
    <a:srgbClr val="FF00FF"/>
    <a:srgbClr val="FFFFFF"/>
    <a:srgbClr val="FEFEFE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507" autoAdjust="0"/>
    <p:restoredTop sz="96014" autoAdjust="0"/>
  </p:normalViewPr>
  <p:slideViewPr>
    <p:cSldViewPr snapToGrid="0">
      <p:cViewPr varScale="1">
        <p:scale>
          <a:sx n="92" d="100"/>
          <a:sy n="92" d="100"/>
        </p:scale>
        <p:origin x="184" y="248"/>
      </p:cViewPr>
      <p:guideLst>
        <p:guide orient="horz" pos="1620"/>
        <p:guide pos="2880"/>
        <p:guide pos="3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-3642" y="-84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handoutMaster" Target="handoutMasters/handoutMaster1.xml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A3A33ED-4608-4184-9C13-603AE5202381}" type="datetimeFigureOut">
              <a:rPr lang="zh-CN" altLang="en-US"/>
              <a:t>20/2/20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fld id="{3CD32C50-9E75-4634-8DF2-FB57AB9599BF}" type="slidenum">
              <a:rPr lang="zh-CN" altLang="en-US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182EE6C-E33B-44A5-B5D9-53BE194212E9}" type="datetimeFigureOut">
              <a:rPr lang="zh-CN" altLang="en-US"/>
              <a:t>20/2/20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fld id="{FC3DB8C5-EC5C-409F-81B3-809CB5B008B6}" type="slidenum">
              <a:rPr lang="zh-CN" altLang="en-US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4.png"/><Relationship Id="rId5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4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2" Type="http://schemas.openxmlformats.org/officeDocument/2006/relationships/tags" Target="../tags/tag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65"/>
          <a:stretch>
            <a:fillRect/>
          </a:stretch>
        </p:blipFill>
        <p:spPr bwMode="auto">
          <a:xfrm>
            <a:off x="0" y="0"/>
            <a:ext cx="9144000" cy="419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925" y="-101600"/>
            <a:ext cx="1403350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7" b="28438"/>
          <a:stretch>
            <a:fillRect/>
          </a:stretch>
        </p:blipFill>
        <p:spPr bwMode="auto">
          <a:xfrm>
            <a:off x="1952625" y="957263"/>
            <a:ext cx="5260975" cy="314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8" t="8028" r="9039" b="7777"/>
          <a:stretch>
            <a:fillRect/>
          </a:stretch>
        </p:blipFill>
        <p:spPr bwMode="auto">
          <a:xfrm>
            <a:off x="6862763" y="3733800"/>
            <a:ext cx="1300162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175" y="-30163"/>
            <a:ext cx="2039938" cy="197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39"/>
          <a:stretch>
            <a:fillRect/>
          </a:stretch>
        </p:blipFill>
        <p:spPr bwMode="auto">
          <a:xfrm>
            <a:off x="0" y="2605088"/>
            <a:ext cx="9144000" cy="253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65"/>
          <a:stretch>
            <a:fillRect/>
          </a:stretch>
        </p:blipFill>
        <p:spPr bwMode="auto">
          <a:xfrm>
            <a:off x="0" y="0"/>
            <a:ext cx="9144000" cy="419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组合 4"/>
          <p:cNvGrpSpPr/>
          <p:nvPr userDrawn="1"/>
        </p:nvGrpSpPr>
        <p:grpSpPr bwMode="auto">
          <a:xfrm>
            <a:off x="165100" y="212725"/>
            <a:ext cx="8813800" cy="4783138"/>
            <a:chOff x="164591" y="213378"/>
            <a:chExt cx="8814817" cy="4782477"/>
          </a:xfrm>
        </p:grpSpPr>
        <p:sp>
          <p:nvSpPr>
            <p:cNvPr id="5" name="剪去对角的矩形 4"/>
            <p:cNvSpPr/>
            <p:nvPr userDrawn="1"/>
          </p:nvSpPr>
          <p:spPr>
            <a:xfrm>
              <a:off x="164591" y="213378"/>
              <a:ext cx="8814817" cy="4782477"/>
            </a:xfrm>
            <a:prstGeom prst="snip2DiagRect">
              <a:avLst>
                <a:gd name="adj1" fmla="val 8255"/>
                <a:gd name="adj2" fmla="val 7949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6" name="剪去对角的矩形 5"/>
            <p:cNvSpPr/>
            <p:nvPr userDrawn="1"/>
          </p:nvSpPr>
          <p:spPr>
            <a:xfrm>
              <a:off x="207459" y="246711"/>
              <a:ext cx="8729082" cy="4715810"/>
            </a:xfrm>
            <a:prstGeom prst="snip2DiagRect">
              <a:avLst>
                <a:gd name="adj1" fmla="val 8255"/>
                <a:gd name="adj2" fmla="val 7949"/>
              </a:avLst>
            </a:prstGeom>
            <a:noFill/>
            <a:ln w="12700">
              <a:solidFill>
                <a:schemeClr val="accent3">
                  <a:lumMod val="75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pic>
        <p:nvPicPr>
          <p:cNvPr id="7" name="图片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6" t="13940" r="14366" b="55225"/>
          <a:stretch>
            <a:fillRect/>
          </a:stretch>
        </p:blipFill>
        <p:spPr bwMode="auto">
          <a:xfrm>
            <a:off x="2159000" y="-7938"/>
            <a:ext cx="4826000" cy="1174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39"/>
          <a:stretch>
            <a:fillRect/>
          </a:stretch>
        </p:blipFill>
        <p:spPr bwMode="auto">
          <a:xfrm>
            <a:off x="0" y="2605088"/>
            <a:ext cx="9144000" cy="253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65"/>
          <a:stretch>
            <a:fillRect/>
          </a:stretch>
        </p:blipFill>
        <p:spPr bwMode="auto">
          <a:xfrm>
            <a:off x="0" y="0"/>
            <a:ext cx="9144000" cy="419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组合 15"/>
          <p:cNvGrpSpPr/>
          <p:nvPr userDrawn="1"/>
        </p:nvGrpSpPr>
        <p:grpSpPr bwMode="auto">
          <a:xfrm>
            <a:off x="150813" y="128588"/>
            <a:ext cx="8842375" cy="4886325"/>
            <a:chOff x="1962819" y="1467988"/>
            <a:chExt cx="8266359" cy="38781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矩形 4"/>
            <p:cNvSpPr/>
            <p:nvPr/>
          </p:nvSpPr>
          <p:spPr>
            <a:xfrm>
              <a:off x="2054832" y="1566265"/>
              <a:ext cx="8073428" cy="37105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962819" y="1467988"/>
              <a:ext cx="8266359" cy="3878175"/>
            </a:xfrm>
            <a:prstGeom prst="rect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2026634" y="1530986"/>
              <a:ext cx="8140212" cy="3768558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4" r="3519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59807" y="4762375"/>
            <a:ext cx="2025000" cy="2376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20/2/20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3087000" y="4762375"/>
            <a:ext cx="2970000" cy="2376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457950" y="4762375"/>
            <a:ext cx="2025000" cy="2376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7981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8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1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Times New Roman" panose="02020603050405020304" pitchFamily="18" charset="0"/>
          <a:ea typeface="黑体" panose="0201060906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Times New Roman" panose="02020603050405020304" pitchFamily="18" charset="0"/>
          <a:ea typeface="黑体" panose="0201060906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Times New Roman" panose="02020603050405020304" pitchFamily="18" charset="0"/>
          <a:ea typeface="黑体" panose="0201060906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Times New Roman" panose="02020603050405020304" pitchFamily="18" charset="0"/>
          <a:ea typeface="黑体" panose="02010609060101010101" pitchFamily="2" charset="-122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2400" b="1" kern="1200">
          <a:solidFill>
            <a:schemeClr val="tx1"/>
          </a:solidFill>
          <a:latin typeface="+mj-lt"/>
          <a:ea typeface="+mn-ea"/>
          <a:cs typeface="+mn-cs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" Target="slide2.xml"/><Relationship Id="rId3" Type="http://schemas.openxmlformats.org/officeDocument/2006/relationships/slide" Target="slide2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audio" Target="../media/audio1.wav"/><Relationship Id="rId3" Type="http://schemas.openxmlformats.org/officeDocument/2006/relationships/image" Target="../media/image25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slide" Target="slide10.xml"/><Relationship Id="rId3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slide" Target="slide10.xml"/><Relationship Id="rId3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slide" Target="slide10.xml"/><Relationship Id="rId3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0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eg"/><Relationship Id="rId3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slide" Target="slide10.xml"/><Relationship Id="rId3" Type="http://schemas.openxmlformats.org/officeDocument/2006/relationships/image" Target="../media/image3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slide" Target="slide10.xml"/><Relationship Id="rId3" Type="http://schemas.openxmlformats.org/officeDocument/2006/relationships/image" Target="../media/image3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slide" Target="slide10.xml"/><Relationship Id="rId3" Type="http://schemas.openxmlformats.org/officeDocument/2006/relationships/image" Target="../media/image3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slide" Target="slide10.xml"/><Relationship Id="rId3" Type="http://schemas.openxmlformats.org/officeDocument/2006/relationships/image" Target="../media/image3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5">
            <a:hlinkClick r:id="rId2" action="ppaction://hlinksldjump"/>
          </p:cNvPr>
          <p:cNvSpPr/>
          <p:nvPr/>
        </p:nvSpPr>
        <p:spPr>
          <a:xfrm>
            <a:off x="3506788" y="1597025"/>
            <a:ext cx="2130425" cy="696913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32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第</a:t>
            </a:r>
            <a:r>
              <a:rPr lang="en-US" altLang="zh-CN" sz="32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en-US" sz="32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课时</a:t>
            </a:r>
          </a:p>
        </p:txBody>
      </p:sp>
      <p:sp>
        <p:nvSpPr>
          <p:cNvPr id="3" name="圆角矩形 5">
            <a:hlinkClick r:id="rId3" action="ppaction://hlinksldjump"/>
          </p:cNvPr>
          <p:cNvSpPr/>
          <p:nvPr/>
        </p:nvSpPr>
        <p:spPr>
          <a:xfrm>
            <a:off x="3506788" y="2511425"/>
            <a:ext cx="2130425" cy="696913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32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第</a:t>
            </a:r>
            <a:r>
              <a:rPr lang="en-US" altLang="zh-CN" sz="32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zh-CN" altLang="en-US" sz="32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课时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矩形 1"/>
          <p:cNvSpPr>
            <a:spLocks noChangeArrowheads="1"/>
          </p:cNvSpPr>
          <p:nvPr/>
        </p:nvSpPr>
        <p:spPr bwMode="auto">
          <a:xfrm>
            <a:off x="676275" y="847725"/>
            <a:ext cx="7537450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    看到又大又多的玉米，小猴子的心里</a:t>
            </a:r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__________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</p:txBody>
      </p:sp>
      <p:sp>
        <p:nvSpPr>
          <p:cNvPr id="3" name="矩形 2"/>
          <p:cNvSpPr>
            <a:spLocks noChangeArrowheads="1"/>
          </p:cNvSpPr>
          <p:nvPr/>
        </p:nvSpPr>
        <p:spPr bwMode="auto">
          <a:xfrm>
            <a:off x="911225" y="1412875"/>
            <a:ext cx="2236788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非常高兴</a:t>
            </a:r>
            <a:endParaRPr lang="en-US" altLang="zh-CN" sz="3200" b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676275" y="2197100"/>
            <a:ext cx="72771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3200" b="1">
                <a:latin typeface="宋体" panose="02010600030101010101" pitchFamily="2" charset="-122"/>
              </a:rPr>
              <a:t>    你能给“非常”找一个近义词吗？</a:t>
            </a:r>
            <a:endParaRPr lang="en-US" altLang="zh-CN" sz="3200" b="1">
              <a:latin typeface="宋体" panose="02010600030101010101" pitchFamily="2" charset="-122"/>
            </a:endParaRPr>
          </a:p>
          <a:p>
            <a:pPr eaLnBrk="1" hangingPunct="1">
              <a:lnSpc>
                <a:spcPct val="130000"/>
              </a:lnSpc>
            </a:pPr>
            <a:endParaRPr lang="en-US" altLang="zh-CN" sz="3200" b="1">
              <a:latin typeface="宋体" panose="02010600030101010101" pitchFamily="2" charset="-122"/>
            </a:endParaRPr>
          </a:p>
          <a:p>
            <a:pPr eaLnBrk="1" hangingPunct="1">
              <a:lnSpc>
                <a:spcPct val="130000"/>
              </a:lnSpc>
            </a:pPr>
            <a:r>
              <a:rPr lang="zh-CN" altLang="en-US" sz="3200" b="1">
                <a:latin typeface="宋体" panose="02010600030101010101" pitchFamily="2" charset="-122"/>
              </a:rPr>
              <a:t>    谁能用“非常”说一句话？</a:t>
            </a: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3429000" y="2809875"/>
            <a:ext cx="2235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十分、特别</a:t>
            </a:r>
            <a:endParaRPr lang="en-US" altLang="zh-CN" sz="32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矩形 1"/>
          <p:cNvSpPr>
            <a:spLocks noChangeArrowheads="1"/>
          </p:cNvSpPr>
          <p:nvPr/>
        </p:nvSpPr>
        <p:spPr bwMode="auto">
          <a:xfrm>
            <a:off x="539750" y="768350"/>
            <a:ext cx="7666038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小猴子看到又大又多的玉米心里非常高兴，就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________________________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</p:txBody>
      </p:sp>
      <p:sp>
        <p:nvSpPr>
          <p:cNvPr id="3" name="矩形 2"/>
          <p:cNvSpPr>
            <a:spLocks noChangeArrowheads="1"/>
          </p:cNvSpPr>
          <p:nvPr/>
        </p:nvSpPr>
        <p:spPr bwMode="auto">
          <a:xfrm>
            <a:off x="2532063" y="1362075"/>
            <a:ext cx="4419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130000"/>
              </a:lnSpc>
            </a:pPr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掰了一个，扛着往前走</a:t>
            </a:r>
            <a:endParaRPr lang="en-US" altLang="zh-CN" sz="3200" b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539750" y="2097088"/>
            <a:ext cx="7666038" cy="1281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3200" b="1" dirty="0">
                <a:latin typeface="宋体" panose="02010600030101010101" pitchFamily="2" charset="-122"/>
              </a:rPr>
              <a:t>    这一句话中有几个表示动作的词，找到了吗</a:t>
            </a:r>
            <a:r>
              <a:rPr lang="zh-CN" altLang="en-US" sz="3200" b="1" dirty="0" smtClean="0">
                <a:latin typeface="宋体" panose="02010600030101010101" pitchFamily="2" charset="-122"/>
              </a:rPr>
              <a:t>？</a:t>
            </a:r>
            <a:r>
              <a:rPr lang="zh-CN" altLang="en-US" sz="3200" b="1" dirty="0" smtClean="0">
                <a:solidFill>
                  <a:srgbClr val="FF0000"/>
                </a:solidFill>
                <a:latin typeface="宋体" panose="02010600030101010101" pitchFamily="2" charset="-122"/>
              </a:rPr>
              <a:t>圈一圈。</a:t>
            </a:r>
            <a:endParaRPr lang="zh-CN" altLang="en-US" sz="3200" b="1" dirty="0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grpSp>
        <p:nvGrpSpPr>
          <p:cNvPr id="5" name="组合 4"/>
          <p:cNvGrpSpPr/>
          <p:nvPr/>
        </p:nvGrpSpPr>
        <p:grpSpPr bwMode="auto">
          <a:xfrm>
            <a:off x="6959600" y="3440113"/>
            <a:ext cx="1166813" cy="1185862"/>
            <a:chOff x="2437" y="2032"/>
            <a:chExt cx="1244" cy="1264"/>
          </a:xfrm>
        </p:grpSpPr>
        <p:sp>
          <p:nvSpPr>
            <p:cNvPr id="19465" name="矩形 1"/>
            <p:cNvSpPr>
              <a:spLocks noChangeArrowheads="1"/>
            </p:cNvSpPr>
            <p:nvPr/>
          </p:nvSpPr>
          <p:spPr bwMode="auto">
            <a:xfrm>
              <a:off x="2437" y="2032"/>
              <a:ext cx="1245" cy="1245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/>
              <a:endParaRPr lang="zh-CN" altLang="en-US" sz="800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19466" name="直接连接符 4"/>
            <p:cNvCxnSpPr>
              <a:cxnSpLocks noChangeShapeType="1"/>
            </p:cNvCxnSpPr>
            <p:nvPr/>
          </p:nvCxnSpPr>
          <p:spPr bwMode="auto">
            <a:xfrm>
              <a:off x="2437" y="2645"/>
              <a:ext cx="124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467" name="直接连接符 6"/>
            <p:cNvCxnSpPr>
              <a:cxnSpLocks noChangeShapeType="1"/>
            </p:cNvCxnSpPr>
            <p:nvPr/>
          </p:nvCxnSpPr>
          <p:spPr bwMode="auto">
            <a:xfrm>
              <a:off x="3060" y="2052"/>
              <a:ext cx="0" cy="12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9" name="文本框 64"/>
          <p:cNvSpPr txBox="1">
            <a:spLocks noChangeArrowheads="1"/>
          </p:cNvSpPr>
          <p:nvPr/>
        </p:nvSpPr>
        <p:spPr bwMode="auto">
          <a:xfrm>
            <a:off x="6946900" y="3365500"/>
            <a:ext cx="12573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76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掰</a:t>
            </a: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6818313" y="2730500"/>
            <a:ext cx="1449387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130000"/>
              </a:lnSpc>
            </a:pPr>
            <a:r>
              <a:rPr lang="en-US" altLang="zh-CN" sz="3600" b="1">
                <a:solidFill>
                  <a:srgbClr val="FF00FF"/>
                </a:solidFill>
                <a:latin typeface="宋体" panose="02010600030101010101" pitchFamily="2" charset="-122"/>
              </a:rPr>
              <a:t>bāi</a:t>
            </a:r>
            <a:endParaRPr lang="zh-CN" altLang="en-US" sz="3600" b="1">
              <a:solidFill>
                <a:srgbClr val="FF00FF"/>
              </a:solidFill>
              <a:latin typeface="宋体" panose="02010600030101010101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39750" y="3338513"/>
            <a:ext cx="6408738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  <a:defRPr/>
            </a:pPr>
            <a:r>
              <a:rPr lang="zh-CN" altLang="en-US" sz="3200" b="1" dirty="0">
                <a:solidFill>
                  <a:srgbClr val="0000FF"/>
                </a:solidFill>
                <a:latin typeface="+mn-ea"/>
                <a:ea typeface="+mn-ea"/>
              </a:rPr>
              <a:t>    左边一只手，右边一只手，中间一个分，两手一分就是“掰”。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/>
          <p:cNvSpPr/>
          <p:nvPr/>
        </p:nvSpPr>
        <p:spPr>
          <a:xfrm>
            <a:off x="1352522" y="1123806"/>
            <a:ext cx="6978650" cy="1077912"/>
          </a:xfrm>
          <a:prstGeom prst="wedgeRoundRectCallout">
            <a:avLst>
              <a:gd name="adj1" fmla="val 23713"/>
              <a:gd name="adj2" fmla="val -50144"/>
              <a:gd name="adj3" fmla="val 16667"/>
            </a:avLst>
          </a:prstGeom>
          <a:noFill/>
          <a:ln w="9525" cap="flat" cmpd="sng">
            <a:solidFill>
              <a:srgbClr val="00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lstStyle/>
          <a:p>
            <a:r>
              <a:rPr lang="zh-CN" altLang="en-US" sz="6600" b="1" dirty="0">
                <a:latin typeface="楷体" panose="02010609060101010101" pitchFamily="49" charset="-122"/>
                <a:ea typeface="楷体" panose="02010609060101010101" pitchFamily="49" charset="-122"/>
              </a:rPr>
              <a:t>两手分开。</a:t>
            </a:r>
            <a:endParaRPr lang="en-US" altLang="zh-CN" sz="6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TextBox 4"/>
          <p:cNvSpPr txBox="1"/>
          <p:nvPr/>
        </p:nvSpPr>
        <p:spPr>
          <a:xfrm>
            <a:off x="5751484" y="847581"/>
            <a:ext cx="2130425" cy="15684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96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掰</a:t>
            </a:r>
          </a:p>
        </p:txBody>
      </p:sp>
      <p:sp>
        <p:nvSpPr>
          <p:cNvPr id="5" name="矩形 4"/>
          <p:cNvSpPr/>
          <p:nvPr/>
        </p:nvSpPr>
        <p:spPr>
          <a:xfrm>
            <a:off x="5526059" y="196706"/>
            <a:ext cx="2089150" cy="101473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en-US" altLang="zh-CN" sz="4400" b="1" dirty="0">
                <a:solidFill>
                  <a:srgbClr val="FF000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  </a:t>
            </a:r>
            <a:r>
              <a:rPr lang="en-US" altLang="zh-CN" sz="6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bāi</a:t>
            </a:r>
          </a:p>
        </p:txBody>
      </p:sp>
      <p:pic>
        <p:nvPicPr>
          <p:cNvPr id="6" name="Picture 8" descr="https://timgsa.baidu.com/timg?image&amp;quality=80&amp;size=b9999_10000&amp;sec=1548150126287&amp;di=948773eeedcd5dfb1142b2134db468c6&amp;imgtype=0&amp;src=http%3A%2F%2Fs9.rr.itc.cn%2Fr%2FwapChange%2F20174_18_0%2Fa3x4ew842394876722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8214" y="2281728"/>
            <a:ext cx="4238625" cy="238061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783788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 bwMode="auto">
          <a:xfrm>
            <a:off x="1087438" y="1933575"/>
            <a:ext cx="1166812" cy="1185863"/>
            <a:chOff x="2437" y="2032"/>
            <a:chExt cx="1244" cy="1264"/>
          </a:xfrm>
        </p:grpSpPr>
        <p:sp>
          <p:nvSpPr>
            <p:cNvPr id="20487" name="矩形 1"/>
            <p:cNvSpPr>
              <a:spLocks noChangeArrowheads="1"/>
            </p:cNvSpPr>
            <p:nvPr/>
          </p:nvSpPr>
          <p:spPr bwMode="auto">
            <a:xfrm>
              <a:off x="2437" y="2032"/>
              <a:ext cx="1245" cy="1245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/>
              <a:endParaRPr lang="zh-CN" altLang="en-US" sz="800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20488" name="直接连接符 4"/>
            <p:cNvCxnSpPr>
              <a:cxnSpLocks noChangeShapeType="1"/>
            </p:cNvCxnSpPr>
            <p:nvPr/>
          </p:nvCxnSpPr>
          <p:spPr bwMode="auto">
            <a:xfrm>
              <a:off x="2437" y="2645"/>
              <a:ext cx="124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489" name="直接连接符 6"/>
            <p:cNvCxnSpPr>
              <a:cxnSpLocks noChangeShapeType="1"/>
            </p:cNvCxnSpPr>
            <p:nvPr/>
          </p:nvCxnSpPr>
          <p:spPr bwMode="auto">
            <a:xfrm>
              <a:off x="3060" y="2052"/>
              <a:ext cx="0" cy="12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6" name="文本框 64"/>
          <p:cNvSpPr txBox="1">
            <a:spLocks noChangeArrowheads="1"/>
          </p:cNvSpPr>
          <p:nvPr/>
        </p:nvSpPr>
        <p:spPr bwMode="auto">
          <a:xfrm>
            <a:off x="1074738" y="1858963"/>
            <a:ext cx="125730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76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扛</a:t>
            </a:r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946150" y="1149350"/>
            <a:ext cx="1449388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130000"/>
              </a:lnSpc>
            </a:pPr>
            <a:r>
              <a:rPr lang="en-US" altLang="zh-CN" sz="3600" b="1">
                <a:solidFill>
                  <a:srgbClr val="FF00FF"/>
                </a:solidFill>
                <a:latin typeface="宋体" panose="02010600030101010101" pitchFamily="2" charset="-122"/>
              </a:rPr>
              <a:t>kánɡ</a:t>
            </a:r>
            <a:endParaRPr lang="zh-CN" altLang="en-US" sz="3600" b="1">
              <a:solidFill>
                <a:srgbClr val="FF00FF"/>
              </a:solidFill>
              <a:latin typeface="宋体" panose="02010600030101010101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71525" y="3890963"/>
            <a:ext cx="640715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  <a:defRPr/>
            </a:pPr>
            <a:r>
              <a:rPr lang="zh-CN" altLang="en-US" sz="3600" b="1" dirty="0">
                <a:latin typeface="+mn-ea"/>
                <a:ea typeface="+mn-ea"/>
              </a:rPr>
              <a:t>    与手有关，所以是提手旁。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380675" y="806391"/>
            <a:ext cx="3976550" cy="2976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矩形 1"/>
          <p:cNvSpPr>
            <a:spLocks noChangeArrowheads="1"/>
          </p:cNvSpPr>
          <p:nvPr/>
        </p:nvSpPr>
        <p:spPr bwMode="auto">
          <a:xfrm>
            <a:off x="717550" y="431800"/>
            <a:ext cx="7799388" cy="199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en-US" altLang="zh-CN" sz="3600" b="1">
                <a:latin typeface="宋体" panose="02010600030101010101" pitchFamily="2" charset="-122"/>
              </a:rPr>
              <a:t>2.</a:t>
            </a:r>
            <a:r>
              <a:rPr lang="zh-CN" altLang="en-US" sz="3600" b="1">
                <a:latin typeface="宋体" panose="02010600030101010101" pitchFamily="2" charset="-122"/>
              </a:rPr>
              <a:t>学习第</a:t>
            </a:r>
            <a:r>
              <a:rPr lang="en-US" altLang="zh-CN" sz="3600" b="1">
                <a:latin typeface="宋体" panose="02010600030101010101" pitchFamily="2" charset="-122"/>
              </a:rPr>
              <a:t>2</a:t>
            </a:r>
            <a:r>
              <a:rPr lang="zh-CN" altLang="en-US" sz="3600" b="1">
                <a:latin typeface="宋体" panose="02010600030101010101" pitchFamily="2" charset="-122"/>
              </a:rPr>
              <a:t>自然段。</a:t>
            </a:r>
            <a:endParaRPr lang="en-US" altLang="zh-CN" sz="3600" b="1">
              <a:latin typeface="宋体" panose="02010600030101010101" pitchFamily="2" charset="-122"/>
            </a:endParaRPr>
          </a:p>
          <a:p>
            <a:pPr eaLnBrk="1" hangingPunct="1">
              <a:lnSpc>
                <a:spcPct val="120000"/>
              </a:lnSpc>
            </a:pP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    小猴子扛着玉米，走啊走啊，来到了</a:t>
            </a:r>
            <a:r>
              <a:rPr lang="en-US" altLang="zh-CN" sz="3600" b="1">
                <a:latin typeface="楷体" panose="02010609060101010101" pitchFamily="49" charset="-122"/>
                <a:ea typeface="楷体" panose="02010609060101010101" pitchFamily="49" charset="-122"/>
              </a:rPr>
              <a:t>______________</a:t>
            </a: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</p:txBody>
      </p:sp>
      <p:sp>
        <p:nvSpPr>
          <p:cNvPr id="3" name="矩形 2"/>
          <p:cNvSpPr>
            <a:spLocks noChangeArrowheads="1"/>
          </p:cNvSpPr>
          <p:nvPr/>
        </p:nvSpPr>
        <p:spPr bwMode="auto">
          <a:xfrm>
            <a:off x="1841500" y="1668463"/>
            <a:ext cx="2951163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130000"/>
              </a:lnSpc>
            </a:pPr>
            <a:r>
              <a:rPr lang="zh-CN" altLang="en-US" sz="36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一棵桃树下</a:t>
            </a:r>
            <a:endParaRPr lang="en-US" altLang="zh-CN" sz="3600" b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179388" y="2468563"/>
            <a:ext cx="7799387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3600" b="1">
                <a:latin typeface="宋体" panose="02010600030101010101" pitchFamily="2" charset="-122"/>
              </a:rPr>
              <a:t>    小猴子看到的这棵桃树上有什么？</a:t>
            </a: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561975" y="3797300"/>
            <a:ext cx="2859088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130000"/>
              </a:lnSpc>
            </a:pPr>
            <a:r>
              <a:rPr lang="zh-CN" altLang="en-US" sz="3600" b="1">
                <a:solidFill>
                  <a:srgbClr val="FF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满</a:t>
            </a:r>
            <a:r>
              <a:rPr lang="zh-CN" altLang="en-US" sz="36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树的桃子</a:t>
            </a:r>
            <a:endParaRPr lang="en-US" altLang="zh-CN" sz="3600" b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987925" y="3436938"/>
            <a:ext cx="3402013" cy="143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  <a:defRPr/>
            </a:pPr>
            <a:r>
              <a:rPr lang="zh-CN" altLang="en-US" sz="3600" b="1" dirty="0">
                <a:latin typeface="+mn-ea"/>
                <a:ea typeface="+mn-ea"/>
              </a:rPr>
              <a:t>    表示树上的桃子很多。</a:t>
            </a:r>
          </a:p>
        </p:txBody>
      </p:sp>
      <p:grpSp>
        <p:nvGrpSpPr>
          <p:cNvPr id="2" name="组合 1"/>
          <p:cNvGrpSpPr/>
          <p:nvPr/>
        </p:nvGrpSpPr>
        <p:grpSpPr bwMode="auto">
          <a:xfrm>
            <a:off x="3576638" y="3521075"/>
            <a:ext cx="1257300" cy="1262063"/>
            <a:chOff x="3314700" y="3129757"/>
            <a:chExt cx="1257300" cy="1262062"/>
          </a:xfrm>
        </p:grpSpPr>
        <p:grpSp>
          <p:nvGrpSpPr>
            <p:cNvPr id="21513" name="组合 8"/>
            <p:cNvGrpSpPr/>
            <p:nvPr/>
          </p:nvGrpSpPr>
          <p:grpSpPr bwMode="auto">
            <a:xfrm>
              <a:off x="3327400" y="3204369"/>
              <a:ext cx="1166812" cy="1185863"/>
              <a:chOff x="2437" y="2032"/>
              <a:chExt cx="1244" cy="1264"/>
            </a:xfrm>
          </p:grpSpPr>
          <p:sp>
            <p:nvSpPr>
              <p:cNvPr id="21515" name="矩形 1"/>
              <p:cNvSpPr>
                <a:spLocks noChangeArrowheads="1"/>
              </p:cNvSpPr>
              <p:nvPr/>
            </p:nvSpPr>
            <p:spPr bwMode="auto">
              <a:xfrm>
                <a:off x="2437" y="2032"/>
                <a:ext cx="1245" cy="124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zh-CN" altLang="en-US" sz="800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cxnSp>
            <p:nvCxnSpPr>
              <p:cNvPr id="21516" name="直接连接符 4"/>
              <p:cNvCxnSpPr>
                <a:cxnSpLocks noChangeShapeType="1"/>
              </p:cNvCxnSpPr>
              <p:nvPr/>
            </p:nvCxnSpPr>
            <p:spPr bwMode="auto">
              <a:xfrm>
                <a:off x="2437" y="2645"/>
                <a:ext cx="124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517" name="直接连接符 6"/>
              <p:cNvCxnSpPr>
                <a:cxnSpLocks noChangeShapeType="1"/>
              </p:cNvCxnSpPr>
              <p:nvPr/>
            </p:nvCxnSpPr>
            <p:spPr bwMode="auto">
              <a:xfrm>
                <a:off x="3060" y="2052"/>
                <a:ext cx="0" cy="124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21514" name="文本框 64"/>
            <p:cNvSpPr txBox="1">
              <a:spLocks noChangeArrowheads="1"/>
            </p:cNvSpPr>
            <p:nvPr/>
          </p:nvSpPr>
          <p:spPr bwMode="auto">
            <a:xfrm>
              <a:off x="3314700" y="3129757"/>
              <a:ext cx="1257300" cy="1262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7600" b="1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满</a:t>
              </a:r>
            </a:p>
          </p:txBody>
        </p:sp>
      </p:grpSp>
      <p:sp>
        <p:nvSpPr>
          <p:cNvPr id="13" name="矩形 12"/>
          <p:cNvSpPr/>
          <p:nvPr/>
        </p:nvSpPr>
        <p:spPr bwMode="auto">
          <a:xfrm>
            <a:off x="3633788" y="2973388"/>
            <a:ext cx="10795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130000"/>
              </a:lnSpc>
              <a:defRPr/>
            </a:pPr>
            <a:r>
              <a:rPr lang="en-US" altLang="zh-CN" sz="3200" b="1" dirty="0" err="1">
                <a:latin typeface="+mn-ea"/>
                <a:ea typeface="+mn-ea"/>
              </a:rPr>
              <a:t>mǎn</a:t>
            </a:r>
            <a:endParaRPr lang="en-US" altLang="zh-CN" sz="3200" b="1" dirty="0">
              <a:latin typeface="+mn-ea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628650" y="3797300"/>
            <a:ext cx="7885113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36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表示天上的星星很多</a:t>
            </a:r>
            <a:r>
              <a:rPr lang="en-US" altLang="zh-CN" sz="36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3600" b="1">
                <a:solidFill>
                  <a:srgbClr val="FF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满天的星星</a:t>
            </a:r>
            <a:r>
              <a:rPr lang="zh-CN" altLang="en-US" sz="36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/>
          <p:cNvGrpSpPr/>
          <p:nvPr/>
        </p:nvGrpSpPr>
        <p:grpSpPr>
          <a:xfrm>
            <a:off x="309130" y="953943"/>
            <a:ext cx="8569325" cy="2936875"/>
            <a:chOff x="395536" y="801339"/>
            <a:chExt cx="8568952" cy="2202393"/>
          </a:xfrm>
        </p:grpSpPr>
        <p:sp>
          <p:nvSpPr>
            <p:cNvPr id="3" name="横卷形 7"/>
            <p:cNvSpPr/>
            <p:nvPr/>
          </p:nvSpPr>
          <p:spPr>
            <a:xfrm>
              <a:off x="395536" y="801339"/>
              <a:ext cx="8568952" cy="2202393"/>
            </a:xfrm>
            <a:prstGeom prst="horizontalScroll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" name="TextBox 1"/>
            <p:cNvSpPr txBox="1"/>
            <p:nvPr/>
          </p:nvSpPr>
          <p:spPr>
            <a:xfrm>
              <a:off x="827813" y="1005613"/>
              <a:ext cx="7848282" cy="1730009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32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    小猴子扛着玉米，走到一棵桃树底下。他看见满树的桃子又大又红，非常高兴，就扔了玉米，去摘桃子。</a:t>
              </a:r>
            </a:p>
          </p:txBody>
        </p:sp>
      </p:grpSp>
      <p:cxnSp>
        <p:nvCxnSpPr>
          <p:cNvPr id="5" name="直接连接符 9"/>
          <p:cNvCxnSpPr/>
          <p:nvPr/>
        </p:nvCxnSpPr>
        <p:spPr>
          <a:xfrm flipV="1">
            <a:off x="1710355" y="2630454"/>
            <a:ext cx="4392613" cy="714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885393" y="2970068"/>
            <a:ext cx="5111750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﹏﹏﹏﹏﹏﹏﹏﹏﹏﹏</a:t>
            </a: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椭圆 15"/>
          <p:cNvSpPr/>
          <p:nvPr/>
        </p:nvSpPr>
        <p:spPr>
          <a:xfrm>
            <a:off x="1496580" y="2910995"/>
            <a:ext cx="647700" cy="5111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椭圆 16"/>
          <p:cNvSpPr/>
          <p:nvPr/>
        </p:nvSpPr>
        <p:spPr>
          <a:xfrm>
            <a:off x="4024988" y="2881458"/>
            <a:ext cx="576263" cy="5111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圆角矩形 11"/>
          <p:cNvSpPr/>
          <p:nvPr/>
        </p:nvSpPr>
        <p:spPr>
          <a:xfrm>
            <a:off x="380885" y="372918"/>
            <a:ext cx="3240405" cy="64670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58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演一演，读一读。</a:t>
            </a:r>
          </a:p>
        </p:txBody>
      </p:sp>
      <p:pic>
        <p:nvPicPr>
          <p:cNvPr id="10" name="Picture 2" descr="C:\Users\Administrator\Desktop\一下图片加水印\猴子2.bmp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6510247" y="2681144"/>
            <a:ext cx="2223770" cy="2371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44194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ldLvl="0" animBg="1"/>
      <p:bldP spid="8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 bwMode="auto">
          <a:xfrm>
            <a:off x="1724025" y="1658938"/>
            <a:ext cx="1165225" cy="1185862"/>
            <a:chOff x="2437" y="2032"/>
            <a:chExt cx="1244" cy="1264"/>
          </a:xfrm>
        </p:grpSpPr>
        <p:sp>
          <p:nvSpPr>
            <p:cNvPr id="23559" name="矩形 1"/>
            <p:cNvSpPr>
              <a:spLocks noChangeArrowheads="1"/>
            </p:cNvSpPr>
            <p:nvPr/>
          </p:nvSpPr>
          <p:spPr bwMode="auto">
            <a:xfrm>
              <a:off x="2437" y="2032"/>
              <a:ext cx="1245" cy="1245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/>
              <a:endParaRPr lang="zh-CN" altLang="en-US" sz="800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23560" name="直接连接符 4"/>
            <p:cNvCxnSpPr>
              <a:cxnSpLocks noChangeShapeType="1"/>
            </p:cNvCxnSpPr>
            <p:nvPr/>
          </p:nvCxnSpPr>
          <p:spPr bwMode="auto">
            <a:xfrm>
              <a:off x="2437" y="2645"/>
              <a:ext cx="124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561" name="直接连接符 6"/>
            <p:cNvCxnSpPr>
              <a:cxnSpLocks noChangeShapeType="1"/>
            </p:cNvCxnSpPr>
            <p:nvPr/>
          </p:nvCxnSpPr>
          <p:spPr bwMode="auto">
            <a:xfrm>
              <a:off x="3060" y="2052"/>
              <a:ext cx="0" cy="12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6" name="文本框 64"/>
          <p:cNvSpPr txBox="1">
            <a:spLocks noChangeArrowheads="1"/>
          </p:cNvSpPr>
          <p:nvPr/>
        </p:nvSpPr>
        <p:spPr bwMode="auto">
          <a:xfrm>
            <a:off x="1711325" y="1584325"/>
            <a:ext cx="12573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76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扔</a:t>
            </a:r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1582738" y="881063"/>
            <a:ext cx="1449387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130000"/>
              </a:lnSpc>
            </a:pPr>
            <a:r>
              <a:rPr lang="en-US" altLang="zh-CN" sz="3600" b="1">
                <a:solidFill>
                  <a:srgbClr val="FF00FF"/>
                </a:solidFill>
                <a:latin typeface="宋体" panose="02010600030101010101" pitchFamily="2" charset="-122"/>
              </a:rPr>
              <a:t>rēnɡ</a:t>
            </a:r>
            <a:endParaRPr lang="zh-CN" altLang="en-US" sz="3600" b="1">
              <a:solidFill>
                <a:srgbClr val="FF00FF"/>
              </a:solidFill>
              <a:latin typeface="宋体" panose="02010600030101010101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84225" y="3201988"/>
            <a:ext cx="7575550" cy="143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  <a:defRPr/>
            </a:pPr>
            <a:r>
              <a:rPr lang="zh-CN" altLang="en-US" sz="3600" b="1" dirty="0">
                <a:latin typeface="+mn-ea"/>
                <a:ea typeface="+mn-ea"/>
              </a:rPr>
              <a:t>    这个字不仅是后鼻音，还是翘舌音，谁再来读一读？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2"/>
          <a:srcRect t="15649"/>
          <a:stretch>
            <a:fillRect/>
          </a:stretch>
        </p:blipFill>
        <p:spPr>
          <a:xfrm>
            <a:off x="4283075" y="609600"/>
            <a:ext cx="3136900" cy="25368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 bwMode="auto">
          <a:xfrm>
            <a:off x="1724025" y="1658938"/>
            <a:ext cx="1165225" cy="1185862"/>
            <a:chOff x="2437" y="2032"/>
            <a:chExt cx="1244" cy="1264"/>
          </a:xfrm>
        </p:grpSpPr>
        <p:sp>
          <p:nvSpPr>
            <p:cNvPr id="24583" name="矩形 1"/>
            <p:cNvSpPr>
              <a:spLocks noChangeArrowheads="1"/>
            </p:cNvSpPr>
            <p:nvPr/>
          </p:nvSpPr>
          <p:spPr bwMode="auto">
            <a:xfrm>
              <a:off x="2437" y="2032"/>
              <a:ext cx="1245" cy="1245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/>
              <a:endParaRPr lang="zh-CN" altLang="en-US" sz="800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24584" name="直接连接符 4"/>
            <p:cNvCxnSpPr>
              <a:cxnSpLocks noChangeShapeType="1"/>
            </p:cNvCxnSpPr>
            <p:nvPr/>
          </p:nvCxnSpPr>
          <p:spPr bwMode="auto">
            <a:xfrm>
              <a:off x="2437" y="2645"/>
              <a:ext cx="124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585" name="直接连接符 6"/>
            <p:cNvCxnSpPr>
              <a:cxnSpLocks noChangeShapeType="1"/>
            </p:cNvCxnSpPr>
            <p:nvPr/>
          </p:nvCxnSpPr>
          <p:spPr bwMode="auto">
            <a:xfrm>
              <a:off x="3060" y="2052"/>
              <a:ext cx="0" cy="12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6" name="文本框 64"/>
          <p:cNvSpPr txBox="1">
            <a:spLocks noChangeArrowheads="1"/>
          </p:cNvSpPr>
          <p:nvPr/>
        </p:nvSpPr>
        <p:spPr bwMode="auto">
          <a:xfrm>
            <a:off x="1711325" y="1584325"/>
            <a:ext cx="12573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76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摘</a:t>
            </a:r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1582738" y="881063"/>
            <a:ext cx="1449387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130000"/>
              </a:lnSpc>
            </a:pPr>
            <a:r>
              <a:rPr lang="en-US" altLang="zh-CN" sz="3600" b="1">
                <a:solidFill>
                  <a:srgbClr val="FF00FF"/>
                </a:solidFill>
                <a:latin typeface="宋体" panose="02010600030101010101" pitchFamily="2" charset="-122"/>
              </a:rPr>
              <a:t>zhāi</a:t>
            </a:r>
            <a:endParaRPr lang="zh-CN" altLang="en-US" sz="3600" b="1">
              <a:solidFill>
                <a:srgbClr val="FF00FF"/>
              </a:solidFill>
              <a:latin typeface="宋体" panose="02010600030101010101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352550" y="3600450"/>
            <a:ext cx="64389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130000"/>
              </a:lnSpc>
              <a:defRPr/>
            </a:pPr>
            <a:r>
              <a:rPr lang="zh-CN" altLang="en-US" sz="3600" b="1" dirty="0">
                <a:latin typeface="+mn-ea"/>
                <a:ea typeface="+mn-ea"/>
              </a:rPr>
              <a:t>摘星星、摘桃子、摘西瓜。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4138" y="760413"/>
            <a:ext cx="3525837" cy="26400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>
            <a:spLocks noChangeArrowheads="1"/>
          </p:cNvSpPr>
          <p:nvPr/>
        </p:nvSpPr>
        <p:spPr bwMode="auto">
          <a:xfrm>
            <a:off x="806450" y="693738"/>
            <a:ext cx="762635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36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一块玉米地   又大又多   掰   扛</a:t>
            </a:r>
          </a:p>
          <a:p>
            <a:pPr eaLnBrk="1" hangingPunct="1">
              <a:lnSpc>
                <a:spcPct val="120000"/>
              </a:lnSpc>
            </a:pPr>
            <a:r>
              <a:rPr lang="zh-CN" altLang="en-US" sz="36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一棵桃树下   又大又红   扔   摘</a:t>
            </a:r>
          </a:p>
        </p:txBody>
      </p:sp>
      <p:sp>
        <p:nvSpPr>
          <p:cNvPr id="31747" name="TextBox 12"/>
          <p:cNvSpPr txBox="1">
            <a:spLocks noChangeArrowheads="1"/>
          </p:cNvSpPr>
          <p:nvPr/>
        </p:nvSpPr>
        <p:spPr bwMode="auto">
          <a:xfrm>
            <a:off x="946150" y="184150"/>
            <a:ext cx="24907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3200" b="1">
                <a:solidFill>
                  <a:schemeClr val="bg1"/>
                </a:solidFill>
                <a:latin typeface="宋体" panose="02010600030101010101" pitchFamily="2" charset="-122"/>
              </a:rPr>
              <a:t>分组自学</a:t>
            </a:r>
          </a:p>
        </p:txBody>
      </p:sp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539750" y="2143125"/>
            <a:ext cx="8059738" cy="119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latin typeface="宋体" panose="02010600030101010101" pitchFamily="2" charset="-122"/>
              </a:rPr>
              <a:t>    同学们，你们仔细观察，文章的结构有何相似之处？</a:t>
            </a: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539750" y="3454400"/>
            <a:ext cx="8059738" cy="119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3200" b="1">
                <a:solidFill>
                  <a:srgbClr val="FF00FF"/>
                </a:solidFill>
                <a:latin typeface="宋体" panose="02010600030101010101" pitchFamily="2" charset="-122"/>
              </a:rPr>
              <a:t>    都是先说地点，然后描述小猴子看到的东西，接着写小猴子的动作和结果。</a:t>
            </a:r>
          </a:p>
        </p:txBody>
      </p:sp>
    </p:spTree>
    <p:extLst>
      <p:ext uri="{BB962C8B-B14F-4D97-AF65-F5344CB8AC3E}">
        <p14:creationId xmlns:p14="http://schemas.microsoft.com/office/powerpoint/2010/main" val="1024349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5"/>
          <p:cNvSpPr/>
          <p:nvPr/>
        </p:nvSpPr>
        <p:spPr>
          <a:xfrm>
            <a:off x="3594100" y="185738"/>
            <a:ext cx="2128838" cy="696912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32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第</a:t>
            </a:r>
            <a:r>
              <a:rPr lang="en-US" altLang="zh-CN" sz="32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en-US" sz="32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课时</a:t>
            </a:r>
          </a:p>
        </p:txBody>
      </p:sp>
      <p:sp>
        <p:nvSpPr>
          <p:cNvPr id="9219" name="文本框 1"/>
          <p:cNvSpPr txBox="1">
            <a:spLocks noChangeArrowheads="1"/>
          </p:cNvSpPr>
          <p:nvPr/>
        </p:nvSpPr>
        <p:spPr bwMode="auto">
          <a:xfrm>
            <a:off x="661988" y="185738"/>
            <a:ext cx="1925637" cy="584200"/>
          </a:xfrm>
          <a:prstGeom prst="rect">
            <a:avLst/>
          </a:prstGeom>
          <a:solidFill>
            <a:srgbClr val="2363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3200" b="1">
                <a:solidFill>
                  <a:schemeClr val="bg1"/>
                </a:solidFill>
                <a:latin typeface="宋体" panose="02010600030101010101" pitchFamily="2" charset="-122"/>
              </a:rPr>
              <a:t>猜谜语</a:t>
            </a:r>
          </a:p>
        </p:txBody>
      </p:sp>
      <p:sp>
        <p:nvSpPr>
          <p:cNvPr id="9220" name="矩形 3"/>
          <p:cNvSpPr>
            <a:spLocks noChangeArrowheads="1"/>
          </p:cNvSpPr>
          <p:nvPr/>
        </p:nvSpPr>
        <p:spPr bwMode="auto">
          <a:xfrm>
            <a:off x="525463" y="1081088"/>
            <a:ext cx="8097837" cy="192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3200" b="1">
                <a:latin typeface="宋体" panose="02010600030101010101" pitchFamily="2" charset="-122"/>
              </a:rPr>
              <a:t>    动物王国里有很多小动物，今天我们就请来一位动物朋友，它聪明、伶俐、会爬树、爱吃香蕉，你们猜猜它是谁？</a:t>
            </a:r>
          </a:p>
        </p:txBody>
      </p:sp>
      <p:sp>
        <p:nvSpPr>
          <p:cNvPr id="5" name="标题 1"/>
          <p:cNvSpPr txBox="1"/>
          <p:nvPr/>
        </p:nvSpPr>
        <p:spPr bwMode="auto">
          <a:xfrm>
            <a:off x="3300413" y="3530600"/>
            <a:ext cx="337343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4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小猴子</a:t>
            </a:r>
          </a:p>
        </p:txBody>
      </p:sp>
      <p:pic>
        <p:nvPicPr>
          <p:cNvPr id="9" name="图片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3" t="4796" r="12531" b="2411"/>
          <a:stretch>
            <a:fillRect/>
          </a:stretch>
        </p:blipFill>
        <p:spPr bwMode="auto">
          <a:xfrm>
            <a:off x="6550025" y="2747963"/>
            <a:ext cx="1546225" cy="199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矩形 2"/>
          <p:cNvSpPr>
            <a:spLocks noChangeArrowheads="1"/>
          </p:cNvSpPr>
          <p:nvPr/>
        </p:nvSpPr>
        <p:spPr bwMode="auto">
          <a:xfrm>
            <a:off x="873125" y="2571750"/>
            <a:ext cx="7697788" cy="215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3600" b="1">
                <a:latin typeface="宋体" panose="02010600030101010101" pitchFamily="2" charset="-122"/>
              </a:rPr>
              <a:t>    仿照“小猴子走到（哪里），看见（什么），就（怎么做）”这个句式，说说故事的主要情节。</a:t>
            </a:r>
          </a:p>
        </p:txBody>
      </p:sp>
      <p:pic>
        <p:nvPicPr>
          <p:cNvPr id="14339" name="图片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008063"/>
            <a:ext cx="1679575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图片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650" y="962025"/>
            <a:ext cx="1506538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图片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13" y="962025"/>
            <a:ext cx="1677987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图片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825" y="933450"/>
            <a:ext cx="182245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350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s111creentcut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510" y="526040"/>
            <a:ext cx="4103688" cy="4083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 Box 2"/>
          <p:cNvSpPr txBox="1"/>
          <p:nvPr/>
        </p:nvSpPr>
        <p:spPr>
          <a:xfrm>
            <a:off x="5211186" y="526040"/>
            <a:ext cx="3600450" cy="41541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</a:rPr>
              <a:t>一块玉米地里</a:t>
            </a:r>
            <a:endParaRPr lang="en-US" altLang="zh-CN" sz="4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</a:rPr>
              <a:t>又大又多</a:t>
            </a:r>
            <a:endParaRPr lang="en-US" altLang="zh-CN" sz="4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</a:rPr>
              <a:t>掰</a:t>
            </a:r>
            <a:endParaRPr lang="en-US" altLang="zh-CN" sz="4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</a:rPr>
              <a:t>扛</a:t>
            </a:r>
          </a:p>
        </p:txBody>
      </p:sp>
    </p:spTree>
    <p:extLst>
      <p:ext uri="{BB962C8B-B14F-4D97-AF65-F5344CB8AC3E}">
        <p14:creationId xmlns:p14="http://schemas.microsoft.com/office/powerpoint/2010/main" val="8791574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801034" y="656504"/>
            <a:ext cx="3394075" cy="3370263"/>
          </a:xfrm>
        </p:spPr>
        <p:txBody>
          <a:bodyPr rtlCol="0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</a:defRPr>
            </a:lvl9pPr>
          </a:lstStyle>
          <a:p>
            <a:pPr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kumimoji="1" lang="zh-CN" altLang="en-US" sz="4400" smtClean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一棵桃树下</a:t>
            </a:r>
            <a:r>
              <a:rPr kumimoji="1" lang="en-US" altLang="zh-CN" sz="4400" smtClean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/>
            </a:r>
            <a:br>
              <a:rPr kumimoji="1" lang="en-US" altLang="zh-CN" sz="4400" smtClean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</a:br>
            <a:r>
              <a:rPr kumimoji="1" lang="zh-CN" altLang="en-US" sz="4400" smtClean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又大又红</a:t>
            </a:r>
            <a:r>
              <a:rPr kumimoji="1" lang="en-US" altLang="zh-CN" sz="4400" smtClean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/>
            </a:r>
            <a:br>
              <a:rPr kumimoji="1" lang="en-US" altLang="zh-CN" sz="4400" smtClean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</a:br>
            <a:r>
              <a:rPr kumimoji="1" lang="zh-CN" altLang="en-US" sz="4400" smtClean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扔</a:t>
            </a:r>
            <a:br>
              <a:rPr kumimoji="1" lang="zh-CN" altLang="en-US" sz="4400" smtClean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</a:br>
            <a:r>
              <a:rPr kumimoji="1" lang="zh-CN" altLang="en-US" sz="4400" smtClean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摘</a:t>
            </a:r>
            <a:endParaRPr kumimoji="1" lang="zh-CN" altLang="en-US" sz="4400" dirty="0" smtClean="0"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pic>
        <p:nvPicPr>
          <p:cNvPr id="3" name="Picture 2" descr="C:\Users\Administrator\Desktop\一下图片加水印\猴子2.bmp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2109" y="656716"/>
            <a:ext cx="3528391" cy="37615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124094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12"/>
          <p:cNvSpPr txBox="1">
            <a:spLocks noChangeArrowheads="1"/>
          </p:cNvSpPr>
          <p:nvPr/>
        </p:nvSpPr>
        <p:spPr bwMode="auto">
          <a:xfrm>
            <a:off x="397510" y="286708"/>
            <a:ext cx="24907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3200" b="1" dirty="0">
                <a:solidFill>
                  <a:schemeClr val="bg1"/>
                </a:solidFill>
                <a:highlight>
                  <a:srgbClr val="3CB15E"/>
                </a:highlight>
                <a:latin typeface="宋体" panose="02010600030101010101" pitchFamily="2" charset="-122"/>
              </a:rPr>
              <a:t>指导书写</a:t>
            </a:r>
          </a:p>
        </p:txBody>
      </p:sp>
      <p:grpSp>
        <p:nvGrpSpPr>
          <p:cNvPr id="25603" name="组合 2"/>
          <p:cNvGrpSpPr/>
          <p:nvPr/>
        </p:nvGrpSpPr>
        <p:grpSpPr bwMode="auto">
          <a:xfrm>
            <a:off x="1169988" y="1538288"/>
            <a:ext cx="1166812" cy="1185862"/>
            <a:chOff x="2437" y="2032"/>
            <a:chExt cx="1244" cy="1264"/>
          </a:xfrm>
        </p:grpSpPr>
        <p:sp>
          <p:nvSpPr>
            <p:cNvPr id="25619" name="矩形 1"/>
            <p:cNvSpPr>
              <a:spLocks noChangeArrowheads="1"/>
            </p:cNvSpPr>
            <p:nvPr/>
          </p:nvSpPr>
          <p:spPr bwMode="auto">
            <a:xfrm>
              <a:off x="2437" y="2032"/>
              <a:ext cx="1245" cy="1245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/>
              <a:endParaRPr lang="zh-CN" altLang="en-US" sz="800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25620" name="直接连接符 4"/>
            <p:cNvCxnSpPr>
              <a:cxnSpLocks noChangeShapeType="1"/>
            </p:cNvCxnSpPr>
            <p:nvPr/>
          </p:nvCxnSpPr>
          <p:spPr bwMode="auto">
            <a:xfrm>
              <a:off x="2437" y="2645"/>
              <a:ext cx="124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621" name="直接连接符 6"/>
            <p:cNvCxnSpPr>
              <a:cxnSpLocks noChangeShapeType="1"/>
            </p:cNvCxnSpPr>
            <p:nvPr/>
          </p:nvCxnSpPr>
          <p:spPr bwMode="auto">
            <a:xfrm>
              <a:off x="3060" y="2052"/>
              <a:ext cx="0" cy="12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5604" name="文本框 64"/>
          <p:cNvSpPr txBox="1">
            <a:spLocks noChangeArrowheads="1"/>
          </p:cNvSpPr>
          <p:nvPr/>
        </p:nvSpPr>
        <p:spPr bwMode="auto">
          <a:xfrm>
            <a:off x="1157288" y="1462088"/>
            <a:ext cx="125730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76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块</a:t>
            </a:r>
          </a:p>
        </p:txBody>
      </p:sp>
      <p:grpSp>
        <p:nvGrpSpPr>
          <p:cNvPr id="25605" name="组合 7"/>
          <p:cNvGrpSpPr/>
          <p:nvPr/>
        </p:nvGrpSpPr>
        <p:grpSpPr bwMode="auto">
          <a:xfrm>
            <a:off x="3940175" y="1538288"/>
            <a:ext cx="1165225" cy="1185862"/>
            <a:chOff x="2437" y="2032"/>
            <a:chExt cx="1244" cy="1264"/>
          </a:xfrm>
        </p:grpSpPr>
        <p:sp>
          <p:nvSpPr>
            <p:cNvPr id="25616" name="矩形 1"/>
            <p:cNvSpPr>
              <a:spLocks noChangeArrowheads="1"/>
            </p:cNvSpPr>
            <p:nvPr/>
          </p:nvSpPr>
          <p:spPr bwMode="auto">
            <a:xfrm>
              <a:off x="2437" y="2032"/>
              <a:ext cx="1245" cy="1245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/>
              <a:endParaRPr lang="zh-CN" altLang="en-US" sz="800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25617" name="直接连接符 9"/>
            <p:cNvCxnSpPr>
              <a:cxnSpLocks noChangeShapeType="1"/>
            </p:cNvCxnSpPr>
            <p:nvPr/>
          </p:nvCxnSpPr>
          <p:spPr bwMode="auto">
            <a:xfrm>
              <a:off x="2437" y="2645"/>
              <a:ext cx="124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618" name="直接连接符 6"/>
            <p:cNvCxnSpPr>
              <a:cxnSpLocks noChangeShapeType="1"/>
            </p:cNvCxnSpPr>
            <p:nvPr/>
          </p:nvCxnSpPr>
          <p:spPr bwMode="auto">
            <a:xfrm>
              <a:off x="3060" y="2052"/>
              <a:ext cx="0" cy="12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5606" name="文本框 64"/>
          <p:cNvSpPr txBox="1">
            <a:spLocks noChangeArrowheads="1"/>
          </p:cNvSpPr>
          <p:nvPr/>
        </p:nvSpPr>
        <p:spPr bwMode="auto">
          <a:xfrm>
            <a:off x="3927475" y="1462088"/>
            <a:ext cx="125730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76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非</a:t>
            </a:r>
          </a:p>
        </p:txBody>
      </p:sp>
      <p:grpSp>
        <p:nvGrpSpPr>
          <p:cNvPr id="25607" name="组合 12"/>
          <p:cNvGrpSpPr/>
          <p:nvPr/>
        </p:nvGrpSpPr>
        <p:grpSpPr bwMode="auto">
          <a:xfrm>
            <a:off x="6750050" y="1538288"/>
            <a:ext cx="1165225" cy="1185862"/>
            <a:chOff x="2437" y="2032"/>
            <a:chExt cx="1244" cy="1264"/>
          </a:xfrm>
        </p:grpSpPr>
        <p:sp>
          <p:nvSpPr>
            <p:cNvPr id="25613" name="矩形 1"/>
            <p:cNvSpPr>
              <a:spLocks noChangeArrowheads="1"/>
            </p:cNvSpPr>
            <p:nvPr/>
          </p:nvSpPr>
          <p:spPr bwMode="auto">
            <a:xfrm>
              <a:off x="2437" y="2032"/>
              <a:ext cx="1245" cy="1245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/>
              <a:endParaRPr lang="zh-CN" altLang="en-US" sz="800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25614" name="直接连接符 14"/>
            <p:cNvCxnSpPr>
              <a:cxnSpLocks noChangeShapeType="1"/>
            </p:cNvCxnSpPr>
            <p:nvPr/>
          </p:nvCxnSpPr>
          <p:spPr bwMode="auto">
            <a:xfrm>
              <a:off x="2437" y="2645"/>
              <a:ext cx="124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615" name="直接连接符 6"/>
            <p:cNvCxnSpPr>
              <a:cxnSpLocks noChangeShapeType="1"/>
            </p:cNvCxnSpPr>
            <p:nvPr/>
          </p:nvCxnSpPr>
          <p:spPr bwMode="auto">
            <a:xfrm>
              <a:off x="3060" y="2052"/>
              <a:ext cx="0" cy="12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5608" name="文本框 64"/>
          <p:cNvSpPr txBox="1">
            <a:spLocks noChangeArrowheads="1"/>
          </p:cNvSpPr>
          <p:nvPr/>
        </p:nvSpPr>
        <p:spPr bwMode="auto">
          <a:xfrm>
            <a:off x="6735763" y="1462088"/>
            <a:ext cx="125730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76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常</a:t>
            </a:r>
          </a:p>
        </p:txBody>
      </p:sp>
      <p:sp>
        <p:nvSpPr>
          <p:cNvPr id="18" name="矩形 17"/>
          <p:cNvSpPr/>
          <p:nvPr/>
        </p:nvSpPr>
        <p:spPr>
          <a:xfrm>
            <a:off x="673100" y="2921000"/>
            <a:ext cx="7797800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  <a:defRPr/>
            </a:pPr>
            <a:r>
              <a:rPr lang="zh-CN" altLang="en-US" sz="3600" b="1" dirty="0">
                <a:latin typeface="+mn-ea"/>
                <a:ea typeface="+mn-ea"/>
              </a:rPr>
              <a:t>    观察这几个字在田字格中的位置，说说书写注意点。</a:t>
            </a:r>
          </a:p>
        </p:txBody>
      </p:sp>
      <p:sp>
        <p:nvSpPr>
          <p:cNvPr id="19" name="矩形 18"/>
          <p:cNvSpPr/>
          <p:nvPr/>
        </p:nvSpPr>
        <p:spPr bwMode="auto">
          <a:xfrm>
            <a:off x="1214438" y="863600"/>
            <a:ext cx="10795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130000"/>
              </a:lnSpc>
              <a:defRPr/>
            </a:pPr>
            <a:r>
              <a:rPr lang="en-US" altLang="zh-CN" sz="3200" b="1" dirty="0" err="1">
                <a:latin typeface="+mn-ea"/>
                <a:ea typeface="+mn-ea"/>
              </a:rPr>
              <a:t>kuài</a:t>
            </a:r>
            <a:endParaRPr lang="en-US" altLang="zh-CN" sz="3200" b="1" dirty="0">
              <a:latin typeface="+mn-ea"/>
              <a:ea typeface="+mn-ea"/>
            </a:endParaRPr>
          </a:p>
        </p:txBody>
      </p:sp>
      <p:sp>
        <p:nvSpPr>
          <p:cNvPr id="20" name="矩形 19"/>
          <p:cNvSpPr/>
          <p:nvPr/>
        </p:nvSpPr>
        <p:spPr bwMode="auto">
          <a:xfrm>
            <a:off x="3984625" y="863600"/>
            <a:ext cx="10779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130000"/>
              </a:lnSpc>
              <a:defRPr/>
            </a:pPr>
            <a:r>
              <a:rPr lang="en-US" altLang="zh-CN" sz="3200" b="1" dirty="0" err="1">
                <a:latin typeface="+mn-ea"/>
                <a:ea typeface="+mn-ea"/>
              </a:rPr>
              <a:t>fēi</a:t>
            </a:r>
            <a:endParaRPr lang="en-US" altLang="zh-CN" sz="3200" b="1" dirty="0">
              <a:latin typeface="+mn-ea"/>
              <a:ea typeface="+mn-ea"/>
            </a:endParaRPr>
          </a:p>
        </p:txBody>
      </p:sp>
      <p:sp>
        <p:nvSpPr>
          <p:cNvPr id="21" name="矩形 20"/>
          <p:cNvSpPr/>
          <p:nvPr/>
        </p:nvSpPr>
        <p:spPr bwMode="auto">
          <a:xfrm>
            <a:off x="6569075" y="863600"/>
            <a:ext cx="15287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130000"/>
              </a:lnSpc>
              <a:defRPr/>
            </a:pPr>
            <a:r>
              <a:rPr lang="en-US" altLang="zh-CN" sz="3200" b="1" dirty="0" err="1">
                <a:latin typeface="+mn-ea"/>
                <a:ea typeface="+mn-ea"/>
              </a:rPr>
              <a:t>chánɡ</a:t>
            </a:r>
            <a:endParaRPr lang="en-US" altLang="zh-CN" sz="3200" b="1" dirty="0">
              <a:latin typeface="+mn-ea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47"/>
          <p:cNvGraphicFramePr>
            <a:graphicFrameLocks noGrp="1"/>
          </p:cNvGraphicFramePr>
          <p:nvPr/>
        </p:nvGraphicFramePr>
        <p:xfrm>
          <a:off x="5376863" y="845185"/>
          <a:ext cx="2590800" cy="2590800"/>
        </p:xfrm>
        <a:graphic>
          <a:graphicData uri="http://schemas.openxmlformats.org/drawingml/2006/table">
            <a:tbl>
              <a:tblPr/>
              <a:tblGrid>
                <a:gridCol w="1284446"/>
                <a:gridCol w="1306354"/>
              </a:tblGrid>
              <a:tr h="1289209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83" marB="3428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83" marB="34283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0159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83" marB="3428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83" marB="34283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矩形 2"/>
          <p:cNvSpPr>
            <a:spLocks noChangeArrowheads="1"/>
          </p:cNvSpPr>
          <p:nvPr/>
        </p:nvSpPr>
        <p:spPr bwMode="auto">
          <a:xfrm>
            <a:off x="4832350" y="3497897"/>
            <a:ext cx="4006850" cy="10152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defTabSz="342900" eaLnBrk="1" hangingPunct="1">
              <a:defRPr/>
            </a:pPr>
            <a:r>
              <a:rPr lang="zh-CN" altLang="en-US" sz="1999" b="1" dirty="0">
                <a:solidFill>
                  <a:srgbClr val="0000FF"/>
                </a:solidFill>
                <a:latin typeface="宋体" panose="02010600030101010101" pitchFamily="2" charset="-122"/>
              </a:rPr>
              <a:t>书写指导：</a:t>
            </a:r>
            <a:r>
              <a:rPr lang="zh-CN" altLang="en-US" sz="1999" b="1" dirty="0">
                <a:solidFill>
                  <a:srgbClr val="000000"/>
                </a:solidFill>
                <a:latin typeface="宋体" panose="02010600030101010101" pitchFamily="2" charset="-122"/>
              </a:rPr>
              <a:t>左窄右宽，左短右长。右部的横折往左收，一撇先直再弯穿插到提下方，一捺较舒展。</a:t>
            </a:r>
            <a:endParaRPr lang="zh-CN" altLang="en-US" sz="2400" b="1" dirty="0">
              <a:solidFill>
                <a:srgbClr val="000000"/>
              </a:solidFill>
              <a:latin typeface="宋体" panose="02010600030101010101" pitchFamily="2" charset="-122"/>
            </a:endParaRPr>
          </a:p>
        </p:txBody>
      </p:sp>
      <p:sp>
        <p:nvSpPr>
          <p:cNvPr id="7" name="矩形 4"/>
          <p:cNvSpPr/>
          <p:nvPr/>
        </p:nvSpPr>
        <p:spPr>
          <a:xfrm>
            <a:off x="3544888" y="1567498"/>
            <a:ext cx="1210588" cy="132331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7999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块</a:t>
            </a:r>
          </a:p>
        </p:txBody>
      </p:sp>
      <p:sp>
        <p:nvSpPr>
          <p:cNvPr id="8" name="矩形 7"/>
          <p:cNvSpPr/>
          <p:nvPr/>
        </p:nvSpPr>
        <p:spPr>
          <a:xfrm>
            <a:off x="3263901" y="924561"/>
            <a:ext cx="1844675" cy="83099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4800" b="1" dirty="0">
                <a:solidFill>
                  <a:srgbClr val="FF000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  kuài</a:t>
            </a:r>
          </a:p>
        </p:txBody>
      </p:sp>
      <p:sp>
        <p:nvSpPr>
          <p:cNvPr id="12" name="TextBox 45"/>
          <p:cNvSpPr txBox="1"/>
          <p:nvPr/>
        </p:nvSpPr>
        <p:spPr>
          <a:xfrm>
            <a:off x="938214" y="1519873"/>
            <a:ext cx="1689100" cy="9233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5400" dirty="0">
                <a:latin typeface="楷体" panose="02010609060101010101" pitchFamily="49" charset="-122"/>
                <a:ea typeface="楷体" panose="02010609060101010101" pitchFamily="49" charset="-122"/>
              </a:rPr>
              <a:t>一</a:t>
            </a:r>
            <a:r>
              <a:rPr lang="zh-CN" altLang="en-US" sz="5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块</a:t>
            </a:r>
          </a:p>
        </p:txBody>
      </p:sp>
      <p:sp>
        <p:nvSpPr>
          <p:cNvPr id="13" name="TextBox 20"/>
          <p:cNvSpPr txBox="1">
            <a:spLocks noChangeArrowheads="1"/>
          </p:cNvSpPr>
          <p:nvPr/>
        </p:nvSpPr>
        <p:spPr bwMode="auto">
          <a:xfrm>
            <a:off x="787401" y="3693160"/>
            <a:ext cx="3598862" cy="39998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342900">
              <a:defRPr/>
            </a:pPr>
            <a:r>
              <a:rPr lang="zh-CN" altLang="en-US" sz="1999" b="1" dirty="0">
                <a:solidFill>
                  <a:srgbClr val="0000FF"/>
                </a:solidFill>
                <a:latin typeface="+mj-ea"/>
                <a:ea typeface="+mj-ea"/>
              </a:rPr>
              <a:t>组词：</a:t>
            </a:r>
            <a:r>
              <a:rPr lang="zh-CN" altLang="en-US" sz="1999" b="1" dirty="0">
                <a:latin typeface="+mj-ea"/>
                <a:ea typeface="+mj-ea"/>
              </a:rPr>
              <a:t>一块石头  一块钱</a:t>
            </a:r>
          </a:p>
        </p:txBody>
      </p:sp>
      <p:sp>
        <p:nvSpPr>
          <p:cNvPr id="14" name="TextBox 23"/>
          <p:cNvSpPr txBox="1">
            <a:spLocks noChangeArrowheads="1"/>
          </p:cNvSpPr>
          <p:nvPr/>
        </p:nvSpPr>
        <p:spPr bwMode="auto">
          <a:xfrm>
            <a:off x="765175" y="4018597"/>
            <a:ext cx="3640138" cy="55380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342900">
              <a:lnSpc>
                <a:spcPct val="150000"/>
              </a:lnSpc>
              <a:defRPr/>
            </a:pPr>
            <a:r>
              <a:rPr lang="zh-CN" altLang="en-US" sz="1999" b="1" dirty="0">
                <a:solidFill>
                  <a:srgbClr val="0000FF"/>
                </a:solidFill>
                <a:latin typeface="+mj-ea"/>
                <a:ea typeface="+mj-ea"/>
              </a:rPr>
              <a:t>造句：</a:t>
            </a:r>
            <a:r>
              <a:rPr lang="zh-CN" altLang="en-US" sz="1999" b="1" dirty="0">
                <a:latin typeface="+mj-ea"/>
                <a:ea typeface="+mj-ea"/>
              </a:rPr>
              <a:t>地上有一块石头。</a:t>
            </a:r>
          </a:p>
        </p:txBody>
      </p:sp>
      <p:sp>
        <p:nvSpPr>
          <p:cNvPr id="15" name="文本框 30"/>
          <p:cNvSpPr txBox="1">
            <a:spLocks noChangeArrowheads="1"/>
          </p:cNvSpPr>
          <p:nvPr/>
        </p:nvSpPr>
        <p:spPr bwMode="auto">
          <a:xfrm>
            <a:off x="758825" y="3282195"/>
            <a:ext cx="2362200" cy="7076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342900" eaLnBrk="1" hangingPunct="1">
              <a:defRPr/>
            </a:pPr>
            <a:r>
              <a:rPr lang="zh-CN" altLang="en-US" sz="1999" b="1">
                <a:solidFill>
                  <a:srgbClr val="0000FF"/>
                </a:solidFill>
                <a:latin typeface="+mj-ea"/>
                <a:ea typeface="+mj-ea"/>
              </a:rPr>
              <a:t>音序：</a:t>
            </a:r>
            <a:r>
              <a:rPr lang="en-US" altLang="zh-CN" sz="1999" b="1">
                <a:latin typeface="+mj-ea"/>
                <a:ea typeface="+mj-ea"/>
              </a:rPr>
              <a:t>K  </a:t>
            </a:r>
            <a:r>
              <a:rPr lang="zh-CN" altLang="en-US" sz="1999" b="1">
                <a:solidFill>
                  <a:srgbClr val="0000FF"/>
                </a:solidFill>
                <a:latin typeface="+mj-ea"/>
                <a:ea typeface="+mj-ea"/>
              </a:rPr>
              <a:t>部首：</a:t>
            </a:r>
            <a:r>
              <a:rPr lang="zh-CN" altLang="en-US" sz="1999" b="1">
                <a:latin typeface="+mj-ea"/>
                <a:ea typeface="+mj-ea"/>
              </a:rPr>
              <a:t>土</a:t>
            </a:r>
          </a:p>
          <a:p>
            <a:pPr algn="ctr" defTabSz="342900" eaLnBrk="1" hangingPunct="1">
              <a:defRPr/>
            </a:pPr>
            <a:endParaRPr lang="en-US" altLang="zh-CN" sz="1999" b="1">
              <a:latin typeface="+mj-ea"/>
              <a:ea typeface="+mj-ea"/>
            </a:endParaRPr>
          </a:p>
        </p:txBody>
      </p:sp>
      <p:sp>
        <p:nvSpPr>
          <p:cNvPr id="16" name="文本框 31"/>
          <p:cNvSpPr txBox="1">
            <a:spLocks noChangeArrowheads="1"/>
          </p:cNvSpPr>
          <p:nvPr/>
        </p:nvSpPr>
        <p:spPr bwMode="auto">
          <a:xfrm>
            <a:off x="490538" y="2869282"/>
            <a:ext cx="2078038" cy="39998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 anchorCtr="1">
            <a:spAutoFit/>
          </a:bodyPr>
          <a:lstStyle/>
          <a:p>
            <a:pPr algn="ctr" defTabSz="342900">
              <a:defRPr/>
            </a:pPr>
            <a:r>
              <a:rPr lang="zh-CN" altLang="en-US" sz="1999" b="1" dirty="0">
                <a:solidFill>
                  <a:srgbClr val="0000FF"/>
                </a:solidFill>
                <a:latin typeface="+mj-ea"/>
                <a:ea typeface="+mj-ea"/>
              </a:rPr>
              <a:t>结构</a:t>
            </a:r>
            <a:r>
              <a:rPr lang="en-US" altLang="zh-CN" sz="1999" b="1" dirty="0">
                <a:solidFill>
                  <a:srgbClr val="0000FF"/>
                </a:solidFill>
                <a:latin typeface="+mj-ea"/>
                <a:ea typeface="+mj-ea"/>
              </a:rPr>
              <a:t>: </a:t>
            </a:r>
            <a:r>
              <a:rPr lang="zh-CN" altLang="en-US" sz="1999" b="1" dirty="0">
                <a:latin typeface="+mj-ea"/>
                <a:ea typeface="+mj-ea"/>
              </a:rPr>
              <a:t>左右</a:t>
            </a:r>
          </a:p>
        </p:txBody>
      </p:sp>
      <p:sp>
        <p:nvSpPr>
          <p:cNvPr id="17" name="Freeform 47"/>
          <p:cNvSpPr/>
          <p:nvPr/>
        </p:nvSpPr>
        <p:spPr>
          <a:xfrm>
            <a:off x="5795963" y="1864360"/>
            <a:ext cx="592137" cy="192088"/>
          </a:xfrm>
          <a:custGeom>
            <a:avLst/>
            <a:gdLst>
              <a:gd name="txL" fmla="*/ 0 w 933"/>
              <a:gd name="txT" fmla="*/ 0 h 304"/>
              <a:gd name="txR" fmla="*/ 933 w 933"/>
              <a:gd name="txB" fmla="*/ 304 h 304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933" h="304">
                <a:moveTo>
                  <a:pt x="32" y="304"/>
                </a:moveTo>
                <a:lnTo>
                  <a:pt x="16" y="272"/>
                </a:lnTo>
                <a:lnTo>
                  <a:pt x="0" y="240"/>
                </a:lnTo>
                <a:lnTo>
                  <a:pt x="193" y="192"/>
                </a:lnTo>
                <a:lnTo>
                  <a:pt x="338" y="144"/>
                </a:lnTo>
                <a:lnTo>
                  <a:pt x="483" y="96"/>
                </a:lnTo>
                <a:lnTo>
                  <a:pt x="595" y="64"/>
                </a:lnTo>
                <a:lnTo>
                  <a:pt x="692" y="32"/>
                </a:lnTo>
                <a:lnTo>
                  <a:pt x="756" y="16"/>
                </a:lnTo>
                <a:lnTo>
                  <a:pt x="805" y="0"/>
                </a:lnTo>
                <a:lnTo>
                  <a:pt x="837" y="0"/>
                </a:lnTo>
                <a:lnTo>
                  <a:pt x="885" y="0"/>
                </a:lnTo>
                <a:lnTo>
                  <a:pt x="917" y="0"/>
                </a:lnTo>
                <a:lnTo>
                  <a:pt x="917" y="16"/>
                </a:lnTo>
                <a:lnTo>
                  <a:pt x="933" y="48"/>
                </a:lnTo>
                <a:lnTo>
                  <a:pt x="933" y="64"/>
                </a:lnTo>
                <a:lnTo>
                  <a:pt x="933" y="80"/>
                </a:lnTo>
                <a:lnTo>
                  <a:pt x="901" y="112"/>
                </a:lnTo>
                <a:lnTo>
                  <a:pt x="869" y="128"/>
                </a:lnTo>
                <a:lnTo>
                  <a:pt x="805" y="160"/>
                </a:lnTo>
                <a:lnTo>
                  <a:pt x="660" y="208"/>
                </a:lnTo>
                <a:lnTo>
                  <a:pt x="499" y="256"/>
                </a:lnTo>
                <a:lnTo>
                  <a:pt x="418" y="288"/>
                </a:lnTo>
                <a:lnTo>
                  <a:pt x="338" y="304"/>
                </a:lnTo>
                <a:lnTo>
                  <a:pt x="257" y="304"/>
                </a:lnTo>
                <a:lnTo>
                  <a:pt x="209" y="304"/>
                </a:lnTo>
                <a:lnTo>
                  <a:pt x="144" y="304"/>
                </a:lnTo>
                <a:lnTo>
                  <a:pt x="96" y="304"/>
                </a:lnTo>
                <a:lnTo>
                  <a:pt x="64" y="304"/>
                </a:lnTo>
                <a:lnTo>
                  <a:pt x="32" y="304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18" name="Freeform 48"/>
          <p:cNvSpPr/>
          <p:nvPr/>
        </p:nvSpPr>
        <p:spPr>
          <a:xfrm>
            <a:off x="6010275" y="1426210"/>
            <a:ext cx="193675" cy="1047750"/>
          </a:xfrm>
          <a:custGeom>
            <a:avLst/>
            <a:gdLst>
              <a:gd name="txL" fmla="*/ 0 w 306"/>
              <a:gd name="txT" fmla="*/ 0 h 1650"/>
              <a:gd name="txR" fmla="*/ 306 w 306"/>
              <a:gd name="txB" fmla="*/ 1650 h 1650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306" h="1650">
                <a:moveTo>
                  <a:pt x="257" y="673"/>
                </a:moveTo>
                <a:lnTo>
                  <a:pt x="257" y="881"/>
                </a:lnTo>
                <a:lnTo>
                  <a:pt x="257" y="1105"/>
                </a:lnTo>
                <a:lnTo>
                  <a:pt x="257" y="1346"/>
                </a:lnTo>
                <a:lnTo>
                  <a:pt x="257" y="1602"/>
                </a:lnTo>
                <a:lnTo>
                  <a:pt x="112" y="1650"/>
                </a:lnTo>
                <a:lnTo>
                  <a:pt x="112" y="1346"/>
                </a:lnTo>
                <a:lnTo>
                  <a:pt x="112" y="1057"/>
                </a:lnTo>
                <a:lnTo>
                  <a:pt x="112" y="785"/>
                </a:lnTo>
                <a:lnTo>
                  <a:pt x="112" y="657"/>
                </a:lnTo>
                <a:lnTo>
                  <a:pt x="112" y="545"/>
                </a:lnTo>
                <a:lnTo>
                  <a:pt x="96" y="449"/>
                </a:lnTo>
                <a:lnTo>
                  <a:pt x="96" y="353"/>
                </a:lnTo>
                <a:lnTo>
                  <a:pt x="96" y="273"/>
                </a:lnTo>
                <a:lnTo>
                  <a:pt x="80" y="209"/>
                </a:lnTo>
                <a:lnTo>
                  <a:pt x="80" y="161"/>
                </a:lnTo>
                <a:lnTo>
                  <a:pt x="64" y="128"/>
                </a:lnTo>
                <a:lnTo>
                  <a:pt x="64" y="96"/>
                </a:lnTo>
                <a:lnTo>
                  <a:pt x="48" y="80"/>
                </a:lnTo>
                <a:lnTo>
                  <a:pt x="16" y="80"/>
                </a:lnTo>
                <a:lnTo>
                  <a:pt x="0" y="64"/>
                </a:lnTo>
                <a:lnTo>
                  <a:pt x="0" y="32"/>
                </a:lnTo>
                <a:lnTo>
                  <a:pt x="16" y="16"/>
                </a:lnTo>
                <a:lnTo>
                  <a:pt x="32" y="0"/>
                </a:lnTo>
                <a:lnTo>
                  <a:pt x="64" y="0"/>
                </a:lnTo>
                <a:lnTo>
                  <a:pt x="112" y="0"/>
                </a:lnTo>
                <a:lnTo>
                  <a:pt x="161" y="16"/>
                </a:lnTo>
                <a:lnTo>
                  <a:pt x="209" y="32"/>
                </a:lnTo>
                <a:lnTo>
                  <a:pt x="241" y="64"/>
                </a:lnTo>
                <a:lnTo>
                  <a:pt x="273" y="80"/>
                </a:lnTo>
                <a:lnTo>
                  <a:pt x="306" y="80"/>
                </a:lnTo>
                <a:lnTo>
                  <a:pt x="306" y="128"/>
                </a:lnTo>
                <a:lnTo>
                  <a:pt x="306" y="193"/>
                </a:lnTo>
                <a:lnTo>
                  <a:pt x="289" y="209"/>
                </a:lnTo>
                <a:lnTo>
                  <a:pt x="289" y="241"/>
                </a:lnTo>
                <a:lnTo>
                  <a:pt x="289" y="289"/>
                </a:lnTo>
                <a:lnTo>
                  <a:pt x="289" y="337"/>
                </a:lnTo>
                <a:lnTo>
                  <a:pt x="273" y="401"/>
                </a:lnTo>
                <a:lnTo>
                  <a:pt x="273" y="481"/>
                </a:lnTo>
                <a:lnTo>
                  <a:pt x="273" y="577"/>
                </a:lnTo>
                <a:lnTo>
                  <a:pt x="257" y="673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19" name="Freeform 49"/>
          <p:cNvSpPr/>
          <p:nvPr/>
        </p:nvSpPr>
        <p:spPr>
          <a:xfrm>
            <a:off x="5734050" y="2219961"/>
            <a:ext cx="725488" cy="498475"/>
          </a:xfrm>
          <a:custGeom>
            <a:avLst/>
            <a:gdLst>
              <a:gd name="txL" fmla="*/ 0 w 1143"/>
              <a:gd name="txT" fmla="*/ 0 h 784"/>
              <a:gd name="txR" fmla="*/ 1143 w 1143"/>
              <a:gd name="txB" fmla="*/ 784 h 784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143" h="784">
                <a:moveTo>
                  <a:pt x="241" y="784"/>
                </a:moveTo>
                <a:lnTo>
                  <a:pt x="209" y="768"/>
                </a:lnTo>
                <a:lnTo>
                  <a:pt x="177" y="752"/>
                </a:lnTo>
                <a:lnTo>
                  <a:pt x="129" y="736"/>
                </a:lnTo>
                <a:lnTo>
                  <a:pt x="97" y="688"/>
                </a:lnTo>
                <a:lnTo>
                  <a:pt x="48" y="640"/>
                </a:lnTo>
                <a:lnTo>
                  <a:pt x="16" y="608"/>
                </a:lnTo>
                <a:lnTo>
                  <a:pt x="0" y="576"/>
                </a:lnTo>
                <a:lnTo>
                  <a:pt x="0" y="560"/>
                </a:lnTo>
                <a:lnTo>
                  <a:pt x="16" y="544"/>
                </a:lnTo>
                <a:lnTo>
                  <a:pt x="48" y="544"/>
                </a:lnTo>
                <a:lnTo>
                  <a:pt x="80" y="528"/>
                </a:lnTo>
                <a:lnTo>
                  <a:pt x="145" y="544"/>
                </a:lnTo>
                <a:lnTo>
                  <a:pt x="193" y="528"/>
                </a:lnTo>
                <a:lnTo>
                  <a:pt x="209" y="528"/>
                </a:lnTo>
                <a:lnTo>
                  <a:pt x="225" y="512"/>
                </a:lnTo>
                <a:lnTo>
                  <a:pt x="274" y="496"/>
                </a:lnTo>
                <a:lnTo>
                  <a:pt x="322" y="464"/>
                </a:lnTo>
                <a:lnTo>
                  <a:pt x="386" y="416"/>
                </a:lnTo>
                <a:lnTo>
                  <a:pt x="451" y="384"/>
                </a:lnTo>
                <a:lnTo>
                  <a:pt x="531" y="320"/>
                </a:lnTo>
                <a:lnTo>
                  <a:pt x="628" y="272"/>
                </a:lnTo>
                <a:lnTo>
                  <a:pt x="724" y="208"/>
                </a:lnTo>
                <a:lnTo>
                  <a:pt x="821" y="160"/>
                </a:lnTo>
                <a:lnTo>
                  <a:pt x="885" y="112"/>
                </a:lnTo>
                <a:lnTo>
                  <a:pt x="950" y="80"/>
                </a:lnTo>
                <a:lnTo>
                  <a:pt x="998" y="48"/>
                </a:lnTo>
                <a:lnTo>
                  <a:pt x="1030" y="32"/>
                </a:lnTo>
                <a:lnTo>
                  <a:pt x="1063" y="16"/>
                </a:lnTo>
                <a:lnTo>
                  <a:pt x="1079" y="16"/>
                </a:lnTo>
                <a:lnTo>
                  <a:pt x="1111" y="0"/>
                </a:lnTo>
                <a:lnTo>
                  <a:pt x="1143" y="16"/>
                </a:lnTo>
                <a:lnTo>
                  <a:pt x="1127" y="16"/>
                </a:lnTo>
                <a:lnTo>
                  <a:pt x="1111" y="32"/>
                </a:lnTo>
                <a:lnTo>
                  <a:pt x="1079" y="64"/>
                </a:lnTo>
                <a:lnTo>
                  <a:pt x="1030" y="112"/>
                </a:lnTo>
                <a:lnTo>
                  <a:pt x="966" y="160"/>
                </a:lnTo>
                <a:lnTo>
                  <a:pt x="902" y="224"/>
                </a:lnTo>
                <a:lnTo>
                  <a:pt x="805" y="304"/>
                </a:lnTo>
                <a:lnTo>
                  <a:pt x="708" y="400"/>
                </a:lnTo>
                <a:lnTo>
                  <a:pt x="612" y="480"/>
                </a:lnTo>
                <a:lnTo>
                  <a:pt x="531" y="560"/>
                </a:lnTo>
                <a:lnTo>
                  <a:pt x="451" y="624"/>
                </a:lnTo>
                <a:lnTo>
                  <a:pt x="386" y="672"/>
                </a:lnTo>
                <a:lnTo>
                  <a:pt x="322" y="720"/>
                </a:lnTo>
                <a:lnTo>
                  <a:pt x="290" y="752"/>
                </a:lnTo>
                <a:lnTo>
                  <a:pt x="258" y="768"/>
                </a:lnTo>
                <a:lnTo>
                  <a:pt x="241" y="784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20" name="Freeform 50"/>
          <p:cNvSpPr/>
          <p:nvPr/>
        </p:nvSpPr>
        <p:spPr>
          <a:xfrm>
            <a:off x="6470650" y="1732599"/>
            <a:ext cx="817563" cy="528637"/>
          </a:xfrm>
          <a:custGeom>
            <a:avLst/>
            <a:gdLst>
              <a:gd name="txL" fmla="*/ 0 w 1288"/>
              <a:gd name="txT" fmla="*/ 0 h 833"/>
              <a:gd name="txR" fmla="*/ 1288 w 1288"/>
              <a:gd name="txB" fmla="*/ 833 h 833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288" h="833">
                <a:moveTo>
                  <a:pt x="1127" y="464"/>
                </a:moveTo>
                <a:lnTo>
                  <a:pt x="1079" y="640"/>
                </a:lnTo>
                <a:lnTo>
                  <a:pt x="1047" y="833"/>
                </a:lnTo>
                <a:lnTo>
                  <a:pt x="902" y="833"/>
                </a:lnTo>
                <a:lnTo>
                  <a:pt x="918" y="785"/>
                </a:lnTo>
                <a:lnTo>
                  <a:pt x="918" y="737"/>
                </a:lnTo>
                <a:lnTo>
                  <a:pt x="934" y="672"/>
                </a:lnTo>
                <a:lnTo>
                  <a:pt x="950" y="576"/>
                </a:lnTo>
                <a:lnTo>
                  <a:pt x="950" y="496"/>
                </a:lnTo>
                <a:lnTo>
                  <a:pt x="966" y="432"/>
                </a:lnTo>
                <a:lnTo>
                  <a:pt x="982" y="368"/>
                </a:lnTo>
                <a:lnTo>
                  <a:pt x="982" y="320"/>
                </a:lnTo>
                <a:lnTo>
                  <a:pt x="982" y="272"/>
                </a:lnTo>
                <a:lnTo>
                  <a:pt x="982" y="240"/>
                </a:lnTo>
                <a:lnTo>
                  <a:pt x="982" y="208"/>
                </a:lnTo>
                <a:lnTo>
                  <a:pt x="966" y="192"/>
                </a:lnTo>
                <a:lnTo>
                  <a:pt x="934" y="192"/>
                </a:lnTo>
                <a:lnTo>
                  <a:pt x="902" y="192"/>
                </a:lnTo>
                <a:lnTo>
                  <a:pt x="870" y="192"/>
                </a:lnTo>
                <a:lnTo>
                  <a:pt x="821" y="208"/>
                </a:lnTo>
                <a:lnTo>
                  <a:pt x="757" y="224"/>
                </a:lnTo>
                <a:lnTo>
                  <a:pt x="676" y="224"/>
                </a:lnTo>
                <a:lnTo>
                  <a:pt x="596" y="256"/>
                </a:lnTo>
                <a:lnTo>
                  <a:pt x="515" y="272"/>
                </a:lnTo>
                <a:lnTo>
                  <a:pt x="435" y="288"/>
                </a:lnTo>
                <a:lnTo>
                  <a:pt x="370" y="304"/>
                </a:lnTo>
                <a:lnTo>
                  <a:pt x="322" y="320"/>
                </a:lnTo>
                <a:lnTo>
                  <a:pt x="274" y="336"/>
                </a:lnTo>
                <a:lnTo>
                  <a:pt x="226" y="336"/>
                </a:lnTo>
                <a:lnTo>
                  <a:pt x="193" y="352"/>
                </a:lnTo>
                <a:lnTo>
                  <a:pt x="177" y="352"/>
                </a:lnTo>
                <a:lnTo>
                  <a:pt x="129" y="352"/>
                </a:lnTo>
                <a:lnTo>
                  <a:pt x="97" y="352"/>
                </a:lnTo>
                <a:lnTo>
                  <a:pt x="65" y="320"/>
                </a:lnTo>
                <a:lnTo>
                  <a:pt x="48" y="304"/>
                </a:lnTo>
                <a:lnTo>
                  <a:pt x="16" y="272"/>
                </a:lnTo>
                <a:lnTo>
                  <a:pt x="0" y="256"/>
                </a:lnTo>
                <a:lnTo>
                  <a:pt x="0" y="240"/>
                </a:lnTo>
                <a:lnTo>
                  <a:pt x="16" y="240"/>
                </a:lnTo>
                <a:lnTo>
                  <a:pt x="32" y="240"/>
                </a:lnTo>
                <a:lnTo>
                  <a:pt x="65" y="224"/>
                </a:lnTo>
                <a:lnTo>
                  <a:pt x="113" y="224"/>
                </a:lnTo>
                <a:lnTo>
                  <a:pt x="129" y="224"/>
                </a:lnTo>
                <a:lnTo>
                  <a:pt x="161" y="224"/>
                </a:lnTo>
                <a:lnTo>
                  <a:pt x="209" y="208"/>
                </a:lnTo>
                <a:lnTo>
                  <a:pt x="258" y="208"/>
                </a:lnTo>
                <a:lnTo>
                  <a:pt x="306" y="192"/>
                </a:lnTo>
                <a:lnTo>
                  <a:pt x="370" y="176"/>
                </a:lnTo>
                <a:lnTo>
                  <a:pt x="451" y="160"/>
                </a:lnTo>
                <a:lnTo>
                  <a:pt x="531" y="144"/>
                </a:lnTo>
                <a:lnTo>
                  <a:pt x="612" y="128"/>
                </a:lnTo>
                <a:lnTo>
                  <a:pt x="676" y="112"/>
                </a:lnTo>
                <a:lnTo>
                  <a:pt x="741" y="96"/>
                </a:lnTo>
                <a:lnTo>
                  <a:pt x="789" y="96"/>
                </a:lnTo>
                <a:lnTo>
                  <a:pt x="837" y="80"/>
                </a:lnTo>
                <a:lnTo>
                  <a:pt x="870" y="64"/>
                </a:lnTo>
                <a:lnTo>
                  <a:pt x="902" y="48"/>
                </a:lnTo>
                <a:lnTo>
                  <a:pt x="950" y="16"/>
                </a:lnTo>
                <a:lnTo>
                  <a:pt x="998" y="0"/>
                </a:lnTo>
                <a:lnTo>
                  <a:pt x="1031" y="0"/>
                </a:lnTo>
                <a:lnTo>
                  <a:pt x="1063" y="16"/>
                </a:lnTo>
                <a:lnTo>
                  <a:pt x="1111" y="32"/>
                </a:lnTo>
                <a:lnTo>
                  <a:pt x="1175" y="48"/>
                </a:lnTo>
                <a:lnTo>
                  <a:pt x="1224" y="80"/>
                </a:lnTo>
                <a:lnTo>
                  <a:pt x="1272" y="112"/>
                </a:lnTo>
                <a:lnTo>
                  <a:pt x="1288" y="144"/>
                </a:lnTo>
                <a:lnTo>
                  <a:pt x="1288" y="160"/>
                </a:lnTo>
                <a:lnTo>
                  <a:pt x="1272" y="192"/>
                </a:lnTo>
                <a:lnTo>
                  <a:pt x="1240" y="240"/>
                </a:lnTo>
                <a:lnTo>
                  <a:pt x="1208" y="272"/>
                </a:lnTo>
                <a:lnTo>
                  <a:pt x="1192" y="320"/>
                </a:lnTo>
                <a:lnTo>
                  <a:pt x="1159" y="384"/>
                </a:lnTo>
                <a:lnTo>
                  <a:pt x="1127" y="464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37" name="Freeform 53"/>
          <p:cNvSpPr/>
          <p:nvPr/>
        </p:nvSpPr>
        <p:spPr>
          <a:xfrm>
            <a:off x="6408738" y="2148523"/>
            <a:ext cx="1125537" cy="244475"/>
          </a:xfrm>
          <a:custGeom>
            <a:avLst/>
            <a:gdLst>
              <a:gd name="txL" fmla="*/ 0 w 1771"/>
              <a:gd name="txT" fmla="*/ 0 h 385"/>
              <a:gd name="txR" fmla="*/ 1771 w 1771"/>
              <a:gd name="txB" fmla="*/ 385 h 385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771" h="385">
                <a:moveTo>
                  <a:pt x="1046" y="97"/>
                </a:moveTo>
                <a:lnTo>
                  <a:pt x="1143" y="65"/>
                </a:lnTo>
                <a:lnTo>
                  <a:pt x="1223" y="49"/>
                </a:lnTo>
                <a:lnTo>
                  <a:pt x="1304" y="33"/>
                </a:lnTo>
                <a:lnTo>
                  <a:pt x="1368" y="33"/>
                </a:lnTo>
                <a:lnTo>
                  <a:pt x="1416" y="16"/>
                </a:lnTo>
                <a:lnTo>
                  <a:pt x="1465" y="16"/>
                </a:lnTo>
                <a:lnTo>
                  <a:pt x="1497" y="0"/>
                </a:lnTo>
                <a:lnTo>
                  <a:pt x="1513" y="0"/>
                </a:lnTo>
                <a:lnTo>
                  <a:pt x="1593" y="16"/>
                </a:lnTo>
                <a:lnTo>
                  <a:pt x="1658" y="49"/>
                </a:lnTo>
                <a:lnTo>
                  <a:pt x="1706" y="65"/>
                </a:lnTo>
                <a:lnTo>
                  <a:pt x="1722" y="81"/>
                </a:lnTo>
                <a:lnTo>
                  <a:pt x="1754" y="97"/>
                </a:lnTo>
                <a:lnTo>
                  <a:pt x="1771" y="129"/>
                </a:lnTo>
                <a:lnTo>
                  <a:pt x="1771" y="145"/>
                </a:lnTo>
                <a:lnTo>
                  <a:pt x="1754" y="161"/>
                </a:lnTo>
                <a:lnTo>
                  <a:pt x="1738" y="177"/>
                </a:lnTo>
                <a:lnTo>
                  <a:pt x="1706" y="193"/>
                </a:lnTo>
                <a:lnTo>
                  <a:pt x="1610" y="209"/>
                </a:lnTo>
                <a:lnTo>
                  <a:pt x="1513" y="209"/>
                </a:lnTo>
                <a:lnTo>
                  <a:pt x="1449" y="209"/>
                </a:lnTo>
                <a:lnTo>
                  <a:pt x="1368" y="209"/>
                </a:lnTo>
                <a:lnTo>
                  <a:pt x="1255" y="209"/>
                </a:lnTo>
                <a:lnTo>
                  <a:pt x="1127" y="225"/>
                </a:lnTo>
                <a:lnTo>
                  <a:pt x="998" y="241"/>
                </a:lnTo>
                <a:lnTo>
                  <a:pt x="853" y="257"/>
                </a:lnTo>
                <a:lnTo>
                  <a:pt x="692" y="289"/>
                </a:lnTo>
                <a:lnTo>
                  <a:pt x="547" y="321"/>
                </a:lnTo>
                <a:lnTo>
                  <a:pt x="466" y="321"/>
                </a:lnTo>
                <a:lnTo>
                  <a:pt x="386" y="337"/>
                </a:lnTo>
                <a:lnTo>
                  <a:pt x="338" y="353"/>
                </a:lnTo>
                <a:lnTo>
                  <a:pt x="273" y="369"/>
                </a:lnTo>
                <a:lnTo>
                  <a:pt x="241" y="369"/>
                </a:lnTo>
                <a:lnTo>
                  <a:pt x="209" y="369"/>
                </a:lnTo>
                <a:lnTo>
                  <a:pt x="177" y="385"/>
                </a:lnTo>
                <a:lnTo>
                  <a:pt x="161" y="385"/>
                </a:lnTo>
                <a:lnTo>
                  <a:pt x="128" y="369"/>
                </a:lnTo>
                <a:lnTo>
                  <a:pt x="80" y="337"/>
                </a:lnTo>
                <a:lnTo>
                  <a:pt x="32" y="305"/>
                </a:lnTo>
                <a:lnTo>
                  <a:pt x="0" y="273"/>
                </a:lnTo>
                <a:lnTo>
                  <a:pt x="161" y="257"/>
                </a:lnTo>
                <a:lnTo>
                  <a:pt x="305" y="225"/>
                </a:lnTo>
                <a:lnTo>
                  <a:pt x="450" y="209"/>
                </a:lnTo>
                <a:lnTo>
                  <a:pt x="579" y="177"/>
                </a:lnTo>
                <a:lnTo>
                  <a:pt x="708" y="161"/>
                </a:lnTo>
                <a:lnTo>
                  <a:pt x="821" y="129"/>
                </a:lnTo>
                <a:lnTo>
                  <a:pt x="933" y="113"/>
                </a:lnTo>
                <a:lnTo>
                  <a:pt x="1046" y="97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38" name="Freeform 51"/>
          <p:cNvSpPr/>
          <p:nvPr/>
        </p:nvSpPr>
        <p:spPr>
          <a:xfrm>
            <a:off x="6132513" y="1264285"/>
            <a:ext cx="757237" cy="1728788"/>
          </a:xfrm>
          <a:custGeom>
            <a:avLst/>
            <a:gdLst>
              <a:gd name="txL" fmla="*/ 0 w 1191"/>
              <a:gd name="txT" fmla="*/ 0 h 2723"/>
              <a:gd name="txR" fmla="*/ 1191 w 1191"/>
              <a:gd name="txB" fmla="*/ 2723 h 2723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191" h="2723">
                <a:moveTo>
                  <a:pt x="1175" y="256"/>
                </a:moveTo>
                <a:lnTo>
                  <a:pt x="1159" y="272"/>
                </a:lnTo>
                <a:lnTo>
                  <a:pt x="1159" y="288"/>
                </a:lnTo>
                <a:lnTo>
                  <a:pt x="1159" y="336"/>
                </a:lnTo>
                <a:lnTo>
                  <a:pt x="1143" y="384"/>
                </a:lnTo>
                <a:lnTo>
                  <a:pt x="1143" y="433"/>
                </a:lnTo>
                <a:lnTo>
                  <a:pt x="1143" y="513"/>
                </a:lnTo>
                <a:lnTo>
                  <a:pt x="1143" y="593"/>
                </a:lnTo>
                <a:lnTo>
                  <a:pt x="1143" y="689"/>
                </a:lnTo>
                <a:lnTo>
                  <a:pt x="1127" y="897"/>
                </a:lnTo>
                <a:lnTo>
                  <a:pt x="1127" y="1089"/>
                </a:lnTo>
                <a:lnTo>
                  <a:pt x="1095" y="1265"/>
                </a:lnTo>
                <a:lnTo>
                  <a:pt x="1079" y="1442"/>
                </a:lnTo>
                <a:lnTo>
                  <a:pt x="1046" y="1602"/>
                </a:lnTo>
                <a:lnTo>
                  <a:pt x="998" y="1746"/>
                </a:lnTo>
                <a:lnTo>
                  <a:pt x="950" y="1890"/>
                </a:lnTo>
                <a:lnTo>
                  <a:pt x="885" y="2018"/>
                </a:lnTo>
                <a:lnTo>
                  <a:pt x="821" y="2130"/>
                </a:lnTo>
                <a:lnTo>
                  <a:pt x="740" y="2242"/>
                </a:lnTo>
                <a:lnTo>
                  <a:pt x="676" y="2338"/>
                </a:lnTo>
                <a:lnTo>
                  <a:pt x="579" y="2418"/>
                </a:lnTo>
                <a:lnTo>
                  <a:pt x="418" y="2547"/>
                </a:lnTo>
                <a:lnTo>
                  <a:pt x="225" y="2643"/>
                </a:lnTo>
                <a:lnTo>
                  <a:pt x="129" y="2691"/>
                </a:lnTo>
                <a:lnTo>
                  <a:pt x="64" y="2707"/>
                </a:lnTo>
                <a:lnTo>
                  <a:pt x="32" y="2723"/>
                </a:lnTo>
                <a:lnTo>
                  <a:pt x="0" y="2707"/>
                </a:lnTo>
                <a:lnTo>
                  <a:pt x="16" y="2691"/>
                </a:lnTo>
                <a:lnTo>
                  <a:pt x="32" y="2675"/>
                </a:lnTo>
                <a:lnTo>
                  <a:pt x="64" y="2643"/>
                </a:lnTo>
                <a:lnTo>
                  <a:pt x="96" y="2627"/>
                </a:lnTo>
                <a:lnTo>
                  <a:pt x="145" y="2579"/>
                </a:lnTo>
                <a:lnTo>
                  <a:pt x="193" y="2547"/>
                </a:lnTo>
                <a:lnTo>
                  <a:pt x="257" y="2499"/>
                </a:lnTo>
                <a:lnTo>
                  <a:pt x="402" y="2402"/>
                </a:lnTo>
                <a:lnTo>
                  <a:pt x="515" y="2290"/>
                </a:lnTo>
                <a:lnTo>
                  <a:pt x="628" y="2162"/>
                </a:lnTo>
                <a:lnTo>
                  <a:pt x="708" y="2002"/>
                </a:lnTo>
                <a:lnTo>
                  <a:pt x="789" y="1842"/>
                </a:lnTo>
                <a:lnTo>
                  <a:pt x="853" y="1666"/>
                </a:lnTo>
                <a:lnTo>
                  <a:pt x="901" y="1490"/>
                </a:lnTo>
                <a:lnTo>
                  <a:pt x="918" y="1313"/>
                </a:lnTo>
                <a:lnTo>
                  <a:pt x="934" y="929"/>
                </a:lnTo>
                <a:lnTo>
                  <a:pt x="950" y="529"/>
                </a:lnTo>
                <a:lnTo>
                  <a:pt x="950" y="433"/>
                </a:lnTo>
                <a:lnTo>
                  <a:pt x="950" y="352"/>
                </a:lnTo>
                <a:lnTo>
                  <a:pt x="950" y="288"/>
                </a:lnTo>
                <a:lnTo>
                  <a:pt x="934" y="224"/>
                </a:lnTo>
                <a:lnTo>
                  <a:pt x="934" y="176"/>
                </a:lnTo>
                <a:lnTo>
                  <a:pt x="918" y="144"/>
                </a:lnTo>
                <a:lnTo>
                  <a:pt x="918" y="112"/>
                </a:lnTo>
                <a:lnTo>
                  <a:pt x="901" y="96"/>
                </a:lnTo>
                <a:lnTo>
                  <a:pt x="869" y="80"/>
                </a:lnTo>
                <a:lnTo>
                  <a:pt x="869" y="64"/>
                </a:lnTo>
                <a:lnTo>
                  <a:pt x="869" y="32"/>
                </a:lnTo>
                <a:lnTo>
                  <a:pt x="885" y="16"/>
                </a:lnTo>
                <a:lnTo>
                  <a:pt x="901" y="0"/>
                </a:lnTo>
                <a:lnTo>
                  <a:pt x="934" y="0"/>
                </a:lnTo>
                <a:lnTo>
                  <a:pt x="982" y="16"/>
                </a:lnTo>
                <a:lnTo>
                  <a:pt x="1046" y="48"/>
                </a:lnTo>
                <a:lnTo>
                  <a:pt x="1111" y="80"/>
                </a:lnTo>
                <a:lnTo>
                  <a:pt x="1159" y="112"/>
                </a:lnTo>
                <a:lnTo>
                  <a:pt x="1191" y="144"/>
                </a:lnTo>
                <a:lnTo>
                  <a:pt x="1191" y="160"/>
                </a:lnTo>
                <a:lnTo>
                  <a:pt x="1191" y="208"/>
                </a:lnTo>
                <a:lnTo>
                  <a:pt x="1175" y="256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39" name="Freeform 52"/>
          <p:cNvSpPr/>
          <p:nvPr/>
        </p:nvSpPr>
        <p:spPr>
          <a:xfrm>
            <a:off x="6715125" y="2312035"/>
            <a:ext cx="950913" cy="681038"/>
          </a:xfrm>
          <a:custGeom>
            <a:avLst/>
            <a:gdLst>
              <a:gd name="txL" fmla="*/ 0 w 1497"/>
              <a:gd name="txT" fmla="*/ 0 h 1073"/>
              <a:gd name="txR" fmla="*/ 1497 w 1497"/>
              <a:gd name="txB" fmla="*/ 1073 h 1073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497" h="1073">
                <a:moveTo>
                  <a:pt x="724" y="993"/>
                </a:moveTo>
                <a:lnTo>
                  <a:pt x="692" y="945"/>
                </a:lnTo>
                <a:lnTo>
                  <a:pt x="644" y="897"/>
                </a:lnTo>
                <a:lnTo>
                  <a:pt x="595" y="817"/>
                </a:lnTo>
                <a:lnTo>
                  <a:pt x="531" y="736"/>
                </a:lnTo>
                <a:lnTo>
                  <a:pt x="499" y="688"/>
                </a:lnTo>
                <a:lnTo>
                  <a:pt x="450" y="640"/>
                </a:lnTo>
                <a:lnTo>
                  <a:pt x="386" y="560"/>
                </a:lnTo>
                <a:lnTo>
                  <a:pt x="322" y="480"/>
                </a:lnTo>
                <a:lnTo>
                  <a:pt x="257" y="400"/>
                </a:lnTo>
                <a:lnTo>
                  <a:pt x="177" y="304"/>
                </a:lnTo>
                <a:lnTo>
                  <a:pt x="96" y="192"/>
                </a:lnTo>
                <a:lnTo>
                  <a:pt x="0" y="64"/>
                </a:lnTo>
                <a:lnTo>
                  <a:pt x="32" y="0"/>
                </a:lnTo>
                <a:lnTo>
                  <a:pt x="241" y="208"/>
                </a:lnTo>
                <a:lnTo>
                  <a:pt x="354" y="320"/>
                </a:lnTo>
                <a:lnTo>
                  <a:pt x="466" y="432"/>
                </a:lnTo>
                <a:lnTo>
                  <a:pt x="595" y="544"/>
                </a:lnTo>
                <a:lnTo>
                  <a:pt x="756" y="640"/>
                </a:lnTo>
                <a:lnTo>
                  <a:pt x="917" y="736"/>
                </a:lnTo>
                <a:lnTo>
                  <a:pt x="1110" y="817"/>
                </a:lnTo>
                <a:lnTo>
                  <a:pt x="1207" y="865"/>
                </a:lnTo>
                <a:lnTo>
                  <a:pt x="1288" y="897"/>
                </a:lnTo>
                <a:lnTo>
                  <a:pt x="1352" y="929"/>
                </a:lnTo>
                <a:lnTo>
                  <a:pt x="1400" y="961"/>
                </a:lnTo>
                <a:lnTo>
                  <a:pt x="1449" y="977"/>
                </a:lnTo>
                <a:lnTo>
                  <a:pt x="1481" y="993"/>
                </a:lnTo>
                <a:lnTo>
                  <a:pt x="1481" y="1009"/>
                </a:lnTo>
                <a:lnTo>
                  <a:pt x="1497" y="1025"/>
                </a:lnTo>
                <a:lnTo>
                  <a:pt x="1481" y="1025"/>
                </a:lnTo>
                <a:lnTo>
                  <a:pt x="1465" y="1041"/>
                </a:lnTo>
                <a:lnTo>
                  <a:pt x="1416" y="1041"/>
                </a:lnTo>
                <a:lnTo>
                  <a:pt x="1336" y="1057"/>
                </a:lnTo>
                <a:lnTo>
                  <a:pt x="1223" y="1057"/>
                </a:lnTo>
                <a:lnTo>
                  <a:pt x="1110" y="1073"/>
                </a:lnTo>
                <a:lnTo>
                  <a:pt x="1030" y="1073"/>
                </a:lnTo>
                <a:lnTo>
                  <a:pt x="949" y="1073"/>
                </a:lnTo>
                <a:lnTo>
                  <a:pt x="901" y="1057"/>
                </a:lnTo>
                <a:lnTo>
                  <a:pt x="805" y="1041"/>
                </a:lnTo>
                <a:lnTo>
                  <a:pt x="756" y="1009"/>
                </a:lnTo>
                <a:lnTo>
                  <a:pt x="724" y="993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pic>
        <p:nvPicPr>
          <p:cNvPr id="26651" name="Picture 3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2915" y="411480"/>
            <a:ext cx="901700" cy="512763"/>
          </a:xfrm>
          <a:prstGeom prst="rect">
            <a:avLst/>
          </a:prstGeom>
          <a:noFill/>
          <a:ln w="9525">
            <a:noFill/>
          </a:ln>
          <a:effectLst>
            <a:outerShdw dist="38100" dir="8100000" algn="tr" rotWithShape="0">
              <a:srgbClr val="000000">
                <a:alpha val="39998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9460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8" grpId="0"/>
      <p:bldP spid="13" grpId="0"/>
      <p:bldP spid="14" grpId="0"/>
      <p:bldP spid="15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47"/>
          <p:cNvGraphicFramePr>
            <a:graphicFrameLocks noGrp="1"/>
          </p:cNvGraphicFramePr>
          <p:nvPr/>
        </p:nvGraphicFramePr>
        <p:xfrm>
          <a:off x="5376863" y="845185"/>
          <a:ext cx="2590800" cy="2590800"/>
        </p:xfrm>
        <a:graphic>
          <a:graphicData uri="http://schemas.openxmlformats.org/drawingml/2006/table">
            <a:tbl>
              <a:tblPr/>
              <a:tblGrid>
                <a:gridCol w="1284446"/>
                <a:gridCol w="1306354"/>
              </a:tblGrid>
              <a:tr h="1289209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83" marB="3428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83" marB="34283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0159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83" marB="3428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83" marB="34283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1" name="矩形 2"/>
          <p:cNvSpPr>
            <a:spLocks noChangeArrowheads="1"/>
          </p:cNvSpPr>
          <p:nvPr/>
        </p:nvSpPr>
        <p:spPr bwMode="auto">
          <a:xfrm>
            <a:off x="5087938" y="3464560"/>
            <a:ext cx="3302000" cy="10152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defTabSz="342900" eaLnBrk="1" hangingPunct="1">
              <a:defRPr/>
            </a:pPr>
            <a:r>
              <a:rPr lang="zh-CN" altLang="en-US" sz="1999" b="1" dirty="0">
                <a:solidFill>
                  <a:srgbClr val="0000FF"/>
                </a:solidFill>
                <a:latin typeface="宋体" panose="02010600030101010101" pitchFamily="2" charset="-122"/>
              </a:rPr>
              <a:t>书写指导：</a:t>
            </a:r>
            <a:r>
              <a:rPr lang="zh-CN" altLang="en-US" sz="1999" b="1" dirty="0">
                <a:solidFill>
                  <a:srgbClr val="000000"/>
                </a:solidFill>
                <a:latin typeface="宋体" panose="02010600030101010101" pitchFamily="2" charset="-122"/>
              </a:rPr>
              <a:t>先写左竖与三横，再写右竖与三横。两竖有长短，左竖稍短。</a:t>
            </a:r>
            <a:endParaRPr lang="zh-CN" altLang="en-US" sz="2400" b="1" dirty="0">
              <a:solidFill>
                <a:srgbClr val="000000"/>
              </a:solidFill>
              <a:latin typeface="宋体" panose="02010600030101010101" pitchFamily="2" charset="-122"/>
            </a:endParaRPr>
          </a:p>
        </p:txBody>
      </p:sp>
      <p:sp>
        <p:nvSpPr>
          <p:cNvPr id="23566" name="矩形 4"/>
          <p:cNvSpPr/>
          <p:nvPr/>
        </p:nvSpPr>
        <p:spPr>
          <a:xfrm>
            <a:off x="3544888" y="1567498"/>
            <a:ext cx="1210588" cy="132331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7999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非</a:t>
            </a:r>
          </a:p>
        </p:txBody>
      </p:sp>
      <p:sp>
        <p:nvSpPr>
          <p:cNvPr id="42" name="矩形 41"/>
          <p:cNvSpPr/>
          <p:nvPr/>
        </p:nvSpPr>
        <p:spPr>
          <a:xfrm>
            <a:off x="3349626" y="924561"/>
            <a:ext cx="1844675" cy="83099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4800" b="1" dirty="0">
                <a:solidFill>
                  <a:srgbClr val="FF000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  fēi</a:t>
            </a:r>
          </a:p>
        </p:txBody>
      </p:sp>
      <p:sp>
        <p:nvSpPr>
          <p:cNvPr id="23569" name="TextBox 45"/>
          <p:cNvSpPr txBox="1"/>
          <p:nvPr/>
        </p:nvSpPr>
        <p:spPr>
          <a:xfrm>
            <a:off x="938214" y="1519873"/>
            <a:ext cx="1689100" cy="9233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5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非</a:t>
            </a:r>
            <a:r>
              <a:rPr lang="zh-CN" altLang="en-US" sz="5400" dirty="0">
                <a:latin typeface="楷体" panose="02010609060101010101" pitchFamily="49" charset="-122"/>
                <a:ea typeface="楷体" panose="02010609060101010101" pitchFamily="49" charset="-122"/>
              </a:rPr>
              <a:t>常</a:t>
            </a:r>
          </a:p>
        </p:txBody>
      </p:sp>
      <p:sp>
        <p:nvSpPr>
          <p:cNvPr id="4" name="TextBox 20"/>
          <p:cNvSpPr txBox="1">
            <a:spLocks noChangeArrowheads="1"/>
          </p:cNvSpPr>
          <p:nvPr/>
        </p:nvSpPr>
        <p:spPr bwMode="auto">
          <a:xfrm>
            <a:off x="765175" y="3672523"/>
            <a:ext cx="3030538" cy="39998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342900">
              <a:defRPr/>
            </a:pPr>
            <a:r>
              <a:rPr lang="zh-CN" altLang="en-US" sz="1999" b="1" dirty="0">
                <a:solidFill>
                  <a:srgbClr val="0000FF"/>
                </a:solidFill>
                <a:latin typeface="+mj-ea"/>
                <a:ea typeface="+mj-ea"/>
              </a:rPr>
              <a:t>组词：</a:t>
            </a:r>
            <a:r>
              <a:rPr lang="zh-CN" altLang="en-US" sz="1999" b="1" dirty="0">
                <a:latin typeface="+mj-ea"/>
                <a:ea typeface="+mj-ea"/>
              </a:rPr>
              <a:t>非常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746125" y="4004310"/>
            <a:ext cx="3640138" cy="55380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342900">
              <a:lnSpc>
                <a:spcPct val="150000"/>
              </a:lnSpc>
              <a:defRPr/>
            </a:pPr>
            <a:r>
              <a:rPr lang="zh-CN" altLang="en-US" sz="1999" b="1" dirty="0">
                <a:solidFill>
                  <a:srgbClr val="0000FF"/>
                </a:solidFill>
                <a:latin typeface="+mj-ea"/>
                <a:ea typeface="+mj-ea"/>
              </a:rPr>
              <a:t>造句：</a:t>
            </a:r>
            <a:r>
              <a:rPr lang="zh-CN" altLang="en-US" sz="1999" b="1" dirty="0">
                <a:latin typeface="+mj-ea"/>
                <a:ea typeface="+mj-ea"/>
              </a:rPr>
              <a:t>孩子们玩得非常高兴。</a:t>
            </a:r>
          </a:p>
        </p:txBody>
      </p:sp>
      <p:sp>
        <p:nvSpPr>
          <p:cNvPr id="25" name="文本框 30"/>
          <p:cNvSpPr txBox="1">
            <a:spLocks noChangeArrowheads="1"/>
          </p:cNvSpPr>
          <p:nvPr/>
        </p:nvSpPr>
        <p:spPr bwMode="auto">
          <a:xfrm>
            <a:off x="698500" y="3259971"/>
            <a:ext cx="2484437" cy="7076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342900" eaLnBrk="1" hangingPunct="1">
              <a:defRPr/>
            </a:pPr>
            <a:r>
              <a:rPr lang="zh-CN" altLang="en-US" sz="1999" b="1">
                <a:solidFill>
                  <a:srgbClr val="0000FF"/>
                </a:solidFill>
                <a:latin typeface="+mj-ea"/>
                <a:ea typeface="+mj-ea"/>
              </a:rPr>
              <a:t>音序：</a:t>
            </a:r>
            <a:r>
              <a:rPr lang="en-US" altLang="zh-CN" sz="1999" b="1">
                <a:latin typeface="+mj-ea"/>
                <a:ea typeface="+mj-ea"/>
              </a:rPr>
              <a:t>F  </a:t>
            </a:r>
            <a:r>
              <a:rPr lang="zh-CN" altLang="en-US" sz="1999" b="1">
                <a:solidFill>
                  <a:srgbClr val="0000FF"/>
                </a:solidFill>
                <a:latin typeface="+mj-ea"/>
                <a:ea typeface="+mj-ea"/>
              </a:rPr>
              <a:t>部首：</a:t>
            </a:r>
            <a:r>
              <a:rPr lang="zh-CN" altLang="en-US" sz="1999" b="1">
                <a:latin typeface="+mj-ea"/>
                <a:ea typeface="+mj-ea"/>
              </a:rPr>
              <a:t>非</a:t>
            </a:r>
          </a:p>
          <a:p>
            <a:pPr algn="ctr" defTabSz="342900" eaLnBrk="1" hangingPunct="1">
              <a:defRPr/>
            </a:pPr>
            <a:endParaRPr lang="en-US" altLang="zh-CN" sz="1999" b="1">
              <a:latin typeface="+mj-ea"/>
              <a:ea typeface="+mj-ea"/>
            </a:endParaRPr>
          </a:p>
        </p:txBody>
      </p:sp>
      <p:sp>
        <p:nvSpPr>
          <p:cNvPr id="26" name="文本框 31"/>
          <p:cNvSpPr txBox="1">
            <a:spLocks noChangeArrowheads="1"/>
          </p:cNvSpPr>
          <p:nvPr/>
        </p:nvSpPr>
        <p:spPr bwMode="auto">
          <a:xfrm>
            <a:off x="474663" y="2850232"/>
            <a:ext cx="2078038" cy="39998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 anchorCtr="1">
            <a:spAutoFit/>
          </a:bodyPr>
          <a:lstStyle/>
          <a:p>
            <a:pPr algn="ctr" defTabSz="342900">
              <a:defRPr/>
            </a:pPr>
            <a:r>
              <a:rPr lang="zh-CN" altLang="en-US" sz="1999" b="1" dirty="0">
                <a:solidFill>
                  <a:srgbClr val="0000FF"/>
                </a:solidFill>
                <a:latin typeface="+mj-ea"/>
                <a:ea typeface="+mj-ea"/>
              </a:rPr>
              <a:t>结构</a:t>
            </a:r>
            <a:r>
              <a:rPr lang="en-US" altLang="zh-CN" sz="1999" b="1" dirty="0">
                <a:solidFill>
                  <a:srgbClr val="0000FF"/>
                </a:solidFill>
                <a:latin typeface="+mj-ea"/>
                <a:ea typeface="+mj-ea"/>
              </a:rPr>
              <a:t>: </a:t>
            </a:r>
            <a:r>
              <a:rPr lang="zh-CN" altLang="en-US" sz="1999" b="1" dirty="0">
                <a:latin typeface="+mj-ea"/>
                <a:ea typeface="+mj-ea"/>
              </a:rPr>
              <a:t>左右</a:t>
            </a:r>
          </a:p>
        </p:txBody>
      </p:sp>
      <p:sp>
        <p:nvSpPr>
          <p:cNvPr id="27" name="Freeform 38"/>
          <p:cNvSpPr/>
          <p:nvPr/>
        </p:nvSpPr>
        <p:spPr>
          <a:xfrm>
            <a:off x="6346825" y="1454785"/>
            <a:ext cx="184150" cy="1546225"/>
          </a:xfrm>
          <a:custGeom>
            <a:avLst/>
            <a:gdLst>
              <a:gd name="txL" fmla="*/ 0 w 290"/>
              <a:gd name="txT" fmla="*/ 0 h 2435"/>
              <a:gd name="txR" fmla="*/ 290 w 290"/>
              <a:gd name="txB" fmla="*/ 2435 h 2435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290" h="2435">
                <a:moveTo>
                  <a:pt x="290" y="112"/>
                </a:moveTo>
                <a:lnTo>
                  <a:pt x="290" y="177"/>
                </a:lnTo>
                <a:lnTo>
                  <a:pt x="290" y="257"/>
                </a:lnTo>
                <a:lnTo>
                  <a:pt x="274" y="305"/>
                </a:lnTo>
                <a:lnTo>
                  <a:pt x="274" y="353"/>
                </a:lnTo>
                <a:lnTo>
                  <a:pt x="274" y="433"/>
                </a:lnTo>
                <a:lnTo>
                  <a:pt x="258" y="529"/>
                </a:lnTo>
                <a:lnTo>
                  <a:pt x="258" y="641"/>
                </a:lnTo>
                <a:lnTo>
                  <a:pt x="258" y="769"/>
                </a:lnTo>
                <a:lnTo>
                  <a:pt x="258" y="929"/>
                </a:lnTo>
                <a:lnTo>
                  <a:pt x="258" y="1105"/>
                </a:lnTo>
                <a:lnTo>
                  <a:pt x="258" y="1282"/>
                </a:lnTo>
                <a:lnTo>
                  <a:pt x="258" y="1442"/>
                </a:lnTo>
                <a:lnTo>
                  <a:pt x="258" y="1586"/>
                </a:lnTo>
                <a:lnTo>
                  <a:pt x="242" y="1714"/>
                </a:lnTo>
                <a:lnTo>
                  <a:pt x="242" y="1842"/>
                </a:lnTo>
                <a:lnTo>
                  <a:pt x="242" y="1954"/>
                </a:lnTo>
                <a:lnTo>
                  <a:pt x="242" y="2034"/>
                </a:lnTo>
                <a:lnTo>
                  <a:pt x="226" y="2114"/>
                </a:lnTo>
                <a:lnTo>
                  <a:pt x="226" y="2179"/>
                </a:lnTo>
                <a:lnTo>
                  <a:pt x="210" y="2243"/>
                </a:lnTo>
                <a:lnTo>
                  <a:pt x="210" y="2291"/>
                </a:lnTo>
                <a:lnTo>
                  <a:pt x="193" y="2339"/>
                </a:lnTo>
                <a:lnTo>
                  <a:pt x="193" y="2371"/>
                </a:lnTo>
                <a:lnTo>
                  <a:pt x="193" y="2403"/>
                </a:lnTo>
                <a:lnTo>
                  <a:pt x="177" y="2419"/>
                </a:lnTo>
                <a:lnTo>
                  <a:pt x="177" y="2435"/>
                </a:lnTo>
                <a:lnTo>
                  <a:pt x="161" y="2435"/>
                </a:lnTo>
                <a:lnTo>
                  <a:pt x="145" y="2403"/>
                </a:lnTo>
                <a:lnTo>
                  <a:pt x="129" y="2371"/>
                </a:lnTo>
                <a:lnTo>
                  <a:pt x="97" y="2307"/>
                </a:lnTo>
                <a:lnTo>
                  <a:pt x="81" y="2243"/>
                </a:lnTo>
                <a:lnTo>
                  <a:pt x="65" y="2211"/>
                </a:lnTo>
                <a:lnTo>
                  <a:pt x="49" y="2162"/>
                </a:lnTo>
                <a:lnTo>
                  <a:pt x="49" y="2146"/>
                </a:lnTo>
                <a:lnTo>
                  <a:pt x="49" y="2130"/>
                </a:lnTo>
                <a:lnTo>
                  <a:pt x="49" y="2114"/>
                </a:lnTo>
                <a:lnTo>
                  <a:pt x="49" y="2082"/>
                </a:lnTo>
                <a:lnTo>
                  <a:pt x="65" y="2050"/>
                </a:lnTo>
                <a:lnTo>
                  <a:pt x="65" y="2002"/>
                </a:lnTo>
                <a:lnTo>
                  <a:pt x="65" y="1954"/>
                </a:lnTo>
                <a:lnTo>
                  <a:pt x="81" y="1890"/>
                </a:lnTo>
                <a:lnTo>
                  <a:pt x="97" y="1826"/>
                </a:lnTo>
                <a:lnTo>
                  <a:pt x="113" y="1538"/>
                </a:lnTo>
                <a:lnTo>
                  <a:pt x="129" y="1250"/>
                </a:lnTo>
                <a:lnTo>
                  <a:pt x="129" y="977"/>
                </a:lnTo>
                <a:lnTo>
                  <a:pt x="113" y="705"/>
                </a:lnTo>
                <a:lnTo>
                  <a:pt x="113" y="561"/>
                </a:lnTo>
                <a:lnTo>
                  <a:pt x="97" y="449"/>
                </a:lnTo>
                <a:lnTo>
                  <a:pt x="81" y="369"/>
                </a:lnTo>
                <a:lnTo>
                  <a:pt x="81" y="289"/>
                </a:lnTo>
                <a:lnTo>
                  <a:pt x="65" y="225"/>
                </a:lnTo>
                <a:lnTo>
                  <a:pt x="49" y="177"/>
                </a:lnTo>
                <a:lnTo>
                  <a:pt x="49" y="145"/>
                </a:lnTo>
                <a:lnTo>
                  <a:pt x="32" y="112"/>
                </a:lnTo>
                <a:lnTo>
                  <a:pt x="16" y="80"/>
                </a:lnTo>
                <a:lnTo>
                  <a:pt x="0" y="64"/>
                </a:lnTo>
                <a:lnTo>
                  <a:pt x="0" y="32"/>
                </a:lnTo>
                <a:lnTo>
                  <a:pt x="16" y="16"/>
                </a:lnTo>
                <a:lnTo>
                  <a:pt x="32" y="16"/>
                </a:lnTo>
                <a:lnTo>
                  <a:pt x="65" y="0"/>
                </a:lnTo>
                <a:lnTo>
                  <a:pt x="97" y="16"/>
                </a:lnTo>
                <a:lnTo>
                  <a:pt x="161" y="16"/>
                </a:lnTo>
                <a:lnTo>
                  <a:pt x="210" y="32"/>
                </a:lnTo>
                <a:lnTo>
                  <a:pt x="242" y="64"/>
                </a:lnTo>
                <a:lnTo>
                  <a:pt x="274" y="80"/>
                </a:lnTo>
                <a:lnTo>
                  <a:pt x="290" y="112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28" name="Freeform 39"/>
          <p:cNvSpPr/>
          <p:nvPr/>
        </p:nvSpPr>
        <p:spPr>
          <a:xfrm>
            <a:off x="6765925" y="1210310"/>
            <a:ext cx="204788" cy="1931988"/>
          </a:xfrm>
          <a:custGeom>
            <a:avLst/>
            <a:gdLst>
              <a:gd name="txL" fmla="*/ 0 w 322"/>
              <a:gd name="txT" fmla="*/ 0 h 3043"/>
              <a:gd name="txR" fmla="*/ 322 w 322"/>
              <a:gd name="txB" fmla="*/ 3043 h 3043"/>
            </a:gdLst>
            <a:ahLst/>
            <a:cxnLst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322" h="3043">
                <a:moveTo>
                  <a:pt x="33" y="96"/>
                </a:moveTo>
                <a:lnTo>
                  <a:pt x="16" y="64"/>
                </a:lnTo>
                <a:lnTo>
                  <a:pt x="0" y="48"/>
                </a:lnTo>
                <a:lnTo>
                  <a:pt x="0" y="32"/>
                </a:lnTo>
                <a:lnTo>
                  <a:pt x="16" y="16"/>
                </a:lnTo>
                <a:lnTo>
                  <a:pt x="33" y="16"/>
                </a:lnTo>
                <a:lnTo>
                  <a:pt x="49" y="0"/>
                </a:lnTo>
                <a:lnTo>
                  <a:pt x="97" y="16"/>
                </a:lnTo>
                <a:lnTo>
                  <a:pt x="145" y="16"/>
                </a:lnTo>
                <a:lnTo>
                  <a:pt x="177" y="32"/>
                </a:lnTo>
                <a:lnTo>
                  <a:pt x="226" y="48"/>
                </a:lnTo>
                <a:lnTo>
                  <a:pt x="274" y="96"/>
                </a:lnTo>
                <a:lnTo>
                  <a:pt x="306" y="112"/>
                </a:lnTo>
                <a:lnTo>
                  <a:pt x="322" y="144"/>
                </a:lnTo>
                <a:lnTo>
                  <a:pt x="322" y="160"/>
                </a:lnTo>
                <a:lnTo>
                  <a:pt x="322" y="192"/>
                </a:lnTo>
                <a:lnTo>
                  <a:pt x="306" y="224"/>
                </a:lnTo>
                <a:lnTo>
                  <a:pt x="306" y="288"/>
                </a:lnTo>
                <a:lnTo>
                  <a:pt x="290" y="352"/>
                </a:lnTo>
                <a:lnTo>
                  <a:pt x="274" y="432"/>
                </a:lnTo>
                <a:lnTo>
                  <a:pt x="274" y="448"/>
                </a:lnTo>
                <a:lnTo>
                  <a:pt x="274" y="480"/>
                </a:lnTo>
                <a:lnTo>
                  <a:pt x="274" y="529"/>
                </a:lnTo>
                <a:lnTo>
                  <a:pt x="274" y="577"/>
                </a:lnTo>
                <a:lnTo>
                  <a:pt x="274" y="625"/>
                </a:lnTo>
                <a:lnTo>
                  <a:pt x="274" y="689"/>
                </a:lnTo>
                <a:lnTo>
                  <a:pt x="274" y="833"/>
                </a:lnTo>
                <a:lnTo>
                  <a:pt x="274" y="1009"/>
                </a:lnTo>
                <a:lnTo>
                  <a:pt x="274" y="1201"/>
                </a:lnTo>
                <a:lnTo>
                  <a:pt x="274" y="1441"/>
                </a:lnTo>
                <a:lnTo>
                  <a:pt x="274" y="1698"/>
                </a:lnTo>
                <a:lnTo>
                  <a:pt x="274" y="1826"/>
                </a:lnTo>
                <a:lnTo>
                  <a:pt x="274" y="1954"/>
                </a:lnTo>
                <a:lnTo>
                  <a:pt x="274" y="2066"/>
                </a:lnTo>
                <a:lnTo>
                  <a:pt x="274" y="2178"/>
                </a:lnTo>
                <a:lnTo>
                  <a:pt x="258" y="2274"/>
                </a:lnTo>
                <a:lnTo>
                  <a:pt x="258" y="2370"/>
                </a:lnTo>
                <a:lnTo>
                  <a:pt x="258" y="2466"/>
                </a:lnTo>
                <a:lnTo>
                  <a:pt x="258" y="2546"/>
                </a:lnTo>
                <a:lnTo>
                  <a:pt x="258" y="2611"/>
                </a:lnTo>
                <a:lnTo>
                  <a:pt x="258" y="2675"/>
                </a:lnTo>
                <a:lnTo>
                  <a:pt x="258" y="2739"/>
                </a:lnTo>
                <a:lnTo>
                  <a:pt x="258" y="2787"/>
                </a:lnTo>
                <a:lnTo>
                  <a:pt x="242" y="2835"/>
                </a:lnTo>
                <a:lnTo>
                  <a:pt x="242" y="2867"/>
                </a:lnTo>
                <a:lnTo>
                  <a:pt x="242" y="2899"/>
                </a:lnTo>
                <a:lnTo>
                  <a:pt x="242" y="2915"/>
                </a:lnTo>
                <a:lnTo>
                  <a:pt x="226" y="2979"/>
                </a:lnTo>
                <a:lnTo>
                  <a:pt x="210" y="3011"/>
                </a:lnTo>
                <a:lnTo>
                  <a:pt x="194" y="3043"/>
                </a:lnTo>
                <a:lnTo>
                  <a:pt x="177" y="3043"/>
                </a:lnTo>
                <a:lnTo>
                  <a:pt x="161" y="3011"/>
                </a:lnTo>
                <a:lnTo>
                  <a:pt x="145" y="2979"/>
                </a:lnTo>
                <a:lnTo>
                  <a:pt x="113" y="2947"/>
                </a:lnTo>
                <a:lnTo>
                  <a:pt x="97" y="2883"/>
                </a:lnTo>
                <a:lnTo>
                  <a:pt x="81" y="2851"/>
                </a:lnTo>
                <a:lnTo>
                  <a:pt x="65" y="2819"/>
                </a:lnTo>
                <a:lnTo>
                  <a:pt x="65" y="2803"/>
                </a:lnTo>
                <a:lnTo>
                  <a:pt x="65" y="2787"/>
                </a:lnTo>
                <a:lnTo>
                  <a:pt x="65" y="2739"/>
                </a:lnTo>
                <a:lnTo>
                  <a:pt x="65" y="2691"/>
                </a:lnTo>
                <a:lnTo>
                  <a:pt x="65" y="2611"/>
                </a:lnTo>
                <a:lnTo>
                  <a:pt x="81" y="2514"/>
                </a:lnTo>
                <a:lnTo>
                  <a:pt x="81" y="2402"/>
                </a:lnTo>
                <a:lnTo>
                  <a:pt x="97" y="2258"/>
                </a:lnTo>
                <a:lnTo>
                  <a:pt x="97" y="2114"/>
                </a:lnTo>
                <a:lnTo>
                  <a:pt x="113" y="1794"/>
                </a:lnTo>
                <a:lnTo>
                  <a:pt x="129" y="1505"/>
                </a:lnTo>
                <a:lnTo>
                  <a:pt x="129" y="1201"/>
                </a:lnTo>
                <a:lnTo>
                  <a:pt x="129" y="929"/>
                </a:lnTo>
                <a:lnTo>
                  <a:pt x="129" y="801"/>
                </a:lnTo>
                <a:lnTo>
                  <a:pt x="113" y="689"/>
                </a:lnTo>
                <a:lnTo>
                  <a:pt x="113" y="577"/>
                </a:lnTo>
                <a:lnTo>
                  <a:pt x="113" y="496"/>
                </a:lnTo>
                <a:lnTo>
                  <a:pt x="113" y="416"/>
                </a:lnTo>
                <a:lnTo>
                  <a:pt x="113" y="352"/>
                </a:lnTo>
                <a:lnTo>
                  <a:pt x="97" y="304"/>
                </a:lnTo>
                <a:lnTo>
                  <a:pt x="97" y="256"/>
                </a:lnTo>
                <a:lnTo>
                  <a:pt x="97" y="208"/>
                </a:lnTo>
                <a:lnTo>
                  <a:pt x="81" y="160"/>
                </a:lnTo>
                <a:lnTo>
                  <a:pt x="65" y="128"/>
                </a:lnTo>
                <a:lnTo>
                  <a:pt x="33" y="96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29" name="Freeform 40"/>
          <p:cNvSpPr/>
          <p:nvPr/>
        </p:nvSpPr>
        <p:spPr>
          <a:xfrm>
            <a:off x="6899275" y="1992949"/>
            <a:ext cx="490538" cy="112712"/>
          </a:xfrm>
          <a:custGeom>
            <a:avLst/>
            <a:gdLst>
              <a:gd name="txL" fmla="*/ 0 w 772"/>
              <a:gd name="txT" fmla="*/ 0 h 176"/>
              <a:gd name="txR" fmla="*/ 772 w 772"/>
              <a:gd name="txB" fmla="*/ 176 h 176"/>
            </a:gdLst>
            <a:ahLst/>
            <a:cxnLst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0" y="2147483647"/>
              </a:cxn>
            </a:cxnLst>
            <a:rect l="txL" t="txT" r="txR" b="txB"/>
            <a:pathLst>
              <a:path w="772" h="176">
                <a:moveTo>
                  <a:pt x="0" y="64"/>
                </a:moveTo>
                <a:lnTo>
                  <a:pt x="161" y="64"/>
                </a:lnTo>
                <a:lnTo>
                  <a:pt x="322" y="32"/>
                </a:lnTo>
                <a:lnTo>
                  <a:pt x="434" y="0"/>
                </a:lnTo>
                <a:lnTo>
                  <a:pt x="547" y="0"/>
                </a:lnTo>
                <a:lnTo>
                  <a:pt x="628" y="0"/>
                </a:lnTo>
                <a:lnTo>
                  <a:pt x="708" y="16"/>
                </a:lnTo>
                <a:lnTo>
                  <a:pt x="724" y="32"/>
                </a:lnTo>
                <a:lnTo>
                  <a:pt x="756" y="48"/>
                </a:lnTo>
                <a:lnTo>
                  <a:pt x="756" y="64"/>
                </a:lnTo>
                <a:lnTo>
                  <a:pt x="772" y="64"/>
                </a:lnTo>
                <a:lnTo>
                  <a:pt x="756" y="80"/>
                </a:lnTo>
                <a:lnTo>
                  <a:pt x="724" y="96"/>
                </a:lnTo>
                <a:lnTo>
                  <a:pt x="692" y="112"/>
                </a:lnTo>
                <a:lnTo>
                  <a:pt x="628" y="128"/>
                </a:lnTo>
                <a:lnTo>
                  <a:pt x="579" y="128"/>
                </a:lnTo>
                <a:lnTo>
                  <a:pt x="531" y="144"/>
                </a:lnTo>
                <a:lnTo>
                  <a:pt x="483" y="144"/>
                </a:lnTo>
                <a:lnTo>
                  <a:pt x="402" y="160"/>
                </a:lnTo>
                <a:lnTo>
                  <a:pt x="322" y="160"/>
                </a:lnTo>
                <a:lnTo>
                  <a:pt x="225" y="160"/>
                </a:lnTo>
                <a:lnTo>
                  <a:pt x="128" y="176"/>
                </a:lnTo>
                <a:lnTo>
                  <a:pt x="0" y="176"/>
                </a:lnTo>
                <a:lnTo>
                  <a:pt x="0" y="64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30" name="Freeform 41"/>
          <p:cNvSpPr/>
          <p:nvPr/>
        </p:nvSpPr>
        <p:spPr>
          <a:xfrm>
            <a:off x="6878638" y="2369185"/>
            <a:ext cx="654050" cy="152400"/>
          </a:xfrm>
          <a:custGeom>
            <a:avLst/>
            <a:gdLst>
              <a:gd name="txL" fmla="*/ 0 w 1031"/>
              <a:gd name="txT" fmla="*/ 0 h 240"/>
              <a:gd name="txR" fmla="*/ 1031 w 1031"/>
              <a:gd name="txB" fmla="*/ 240 h 240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031" h="240">
                <a:moveTo>
                  <a:pt x="483" y="64"/>
                </a:moveTo>
                <a:lnTo>
                  <a:pt x="532" y="48"/>
                </a:lnTo>
                <a:lnTo>
                  <a:pt x="596" y="32"/>
                </a:lnTo>
                <a:lnTo>
                  <a:pt x="677" y="16"/>
                </a:lnTo>
                <a:lnTo>
                  <a:pt x="741" y="0"/>
                </a:lnTo>
                <a:lnTo>
                  <a:pt x="773" y="0"/>
                </a:lnTo>
                <a:lnTo>
                  <a:pt x="805" y="0"/>
                </a:lnTo>
                <a:lnTo>
                  <a:pt x="838" y="0"/>
                </a:lnTo>
                <a:lnTo>
                  <a:pt x="886" y="16"/>
                </a:lnTo>
                <a:lnTo>
                  <a:pt x="934" y="48"/>
                </a:lnTo>
                <a:lnTo>
                  <a:pt x="966" y="64"/>
                </a:lnTo>
                <a:lnTo>
                  <a:pt x="999" y="96"/>
                </a:lnTo>
                <a:lnTo>
                  <a:pt x="1031" y="112"/>
                </a:lnTo>
                <a:lnTo>
                  <a:pt x="1031" y="128"/>
                </a:lnTo>
                <a:lnTo>
                  <a:pt x="1015" y="144"/>
                </a:lnTo>
                <a:lnTo>
                  <a:pt x="983" y="144"/>
                </a:lnTo>
                <a:lnTo>
                  <a:pt x="934" y="160"/>
                </a:lnTo>
                <a:lnTo>
                  <a:pt x="886" y="176"/>
                </a:lnTo>
                <a:lnTo>
                  <a:pt x="822" y="176"/>
                </a:lnTo>
                <a:lnTo>
                  <a:pt x="741" y="192"/>
                </a:lnTo>
                <a:lnTo>
                  <a:pt x="644" y="192"/>
                </a:lnTo>
                <a:lnTo>
                  <a:pt x="451" y="224"/>
                </a:lnTo>
                <a:lnTo>
                  <a:pt x="290" y="224"/>
                </a:lnTo>
                <a:lnTo>
                  <a:pt x="129" y="240"/>
                </a:lnTo>
                <a:lnTo>
                  <a:pt x="0" y="240"/>
                </a:lnTo>
                <a:lnTo>
                  <a:pt x="0" y="128"/>
                </a:lnTo>
                <a:lnTo>
                  <a:pt x="242" y="96"/>
                </a:lnTo>
                <a:lnTo>
                  <a:pt x="355" y="80"/>
                </a:lnTo>
                <a:lnTo>
                  <a:pt x="483" y="64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31" name="Freeform 42"/>
          <p:cNvSpPr/>
          <p:nvPr/>
        </p:nvSpPr>
        <p:spPr>
          <a:xfrm>
            <a:off x="6019800" y="2094548"/>
            <a:ext cx="469900" cy="142875"/>
          </a:xfrm>
          <a:custGeom>
            <a:avLst/>
            <a:gdLst>
              <a:gd name="txL" fmla="*/ 0 w 741"/>
              <a:gd name="txT" fmla="*/ 0 h 225"/>
              <a:gd name="txR" fmla="*/ 741 w 741"/>
              <a:gd name="txB" fmla="*/ 225 h 225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741" h="225">
                <a:moveTo>
                  <a:pt x="193" y="80"/>
                </a:moveTo>
                <a:lnTo>
                  <a:pt x="290" y="64"/>
                </a:lnTo>
                <a:lnTo>
                  <a:pt x="419" y="32"/>
                </a:lnTo>
                <a:lnTo>
                  <a:pt x="564" y="16"/>
                </a:lnTo>
                <a:lnTo>
                  <a:pt x="660" y="16"/>
                </a:lnTo>
                <a:lnTo>
                  <a:pt x="741" y="0"/>
                </a:lnTo>
                <a:lnTo>
                  <a:pt x="741" y="128"/>
                </a:lnTo>
                <a:lnTo>
                  <a:pt x="692" y="128"/>
                </a:lnTo>
                <a:lnTo>
                  <a:pt x="612" y="145"/>
                </a:lnTo>
                <a:lnTo>
                  <a:pt x="531" y="161"/>
                </a:lnTo>
                <a:lnTo>
                  <a:pt x="419" y="177"/>
                </a:lnTo>
                <a:lnTo>
                  <a:pt x="322" y="209"/>
                </a:lnTo>
                <a:lnTo>
                  <a:pt x="225" y="225"/>
                </a:lnTo>
                <a:lnTo>
                  <a:pt x="161" y="225"/>
                </a:lnTo>
                <a:lnTo>
                  <a:pt x="129" y="225"/>
                </a:lnTo>
                <a:lnTo>
                  <a:pt x="97" y="209"/>
                </a:lnTo>
                <a:lnTo>
                  <a:pt x="64" y="193"/>
                </a:lnTo>
                <a:lnTo>
                  <a:pt x="32" y="193"/>
                </a:lnTo>
                <a:lnTo>
                  <a:pt x="16" y="161"/>
                </a:lnTo>
                <a:lnTo>
                  <a:pt x="0" y="145"/>
                </a:lnTo>
                <a:lnTo>
                  <a:pt x="16" y="128"/>
                </a:lnTo>
                <a:lnTo>
                  <a:pt x="32" y="112"/>
                </a:lnTo>
                <a:lnTo>
                  <a:pt x="64" y="112"/>
                </a:lnTo>
                <a:lnTo>
                  <a:pt x="129" y="96"/>
                </a:lnTo>
                <a:lnTo>
                  <a:pt x="193" y="80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32" name="Freeform 43"/>
          <p:cNvSpPr/>
          <p:nvPr/>
        </p:nvSpPr>
        <p:spPr>
          <a:xfrm>
            <a:off x="5815014" y="2419986"/>
            <a:ext cx="674687" cy="184150"/>
          </a:xfrm>
          <a:custGeom>
            <a:avLst/>
            <a:gdLst>
              <a:gd name="txL" fmla="*/ 0 w 1063"/>
              <a:gd name="txT" fmla="*/ 0 h 288"/>
              <a:gd name="txR" fmla="*/ 1063 w 1063"/>
              <a:gd name="txB" fmla="*/ 288 h 288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063" h="288">
                <a:moveTo>
                  <a:pt x="274" y="112"/>
                </a:moveTo>
                <a:lnTo>
                  <a:pt x="354" y="96"/>
                </a:lnTo>
                <a:lnTo>
                  <a:pt x="435" y="80"/>
                </a:lnTo>
                <a:lnTo>
                  <a:pt x="628" y="48"/>
                </a:lnTo>
                <a:lnTo>
                  <a:pt x="837" y="32"/>
                </a:lnTo>
                <a:lnTo>
                  <a:pt x="1063" y="0"/>
                </a:lnTo>
                <a:lnTo>
                  <a:pt x="1063" y="112"/>
                </a:lnTo>
                <a:lnTo>
                  <a:pt x="1030" y="128"/>
                </a:lnTo>
                <a:lnTo>
                  <a:pt x="982" y="128"/>
                </a:lnTo>
                <a:lnTo>
                  <a:pt x="869" y="144"/>
                </a:lnTo>
                <a:lnTo>
                  <a:pt x="741" y="160"/>
                </a:lnTo>
                <a:lnTo>
                  <a:pt x="596" y="192"/>
                </a:lnTo>
                <a:lnTo>
                  <a:pt x="515" y="224"/>
                </a:lnTo>
                <a:lnTo>
                  <a:pt x="435" y="240"/>
                </a:lnTo>
                <a:lnTo>
                  <a:pt x="370" y="256"/>
                </a:lnTo>
                <a:lnTo>
                  <a:pt x="322" y="272"/>
                </a:lnTo>
                <a:lnTo>
                  <a:pt x="274" y="272"/>
                </a:lnTo>
                <a:lnTo>
                  <a:pt x="242" y="288"/>
                </a:lnTo>
                <a:lnTo>
                  <a:pt x="209" y="288"/>
                </a:lnTo>
                <a:lnTo>
                  <a:pt x="193" y="288"/>
                </a:lnTo>
                <a:lnTo>
                  <a:pt x="129" y="272"/>
                </a:lnTo>
                <a:lnTo>
                  <a:pt x="81" y="240"/>
                </a:lnTo>
                <a:lnTo>
                  <a:pt x="32" y="224"/>
                </a:lnTo>
                <a:lnTo>
                  <a:pt x="16" y="208"/>
                </a:lnTo>
                <a:lnTo>
                  <a:pt x="0" y="192"/>
                </a:lnTo>
                <a:lnTo>
                  <a:pt x="0" y="176"/>
                </a:lnTo>
                <a:lnTo>
                  <a:pt x="16" y="176"/>
                </a:lnTo>
                <a:lnTo>
                  <a:pt x="32" y="160"/>
                </a:lnTo>
                <a:lnTo>
                  <a:pt x="64" y="160"/>
                </a:lnTo>
                <a:lnTo>
                  <a:pt x="113" y="144"/>
                </a:lnTo>
                <a:lnTo>
                  <a:pt x="161" y="128"/>
                </a:lnTo>
                <a:lnTo>
                  <a:pt x="209" y="128"/>
                </a:lnTo>
                <a:lnTo>
                  <a:pt x="274" y="112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33" name="Freeform 44"/>
          <p:cNvSpPr/>
          <p:nvPr/>
        </p:nvSpPr>
        <p:spPr>
          <a:xfrm>
            <a:off x="6899275" y="1597660"/>
            <a:ext cx="531813" cy="152400"/>
          </a:xfrm>
          <a:custGeom>
            <a:avLst/>
            <a:gdLst>
              <a:gd name="txL" fmla="*/ 0 w 837"/>
              <a:gd name="txT" fmla="*/ 0 h 240"/>
              <a:gd name="txR" fmla="*/ 837 w 837"/>
              <a:gd name="txB" fmla="*/ 240 h 240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837" h="240">
                <a:moveTo>
                  <a:pt x="386" y="64"/>
                </a:moveTo>
                <a:lnTo>
                  <a:pt x="450" y="32"/>
                </a:lnTo>
                <a:lnTo>
                  <a:pt x="499" y="16"/>
                </a:lnTo>
                <a:lnTo>
                  <a:pt x="563" y="0"/>
                </a:lnTo>
                <a:lnTo>
                  <a:pt x="611" y="0"/>
                </a:lnTo>
                <a:lnTo>
                  <a:pt x="660" y="0"/>
                </a:lnTo>
                <a:lnTo>
                  <a:pt x="692" y="16"/>
                </a:lnTo>
                <a:lnTo>
                  <a:pt x="724" y="32"/>
                </a:lnTo>
                <a:lnTo>
                  <a:pt x="772" y="48"/>
                </a:lnTo>
                <a:lnTo>
                  <a:pt x="789" y="80"/>
                </a:lnTo>
                <a:lnTo>
                  <a:pt x="821" y="96"/>
                </a:lnTo>
                <a:lnTo>
                  <a:pt x="821" y="112"/>
                </a:lnTo>
                <a:lnTo>
                  <a:pt x="837" y="112"/>
                </a:lnTo>
                <a:lnTo>
                  <a:pt x="837" y="128"/>
                </a:lnTo>
                <a:lnTo>
                  <a:pt x="821" y="128"/>
                </a:lnTo>
                <a:lnTo>
                  <a:pt x="805" y="144"/>
                </a:lnTo>
                <a:lnTo>
                  <a:pt x="789" y="160"/>
                </a:lnTo>
                <a:lnTo>
                  <a:pt x="740" y="160"/>
                </a:lnTo>
                <a:lnTo>
                  <a:pt x="676" y="176"/>
                </a:lnTo>
                <a:lnTo>
                  <a:pt x="579" y="192"/>
                </a:lnTo>
                <a:lnTo>
                  <a:pt x="467" y="208"/>
                </a:lnTo>
                <a:lnTo>
                  <a:pt x="225" y="240"/>
                </a:lnTo>
                <a:lnTo>
                  <a:pt x="0" y="240"/>
                </a:lnTo>
                <a:lnTo>
                  <a:pt x="0" y="144"/>
                </a:lnTo>
                <a:lnTo>
                  <a:pt x="112" y="128"/>
                </a:lnTo>
                <a:lnTo>
                  <a:pt x="225" y="112"/>
                </a:lnTo>
                <a:lnTo>
                  <a:pt x="306" y="96"/>
                </a:lnTo>
                <a:lnTo>
                  <a:pt x="386" y="64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5" name="Freeform 45"/>
          <p:cNvSpPr/>
          <p:nvPr/>
        </p:nvSpPr>
        <p:spPr>
          <a:xfrm>
            <a:off x="5918200" y="1759585"/>
            <a:ext cx="550863" cy="161925"/>
          </a:xfrm>
          <a:custGeom>
            <a:avLst/>
            <a:gdLst>
              <a:gd name="txL" fmla="*/ 0 w 869"/>
              <a:gd name="txT" fmla="*/ 0 h 256"/>
              <a:gd name="txR" fmla="*/ 869 w 869"/>
              <a:gd name="txB" fmla="*/ 256 h 256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869" h="256">
                <a:moveTo>
                  <a:pt x="225" y="96"/>
                </a:moveTo>
                <a:lnTo>
                  <a:pt x="354" y="80"/>
                </a:lnTo>
                <a:lnTo>
                  <a:pt x="499" y="48"/>
                </a:lnTo>
                <a:lnTo>
                  <a:pt x="676" y="32"/>
                </a:lnTo>
                <a:lnTo>
                  <a:pt x="869" y="0"/>
                </a:lnTo>
                <a:lnTo>
                  <a:pt x="869" y="112"/>
                </a:lnTo>
                <a:lnTo>
                  <a:pt x="789" y="128"/>
                </a:lnTo>
                <a:lnTo>
                  <a:pt x="692" y="144"/>
                </a:lnTo>
                <a:lnTo>
                  <a:pt x="596" y="160"/>
                </a:lnTo>
                <a:lnTo>
                  <a:pt x="483" y="192"/>
                </a:lnTo>
                <a:lnTo>
                  <a:pt x="370" y="224"/>
                </a:lnTo>
                <a:lnTo>
                  <a:pt x="290" y="240"/>
                </a:lnTo>
                <a:lnTo>
                  <a:pt x="242" y="256"/>
                </a:lnTo>
                <a:lnTo>
                  <a:pt x="193" y="256"/>
                </a:lnTo>
                <a:lnTo>
                  <a:pt x="145" y="256"/>
                </a:lnTo>
                <a:lnTo>
                  <a:pt x="81" y="224"/>
                </a:lnTo>
                <a:lnTo>
                  <a:pt x="48" y="208"/>
                </a:lnTo>
                <a:lnTo>
                  <a:pt x="16" y="192"/>
                </a:lnTo>
                <a:lnTo>
                  <a:pt x="16" y="176"/>
                </a:lnTo>
                <a:lnTo>
                  <a:pt x="0" y="176"/>
                </a:lnTo>
                <a:lnTo>
                  <a:pt x="0" y="160"/>
                </a:lnTo>
                <a:lnTo>
                  <a:pt x="16" y="160"/>
                </a:lnTo>
                <a:lnTo>
                  <a:pt x="64" y="144"/>
                </a:lnTo>
                <a:lnTo>
                  <a:pt x="129" y="128"/>
                </a:lnTo>
                <a:lnTo>
                  <a:pt x="225" y="96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pic>
        <p:nvPicPr>
          <p:cNvPr id="26651" name="Picture 3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2915" y="411480"/>
            <a:ext cx="901700" cy="512763"/>
          </a:xfrm>
          <a:prstGeom prst="rect">
            <a:avLst/>
          </a:prstGeom>
          <a:noFill/>
          <a:ln w="9525">
            <a:noFill/>
          </a:ln>
          <a:effectLst>
            <a:outerShdw dist="38100" dir="8100000" algn="tr" rotWithShape="0">
              <a:srgbClr val="000000">
                <a:alpha val="39998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623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bldLvl="0" animBg="1"/>
      <p:bldP spid="42" grpId="0"/>
      <p:bldP spid="4" grpId="0"/>
      <p:bldP spid="24" grpId="0"/>
      <p:bldP spid="25" grpId="0"/>
      <p:bldP spid="2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" name="Group 47"/>
          <p:cNvGraphicFramePr>
            <a:graphicFrameLocks noGrp="1"/>
          </p:cNvGraphicFramePr>
          <p:nvPr/>
        </p:nvGraphicFramePr>
        <p:xfrm>
          <a:off x="5376863" y="845185"/>
          <a:ext cx="2590800" cy="2590800"/>
        </p:xfrm>
        <a:graphic>
          <a:graphicData uri="http://schemas.openxmlformats.org/drawingml/2006/table">
            <a:tbl>
              <a:tblPr/>
              <a:tblGrid>
                <a:gridCol w="1284446"/>
                <a:gridCol w="1306354"/>
              </a:tblGrid>
              <a:tr h="1289209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83" marB="3428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83" marB="34283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0159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83" marB="3428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83" marB="34283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1" name="矩形 2"/>
          <p:cNvSpPr>
            <a:spLocks noChangeArrowheads="1"/>
          </p:cNvSpPr>
          <p:nvPr/>
        </p:nvSpPr>
        <p:spPr bwMode="auto">
          <a:xfrm>
            <a:off x="5097463" y="3497897"/>
            <a:ext cx="3314700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defTabSz="342900" eaLnBrk="1" hangingPunct="1">
              <a:defRPr/>
            </a:pPr>
            <a:r>
              <a:rPr lang="zh-CN" altLang="en-US" b="1" dirty="0">
                <a:solidFill>
                  <a:srgbClr val="0000FF"/>
                </a:solidFill>
                <a:latin typeface="宋体" panose="02010600030101010101" pitchFamily="2" charset="-122"/>
              </a:rPr>
              <a:t>书写指导：</a:t>
            </a:r>
            <a:r>
              <a:rPr lang="zh-CN" altLang="en-US" b="1" dirty="0">
                <a:solidFill>
                  <a:srgbClr val="000000"/>
                </a:solidFill>
                <a:latin typeface="宋体" panose="02010600030101010101" pitchFamily="2" charset="-122"/>
              </a:rPr>
              <a:t>“口”小而扁，位于横中线上方。“巾”略宽于“口”。上下重心要对正。</a:t>
            </a:r>
          </a:p>
        </p:txBody>
      </p:sp>
      <p:sp>
        <p:nvSpPr>
          <p:cNvPr id="24590" name="矩形 4"/>
          <p:cNvSpPr/>
          <p:nvPr/>
        </p:nvSpPr>
        <p:spPr>
          <a:xfrm>
            <a:off x="3544888" y="1567498"/>
            <a:ext cx="1210588" cy="132331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7999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常</a:t>
            </a:r>
          </a:p>
        </p:txBody>
      </p:sp>
      <p:sp>
        <p:nvSpPr>
          <p:cNvPr id="42" name="矩形 41"/>
          <p:cNvSpPr/>
          <p:nvPr/>
        </p:nvSpPr>
        <p:spPr>
          <a:xfrm>
            <a:off x="3252788" y="328831"/>
            <a:ext cx="1844675" cy="15696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4800" b="1" dirty="0">
                <a:solidFill>
                  <a:srgbClr val="FF000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 cháng</a:t>
            </a:r>
          </a:p>
        </p:txBody>
      </p:sp>
      <p:sp>
        <p:nvSpPr>
          <p:cNvPr id="24593" name="TextBox 45"/>
          <p:cNvSpPr txBox="1"/>
          <p:nvPr/>
        </p:nvSpPr>
        <p:spPr>
          <a:xfrm>
            <a:off x="938214" y="1519873"/>
            <a:ext cx="1689100" cy="9233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5400" dirty="0">
                <a:latin typeface="楷体" panose="02010609060101010101" pitchFamily="49" charset="-122"/>
                <a:ea typeface="楷体" panose="02010609060101010101" pitchFamily="49" charset="-122"/>
              </a:rPr>
              <a:t>经</a:t>
            </a:r>
            <a:r>
              <a:rPr lang="zh-CN" altLang="en-US" sz="5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常</a:t>
            </a:r>
          </a:p>
        </p:txBody>
      </p:sp>
      <p:sp>
        <p:nvSpPr>
          <p:cNvPr id="3" name="TextBox 20"/>
          <p:cNvSpPr txBox="1">
            <a:spLocks noChangeArrowheads="1"/>
          </p:cNvSpPr>
          <p:nvPr/>
        </p:nvSpPr>
        <p:spPr bwMode="auto">
          <a:xfrm>
            <a:off x="684213" y="3662998"/>
            <a:ext cx="3030538" cy="39998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342900">
              <a:defRPr/>
            </a:pPr>
            <a:r>
              <a:rPr lang="zh-CN" altLang="en-US" sz="1999" b="1" dirty="0">
                <a:solidFill>
                  <a:srgbClr val="0000FF"/>
                </a:solidFill>
                <a:latin typeface="+mj-ea"/>
                <a:ea typeface="+mj-ea"/>
              </a:rPr>
              <a:t>组词：</a:t>
            </a:r>
            <a:r>
              <a:rPr lang="zh-CN" altLang="en-US" sz="1999" b="1" dirty="0">
                <a:latin typeface="+mj-ea"/>
                <a:ea typeface="+mj-ea"/>
              </a:rPr>
              <a:t>非常  平常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665163" y="3983672"/>
            <a:ext cx="4364038" cy="101527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342900">
              <a:lnSpc>
                <a:spcPct val="150000"/>
              </a:lnSpc>
              <a:defRPr/>
            </a:pPr>
            <a:r>
              <a:rPr lang="zh-CN" altLang="en-US" sz="1999" b="1" dirty="0">
                <a:solidFill>
                  <a:srgbClr val="0000FF"/>
                </a:solidFill>
                <a:latin typeface="+mj-ea"/>
                <a:ea typeface="+mj-ea"/>
              </a:rPr>
              <a:t>造句：</a:t>
            </a:r>
            <a:r>
              <a:rPr lang="zh-CN" altLang="en-US" sz="1999" b="1" dirty="0">
                <a:latin typeface="+mj-ea"/>
                <a:ea typeface="+mj-ea"/>
              </a:rPr>
              <a:t>平常都是妈妈做饭，我来帮忙。</a:t>
            </a:r>
          </a:p>
        </p:txBody>
      </p:sp>
      <p:sp>
        <p:nvSpPr>
          <p:cNvPr id="25" name="文本框 30"/>
          <p:cNvSpPr txBox="1">
            <a:spLocks noChangeArrowheads="1"/>
          </p:cNvSpPr>
          <p:nvPr/>
        </p:nvSpPr>
        <p:spPr bwMode="auto">
          <a:xfrm>
            <a:off x="625476" y="3275846"/>
            <a:ext cx="2484437" cy="7076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342900" eaLnBrk="1" hangingPunct="1">
              <a:defRPr/>
            </a:pPr>
            <a:r>
              <a:rPr lang="zh-CN" altLang="en-US" sz="1999" b="1">
                <a:solidFill>
                  <a:srgbClr val="0000FF"/>
                </a:solidFill>
                <a:latin typeface="+mj-ea"/>
                <a:ea typeface="+mj-ea"/>
              </a:rPr>
              <a:t>音序：</a:t>
            </a:r>
            <a:r>
              <a:rPr lang="en-US" altLang="zh-CN" sz="1999" b="1">
                <a:latin typeface="+mj-ea"/>
                <a:ea typeface="+mj-ea"/>
              </a:rPr>
              <a:t>C  </a:t>
            </a:r>
            <a:r>
              <a:rPr lang="zh-CN" altLang="en-US" sz="1999" b="1">
                <a:solidFill>
                  <a:srgbClr val="0000FF"/>
                </a:solidFill>
                <a:latin typeface="+mj-ea"/>
                <a:ea typeface="+mj-ea"/>
              </a:rPr>
              <a:t>部首：</a:t>
            </a:r>
            <a:r>
              <a:rPr lang="zh-CN" altLang="en-US" sz="1999" b="1">
                <a:latin typeface="+mj-ea"/>
                <a:ea typeface="+mj-ea"/>
              </a:rPr>
              <a:t>巾</a:t>
            </a:r>
          </a:p>
          <a:p>
            <a:pPr algn="ctr" defTabSz="342900" eaLnBrk="1" hangingPunct="1">
              <a:defRPr/>
            </a:pPr>
            <a:endParaRPr lang="en-US" altLang="zh-CN" sz="1999" b="1">
              <a:latin typeface="+mj-ea"/>
              <a:ea typeface="+mj-ea"/>
            </a:endParaRPr>
          </a:p>
        </p:txBody>
      </p:sp>
      <p:sp>
        <p:nvSpPr>
          <p:cNvPr id="26" name="文本框 31"/>
          <p:cNvSpPr txBox="1">
            <a:spLocks noChangeArrowheads="1"/>
          </p:cNvSpPr>
          <p:nvPr/>
        </p:nvSpPr>
        <p:spPr bwMode="auto">
          <a:xfrm>
            <a:off x="374650" y="2856583"/>
            <a:ext cx="2078038" cy="39998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 anchorCtr="1">
            <a:spAutoFit/>
          </a:bodyPr>
          <a:lstStyle/>
          <a:p>
            <a:pPr algn="ctr" defTabSz="342900">
              <a:defRPr/>
            </a:pPr>
            <a:r>
              <a:rPr lang="zh-CN" altLang="en-US" sz="1999" b="1" dirty="0">
                <a:solidFill>
                  <a:srgbClr val="0000FF"/>
                </a:solidFill>
                <a:latin typeface="+mj-ea"/>
                <a:ea typeface="+mj-ea"/>
              </a:rPr>
              <a:t>结构</a:t>
            </a:r>
            <a:r>
              <a:rPr lang="en-US" altLang="zh-CN" sz="1999" b="1" dirty="0">
                <a:solidFill>
                  <a:srgbClr val="0000FF"/>
                </a:solidFill>
                <a:latin typeface="+mj-ea"/>
                <a:ea typeface="+mj-ea"/>
              </a:rPr>
              <a:t>: </a:t>
            </a:r>
            <a:r>
              <a:rPr lang="zh-CN" altLang="en-US" sz="1999" b="1" dirty="0">
                <a:latin typeface="+mj-ea"/>
                <a:ea typeface="+mj-ea"/>
              </a:rPr>
              <a:t>上下</a:t>
            </a:r>
          </a:p>
        </p:txBody>
      </p:sp>
      <p:sp>
        <p:nvSpPr>
          <p:cNvPr id="27" name="Freeform 39"/>
          <p:cNvSpPr/>
          <p:nvPr/>
        </p:nvSpPr>
        <p:spPr>
          <a:xfrm>
            <a:off x="6810375" y="1262698"/>
            <a:ext cx="407988" cy="274637"/>
          </a:xfrm>
          <a:custGeom>
            <a:avLst/>
            <a:gdLst>
              <a:gd name="txL" fmla="*/ 0 w 644"/>
              <a:gd name="txT" fmla="*/ 0 h 433"/>
              <a:gd name="txR" fmla="*/ 644 w 644"/>
              <a:gd name="txB" fmla="*/ 433 h 433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644" h="433">
                <a:moveTo>
                  <a:pt x="97" y="336"/>
                </a:moveTo>
                <a:lnTo>
                  <a:pt x="161" y="304"/>
                </a:lnTo>
                <a:lnTo>
                  <a:pt x="226" y="256"/>
                </a:lnTo>
                <a:lnTo>
                  <a:pt x="322" y="192"/>
                </a:lnTo>
                <a:lnTo>
                  <a:pt x="354" y="160"/>
                </a:lnTo>
                <a:lnTo>
                  <a:pt x="387" y="112"/>
                </a:lnTo>
                <a:lnTo>
                  <a:pt x="403" y="80"/>
                </a:lnTo>
                <a:lnTo>
                  <a:pt x="403" y="64"/>
                </a:lnTo>
                <a:lnTo>
                  <a:pt x="403" y="32"/>
                </a:lnTo>
                <a:lnTo>
                  <a:pt x="403" y="16"/>
                </a:lnTo>
                <a:lnTo>
                  <a:pt x="419" y="0"/>
                </a:lnTo>
                <a:lnTo>
                  <a:pt x="435" y="0"/>
                </a:lnTo>
                <a:lnTo>
                  <a:pt x="451" y="0"/>
                </a:lnTo>
                <a:lnTo>
                  <a:pt x="483" y="16"/>
                </a:lnTo>
                <a:lnTo>
                  <a:pt x="515" y="48"/>
                </a:lnTo>
                <a:lnTo>
                  <a:pt x="564" y="80"/>
                </a:lnTo>
                <a:lnTo>
                  <a:pt x="596" y="128"/>
                </a:lnTo>
                <a:lnTo>
                  <a:pt x="628" y="160"/>
                </a:lnTo>
                <a:lnTo>
                  <a:pt x="644" y="176"/>
                </a:lnTo>
                <a:lnTo>
                  <a:pt x="644" y="208"/>
                </a:lnTo>
                <a:lnTo>
                  <a:pt x="628" y="224"/>
                </a:lnTo>
                <a:lnTo>
                  <a:pt x="612" y="240"/>
                </a:lnTo>
                <a:lnTo>
                  <a:pt x="580" y="256"/>
                </a:lnTo>
                <a:lnTo>
                  <a:pt x="548" y="272"/>
                </a:lnTo>
                <a:lnTo>
                  <a:pt x="499" y="288"/>
                </a:lnTo>
                <a:lnTo>
                  <a:pt x="451" y="304"/>
                </a:lnTo>
                <a:lnTo>
                  <a:pt x="387" y="320"/>
                </a:lnTo>
                <a:lnTo>
                  <a:pt x="322" y="352"/>
                </a:lnTo>
                <a:lnTo>
                  <a:pt x="242" y="368"/>
                </a:lnTo>
                <a:lnTo>
                  <a:pt x="177" y="400"/>
                </a:lnTo>
                <a:lnTo>
                  <a:pt x="129" y="416"/>
                </a:lnTo>
                <a:lnTo>
                  <a:pt x="81" y="416"/>
                </a:lnTo>
                <a:lnTo>
                  <a:pt x="49" y="433"/>
                </a:lnTo>
                <a:lnTo>
                  <a:pt x="16" y="433"/>
                </a:lnTo>
                <a:lnTo>
                  <a:pt x="0" y="433"/>
                </a:lnTo>
                <a:lnTo>
                  <a:pt x="0" y="416"/>
                </a:lnTo>
                <a:lnTo>
                  <a:pt x="16" y="384"/>
                </a:lnTo>
                <a:lnTo>
                  <a:pt x="49" y="368"/>
                </a:lnTo>
                <a:lnTo>
                  <a:pt x="97" y="336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28" name="Freeform 31"/>
          <p:cNvSpPr/>
          <p:nvPr/>
        </p:nvSpPr>
        <p:spPr>
          <a:xfrm>
            <a:off x="6545263" y="1211898"/>
            <a:ext cx="214312" cy="508000"/>
          </a:xfrm>
          <a:custGeom>
            <a:avLst/>
            <a:gdLst>
              <a:gd name="txL" fmla="*/ 0 w 338"/>
              <a:gd name="txT" fmla="*/ 0 h 801"/>
              <a:gd name="txR" fmla="*/ 338 w 338"/>
              <a:gd name="txB" fmla="*/ 801 h 801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338" h="801">
                <a:moveTo>
                  <a:pt x="16" y="32"/>
                </a:moveTo>
                <a:lnTo>
                  <a:pt x="32" y="16"/>
                </a:lnTo>
                <a:lnTo>
                  <a:pt x="64" y="0"/>
                </a:lnTo>
                <a:lnTo>
                  <a:pt x="112" y="16"/>
                </a:lnTo>
                <a:lnTo>
                  <a:pt x="177" y="16"/>
                </a:lnTo>
                <a:lnTo>
                  <a:pt x="241" y="32"/>
                </a:lnTo>
                <a:lnTo>
                  <a:pt x="289" y="48"/>
                </a:lnTo>
                <a:lnTo>
                  <a:pt x="322" y="64"/>
                </a:lnTo>
                <a:lnTo>
                  <a:pt x="338" y="80"/>
                </a:lnTo>
                <a:lnTo>
                  <a:pt x="338" y="112"/>
                </a:lnTo>
                <a:lnTo>
                  <a:pt x="338" y="144"/>
                </a:lnTo>
                <a:lnTo>
                  <a:pt x="322" y="240"/>
                </a:lnTo>
                <a:lnTo>
                  <a:pt x="322" y="272"/>
                </a:lnTo>
                <a:lnTo>
                  <a:pt x="322" y="304"/>
                </a:lnTo>
                <a:lnTo>
                  <a:pt x="306" y="368"/>
                </a:lnTo>
                <a:lnTo>
                  <a:pt x="306" y="432"/>
                </a:lnTo>
                <a:lnTo>
                  <a:pt x="289" y="496"/>
                </a:lnTo>
                <a:lnTo>
                  <a:pt x="289" y="593"/>
                </a:lnTo>
                <a:lnTo>
                  <a:pt x="289" y="689"/>
                </a:lnTo>
                <a:lnTo>
                  <a:pt x="273" y="801"/>
                </a:lnTo>
                <a:lnTo>
                  <a:pt x="128" y="801"/>
                </a:lnTo>
                <a:lnTo>
                  <a:pt x="128" y="689"/>
                </a:lnTo>
                <a:lnTo>
                  <a:pt x="128" y="593"/>
                </a:lnTo>
                <a:lnTo>
                  <a:pt x="128" y="496"/>
                </a:lnTo>
                <a:lnTo>
                  <a:pt x="128" y="416"/>
                </a:lnTo>
                <a:lnTo>
                  <a:pt x="112" y="352"/>
                </a:lnTo>
                <a:lnTo>
                  <a:pt x="112" y="304"/>
                </a:lnTo>
                <a:lnTo>
                  <a:pt x="112" y="256"/>
                </a:lnTo>
                <a:lnTo>
                  <a:pt x="112" y="224"/>
                </a:lnTo>
                <a:lnTo>
                  <a:pt x="80" y="144"/>
                </a:lnTo>
                <a:lnTo>
                  <a:pt x="64" y="112"/>
                </a:lnTo>
                <a:lnTo>
                  <a:pt x="48" y="80"/>
                </a:lnTo>
                <a:lnTo>
                  <a:pt x="16" y="64"/>
                </a:lnTo>
                <a:lnTo>
                  <a:pt x="16" y="48"/>
                </a:lnTo>
                <a:lnTo>
                  <a:pt x="0" y="32"/>
                </a:lnTo>
                <a:lnTo>
                  <a:pt x="16" y="32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29" name="Freeform 32"/>
          <p:cNvSpPr/>
          <p:nvPr/>
        </p:nvSpPr>
        <p:spPr>
          <a:xfrm>
            <a:off x="6248400" y="1405573"/>
            <a:ext cx="184150" cy="223837"/>
          </a:xfrm>
          <a:custGeom>
            <a:avLst/>
            <a:gdLst>
              <a:gd name="txL" fmla="*/ 0 w 290"/>
              <a:gd name="txT" fmla="*/ 0 h 353"/>
              <a:gd name="txR" fmla="*/ 290 w 290"/>
              <a:gd name="txB" fmla="*/ 353 h 353"/>
            </a:gdLst>
            <a:ahLst/>
            <a:cxnLst>
              <a:cxn ang="0">
                <a:pos x="0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0" y="0"/>
              </a:cxn>
              <a:cxn ang="0">
                <a:pos x="0" y="0"/>
              </a:cxn>
            </a:cxnLst>
            <a:rect l="txL" t="txT" r="txR" b="txB"/>
            <a:pathLst>
              <a:path w="290" h="353">
                <a:moveTo>
                  <a:pt x="0" y="0"/>
                </a:moveTo>
                <a:lnTo>
                  <a:pt x="80" y="32"/>
                </a:lnTo>
                <a:lnTo>
                  <a:pt x="161" y="48"/>
                </a:lnTo>
                <a:lnTo>
                  <a:pt x="209" y="80"/>
                </a:lnTo>
                <a:lnTo>
                  <a:pt x="241" y="112"/>
                </a:lnTo>
                <a:lnTo>
                  <a:pt x="273" y="160"/>
                </a:lnTo>
                <a:lnTo>
                  <a:pt x="290" y="192"/>
                </a:lnTo>
                <a:lnTo>
                  <a:pt x="290" y="241"/>
                </a:lnTo>
                <a:lnTo>
                  <a:pt x="290" y="273"/>
                </a:lnTo>
                <a:lnTo>
                  <a:pt x="273" y="305"/>
                </a:lnTo>
                <a:lnTo>
                  <a:pt x="257" y="337"/>
                </a:lnTo>
                <a:lnTo>
                  <a:pt x="241" y="353"/>
                </a:lnTo>
                <a:lnTo>
                  <a:pt x="225" y="353"/>
                </a:lnTo>
                <a:lnTo>
                  <a:pt x="193" y="337"/>
                </a:lnTo>
                <a:lnTo>
                  <a:pt x="161" y="305"/>
                </a:lnTo>
                <a:lnTo>
                  <a:pt x="129" y="273"/>
                </a:lnTo>
                <a:lnTo>
                  <a:pt x="80" y="241"/>
                </a:lnTo>
                <a:lnTo>
                  <a:pt x="48" y="192"/>
                </a:lnTo>
                <a:lnTo>
                  <a:pt x="32" y="160"/>
                </a:lnTo>
                <a:lnTo>
                  <a:pt x="16" y="112"/>
                </a:lnTo>
                <a:lnTo>
                  <a:pt x="0" y="80"/>
                </a:lnTo>
                <a:lnTo>
                  <a:pt x="0" y="48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30" name="Freeform 34"/>
          <p:cNvSpPr/>
          <p:nvPr/>
        </p:nvSpPr>
        <p:spPr>
          <a:xfrm>
            <a:off x="5868988" y="1680210"/>
            <a:ext cx="204787" cy="436563"/>
          </a:xfrm>
          <a:custGeom>
            <a:avLst/>
            <a:gdLst>
              <a:gd name="txL" fmla="*/ 0 w 322"/>
              <a:gd name="txT" fmla="*/ 0 h 688"/>
              <a:gd name="txR" fmla="*/ 322 w 322"/>
              <a:gd name="txB" fmla="*/ 688 h 688"/>
            </a:gdLst>
            <a:ahLst/>
            <a:cxnLst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</a:cxnLst>
            <a:rect l="txL" t="txT" r="txR" b="txB"/>
            <a:pathLst>
              <a:path w="322" h="688">
                <a:moveTo>
                  <a:pt x="225" y="0"/>
                </a:moveTo>
                <a:lnTo>
                  <a:pt x="274" y="32"/>
                </a:lnTo>
                <a:lnTo>
                  <a:pt x="290" y="80"/>
                </a:lnTo>
                <a:lnTo>
                  <a:pt x="306" y="144"/>
                </a:lnTo>
                <a:lnTo>
                  <a:pt x="322" y="224"/>
                </a:lnTo>
                <a:lnTo>
                  <a:pt x="306" y="304"/>
                </a:lnTo>
                <a:lnTo>
                  <a:pt x="290" y="368"/>
                </a:lnTo>
                <a:lnTo>
                  <a:pt x="258" y="448"/>
                </a:lnTo>
                <a:lnTo>
                  <a:pt x="209" y="528"/>
                </a:lnTo>
                <a:lnTo>
                  <a:pt x="177" y="592"/>
                </a:lnTo>
                <a:lnTo>
                  <a:pt x="129" y="640"/>
                </a:lnTo>
                <a:lnTo>
                  <a:pt x="97" y="672"/>
                </a:lnTo>
                <a:lnTo>
                  <a:pt x="81" y="688"/>
                </a:lnTo>
                <a:lnTo>
                  <a:pt x="64" y="672"/>
                </a:lnTo>
                <a:lnTo>
                  <a:pt x="48" y="656"/>
                </a:lnTo>
                <a:lnTo>
                  <a:pt x="32" y="640"/>
                </a:lnTo>
                <a:lnTo>
                  <a:pt x="16" y="608"/>
                </a:lnTo>
                <a:lnTo>
                  <a:pt x="0" y="544"/>
                </a:lnTo>
                <a:lnTo>
                  <a:pt x="0" y="512"/>
                </a:lnTo>
                <a:lnTo>
                  <a:pt x="0" y="496"/>
                </a:lnTo>
                <a:lnTo>
                  <a:pt x="0" y="480"/>
                </a:lnTo>
                <a:lnTo>
                  <a:pt x="16" y="464"/>
                </a:lnTo>
                <a:lnTo>
                  <a:pt x="48" y="416"/>
                </a:lnTo>
                <a:lnTo>
                  <a:pt x="81" y="384"/>
                </a:lnTo>
                <a:lnTo>
                  <a:pt x="113" y="320"/>
                </a:lnTo>
                <a:lnTo>
                  <a:pt x="145" y="240"/>
                </a:lnTo>
                <a:lnTo>
                  <a:pt x="177" y="128"/>
                </a:lnTo>
                <a:lnTo>
                  <a:pt x="225" y="0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31" name="Freeform 35"/>
          <p:cNvSpPr/>
          <p:nvPr/>
        </p:nvSpPr>
        <p:spPr>
          <a:xfrm>
            <a:off x="6288088" y="1923098"/>
            <a:ext cx="174625" cy="295275"/>
          </a:xfrm>
          <a:custGeom>
            <a:avLst/>
            <a:gdLst>
              <a:gd name="txL" fmla="*/ 0 w 274"/>
              <a:gd name="txT" fmla="*/ 0 h 465"/>
              <a:gd name="txR" fmla="*/ 274 w 274"/>
              <a:gd name="txB" fmla="*/ 465 h 465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274" h="465">
                <a:moveTo>
                  <a:pt x="48" y="96"/>
                </a:moveTo>
                <a:lnTo>
                  <a:pt x="16" y="96"/>
                </a:lnTo>
                <a:lnTo>
                  <a:pt x="0" y="80"/>
                </a:lnTo>
                <a:lnTo>
                  <a:pt x="0" y="48"/>
                </a:lnTo>
                <a:lnTo>
                  <a:pt x="0" y="32"/>
                </a:lnTo>
                <a:lnTo>
                  <a:pt x="16" y="16"/>
                </a:lnTo>
                <a:lnTo>
                  <a:pt x="65" y="0"/>
                </a:lnTo>
                <a:lnTo>
                  <a:pt x="145" y="0"/>
                </a:lnTo>
                <a:lnTo>
                  <a:pt x="193" y="0"/>
                </a:lnTo>
                <a:lnTo>
                  <a:pt x="242" y="0"/>
                </a:lnTo>
                <a:lnTo>
                  <a:pt x="242" y="80"/>
                </a:lnTo>
                <a:lnTo>
                  <a:pt x="258" y="160"/>
                </a:lnTo>
                <a:lnTo>
                  <a:pt x="258" y="224"/>
                </a:lnTo>
                <a:lnTo>
                  <a:pt x="258" y="272"/>
                </a:lnTo>
                <a:lnTo>
                  <a:pt x="258" y="320"/>
                </a:lnTo>
                <a:lnTo>
                  <a:pt x="274" y="368"/>
                </a:lnTo>
                <a:lnTo>
                  <a:pt x="274" y="384"/>
                </a:lnTo>
                <a:lnTo>
                  <a:pt x="274" y="400"/>
                </a:lnTo>
                <a:lnTo>
                  <a:pt x="274" y="433"/>
                </a:lnTo>
                <a:lnTo>
                  <a:pt x="258" y="449"/>
                </a:lnTo>
                <a:lnTo>
                  <a:pt x="242" y="465"/>
                </a:lnTo>
                <a:lnTo>
                  <a:pt x="226" y="449"/>
                </a:lnTo>
                <a:lnTo>
                  <a:pt x="209" y="417"/>
                </a:lnTo>
                <a:lnTo>
                  <a:pt x="177" y="352"/>
                </a:lnTo>
                <a:lnTo>
                  <a:pt x="161" y="288"/>
                </a:lnTo>
                <a:lnTo>
                  <a:pt x="129" y="208"/>
                </a:lnTo>
                <a:lnTo>
                  <a:pt x="97" y="160"/>
                </a:lnTo>
                <a:lnTo>
                  <a:pt x="65" y="128"/>
                </a:lnTo>
                <a:lnTo>
                  <a:pt x="48" y="96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32" name="Freeform 36"/>
          <p:cNvSpPr/>
          <p:nvPr/>
        </p:nvSpPr>
        <p:spPr>
          <a:xfrm>
            <a:off x="6391275" y="1821499"/>
            <a:ext cx="684213" cy="274637"/>
          </a:xfrm>
          <a:custGeom>
            <a:avLst/>
            <a:gdLst>
              <a:gd name="txL" fmla="*/ 0 w 1079"/>
              <a:gd name="txT" fmla="*/ 0 h 432"/>
              <a:gd name="txR" fmla="*/ 1079 w 1079"/>
              <a:gd name="txB" fmla="*/ 432 h 432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079" h="432">
                <a:moveTo>
                  <a:pt x="886" y="336"/>
                </a:moveTo>
                <a:lnTo>
                  <a:pt x="853" y="384"/>
                </a:lnTo>
                <a:lnTo>
                  <a:pt x="821" y="400"/>
                </a:lnTo>
                <a:lnTo>
                  <a:pt x="773" y="432"/>
                </a:lnTo>
                <a:lnTo>
                  <a:pt x="725" y="432"/>
                </a:lnTo>
                <a:lnTo>
                  <a:pt x="725" y="368"/>
                </a:lnTo>
                <a:lnTo>
                  <a:pt x="741" y="320"/>
                </a:lnTo>
                <a:lnTo>
                  <a:pt x="741" y="272"/>
                </a:lnTo>
                <a:lnTo>
                  <a:pt x="757" y="224"/>
                </a:lnTo>
                <a:lnTo>
                  <a:pt x="757" y="192"/>
                </a:lnTo>
                <a:lnTo>
                  <a:pt x="757" y="176"/>
                </a:lnTo>
                <a:lnTo>
                  <a:pt x="757" y="160"/>
                </a:lnTo>
                <a:lnTo>
                  <a:pt x="741" y="160"/>
                </a:lnTo>
                <a:lnTo>
                  <a:pt x="725" y="144"/>
                </a:lnTo>
                <a:lnTo>
                  <a:pt x="692" y="160"/>
                </a:lnTo>
                <a:lnTo>
                  <a:pt x="628" y="160"/>
                </a:lnTo>
                <a:lnTo>
                  <a:pt x="548" y="176"/>
                </a:lnTo>
                <a:lnTo>
                  <a:pt x="451" y="192"/>
                </a:lnTo>
                <a:lnTo>
                  <a:pt x="322" y="208"/>
                </a:lnTo>
                <a:lnTo>
                  <a:pt x="177" y="240"/>
                </a:lnTo>
                <a:lnTo>
                  <a:pt x="0" y="256"/>
                </a:lnTo>
                <a:lnTo>
                  <a:pt x="0" y="160"/>
                </a:lnTo>
                <a:lnTo>
                  <a:pt x="113" y="160"/>
                </a:lnTo>
                <a:lnTo>
                  <a:pt x="242" y="144"/>
                </a:lnTo>
                <a:lnTo>
                  <a:pt x="354" y="128"/>
                </a:lnTo>
                <a:lnTo>
                  <a:pt x="499" y="96"/>
                </a:lnTo>
                <a:lnTo>
                  <a:pt x="548" y="80"/>
                </a:lnTo>
                <a:lnTo>
                  <a:pt x="612" y="64"/>
                </a:lnTo>
                <a:lnTo>
                  <a:pt x="644" y="48"/>
                </a:lnTo>
                <a:lnTo>
                  <a:pt x="692" y="32"/>
                </a:lnTo>
                <a:lnTo>
                  <a:pt x="741" y="16"/>
                </a:lnTo>
                <a:lnTo>
                  <a:pt x="789" y="0"/>
                </a:lnTo>
                <a:lnTo>
                  <a:pt x="821" y="0"/>
                </a:lnTo>
                <a:lnTo>
                  <a:pt x="870" y="16"/>
                </a:lnTo>
                <a:lnTo>
                  <a:pt x="902" y="32"/>
                </a:lnTo>
                <a:lnTo>
                  <a:pt x="934" y="48"/>
                </a:lnTo>
                <a:lnTo>
                  <a:pt x="966" y="80"/>
                </a:lnTo>
                <a:lnTo>
                  <a:pt x="1014" y="96"/>
                </a:lnTo>
                <a:lnTo>
                  <a:pt x="1047" y="128"/>
                </a:lnTo>
                <a:lnTo>
                  <a:pt x="1079" y="160"/>
                </a:lnTo>
                <a:lnTo>
                  <a:pt x="1079" y="176"/>
                </a:lnTo>
                <a:lnTo>
                  <a:pt x="1079" y="192"/>
                </a:lnTo>
                <a:lnTo>
                  <a:pt x="1047" y="208"/>
                </a:lnTo>
                <a:lnTo>
                  <a:pt x="998" y="224"/>
                </a:lnTo>
                <a:lnTo>
                  <a:pt x="982" y="240"/>
                </a:lnTo>
                <a:lnTo>
                  <a:pt x="950" y="256"/>
                </a:lnTo>
                <a:lnTo>
                  <a:pt x="918" y="288"/>
                </a:lnTo>
                <a:lnTo>
                  <a:pt x="886" y="336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33" name="Freeform 38"/>
          <p:cNvSpPr/>
          <p:nvPr/>
        </p:nvSpPr>
        <p:spPr>
          <a:xfrm>
            <a:off x="6432550" y="2056449"/>
            <a:ext cx="531813" cy="120650"/>
          </a:xfrm>
          <a:custGeom>
            <a:avLst/>
            <a:gdLst>
              <a:gd name="txL" fmla="*/ 0 w 837"/>
              <a:gd name="txT" fmla="*/ 0 h 192"/>
              <a:gd name="txR" fmla="*/ 837 w 837"/>
              <a:gd name="txB" fmla="*/ 192 h 192"/>
            </a:gdLst>
            <a:ahLst/>
            <a:cxnLst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0"/>
              </a:cxn>
              <a:cxn ang="0">
                <a:pos x="2147483647" y="0"/>
              </a:cxn>
            </a:cxnLst>
            <a:rect l="txL" t="txT" r="txR" b="txB"/>
            <a:pathLst>
              <a:path w="837" h="192">
                <a:moveTo>
                  <a:pt x="805" y="0"/>
                </a:moveTo>
                <a:lnTo>
                  <a:pt x="821" y="48"/>
                </a:lnTo>
                <a:lnTo>
                  <a:pt x="837" y="64"/>
                </a:lnTo>
                <a:lnTo>
                  <a:pt x="821" y="96"/>
                </a:lnTo>
                <a:lnTo>
                  <a:pt x="805" y="112"/>
                </a:lnTo>
                <a:lnTo>
                  <a:pt x="772" y="112"/>
                </a:lnTo>
                <a:lnTo>
                  <a:pt x="708" y="128"/>
                </a:lnTo>
                <a:lnTo>
                  <a:pt x="644" y="128"/>
                </a:lnTo>
                <a:lnTo>
                  <a:pt x="595" y="128"/>
                </a:lnTo>
                <a:lnTo>
                  <a:pt x="547" y="128"/>
                </a:lnTo>
                <a:lnTo>
                  <a:pt x="483" y="128"/>
                </a:lnTo>
                <a:lnTo>
                  <a:pt x="418" y="144"/>
                </a:lnTo>
                <a:lnTo>
                  <a:pt x="338" y="144"/>
                </a:lnTo>
                <a:lnTo>
                  <a:pt x="241" y="160"/>
                </a:lnTo>
                <a:lnTo>
                  <a:pt x="128" y="176"/>
                </a:lnTo>
                <a:lnTo>
                  <a:pt x="16" y="192"/>
                </a:lnTo>
                <a:lnTo>
                  <a:pt x="0" y="96"/>
                </a:lnTo>
                <a:lnTo>
                  <a:pt x="805" y="0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4" name="Freeform 41"/>
          <p:cNvSpPr/>
          <p:nvPr/>
        </p:nvSpPr>
        <p:spPr>
          <a:xfrm>
            <a:off x="6227764" y="2351723"/>
            <a:ext cx="122237" cy="487362"/>
          </a:xfrm>
          <a:custGeom>
            <a:avLst/>
            <a:gdLst>
              <a:gd name="txL" fmla="*/ 0 w 193"/>
              <a:gd name="txT" fmla="*/ 0 h 769"/>
              <a:gd name="txR" fmla="*/ 193 w 193"/>
              <a:gd name="txB" fmla="*/ 769 h 769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93" h="769">
                <a:moveTo>
                  <a:pt x="16" y="432"/>
                </a:moveTo>
                <a:lnTo>
                  <a:pt x="32" y="320"/>
                </a:lnTo>
                <a:lnTo>
                  <a:pt x="48" y="224"/>
                </a:lnTo>
                <a:lnTo>
                  <a:pt x="32" y="144"/>
                </a:lnTo>
                <a:lnTo>
                  <a:pt x="16" y="80"/>
                </a:lnTo>
                <a:lnTo>
                  <a:pt x="16" y="32"/>
                </a:lnTo>
                <a:lnTo>
                  <a:pt x="16" y="0"/>
                </a:lnTo>
                <a:lnTo>
                  <a:pt x="32" y="0"/>
                </a:lnTo>
                <a:lnTo>
                  <a:pt x="80" y="16"/>
                </a:lnTo>
                <a:lnTo>
                  <a:pt x="128" y="32"/>
                </a:lnTo>
                <a:lnTo>
                  <a:pt x="193" y="48"/>
                </a:lnTo>
                <a:lnTo>
                  <a:pt x="193" y="224"/>
                </a:lnTo>
                <a:lnTo>
                  <a:pt x="193" y="368"/>
                </a:lnTo>
                <a:lnTo>
                  <a:pt x="193" y="480"/>
                </a:lnTo>
                <a:lnTo>
                  <a:pt x="193" y="576"/>
                </a:lnTo>
                <a:lnTo>
                  <a:pt x="177" y="656"/>
                </a:lnTo>
                <a:lnTo>
                  <a:pt x="161" y="720"/>
                </a:lnTo>
                <a:lnTo>
                  <a:pt x="144" y="752"/>
                </a:lnTo>
                <a:lnTo>
                  <a:pt x="144" y="769"/>
                </a:lnTo>
                <a:lnTo>
                  <a:pt x="128" y="752"/>
                </a:lnTo>
                <a:lnTo>
                  <a:pt x="112" y="736"/>
                </a:lnTo>
                <a:lnTo>
                  <a:pt x="80" y="720"/>
                </a:lnTo>
                <a:lnTo>
                  <a:pt x="64" y="688"/>
                </a:lnTo>
                <a:lnTo>
                  <a:pt x="32" y="656"/>
                </a:lnTo>
                <a:lnTo>
                  <a:pt x="16" y="624"/>
                </a:lnTo>
                <a:lnTo>
                  <a:pt x="16" y="576"/>
                </a:lnTo>
                <a:lnTo>
                  <a:pt x="0" y="560"/>
                </a:lnTo>
                <a:lnTo>
                  <a:pt x="0" y="528"/>
                </a:lnTo>
                <a:lnTo>
                  <a:pt x="16" y="480"/>
                </a:lnTo>
                <a:lnTo>
                  <a:pt x="16" y="432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5" name="Freeform 33"/>
          <p:cNvSpPr/>
          <p:nvPr/>
        </p:nvSpPr>
        <p:spPr>
          <a:xfrm>
            <a:off x="6043614" y="1588135"/>
            <a:ext cx="1593850" cy="315913"/>
          </a:xfrm>
          <a:custGeom>
            <a:avLst/>
            <a:gdLst>
              <a:gd name="txL" fmla="*/ 0 w 2511"/>
              <a:gd name="txT" fmla="*/ 0 h 496"/>
              <a:gd name="txR" fmla="*/ 2511 w 2511"/>
              <a:gd name="txB" fmla="*/ 496 h 496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2511" h="496">
                <a:moveTo>
                  <a:pt x="2077" y="416"/>
                </a:moveTo>
                <a:lnTo>
                  <a:pt x="2012" y="464"/>
                </a:lnTo>
                <a:lnTo>
                  <a:pt x="1964" y="480"/>
                </a:lnTo>
                <a:lnTo>
                  <a:pt x="1932" y="496"/>
                </a:lnTo>
                <a:lnTo>
                  <a:pt x="1916" y="496"/>
                </a:lnTo>
                <a:lnTo>
                  <a:pt x="1900" y="480"/>
                </a:lnTo>
                <a:lnTo>
                  <a:pt x="1916" y="448"/>
                </a:lnTo>
                <a:lnTo>
                  <a:pt x="1948" y="400"/>
                </a:lnTo>
                <a:lnTo>
                  <a:pt x="1980" y="352"/>
                </a:lnTo>
                <a:lnTo>
                  <a:pt x="2012" y="288"/>
                </a:lnTo>
                <a:lnTo>
                  <a:pt x="2028" y="240"/>
                </a:lnTo>
                <a:lnTo>
                  <a:pt x="2044" y="208"/>
                </a:lnTo>
                <a:lnTo>
                  <a:pt x="2044" y="192"/>
                </a:lnTo>
                <a:lnTo>
                  <a:pt x="2012" y="176"/>
                </a:lnTo>
                <a:lnTo>
                  <a:pt x="1964" y="176"/>
                </a:lnTo>
                <a:lnTo>
                  <a:pt x="1900" y="176"/>
                </a:lnTo>
                <a:lnTo>
                  <a:pt x="1803" y="160"/>
                </a:lnTo>
                <a:lnTo>
                  <a:pt x="1706" y="176"/>
                </a:lnTo>
                <a:lnTo>
                  <a:pt x="1594" y="192"/>
                </a:lnTo>
                <a:lnTo>
                  <a:pt x="1481" y="192"/>
                </a:lnTo>
                <a:lnTo>
                  <a:pt x="1352" y="208"/>
                </a:lnTo>
                <a:lnTo>
                  <a:pt x="1272" y="208"/>
                </a:lnTo>
                <a:lnTo>
                  <a:pt x="1159" y="224"/>
                </a:lnTo>
                <a:lnTo>
                  <a:pt x="1030" y="240"/>
                </a:lnTo>
                <a:lnTo>
                  <a:pt x="869" y="256"/>
                </a:lnTo>
                <a:lnTo>
                  <a:pt x="692" y="288"/>
                </a:lnTo>
                <a:lnTo>
                  <a:pt x="499" y="304"/>
                </a:lnTo>
                <a:lnTo>
                  <a:pt x="257" y="336"/>
                </a:lnTo>
                <a:lnTo>
                  <a:pt x="0" y="368"/>
                </a:lnTo>
                <a:lnTo>
                  <a:pt x="0" y="272"/>
                </a:lnTo>
                <a:lnTo>
                  <a:pt x="32" y="256"/>
                </a:lnTo>
                <a:lnTo>
                  <a:pt x="64" y="256"/>
                </a:lnTo>
                <a:lnTo>
                  <a:pt x="129" y="256"/>
                </a:lnTo>
                <a:lnTo>
                  <a:pt x="193" y="240"/>
                </a:lnTo>
                <a:lnTo>
                  <a:pt x="290" y="240"/>
                </a:lnTo>
                <a:lnTo>
                  <a:pt x="386" y="224"/>
                </a:lnTo>
                <a:lnTo>
                  <a:pt x="515" y="208"/>
                </a:lnTo>
                <a:lnTo>
                  <a:pt x="660" y="176"/>
                </a:lnTo>
                <a:lnTo>
                  <a:pt x="805" y="160"/>
                </a:lnTo>
                <a:lnTo>
                  <a:pt x="934" y="144"/>
                </a:lnTo>
                <a:lnTo>
                  <a:pt x="1062" y="128"/>
                </a:lnTo>
                <a:lnTo>
                  <a:pt x="1191" y="112"/>
                </a:lnTo>
                <a:lnTo>
                  <a:pt x="1304" y="96"/>
                </a:lnTo>
                <a:lnTo>
                  <a:pt x="1400" y="96"/>
                </a:lnTo>
                <a:lnTo>
                  <a:pt x="1497" y="80"/>
                </a:lnTo>
                <a:lnTo>
                  <a:pt x="1594" y="64"/>
                </a:lnTo>
                <a:lnTo>
                  <a:pt x="1674" y="64"/>
                </a:lnTo>
                <a:lnTo>
                  <a:pt x="1739" y="64"/>
                </a:lnTo>
                <a:lnTo>
                  <a:pt x="1803" y="48"/>
                </a:lnTo>
                <a:lnTo>
                  <a:pt x="1851" y="48"/>
                </a:lnTo>
                <a:lnTo>
                  <a:pt x="1900" y="32"/>
                </a:lnTo>
                <a:lnTo>
                  <a:pt x="1932" y="32"/>
                </a:lnTo>
                <a:lnTo>
                  <a:pt x="1948" y="32"/>
                </a:lnTo>
                <a:lnTo>
                  <a:pt x="1980" y="16"/>
                </a:lnTo>
                <a:lnTo>
                  <a:pt x="2012" y="0"/>
                </a:lnTo>
                <a:lnTo>
                  <a:pt x="2061" y="0"/>
                </a:lnTo>
                <a:lnTo>
                  <a:pt x="2093" y="16"/>
                </a:lnTo>
                <a:lnTo>
                  <a:pt x="2141" y="32"/>
                </a:lnTo>
                <a:lnTo>
                  <a:pt x="2205" y="64"/>
                </a:lnTo>
                <a:lnTo>
                  <a:pt x="2302" y="112"/>
                </a:lnTo>
                <a:lnTo>
                  <a:pt x="2399" y="176"/>
                </a:lnTo>
                <a:lnTo>
                  <a:pt x="2463" y="208"/>
                </a:lnTo>
                <a:lnTo>
                  <a:pt x="2495" y="240"/>
                </a:lnTo>
                <a:lnTo>
                  <a:pt x="2511" y="272"/>
                </a:lnTo>
                <a:lnTo>
                  <a:pt x="2495" y="288"/>
                </a:lnTo>
                <a:lnTo>
                  <a:pt x="2479" y="288"/>
                </a:lnTo>
                <a:lnTo>
                  <a:pt x="2447" y="304"/>
                </a:lnTo>
                <a:lnTo>
                  <a:pt x="2383" y="320"/>
                </a:lnTo>
                <a:lnTo>
                  <a:pt x="2318" y="320"/>
                </a:lnTo>
                <a:lnTo>
                  <a:pt x="2238" y="352"/>
                </a:lnTo>
                <a:lnTo>
                  <a:pt x="2157" y="384"/>
                </a:lnTo>
                <a:lnTo>
                  <a:pt x="2077" y="416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36" name="Freeform 40"/>
          <p:cNvSpPr/>
          <p:nvPr/>
        </p:nvSpPr>
        <p:spPr>
          <a:xfrm>
            <a:off x="6319839" y="2239011"/>
            <a:ext cx="930275" cy="641350"/>
          </a:xfrm>
          <a:custGeom>
            <a:avLst/>
            <a:gdLst>
              <a:gd name="txL" fmla="*/ 0 w 1466"/>
              <a:gd name="txT" fmla="*/ 0 h 1009"/>
              <a:gd name="txR" fmla="*/ 1466 w 1466"/>
              <a:gd name="txB" fmla="*/ 1009 h 1009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466" h="1009">
                <a:moveTo>
                  <a:pt x="1160" y="672"/>
                </a:moveTo>
                <a:lnTo>
                  <a:pt x="1160" y="640"/>
                </a:lnTo>
                <a:lnTo>
                  <a:pt x="1176" y="608"/>
                </a:lnTo>
                <a:lnTo>
                  <a:pt x="1176" y="560"/>
                </a:lnTo>
                <a:lnTo>
                  <a:pt x="1176" y="496"/>
                </a:lnTo>
                <a:lnTo>
                  <a:pt x="1176" y="400"/>
                </a:lnTo>
                <a:lnTo>
                  <a:pt x="1176" y="304"/>
                </a:lnTo>
                <a:lnTo>
                  <a:pt x="1144" y="240"/>
                </a:lnTo>
                <a:lnTo>
                  <a:pt x="1111" y="192"/>
                </a:lnTo>
                <a:lnTo>
                  <a:pt x="1063" y="160"/>
                </a:lnTo>
                <a:lnTo>
                  <a:pt x="999" y="160"/>
                </a:lnTo>
                <a:lnTo>
                  <a:pt x="966" y="160"/>
                </a:lnTo>
                <a:lnTo>
                  <a:pt x="902" y="160"/>
                </a:lnTo>
                <a:lnTo>
                  <a:pt x="822" y="176"/>
                </a:lnTo>
                <a:lnTo>
                  <a:pt x="709" y="192"/>
                </a:lnTo>
                <a:lnTo>
                  <a:pt x="564" y="224"/>
                </a:lnTo>
                <a:lnTo>
                  <a:pt x="403" y="256"/>
                </a:lnTo>
                <a:lnTo>
                  <a:pt x="210" y="288"/>
                </a:lnTo>
                <a:lnTo>
                  <a:pt x="0" y="320"/>
                </a:lnTo>
                <a:lnTo>
                  <a:pt x="0" y="224"/>
                </a:lnTo>
                <a:lnTo>
                  <a:pt x="210" y="192"/>
                </a:lnTo>
                <a:lnTo>
                  <a:pt x="387" y="160"/>
                </a:lnTo>
                <a:lnTo>
                  <a:pt x="564" y="128"/>
                </a:lnTo>
                <a:lnTo>
                  <a:pt x="709" y="96"/>
                </a:lnTo>
                <a:lnTo>
                  <a:pt x="822" y="64"/>
                </a:lnTo>
                <a:lnTo>
                  <a:pt x="918" y="48"/>
                </a:lnTo>
                <a:lnTo>
                  <a:pt x="983" y="32"/>
                </a:lnTo>
                <a:lnTo>
                  <a:pt x="1031" y="16"/>
                </a:lnTo>
                <a:lnTo>
                  <a:pt x="1079" y="0"/>
                </a:lnTo>
                <a:lnTo>
                  <a:pt x="1111" y="0"/>
                </a:lnTo>
                <a:lnTo>
                  <a:pt x="1144" y="0"/>
                </a:lnTo>
                <a:lnTo>
                  <a:pt x="1192" y="16"/>
                </a:lnTo>
                <a:lnTo>
                  <a:pt x="1240" y="32"/>
                </a:lnTo>
                <a:lnTo>
                  <a:pt x="1305" y="64"/>
                </a:lnTo>
                <a:lnTo>
                  <a:pt x="1369" y="112"/>
                </a:lnTo>
                <a:lnTo>
                  <a:pt x="1417" y="144"/>
                </a:lnTo>
                <a:lnTo>
                  <a:pt x="1449" y="160"/>
                </a:lnTo>
                <a:lnTo>
                  <a:pt x="1466" y="176"/>
                </a:lnTo>
                <a:lnTo>
                  <a:pt x="1449" y="208"/>
                </a:lnTo>
                <a:lnTo>
                  <a:pt x="1417" y="240"/>
                </a:lnTo>
                <a:lnTo>
                  <a:pt x="1401" y="256"/>
                </a:lnTo>
                <a:lnTo>
                  <a:pt x="1385" y="304"/>
                </a:lnTo>
                <a:lnTo>
                  <a:pt x="1385" y="384"/>
                </a:lnTo>
                <a:lnTo>
                  <a:pt x="1385" y="480"/>
                </a:lnTo>
                <a:lnTo>
                  <a:pt x="1385" y="576"/>
                </a:lnTo>
                <a:lnTo>
                  <a:pt x="1369" y="656"/>
                </a:lnTo>
                <a:lnTo>
                  <a:pt x="1369" y="736"/>
                </a:lnTo>
                <a:lnTo>
                  <a:pt x="1353" y="784"/>
                </a:lnTo>
                <a:lnTo>
                  <a:pt x="1321" y="848"/>
                </a:lnTo>
                <a:lnTo>
                  <a:pt x="1305" y="880"/>
                </a:lnTo>
                <a:lnTo>
                  <a:pt x="1256" y="945"/>
                </a:lnTo>
                <a:lnTo>
                  <a:pt x="1208" y="993"/>
                </a:lnTo>
                <a:lnTo>
                  <a:pt x="1192" y="1009"/>
                </a:lnTo>
                <a:lnTo>
                  <a:pt x="1176" y="1009"/>
                </a:lnTo>
                <a:lnTo>
                  <a:pt x="1144" y="1009"/>
                </a:lnTo>
                <a:lnTo>
                  <a:pt x="1127" y="977"/>
                </a:lnTo>
                <a:lnTo>
                  <a:pt x="1111" y="961"/>
                </a:lnTo>
                <a:lnTo>
                  <a:pt x="1111" y="912"/>
                </a:lnTo>
                <a:lnTo>
                  <a:pt x="1095" y="864"/>
                </a:lnTo>
                <a:lnTo>
                  <a:pt x="1063" y="832"/>
                </a:lnTo>
                <a:lnTo>
                  <a:pt x="1015" y="784"/>
                </a:lnTo>
                <a:lnTo>
                  <a:pt x="983" y="752"/>
                </a:lnTo>
                <a:lnTo>
                  <a:pt x="934" y="720"/>
                </a:lnTo>
                <a:lnTo>
                  <a:pt x="902" y="704"/>
                </a:lnTo>
                <a:lnTo>
                  <a:pt x="886" y="688"/>
                </a:lnTo>
                <a:lnTo>
                  <a:pt x="886" y="672"/>
                </a:lnTo>
                <a:lnTo>
                  <a:pt x="902" y="656"/>
                </a:lnTo>
                <a:lnTo>
                  <a:pt x="918" y="656"/>
                </a:lnTo>
                <a:lnTo>
                  <a:pt x="950" y="656"/>
                </a:lnTo>
                <a:lnTo>
                  <a:pt x="1015" y="672"/>
                </a:lnTo>
                <a:lnTo>
                  <a:pt x="1063" y="688"/>
                </a:lnTo>
                <a:lnTo>
                  <a:pt x="1111" y="688"/>
                </a:lnTo>
                <a:lnTo>
                  <a:pt x="1144" y="688"/>
                </a:lnTo>
                <a:lnTo>
                  <a:pt x="1160" y="672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37" name="Freeform 37"/>
          <p:cNvSpPr/>
          <p:nvPr/>
        </p:nvSpPr>
        <p:spPr>
          <a:xfrm>
            <a:off x="6584950" y="2137411"/>
            <a:ext cx="163513" cy="1006475"/>
          </a:xfrm>
          <a:custGeom>
            <a:avLst/>
            <a:gdLst>
              <a:gd name="txL" fmla="*/ 0 w 258"/>
              <a:gd name="txT" fmla="*/ 0 h 1586"/>
              <a:gd name="txR" fmla="*/ 258 w 258"/>
              <a:gd name="txB" fmla="*/ 1586 h 1586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258" h="1586">
                <a:moveTo>
                  <a:pt x="242" y="289"/>
                </a:moveTo>
                <a:lnTo>
                  <a:pt x="242" y="321"/>
                </a:lnTo>
                <a:lnTo>
                  <a:pt x="225" y="353"/>
                </a:lnTo>
                <a:lnTo>
                  <a:pt x="225" y="401"/>
                </a:lnTo>
                <a:lnTo>
                  <a:pt x="225" y="465"/>
                </a:lnTo>
                <a:lnTo>
                  <a:pt x="225" y="529"/>
                </a:lnTo>
                <a:lnTo>
                  <a:pt x="225" y="609"/>
                </a:lnTo>
                <a:lnTo>
                  <a:pt x="225" y="689"/>
                </a:lnTo>
                <a:lnTo>
                  <a:pt x="225" y="785"/>
                </a:lnTo>
                <a:lnTo>
                  <a:pt x="225" y="961"/>
                </a:lnTo>
                <a:lnTo>
                  <a:pt x="225" y="1122"/>
                </a:lnTo>
                <a:lnTo>
                  <a:pt x="209" y="1266"/>
                </a:lnTo>
                <a:lnTo>
                  <a:pt x="193" y="1378"/>
                </a:lnTo>
                <a:lnTo>
                  <a:pt x="177" y="1474"/>
                </a:lnTo>
                <a:lnTo>
                  <a:pt x="161" y="1538"/>
                </a:lnTo>
                <a:lnTo>
                  <a:pt x="145" y="1570"/>
                </a:lnTo>
                <a:lnTo>
                  <a:pt x="129" y="1586"/>
                </a:lnTo>
                <a:lnTo>
                  <a:pt x="113" y="1586"/>
                </a:lnTo>
                <a:lnTo>
                  <a:pt x="97" y="1570"/>
                </a:lnTo>
                <a:lnTo>
                  <a:pt x="97" y="1554"/>
                </a:lnTo>
                <a:lnTo>
                  <a:pt x="81" y="1538"/>
                </a:lnTo>
                <a:lnTo>
                  <a:pt x="81" y="1490"/>
                </a:lnTo>
                <a:lnTo>
                  <a:pt x="64" y="1458"/>
                </a:lnTo>
                <a:lnTo>
                  <a:pt x="64" y="1410"/>
                </a:lnTo>
                <a:lnTo>
                  <a:pt x="64" y="1362"/>
                </a:lnTo>
                <a:lnTo>
                  <a:pt x="48" y="1218"/>
                </a:lnTo>
                <a:lnTo>
                  <a:pt x="48" y="1057"/>
                </a:lnTo>
                <a:lnTo>
                  <a:pt x="48" y="881"/>
                </a:lnTo>
                <a:lnTo>
                  <a:pt x="48" y="657"/>
                </a:lnTo>
                <a:lnTo>
                  <a:pt x="48" y="449"/>
                </a:lnTo>
                <a:lnTo>
                  <a:pt x="48" y="273"/>
                </a:lnTo>
                <a:lnTo>
                  <a:pt x="32" y="129"/>
                </a:lnTo>
                <a:lnTo>
                  <a:pt x="0" y="0"/>
                </a:lnTo>
                <a:lnTo>
                  <a:pt x="97" y="48"/>
                </a:lnTo>
                <a:lnTo>
                  <a:pt x="177" y="81"/>
                </a:lnTo>
                <a:lnTo>
                  <a:pt x="225" y="113"/>
                </a:lnTo>
                <a:lnTo>
                  <a:pt x="242" y="129"/>
                </a:lnTo>
                <a:lnTo>
                  <a:pt x="258" y="129"/>
                </a:lnTo>
                <a:lnTo>
                  <a:pt x="258" y="161"/>
                </a:lnTo>
                <a:lnTo>
                  <a:pt x="258" y="193"/>
                </a:lnTo>
                <a:lnTo>
                  <a:pt x="242" y="241"/>
                </a:lnTo>
                <a:lnTo>
                  <a:pt x="242" y="289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pic>
        <p:nvPicPr>
          <p:cNvPr id="26651" name="Picture 3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2915" y="411480"/>
            <a:ext cx="901700" cy="512763"/>
          </a:xfrm>
          <a:prstGeom prst="rect">
            <a:avLst/>
          </a:prstGeom>
          <a:noFill/>
          <a:ln w="9525">
            <a:noFill/>
          </a:ln>
          <a:effectLst>
            <a:outerShdw dist="38100" dir="8100000" algn="tr" rotWithShape="0">
              <a:srgbClr val="000000">
                <a:alpha val="39998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8425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bldLvl="0" animBg="1"/>
      <p:bldP spid="42" grpId="0"/>
      <p:bldP spid="3" grpId="0"/>
      <p:bldP spid="24" grpId="0"/>
      <p:bldP spid="25" grpId="0"/>
      <p:bldP spid="2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5"/>
          <p:cNvSpPr/>
          <p:nvPr/>
        </p:nvSpPr>
        <p:spPr>
          <a:xfrm>
            <a:off x="3613150" y="201613"/>
            <a:ext cx="2128838" cy="696912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32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第</a:t>
            </a:r>
            <a:r>
              <a:rPr lang="en-US" altLang="zh-CN" sz="32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zh-CN" altLang="en-US" sz="32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课时</a:t>
            </a:r>
          </a:p>
        </p:txBody>
      </p:sp>
      <p:grpSp>
        <p:nvGrpSpPr>
          <p:cNvPr id="29699" name="组合 4"/>
          <p:cNvGrpSpPr/>
          <p:nvPr/>
        </p:nvGrpSpPr>
        <p:grpSpPr bwMode="auto">
          <a:xfrm>
            <a:off x="1022350" y="1365250"/>
            <a:ext cx="1165225" cy="1185863"/>
            <a:chOff x="2437" y="2032"/>
            <a:chExt cx="1244" cy="1264"/>
          </a:xfrm>
        </p:grpSpPr>
        <p:sp>
          <p:nvSpPr>
            <p:cNvPr id="29723" name="矩形 1"/>
            <p:cNvSpPr>
              <a:spLocks noChangeArrowheads="1"/>
            </p:cNvSpPr>
            <p:nvPr/>
          </p:nvSpPr>
          <p:spPr bwMode="auto">
            <a:xfrm>
              <a:off x="2437" y="2032"/>
              <a:ext cx="1245" cy="1245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/>
              <a:endParaRPr lang="zh-CN" altLang="en-US" sz="800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29724" name="直接连接符 6"/>
            <p:cNvCxnSpPr>
              <a:cxnSpLocks noChangeShapeType="1"/>
            </p:cNvCxnSpPr>
            <p:nvPr/>
          </p:nvCxnSpPr>
          <p:spPr bwMode="auto">
            <a:xfrm>
              <a:off x="2437" y="2645"/>
              <a:ext cx="124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725" name="直接连接符 6"/>
            <p:cNvCxnSpPr>
              <a:cxnSpLocks noChangeShapeType="1"/>
            </p:cNvCxnSpPr>
            <p:nvPr/>
          </p:nvCxnSpPr>
          <p:spPr bwMode="auto">
            <a:xfrm>
              <a:off x="3060" y="2052"/>
              <a:ext cx="0" cy="12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9700" name="文本框 64"/>
          <p:cNvSpPr txBox="1">
            <a:spLocks noChangeArrowheads="1"/>
          </p:cNvSpPr>
          <p:nvPr/>
        </p:nvSpPr>
        <p:spPr bwMode="auto">
          <a:xfrm>
            <a:off x="1008063" y="1290638"/>
            <a:ext cx="125730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76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掰</a:t>
            </a:r>
          </a:p>
        </p:txBody>
      </p:sp>
      <p:grpSp>
        <p:nvGrpSpPr>
          <p:cNvPr id="29701" name="组合 9"/>
          <p:cNvGrpSpPr/>
          <p:nvPr/>
        </p:nvGrpSpPr>
        <p:grpSpPr bwMode="auto">
          <a:xfrm>
            <a:off x="2997200" y="1365250"/>
            <a:ext cx="1166813" cy="1185863"/>
            <a:chOff x="2437" y="2032"/>
            <a:chExt cx="1244" cy="1264"/>
          </a:xfrm>
        </p:grpSpPr>
        <p:sp>
          <p:nvSpPr>
            <p:cNvPr id="29720" name="矩形 1"/>
            <p:cNvSpPr>
              <a:spLocks noChangeArrowheads="1"/>
            </p:cNvSpPr>
            <p:nvPr/>
          </p:nvSpPr>
          <p:spPr bwMode="auto">
            <a:xfrm>
              <a:off x="2437" y="2032"/>
              <a:ext cx="1245" cy="1245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/>
              <a:endParaRPr lang="zh-CN" altLang="en-US" sz="800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29721" name="直接连接符 11"/>
            <p:cNvCxnSpPr>
              <a:cxnSpLocks noChangeShapeType="1"/>
            </p:cNvCxnSpPr>
            <p:nvPr/>
          </p:nvCxnSpPr>
          <p:spPr bwMode="auto">
            <a:xfrm>
              <a:off x="2437" y="2645"/>
              <a:ext cx="124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722" name="直接连接符 6"/>
            <p:cNvCxnSpPr>
              <a:cxnSpLocks noChangeShapeType="1"/>
            </p:cNvCxnSpPr>
            <p:nvPr/>
          </p:nvCxnSpPr>
          <p:spPr bwMode="auto">
            <a:xfrm>
              <a:off x="3060" y="2052"/>
              <a:ext cx="0" cy="12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9702" name="文本框 64"/>
          <p:cNvSpPr txBox="1">
            <a:spLocks noChangeArrowheads="1"/>
          </p:cNvSpPr>
          <p:nvPr/>
        </p:nvSpPr>
        <p:spPr bwMode="auto">
          <a:xfrm>
            <a:off x="2984500" y="1290638"/>
            <a:ext cx="125730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76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扛</a:t>
            </a:r>
          </a:p>
        </p:txBody>
      </p:sp>
      <p:grpSp>
        <p:nvGrpSpPr>
          <p:cNvPr id="29703" name="组合 14"/>
          <p:cNvGrpSpPr/>
          <p:nvPr/>
        </p:nvGrpSpPr>
        <p:grpSpPr bwMode="auto">
          <a:xfrm>
            <a:off x="4967288" y="1365250"/>
            <a:ext cx="1166812" cy="1185863"/>
            <a:chOff x="2437" y="2032"/>
            <a:chExt cx="1244" cy="1264"/>
          </a:xfrm>
        </p:grpSpPr>
        <p:sp>
          <p:nvSpPr>
            <p:cNvPr id="29717" name="矩形 1"/>
            <p:cNvSpPr>
              <a:spLocks noChangeArrowheads="1"/>
            </p:cNvSpPr>
            <p:nvPr/>
          </p:nvSpPr>
          <p:spPr bwMode="auto">
            <a:xfrm>
              <a:off x="2437" y="2032"/>
              <a:ext cx="1245" cy="1245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/>
              <a:endParaRPr lang="zh-CN" altLang="en-US" sz="800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29718" name="直接连接符 16"/>
            <p:cNvCxnSpPr>
              <a:cxnSpLocks noChangeShapeType="1"/>
            </p:cNvCxnSpPr>
            <p:nvPr/>
          </p:nvCxnSpPr>
          <p:spPr bwMode="auto">
            <a:xfrm>
              <a:off x="2437" y="2645"/>
              <a:ext cx="124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719" name="直接连接符 6"/>
            <p:cNvCxnSpPr>
              <a:cxnSpLocks noChangeShapeType="1"/>
            </p:cNvCxnSpPr>
            <p:nvPr/>
          </p:nvCxnSpPr>
          <p:spPr bwMode="auto">
            <a:xfrm>
              <a:off x="3060" y="2052"/>
              <a:ext cx="0" cy="12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9704" name="文本框 64"/>
          <p:cNvSpPr txBox="1">
            <a:spLocks noChangeArrowheads="1"/>
          </p:cNvSpPr>
          <p:nvPr/>
        </p:nvSpPr>
        <p:spPr bwMode="auto">
          <a:xfrm>
            <a:off x="4954588" y="1290638"/>
            <a:ext cx="125730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76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扔</a:t>
            </a:r>
          </a:p>
        </p:txBody>
      </p:sp>
      <p:grpSp>
        <p:nvGrpSpPr>
          <p:cNvPr id="29705" name="组合 19"/>
          <p:cNvGrpSpPr/>
          <p:nvPr/>
        </p:nvGrpSpPr>
        <p:grpSpPr bwMode="auto">
          <a:xfrm>
            <a:off x="6943725" y="1365250"/>
            <a:ext cx="1165225" cy="1185863"/>
            <a:chOff x="2437" y="2032"/>
            <a:chExt cx="1244" cy="1264"/>
          </a:xfrm>
        </p:grpSpPr>
        <p:sp>
          <p:nvSpPr>
            <p:cNvPr id="29714" name="矩形 1"/>
            <p:cNvSpPr>
              <a:spLocks noChangeArrowheads="1"/>
            </p:cNvSpPr>
            <p:nvPr/>
          </p:nvSpPr>
          <p:spPr bwMode="auto">
            <a:xfrm>
              <a:off x="2437" y="2032"/>
              <a:ext cx="1245" cy="1245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/>
              <a:endParaRPr lang="zh-CN" altLang="en-US" sz="800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29715" name="直接连接符 21"/>
            <p:cNvCxnSpPr>
              <a:cxnSpLocks noChangeShapeType="1"/>
            </p:cNvCxnSpPr>
            <p:nvPr/>
          </p:nvCxnSpPr>
          <p:spPr bwMode="auto">
            <a:xfrm>
              <a:off x="2437" y="2645"/>
              <a:ext cx="124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716" name="直接连接符 6"/>
            <p:cNvCxnSpPr>
              <a:cxnSpLocks noChangeShapeType="1"/>
            </p:cNvCxnSpPr>
            <p:nvPr/>
          </p:nvCxnSpPr>
          <p:spPr bwMode="auto">
            <a:xfrm>
              <a:off x="3060" y="2052"/>
              <a:ext cx="0" cy="12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9706" name="文本框 64"/>
          <p:cNvSpPr txBox="1">
            <a:spLocks noChangeArrowheads="1"/>
          </p:cNvSpPr>
          <p:nvPr/>
        </p:nvSpPr>
        <p:spPr bwMode="auto">
          <a:xfrm>
            <a:off x="6929438" y="1290638"/>
            <a:ext cx="125730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76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摘</a:t>
            </a:r>
          </a:p>
        </p:txBody>
      </p:sp>
      <p:sp>
        <p:nvSpPr>
          <p:cNvPr id="25" name="矩形 24"/>
          <p:cNvSpPr>
            <a:spLocks noChangeArrowheads="1"/>
          </p:cNvSpPr>
          <p:nvPr/>
        </p:nvSpPr>
        <p:spPr bwMode="auto">
          <a:xfrm>
            <a:off x="406400" y="2667000"/>
            <a:ext cx="873760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3600" b="1">
                <a:latin typeface="宋体" panose="02010600030101010101" pitchFamily="2" charset="-122"/>
              </a:rPr>
              <a:t>仔细观察上面的字，它们有什么共同点？</a:t>
            </a:r>
          </a:p>
        </p:txBody>
      </p:sp>
      <p:sp>
        <p:nvSpPr>
          <p:cNvPr id="26" name="矩形 25"/>
          <p:cNvSpPr>
            <a:spLocks noChangeArrowheads="1"/>
          </p:cNvSpPr>
          <p:nvPr/>
        </p:nvSpPr>
        <p:spPr bwMode="auto">
          <a:xfrm>
            <a:off x="3340100" y="3289300"/>
            <a:ext cx="4930775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130000"/>
              </a:lnSpc>
            </a:pPr>
            <a:r>
              <a:rPr lang="zh-CN" altLang="en-US" sz="3600" b="1">
                <a:solidFill>
                  <a:srgbClr val="FF00FF"/>
                </a:solidFill>
                <a:latin typeface="宋体" panose="02010600030101010101" pitchFamily="2" charset="-122"/>
              </a:rPr>
              <a:t>都是表示动作的词。</a:t>
            </a:r>
          </a:p>
        </p:txBody>
      </p:sp>
      <p:sp>
        <p:nvSpPr>
          <p:cNvPr id="27" name="矩形 26"/>
          <p:cNvSpPr>
            <a:spLocks noChangeArrowheads="1"/>
          </p:cNvSpPr>
          <p:nvPr/>
        </p:nvSpPr>
        <p:spPr bwMode="auto">
          <a:xfrm>
            <a:off x="719138" y="3981450"/>
            <a:ext cx="770572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3600" b="1">
                <a:latin typeface="宋体" panose="02010600030101010101" pitchFamily="2" charset="-122"/>
              </a:rPr>
              <a:t>    读一读，演一演这几个动作。</a:t>
            </a:r>
          </a:p>
        </p:txBody>
      </p:sp>
      <p:sp>
        <p:nvSpPr>
          <p:cNvPr id="29710" name="矩形 27"/>
          <p:cNvSpPr>
            <a:spLocks noChangeArrowheads="1"/>
          </p:cNvSpPr>
          <p:nvPr/>
        </p:nvSpPr>
        <p:spPr bwMode="auto">
          <a:xfrm>
            <a:off x="6818313" y="687388"/>
            <a:ext cx="1449387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130000"/>
              </a:lnSpc>
            </a:pPr>
            <a:r>
              <a:rPr lang="en-US" altLang="zh-CN" sz="3600" b="1">
                <a:latin typeface="宋体" panose="02010600030101010101" pitchFamily="2" charset="-122"/>
              </a:rPr>
              <a:t>zhāi</a:t>
            </a:r>
            <a:endParaRPr lang="zh-CN" altLang="en-US" sz="3600" b="1">
              <a:latin typeface="宋体" panose="02010600030101010101" pitchFamily="2" charset="-122"/>
            </a:endParaRPr>
          </a:p>
        </p:txBody>
      </p:sp>
      <p:sp>
        <p:nvSpPr>
          <p:cNvPr id="29711" name="矩形 28"/>
          <p:cNvSpPr>
            <a:spLocks noChangeArrowheads="1"/>
          </p:cNvSpPr>
          <p:nvPr/>
        </p:nvSpPr>
        <p:spPr bwMode="auto">
          <a:xfrm>
            <a:off x="4827588" y="679450"/>
            <a:ext cx="1449387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130000"/>
              </a:lnSpc>
            </a:pPr>
            <a:r>
              <a:rPr lang="en-US" altLang="zh-CN" sz="3600" b="1">
                <a:latin typeface="宋体" panose="02010600030101010101" pitchFamily="2" charset="-122"/>
              </a:rPr>
              <a:t>rēnɡ</a:t>
            </a:r>
            <a:endParaRPr lang="zh-CN" altLang="en-US" sz="3600" b="1">
              <a:latin typeface="宋体" panose="02010600030101010101" pitchFamily="2" charset="-122"/>
            </a:endParaRPr>
          </a:p>
        </p:txBody>
      </p:sp>
      <p:sp>
        <p:nvSpPr>
          <p:cNvPr id="29712" name="矩形 29"/>
          <p:cNvSpPr>
            <a:spLocks noChangeArrowheads="1"/>
          </p:cNvSpPr>
          <p:nvPr/>
        </p:nvSpPr>
        <p:spPr bwMode="auto">
          <a:xfrm>
            <a:off x="2862263" y="687388"/>
            <a:ext cx="1449387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130000"/>
              </a:lnSpc>
            </a:pPr>
            <a:r>
              <a:rPr lang="en-US" altLang="zh-CN" sz="3600" b="1">
                <a:latin typeface="宋体" panose="02010600030101010101" pitchFamily="2" charset="-122"/>
              </a:rPr>
              <a:t>kánɡ</a:t>
            </a:r>
            <a:endParaRPr lang="zh-CN" altLang="en-US" sz="3600" b="1">
              <a:latin typeface="宋体" panose="02010600030101010101" pitchFamily="2" charset="-122"/>
            </a:endParaRPr>
          </a:p>
        </p:txBody>
      </p:sp>
      <p:sp>
        <p:nvSpPr>
          <p:cNvPr id="29713" name="矩形 30"/>
          <p:cNvSpPr>
            <a:spLocks noChangeArrowheads="1"/>
          </p:cNvSpPr>
          <p:nvPr/>
        </p:nvSpPr>
        <p:spPr bwMode="auto">
          <a:xfrm>
            <a:off x="912813" y="706438"/>
            <a:ext cx="1447800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130000"/>
              </a:lnSpc>
            </a:pPr>
            <a:r>
              <a:rPr lang="en-US" altLang="zh-CN" sz="3600" b="1">
                <a:latin typeface="宋体" panose="02010600030101010101" pitchFamily="2" charset="-122"/>
              </a:rPr>
              <a:t>bāi</a:t>
            </a:r>
            <a:endParaRPr lang="zh-CN" altLang="en-US" sz="3600" b="1">
              <a:latin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468688" y="265113"/>
            <a:ext cx="2397125" cy="5842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32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练习说话</a:t>
            </a:r>
          </a:p>
        </p:txBody>
      </p:sp>
      <p:sp>
        <p:nvSpPr>
          <p:cNvPr id="30723" name="矩形 2"/>
          <p:cNvSpPr>
            <a:spLocks noChangeArrowheads="1"/>
          </p:cNvSpPr>
          <p:nvPr/>
        </p:nvSpPr>
        <p:spPr bwMode="auto">
          <a:xfrm>
            <a:off x="685800" y="1092200"/>
            <a:ext cx="7607300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35000"/>
              </a:lnSpc>
            </a:pPr>
            <a:r>
              <a:rPr lang="zh-CN" altLang="en-US" sz="3600" b="1">
                <a:latin typeface="宋体" panose="02010600030101010101" pitchFamily="2" charset="-122"/>
              </a:rPr>
              <a:t>    小组练习，用“掰、扛、扔、摘”各说一句话。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39664" t="24596" b="3618"/>
          <a:stretch>
            <a:fillRect/>
          </a:stretch>
        </p:blipFill>
        <p:spPr>
          <a:xfrm flipH="1">
            <a:off x="2851960" y="3071020"/>
            <a:ext cx="1638760" cy="1459548"/>
          </a:xfrm>
          <a:prstGeom prst="hexagon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l="22574" t="9528" b="6059"/>
          <a:stretch>
            <a:fillRect/>
          </a:stretch>
        </p:blipFill>
        <p:spPr>
          <a:xfrm>
            <a:off x="4863640" y="3039747"/>
            <a:ext cx="1638760" cy="1522094"/>
          </a:xfrm>
          <a:prstGeom prst="hexagon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26" name="图片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988" y="2571750"/>
            <a:ext cx="1828800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图片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8" y="2665413"/>
            <a:ext cx="1368425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6"/>
          <p:cNvGrpSpPr/>
          <p:nvPr/>
        </p:nvGrpSpPr>
        <p:grpSpPr>
          <a:xfrm>
            <a:off x="258907" y="688109"/>
            <a:ext cx="8569325" cy="2936875"/>
            <a:chOff x="395536" y="801339"/>
            <a:chExt cx="8568952" cy="2202393"/>
          </a:xfrm>
        </p:grpSpPr>
        <p:sp>
          <p:nvSpPr>
            <p:cNvPr id="11" name="横卷形 7"/>
            <p:cNvSpPr/>
            <p:nvPr/>
          </p:nvSpPr>
          <p:spPr>
            <a:xfrm>
              <a:off x="395536" y="801339"/>
              <a:ext cx="8568952" cy="2202393"/>
            </a:xfrm>
            <a:prstGeom prst="horizontalScroll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" name="TextBox 1"/>
            <p:cNvSpPr txBox="1"/>
            <p:nvPr/>
          </p:nvSpPr>
          <p:spPr>
            <a:xfrm>
              <a:off x="827813" y="1005613"/>
              <a:ext cx="7848282" cy="1730009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32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   小猴子捧着几个桃子，走到一片瓜地里。他看见满地的西瓜又大又圆，非常高兴，就扔了桃子，去摘西瓜。</a:t>
              </a:r>
            </a:p>
          </p:txBody>
        </p:sp>
      </p:grpSp>
      <p:cxnSp>
        <p:nvCxnSpPr>
          <p:cNvPr id="13" name="直接连接符 9"/>
          <p:cNvCxnSpPr/>
          <p:nvPr/>
        </p:nvCxnSpPr>
        <p:spPr>
          <a:xfrm flipV="1">
            <a:off x="1770523" y="2331330"/>
            <a:ext cx="4392613" cy="714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/>
          <p:cNvSpPr/>
          <p:nvPr/>
        </p:nvSpPr>
        <p:spPr>
          <a:xfrm>
            <a:off x="835170" y="2704234"/>
            <a:ext cx="5111750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﹏﹏﹏﹏﹏﹏﹏﹏﹏﹏</a:t>
            </a: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5" name="椭圆 15"/>
          <p:cNvSpPr/>
          <p:nvPr/>
        </p:nvSpPr>
        <p:spPr>
          <a:xfrm>
            <a:off x="1554554" y="2679220"/>
            <a:ext cx="576263" cy="4381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椭圆 16"/>
          <p:cNvSpPr/>
          <p:nvPr/>
        </p:nvSpPr>
        <p:spPr>
          <a:xfrm>
            <a:off x="3967305" y="2629939"/>
            <a:ext cx="576263" cy="5111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圆角矩形 11"/>
          <p:cNvSpPr/>
          <p:nvPr/>
        </p:nvSpPr>
        <p:spPr>
          <a:xfrm>
            <a:off x="2924001" y="188729"/>
            <a:ext cx="3239135" cy="64670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58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演一演，读一读。</a:t>
            </a:r>
          </a:p>
        </p:txBody>
      </p:sp>
      <p:pic>
        <p:nvPicPr>
          <p:cNvPr id="18" name="Picture 2" descr="C:\Users\Administrator\Desktop\一下图片加水印\猴子3.bmp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5900" y="2504191"/>
            <a:ext cx="2479675" cy="24917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85239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bldLvl="0" animBg="1"/>
      <p:bldP spid="16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矩形 1"/>
          <p:cNvSpPr>
            <a:spLocks noChangeArrowheads="1"/>
          </p:cNvSpPr>
          <p:nvPr/>
        </p:nvSpPr>
        <p:spPr bwMode="auto">
          <a:xfrm>
            <a:off x="539750" y="573088"/>
            <a:ext cx="71501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3600" b="1">
                <a:latin typeface="宋体" panose="02010600030101010101" pitchFamily="2" charset="-122"/>
              </a:rPr>
              <a:t>你听过哪些和小猴子有关的故事？</a:t>
            </a:r>
          </a:p>
        </p:txBody>
      </p:sp>
      <p:sp>
        <p:nvSpPr>
          <p:cNvPr id="3" name="矩形 2"/>
          <p:cNvSpPr>
            <a:spLocks noChangeArrowheads="1"/>
          </p:cNvSpPr>
          <p:nvPr/>
        </p:nvSpPr>
        <p:spPr bwMode="auto">
          <a:xfrm>
            <a:off x="415925" y="1587500"/>
            <a:ext cx="4257675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135000"/>
              </a:lnSpc>
            </a:pPr>
            <a:r>
              <a:rPr lang="en-US" altLang="zh-CN" sz="36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36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猴子捞月</a:t>
            </a:r>
            <a:r>
              <a:rPr lang="en-US" altLang="zh-CN" sz="36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</a:p>
          <a:p>
            <a:pPr algn="ctr" eaLnBrk="1" hangingPunct="1">
              <a:lnSpc>
                <a:spcPct val="135000"/>
              </a:lnSpc>
            </a:pPr>
            <a:r>
              <a:rPr lang="en-US" altLang="zh-CN" sz="36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36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十二生肖</a:t>
            </a:r>
            <a:r>
              <a:rPr lang="en-US" altLang="zh-CN" sz="36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</a:p>
          <a:p>
            <a:pPr algn="ctr" eaLnBrk="1" hangingPunct="1">
              <a:lnSpc>
                <a:spcPct val="135000"/>
              </a:lnSpc>
            </a:pPr>
            <a:r>
              <a:rPr lang="en-US" altLang="zh-CN" sz="36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36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孙悟空大闹天宫</a:t>
            </a:r>
            <a:r>
              <a:rPr lang="en-US" altLang="zh-CN" sz="36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</a:p>
          <a:p>
            <a:pPr algn="ctr" eaLnBrk="1" hangingPunct="1">
              <a:lnSpc>
                <a:spcPct val="135000"/>
              </a:lnSpc>
            </a:pPr>
            <a:r>
              <a:rPr lang="en-US" altLang="zh-CN" sz="36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zh-CN" altLang="en-US" sz="3600" b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350" y="1874841"/>
            <a:ext cx="3395492" cy="23994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组合 4"/>
          <p:cNvGrpSpPr/>
          <p:nvPr/>
        </p:nvGrpSpPr>
        <p:grpSpPr bwMode="auto">
          <a:xfrm>
            <a:off x="1071563" y="1141413"/>
            <a:ext cx="1165225" cy="1185862"/>
            <a:chOff x="2437" y="2032"/>
            <a:chExt cx="1244" cy="1264"/>
          </a:xfrm>
        </p:grpSpPr>
        <p:sp>
          <p:nvSpPr>
            <p:cNvPr id="35853" name="矩形 1"/>
            <p:cNvSpPr>
              <a:spLocks noChangeArrowheads="1"/>
            </p:cNvSpPr>
            <p:nvPr/>
          </p:nvSpPr>
          <p:spPr bwMode="auto">
            <a:xfrm>
              <a:off x="2437" y="2032"/>
              <a:ext cx="1245" cy="1245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/>
              <a:endParaRPr lang="zh-CN" altLang="en-US" sz="800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35854" name="直接连接符 6"/>
            <p:cNvCxnSpPr>
              <a:cxnSpLocks noChangeShapeType="1"/>
            </p:cNvCxnSpPr>
            <p:nvPr/>
          </p:nvCxnSpPr>
          <p:spPr bwMode="auto">
            <a:xfrm>
              <a:off x="2437" y="2645"/>
              <a:ext cx="124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55" name="直接连接符 6"/>
            <p:cNvCxnSpPr>
              <a:cxnSpLocks noChangeShapeType="1"/>
            </p:cNvCxnSpPr>
            <p:nvPr/>
          </p:nvCxnSpPr>
          <p:spPr bwMode="auto">
            <a:xfrm>
              <a:off x="3060" y="2052"/>
              <a:ext cx="0" cy="12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5843" name="文本框 64"/>
          <p:cNvSpPr txBox="1">
            <a:spLocks noChangeArrowheads="1"/>
          </p:cNvSpPr>
          <p:nvPr/>
        </p:nvSpPr>
        <p:spPr bwMode="auto">
          <a:xfrm>
            <a:off x="1057275" y="1066800"/>
            <a:ext cx="125730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76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捧</a:t>
            </a:r>
          </a:p>
        </p:txBody>
      </p:sp>
      <p:grpSp>
        <p:nvGrpSpPr>
          <p:cNvPr id="35844" name="组合 9"/>
          <p:cNvGrpSpPr/>
          <p:nvPr/>
        </p:nvGrpSpPr>
        <p:grpSpPr bwMode="auto">
          <a:xfrm>
            <a:off x="2849563" y="1141413"/>
            <a:ext cx="1166812" cy="1185862"/>
            <a:chOff x="2437" y="2032"/>
            <a:chExt cx="1244" cy="1264"/>
          </a:xfrm>
        </p:grpSpPr>
        <p:sp>
          <p:nvSpPr>
            <p:cNvPr id="35850" name="矩形 1"/>
            <p:cNvSpPr>
              <a:spLocks noChangeArrowheads="1"/>
            </p:cNvSpPr>
            <p:nvPr/>
          </p:nvSpPr>
          <p:spPr bwMode="auto">
            <a:xfrm>
              <a:off x="2437" y="2032"/>
              <a:ext cx="1245" cy="1245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/>
              <a:endParaRPr lang="zh-CN" altLang="en-US" sz="800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35851" name="直接连接符 11"/>
            <p:cNvCxnSpPr>
              <a:cxnSpLocks noChangeShapeType="1"/>
            </p:cNvCxnSpPr>
            <p:nvPr/>
          </p:nvCxnSpPr>
          <p:spPr bwMode="auto">
            <a:xfrm>
              <a:off x="2437" y="2645"/>
              <a:ext cx="124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52" name="直接连接符 6"/>
            <p:cNvCxnSpPr>
              <a:cxnSpLocks noChangeShapeType="1"/>
            </p:cNvCxnSpPr>
            <p:nvPr/>
          </p:nvCxnSpPr>
          <p:spPr bwMode="auto">
            <a:xfrm>
              <a:off x="3060" y="2052"/>
              <a:ext cx="0" cy="12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5845" name="文本框 64"/>
          <p:cNvSpPr txBox="1">
            <a:spLocks noChangeArrowheads="1"/>
          </p:cNvSpPr>
          <p:nvPr/>
        </p:nvSpPr>
        <p:spPr bwMode="auto">
          <a:xfrm>
            <a:off x="2836863" y="1066800"/>
            <a:ext cx="125730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76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抱</a:t>
            </a:r>
          </a:p>
        </p:txBody>
      </p:sp>
      <p:sp>
        <p:nvSpPr>
          <p:cNvPr id="35846" name="矩形 11"/>
          <p:cNvSpPr>
            <a:spLocks noChangeArrowheads="1"/>
          </p:cNvSpPr>
          <p:nvPr/>
        </p:nvSpPr>
        <p:spPr bwMode="auto">
          <a:xfrm>
            <a:off x="4303713" y="1030288"/>
            <a:ext cx="3932237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3600" b="1">
                <a:latin typeface="宋体" panose="02010600030101010101" pitchFamily="2" charset="-122"/>
              </a:rPr>
              <a:t>    这两个字可以组哪些词呢？</a:t>
            </a:r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812800" y="2762250"/>
            <a:ext cx="722630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3600" b="1">
                <a:latin typeface="宋体" panose="02010600030101010101" pitchFamily="2" charset="-122"/>
              </a:rPr>
              <a:t>    小组练习表演小猴子“</a:t>
            </a:r>
            <a:r>
              <a:rPr lang="zh-CN" altLang="en-US" sz="3600" b="1">
                <a:solidFill>
                  <a:srgbClr val="FF0000"/>
                </a:solidFill>
                <a:latin typeface="宋体" panose="02010600030101010101" pitchFamily="2" charset="-122"/>
              </a:rPr>
              <a:t>捧桃子</a:t>
            </a:r>
            <a:r>
              <a:rPr lang="zh-CN" altLang="en-US" sz="3600" b="1">
                <a:latin typeface="宋体" panose="02010600030101010101" pitchFamily="2" charset="-122"/>
              </a:rPr>
              <a:t>、</a:t>
            </a:r>
            <a:r>
              <a:rPr lang="zh-CN" altLang="en-US" sz="3600" b="1">
                <a:solidFill>
                  <a:srgbClr val="FF0000"/>
                </a:solidFill>
                <a:latin typeface="宋体" panose="02010600030101010101" pitchFamily="2" charset="-122"/>
              </a:rPr>
              <a:t>抱西瓜</a:t>
            </a:r>
            <a:r>
              <a:rPr lang="zh-CN" altLang="en-US" sz="3600" b="1">
                <a:latin typeface="宋体" panose="02010600030101010101" pitchFamily="2" charset="-122"/>
              </a:rPr>
              <a:t>”的动作。</a:t>
            </a:r>
          </a:p>
        </p:txBody>
      </p:sp>
      <p:sp>
        <p:nvSpPr>
          <p:cNvPr id="35848" name="矩形 13"/>
          <p:cNvSpPr>
            <a:spLocks noChangeArrowheads="1"/>
          </p:cNvSpPr>
          <p:nvPr/>
        </p:nvSpPr>
        <p:spPr bwMode="auto">
          <a:xfrm>
            <a:off x="930275" y="414338"/>
            <a:ext cx="1449388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130000"/>
              </a:lnSpc>
            </a:pPr>
            <a:r>
              <a:rPr lang="en-US" altLang="zh-CN" sz="3600" b="1">
                <a:latin typeface="宋体" panose="02010600030101010101" pitchFamily="2" charset="-122"/>
              </a:rPr>
              <a:t>pěnɡ</a:t>
            </a:r>
            <a:endParaRPr lang="zh-CN" altLang="en-US" sz="3600" b="1">
              <a:latin typeface="宋体" panose="02010600030101010101" pitchFamily="2" charset="-122"/>
            </a:endParaRPr>
          </a:p>
        </p:txBody>
      </p:sp>
      <p:sp>
        <p:nvSpPr>
          <p:cNvPr id="35849" name="矩形 14"/>
          <p:cNvSpPr>
            <a:spLocks noChangeArrowheads="1"/>
          </p:cNvSpPr>
          <p:nvPr/>
        </p:nvSpPr>
        <p:spPr bwMode="auto">
          <a:xfrm>
            <a:off x="2708275" y="414338"/>
            <a:ext cx="1449388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130000"/>
              </a:lnSpc>
            </a:pPr>
            <a:r>
              <a:rPr lang="en-US" altLang="zh-CN" sz="3600" b="1">
                <a:latin typeface="宋体" panose="02010600030101010101" pitchFamily="2" charset="-122"/>
              </a:rPr>
              <a:t>bào</a:t>
            </a:r>
            <a:endParaRPr lang="zh-CN" altLang="en-US" sz="3600" b="1">
              <a:latin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>
            <a:spLocks noChangeArrowheads="1"/>
          </p:cNvSpPr>
          <p:nvPr/>
        </p:nvSpPr>
        <p:spPr bwMode="auto">
          <a:xfrm>
            <a:off x="474663" y="715963"/>
            <a:ext cx="8047037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小猴子捧着几个桃子，走到一片瓜地里。他看见满地的西瓜又大又圆，非常高兴，就扔了桃子，去摘西瓜。</a:t>
            </a:r>
          </a:p>
        </p:txBody>
      </p:sp>
      <p:sp>
        <p:nvSpPr>
          <p:cNvPr id="37891" name="TextBox 12"/>
          <p:cNvSpPr txBox="1">
            <a:spLocks noChangeArrowheads="1"/>
          </p:cNvSpPr>
          <p:nvPr/>
        </p:nvSpPr>
        <p:spPr bwMode="auto">
          <a:xfrm>
            <a:off x="946150" y="184150"/>
            <a:ext cx="24907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3200" b="1">
                <a:solidFill>
                  <a:schemeClr val="bg1"/>
                </a:solidFill>
                <a:latin typeface="宋体" panose="02010600030101010101" pitchFamily="2" charset="-122"/>
              </a:rPr>
              <a:t>指导朗读</a:t>
            </a:r>
          </a:p>
        </p:txBody>
      </p:sp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474663" y="2493963"/>
            <a:ext cx="84423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3200" b="1">
                <a:latin typeface="宋体" panose="02010600030101010101" pitchFamily="2" charset="-122"/>
              </a:rPr>
              <a:t>思考：小猴子看见又大又圆的西瓜心情如何？</a:t>
            </a: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3973513" y="3721100"/>
            <a:ext cx="2435225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120000"/>
              </a:lnSpc>
            </a:pPr>
            <a:r>
              <a:rPr lang="zh-CN" altLang="en-US" sz="3600" b="1">
                <a:solidFill>
                  <a:srgbClr val="FF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非常高兴</a:t>
            </a:r>
          </a:p>
        </p:txBody>
      </p:sp>
      <p:pic>
        <p:nvPicPr>
          <p:cNvPr id="6" name="图片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830" y="3342323"/>
            <a:ext cx="1677988" cy="15811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1"/>
          <p:cNvGrpSpPr/>
          <p:nvPr/>
        </p:nvGrpSpPr>
        <p:grpSpPr bwMode="auto">
          <a:xfrm>
            <a:off x="1222375" y="3476625"/>
            <a:ext cx="1257300" cy="1262063"/>
            <a:chOff x="1222075" y="3477250"/>
            <a:chExt cx="1257300" cy="1261884"/>
          </a:xfrm>
        </p:grpSpPr>
        <p:grpSp>
          <p:nvGrpSpPr>
            <p:cNvPr id="37897" name="组合 9"/>
            <p:cNvGrpSpPr/>
            <p:nvPr/>
          </p:nvGrpSpPr>
          <p:grpSpPr bwMode="auto">
            <a:xfrm>
              <a:off x="1234775" y="3551863"/>
              <a:ext cx="1166813" cy="1185862"/>
              <a:chOff x="2437" y="2032"/>
              <a:chExt cx="1244" cy="1264"/>
            </a:xfrm>
          </p:grpSpPr>
          <p:sp>
            <p:nvSpPr>
              <p:cNvPr id="37899" name="矩形 1"/>
              <p:cNvSpPr>
                <a:spLocks noChangeArrowheads="1"/>
              </p:cNvSpPr>
              <p:nvPr/>
            </p:nvSpPr>
            <p:spPr bwMode="auto">
              <a:xfrm>
                <a:off x="2437" y="2032"/>
                <a:ext cx="1245" cy="124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zh-CN" altLang="en-US" sz="800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cxnSp>
            <p:nvCxnSpPr>
              <p:cNvPr id="37900" name="直接连接符 11"/>
              <p:cNvCxnSpPr>
                <a:cxnSpLocks noChangeShapeType="1"/>
              </p:cNvCxnSpPr>
              <p:nvPr/>
            </p:nvCxnSpPr>
            <p:spPr bwMode="auto">
              <a:xfrm>
                <a:off x="2437" y="2645"/>
                <a:ext cx="124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901" name="直接连接符 6"/>
              <p:cNvCxnSpPr>
                <a:cxnSpLocks noChangeShapeType="1"/>
              </p:cNvCxnSpPr>
              <p:nvPr/>
            </p:nvCxnSpPr>
            <p:spPr bwMode="auto">
              <a:xfrm>
                <a:off x="3060" y="2052"/>
                <a:ext cx="0" cy="124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37898" name="文本框 64"/>
            <p:cNvSpPr txBox="1">
              <a:spLocks noChangeArrowheads="1"/>
            </p:cNvSpPr>
            <p:nvPr/>
          </p:nvSpPr>
          <p:spPr bwMode="auto">
            <a:xfrm>
              <a:off x="1222075" y="3477250"/>
              <a:ext cx="1257300" cy="1261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7600" b="1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瓜</a:t>
              </a:r>
            </a:p>
          </p:txBody>
        </p:sp>
      </p:grp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1104900" y="2846388"/>
            <a:ext cx="1449388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130000"/>
              </a:lnSpc>
            </a:pPr>
            <a:r>
              <a:rPr lang="en-US" altLang="zh-CN" sz="3600" b="1">
                <a:latin typeface="宋体" panose="02010600030101010101" pitchFamily="2" charset="-122"/>
              </a:rPr>
              <a:t>ɡuā</a:t>
            </a:r>
            <a:endParaRPr lang="zh-CN" altLang="en-US" sz="3600" b="1">
              <a:latin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059113" y="4226359"/>
            <a:ext cx="3068638" cy="11068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   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的蛋糕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4299384"/>
            <a:ext cx="3048635" cy="11068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   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的太阳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圆角矩形 16"/>
          <p:cNvSpPr/>
          <p:nvPr/>
        </p:nvSpPr>
        <p:spPr>
          <a:xfrm>
            <a:off x="3146425" y="3462771"/>
            <a:ext cx="2808288" cy="64664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5" name="圆角矩形 17"/>
          <p:cNvSpPr/>
          <p:nvPr/>
        </p:nvSpPr>
        <p:spPr>
          <a:xfrm>
            <a:off x="6061075" y="3456421"/>
            <a:ext cx="2808288" cy="64680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6" name="圆角矩形 15"/>
          <p:cNvSpPr/>
          <p:nvPr/>
        </p:nvSpPr>
        <p:spPr>
          <a:xfrm>
            <a:off x="266700" y="3462771"/>
            <a:ext cx="2808288" cy="64664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7" name="矩形 9"/>
          <p:cNvSpPr/>
          <p:nvPr/>
        </p:nvSpPr>
        <p:spPr>
          <a:xfrm>
            <a:off x="112712" y="3462771"/>
            <a:ext cx="9031287" cy="59178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又大又多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的玉米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又大又红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的桃子 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又大又圆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的西瓜</a:t>
            </a:r>
          </a:p>
        </p:txBody>
      </p:sp>
      <p:pic>
        <p:nvPicPr>
          <p:cNvPr id="8" name="Picture 16" descr="C:\Documents and Settings\Administrator\桌面\新建文件夹\续1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370" y="293650"/>
            <a:ext cx="2949111" cy="2952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C:\Documents and Settings\Administrator\桌面\新建文件夹\续1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2682" y="293650"/>
            <a:ext cx="2877181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C:\Documents and Settings\Administrator\桌面\新建文件夹\续145 副本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55010" y="293650"/>
            <a:ext cx="2938513" cy="2780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云形标注 18"/>
          <p:cNvSpPr/>
          <p:nvPr/>
        </p:nvSpPr>
        <p:spPr>
          <a:xfrm>
            <a:off x="627064" y="206491"/>
            <a:ext cx="5759882" cy="2370454"/>
          </a:xfrm>
          <a:prstGeom prst="cloudCallout">
            <a:avLst>
              <a:gd name="adj1" fmla="val 34165"/>
              <a:gd name="adj2" fmla="val 8803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我也能说这样的词语。</a:t>
            </a:r>
          </a:p>
        </p:txBody>
      </p:sp>
      <p:sp>
        <p:nvSpPr>
          <p:cNvPr id="12" name="矩形 11"/>
          <p:cNvSpPr/>
          <p:nvPr/>
        </p:nvSpPr>
        <p:spPr>
          <a:xfrm>
            <a:off x="6075363" y="4226359"/>
            <a:ext cx="3068638" cy="11068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   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的苹果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0" y="4370821"/>
            <a:ext cx="181610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又红又圆</a:t>
            </a: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002598" y="4370821"/>
            <a:ext cx="181610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又香又甜</a:t>
            </a: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084888" y="4370821"/>
            <a:ext cx="181610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又甜又脆</a:t>
            </a: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10801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11" grpId="0" bldLvl="0" animBg="1"/>
      <p:bldP spid="12" grpId="0" bldLvl="0" animBg="1"/>
      <p:bldP spid="13" grpId="0"/>
      <p:bldP spid="14" grpId="0"/>
      <p:bldP spid="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/>
          <p:cNvGrpSpPr/>
          <p:nvPr/>
        </p:nvGrpSpPr>
        <p:grpSpPr>
          <a:xfrm>
            <a:off x="316715" y="827174"/>
            <a:ext cx="8569325" cy="2936875"/>
            <a:chOff x="395536" y="801339"/>
            <a:chExt cx="8568952" cy="2202393"/>
          </a:xfrm>
        </p:grpSpPr>
        <p:sp>
          <p:nvSpPr>
            <p:cNvPr id="3" name="横卷形 7"/>
            <p:cNvSpPr/>
            <p:nvPr/>
          </p:nvSpPr>
          <p:spPr>
            <a:xfrm>
              <a:off x="395536" y="801339"/>
              <a:ext cx="8568952" cy="2202393"/>
            </a:xfrm>
            <a:prstGeom prst="horizontalScroll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" name="TextBox 1"/>
            <p:cNvSpPr txBox="1"/>
            <p:nvPr/>
          </p:nvSpPr>
          <p:spPr>
            <a:xfrm>
              <a:off x="827813" y="1005613"/>
              <a:ext cx="8064297" cy="1730009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32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  小猴子抱着一个大西瓜往回走。走着走着，他看见一只小兔子蹦蹦跳跳的，真可爱，就扔了西瓜，去追小兔子。</a:t>
              </a:r>
            </a:p>
          </p:txBody>
        </p:sp>
      </p:grpSp>
      <p:cxnSp>
        <p:nvCxnSpPr>
          <p:cNvPr id="5" name="直接连接符 9"/>
          <p:cNvCxnSpPr/>
          <p:nvPr/>
        </p:nvCxnSpPr>
        <p:spPr>
          <a:xfrm flipV="1">
            <a:off x="1773611" y="2482283"/>
            <a:ext cx="4392613" cy="714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892978" y="2843299"/>
            <a:ext cx="5111750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﹏﹏﹏﹏﹏﹏﹏﹏﹏﹏</a:t>
            </a: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椭圆 15"/>
          <p:cNvSpPr/>
          <p:nvPr/>
        </p:nvSpPr>
        <p:spPr>
          <a:xfrm>
            <a:off x="1180315" y="2843299"/>
            <a:ext cx="576263" cy="4381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椭圆 16"/>
          <p:cNvSpPr/>
          <p:nvPr/>
        </p:nvSpPr>
        <p:spPr>
          <a:xfrm>
            <a:off x="3607528" y="2770274"/>
            <a:ext cx="576263" cy="5111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圆角矩形 11"/>
          <p:cNvSpPr/>
          <p:nvPr/>
        </p:nvSpPr>
        <p:spPr>
          <a:xfrm>
            <a:off x="2884544" y="180467"/>
            <a:ext cx="3281680" cy="64670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58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演一演，读一读。</a:t>
            </a:r>
          </a:p>
        </p:txBody>
      </p:sp>
      <p:pic>
        <p:nvPicPr>
          <p:cNvPr id="10" name="图片 3" descr="scr444eentcut.bmp"/>
          <p:cNvPicPr>
            <a:picLocks noChangeAspect="1"/>
          </p:cNvPicPr>
          <p:nvPr/>
        </p:nvPicPr>
        <p:blipFill>
          <a:blip r:embed="rId2" cstate="print"/>
          <a:srcRect l="1885" t="961" r="-1885" b="-961"/>
          <a:stretch>
            <a:fillRect/>
          </a:stretch>
        </p:blipFill>
        <p:spPr bwMode="auto">
          <a:xfrm>
            <a:off x="6034740" y="2574059"/>
            <a:ext cx="2813050" cy="23799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4280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ldLvl="0" animBg="1"/>
      <p:bldP spid="8" grpId="0" bldLvl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373438" y="271463"/>
            <a:ext cx="2397125" cy="5842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32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唱儿歌</a:t>
            </a:r>
          </a:p>
        </p:txBody>
      </p:sp>
      <p:sp>
        <p:nvSpPr>
          <p:cNvPr id="3" name="矩形 2"/>
          <p:cNvSpPr>
            <a:spLocks noChangeArrowheads="1"/>
          </p:cNvSpPr>
          <p:nvPr/>
        </p:nvSpPr>
        <p:spPr bwMode="auto">
          <a:xfrm>
            <a:off x="906463" y="769938"/>
            <a:ext cx="7450137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25000"/>
              </a:lnSpc>
            </a:pP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小白兔，白又白，两只耳朵竖起来，</a:t>
            </a:r>
            <a:endParaRPr lang="en-US" altLang="zh-CN" sz="36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25000"/>
              </a:lnSpc>
            </a:pP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爱吃萝卜和青菜，蹦蹦跳跳真可爱！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0" t="5580" r="24306" b="1639"/>
          <a:stretch>
            <a:fillRect/>
          </a:stretch>
        </p:blipFill>
        <p:spPr>
          <a:xfrm>
            <a:off x="6446303" y="2516393"/>
            <a:ext cx="1996878" cy="200248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grpSp>
        <p:nvGrpSpPr>
          <p:cNvPr id="11" name="组合 9"/>
          <p:cNvGrpSpPr/>
          <p:nvPr/>
        </p:nvGrpSpPr>
        <p:grpSpPr bwMode="auto">
          <a:xfrm>
            <a:off x="2797175" y="2735263"/>
            <a:ext cx="1166813" cy="1185862"/>
            <a:chOff x="2437" y="2032"/>
            <a:chExt cx="1244" cy="1264"/>
          </a:xfrm>
        </p:grpSpPr>
        <p:sp>
          <p:nvSpPr>
            <p:cNvPr id="36874" name="矩形 1"/>
            <p:cNvSpPr>
              <a:spLocks noChangeArrowheads="1"/>
            </p:cNvSpPr>
            <p:nvPr/>
          </p:nvSpPr>
          <p:spPr bwMode="auto">
            <a:xfrm>
              <a:off x="2437" y="2032"/>
              <a:ext cx="1245" cy="1245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/>
              <a:endParaRPr lang="zh-CN" altLang="en-US" sz="800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36875" name="直接连接符 11"/>
            <p:cNvCxnSpPr>
              <a:cxnSpLocks noChangeShapeType="1"/>
            </p:cNvCxnSpPr>
            <p:nvPr/>
          </p:nvCxnSpPr>
          <p:spPr bwMode="auto">
            <a:xfrm>
              <a:off x="2437" y="2645"/>
              <a:ext cx="124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876" name="直接连接符 6"/>
            <p:cNvCxnSpPr>
              <a:cxnSpLocks noChangeShapeType="1"/>
            </p:cNvCxnSpPr>
            <p:nvPr/>
          </p:nvCxnSpPr>
          <p:spPr bwMode="auto">
            <a:xfrm>
              <a:off x="3060" y="2052"/>
              <a:ext cx="0" cy="12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5" name="文本框 64"/>
          <p:cNvSpPr txBox="1">
            <a:spLocks noChangeArrowheads="1"/>
          </p:cNvSpPr>
          <p:nvPr/>
        </p:nvSpPr>
        <p:spPr bwMode="auto">
          <a:xfrm>
            <a:off x="2784475" y="2687638"/>
            <a:ext cx="125730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76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蹦</a:t>
            </a:r>
          </a:p>
        </p:txBody>
      </p:sp>
      <p:sp>
        <p:nvSpPr>
          <p:cNvPr id="22" name="矩形 21"/>
          <p:cNvSpPr>
            <a:spLocks noChangeArrowheads="1"/>
          </p:cNvSpPr>
          <p:nvPr/>
        </p:nvSpPr>
        <p:spPr bwMode="auto">
          <a:xfrm>
            <a:off x="781050" y="4030663"/>
            <a:ext cx="5507038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3600" b="1">
                <a:latin typeface="宋体" panose="02010600030101010101" pitchFamily="2" charset="-122"/>
              </a:rPr>
              <a:t>你会做这个字的动作吗？</a:t>
            </a:r>
          </a:p>
        </p:txBody>
      </p:sp>
      <p:sp>
        <p:nvSpPr>
          <p:cNvPr id="36872" name="文本框 1"/>
          <p:cNvSpPr txBox="1">
            <a:spLocks noChangeArrowheads="1"/>
          </p:cNvSpPr>
          <p:nvPr/>
        </p:nvSpPr>
        <p:spPr bwMode="auto">
          <a:xfrm>
            <a:off x="661988" y="185738"/>
            <a:ext cx="1925637" cy="584200"/>
          </a:xfrm>
          <a:prstGeom prst="rect">
            <a:avLst/>
          </a:prstGeom>
          <a:solidFill>
            <a:srgbClr val="2363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3200" b="1">
                <a:solidFill>
                  <a:schemeClr val="bg1"/>
                </a:solidFill>
                <a:latin typeface="宋体" panose="02010600030101010101" pitchFamily="2" charset="-122"/>
              </a:rPr>
              <a:t>唱儿歌</a:t>
            </a:r>
          </a:p>
        </p:txBody>
      </p:sp>
      <p:sp>
        <p:nvSpPr>
          <p:cNvPr id="23" name="矩形 22"/>
          <p:cNvSpPr>
            <a:spLocks noChangeArrowheads="1"/>
          </p:cNvSpPr>
          <p:nvPr/>
        </p:nvSpPr>
        <p:spPr bwMode="auto">
          <a:xfrm>
            <a:off x="2687638" y="2001838"/>
            <a:ext cx="1449387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130000"/>
              </a:lnSpc>
            </a:pPr>
            <a:r>
              <a:rPr lang="en-US" altLang="zh-CN" sz="3600" b="1">
                <a:latin typeface="宋体" panose="02010600030101010101" pitchFamily="2" charset="-122"/>
              </a:rPr>
              <a:t>bènɡ</a:t>
            </a:r>
            <a:endParaRPr lang="zh-CN" altLang="en-US" sz="3600" b="1">
              <a:latin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22" grpId="0"/>
      <p:bldP spid="2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633413" y="787400"/>
            <a:ext cx="7585075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小猴子抱着一个大西瓜往回走。走着走着，他看见了一只小兔子蹦蹦跳跳的，真可爱，就扔了大西瓜，去追小兔子。</a:t>
            </a:r>
          </a:p>
        </p:txBody>
      </p:sp>
      <p:sp>
        <p:nvSpPr>
          <p:cNvPr id="3" name="矩形 2"/>
          <p:cNvSpPr>
            <a:spLocks noChangeArrowheads="1"/>
          </p:cNvSpPr>
          <p:nvPr/>
        </p:nvSpPr>
        <p:spPr bwMode="auto">
          <a:xfrm>
            <a:off x="633413" y="2638425"/>
            <a:ext cx="83439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3200" b="1">
                <a:latin typeface="宋体" panose="02010600030101010101" pitchFamily="2" charset="-122"/>
              </a:rPr>
              <a:t>当小猴子看见小兔子时，它的心情又如何？</a:t>
            </a:r>
          </a:p>
        </p:txBody>
      </p:sp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3121025" y="3316288"/>
            <a:ext cx="2435225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120000"/>
              </a:lnSpc>
            </a:pPr>
            <a:r>
              <a:rPr lang="zh-CN" altLang="en-US" sz="3600" b="1">
                <a:solidFill>
                  <a:srgbClr val="FF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兴奋</a:t>
            </a: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633413" y="3984625"/>
            <a:ext cx="76708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3200" b="1">
                <a:latin typeface="宋体" panose="02010600030101010101" pitchFamily="2" charset="-122"/>
              </a:rPr>
              <a:t>    你能读出这种心情吗？同桌相互读。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866775" y="744538"/>
            <a:ext cx="7585075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36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小兔子跑进树林里，不见了。小猴子只好空着手回家去。</a:t>
            </a:r>
          </a:p>
        </p:txBody>
      </p:sp>
      <p:grpSp>
        <p:nvGrpSpPr>
          <p:cNvPr id="3" name="组合 4"/>
          <p:cNvGrpSpPr/>
          <p:nvPr/>
        </p:nvGrpSpPr>
        <p:grpSpPr bwMode="auto">
          <a:xfrm>
            <a:off x="847725" y="2301875"/>
            <a:ext cx="1165225" cy="1185863"/>
            <a:chOff x="2437" y="2032"/>
            <a:chExt cx="1244" cy="1264"/>
          </a:xfrm>
        </p:grpSpPr>
        <p:sp>
          <p:nvSpPr>
            <p:cNvPr id="39961" name="矩形 1"/>
            <p:cNvSpPr>
              <a:spLocks noChangeArrowheads="1"/>
            </p:cNvSpPr>
            <p:nvPr/>
          </p:nvSpPr>
          <p:spPr bwMode="auto">
            <a:xfrm>
              <a:off x="2437" y="2032"/>
              <a:ext cx="1245" cy="1245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/>
              <a:endParaRPr lang="zh-CN" altLang="en-US" sz="800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39962" name="直接连接符 6"/>
            <p:cNvCxnSpPr>
              <a:cxnSpLocks noChangeShapeType="1"/>
            </p:cNvCxnSpPr>
            <p:nvPr/>
          </p:nvCxnSpPr>
          <p:spPr bwMode="auto">
            <a:xfrm>
              <a:off x="2437" y="2645"/>
              <a:ext cx="124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963" name="直接连接符 6"/>
            <p:cNvCxnSpPr>
              <a:cxnSpLocks noChangeShapeType="1"/>
            </p:cNvCxnSpPr>
            <p:nvPr/>
          </p:nvCxnSpPr>
          <p:spPr bwMode="auto">
            <a:xfrm>
              <a:off x="3060" y="2052"/>
              <a:ext cx="0" cy="12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7" name="文本框 64"/>
          <p:cNvSpPr txBox="1">
            <a:spLocks noChangeArrowheads="1"/>
          </p:cNvSpPr>
          <p:nvPr/>
        </p:nvSpPr>
        <p:spPr bwMode="auto">
          <a:xfrm>
            <a:off x="825500" y="2227263"/>
            <a:ext cx="125730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76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只</a:t>
            </a:r>
          </a:p>
        </p:txBody>
      </p:sp>
      <p:grpSp>
        <p:nvGrpSpPr>
          <p:cNvPr id="8" name="组合 9"/>
          <p:cNvGrpSpPr/>
          <p:nvPr/>
        </p:nvGrpSpPr>
        <p:grpSpPr bwMode="auto">
          <a:xfrm>
            <a:off x="838200" y="3609975"/>
            <a:ext cx="1166813" cy="1185863"/>
            <a:chOff x="2437" y="2032"/>
            <a:chExt cx="1244" cy="1264"/>
          </a:xfrm>
        </p:grpSpPr>
        <p:sp>
          <p:nvSpPr>
            <p:cNvPr id="39958" name="矩形 1"/>
            <p:cNvSpPr>
              <a:spLocks noChangeArrowheads="1"/>
            </p:cNvSpPr>
            <p:nvPr/>
          </p:nvSpPr>
          <p:spPr bwMode="auto">
            <a:xfrm>
              <a:off x="2437" y="2032"/>
              <a:ext cx="1245" cy="1245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/>
              <a:endParaRPr lang="zh-CN" altLang="en-US" sz="800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39959" name="直接连接符 11"/>
            <p:cNvCxnSpPr>
              <a:cxnSpLocks noChangeShapeType="1"/>
            </p:cNvCxnSpPr>
            <p:nvPr/>
          </p:nvCxnSpPr>
          <p:spPr bwMode="auto">
            <a:xfrm>
              <a:off x="2437" y="2645"/>
              <a:ext cx="124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960" name="直接连接符 6"/>
            <p:cNvCxnSpPr>
              <a:cxnSpLocks noChangeShapeType="1"/>
            </p:cNvCxnSpPr>
            <p:nvPr/>
          </p:nvCxnSpPr>
          <p:spPr bwMode="auto">
            <a:xfrm>
              <a:off x="3060" y="2052"/>
              <a:ext cx="0" cy="12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2" name="文本框 64"/>
          <p:cNvSpPr txBox="1">
            <a:spLocks noChangeArrowheads="1"/>
          </p:cNvSpPr>
          <p:nvPr/>
        </p:nvSpPr>
        <p:spPr bwMode="auto">
          <a:xfrm>
            <a:off x="825500" y="3535363"/>
            <a:ext cx="125730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76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空</a:t>
            </a:r>
          </a:p>
        </p:txBody>
      </p:sp>
      <p:grpSp>
        <p:nvGrpSpPr>
          <p:cNvPr id="16" name="组合 15"/>
          <p:cNvGrpSpPr/>
          <p:nvPr/>
        </p:nvGrpSpPr>
        <p:grpSpPr bwMode="auto">
          <a:xfrm>
            <a:off x="2105025" y="2174875"/>
            <a:ext cx="2651125" cy="1247775"/>
            <a:chOff x="2319461" y="1925122"/>
            <a:chExt cx="2651031" cy="1248470"/>
          </a:xfrm>
        </p:grpSpPr>
        <p:sp>
          <p:nvSpPr>
            <p:cNvPr id="13" name="左大括号 12"/>
            <p:cNvSpPr/>
            <p:nvPr/>
          </p:nvSpPr>
          <p:spPr>
            <a:xfrm>
              <a:off x="2319461" y="2110963"/>
              <a:ext cx="200018" cy="1040391"/>
            </a:xfrm>
            <a:prstGeom prst="leftBrace">
              <a:avLst>
                <a:gd name="adj1" fmla="val 37424"/>
                <a:gd name="adj2" fmla="val 50000"/>
              </a:avLst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/>
            </a:p>
          </p:txBody>
        </p:sp>
        <p:sp>
          <p:nvSpPr>
            <p:cNvPr id="39956" name="矩形 13"/>
            <p:cNvSpPr>
              <a:spLocks noChangeArrowheads="1"/>
            </p:cNvSpPr>
            <p:nvPr/>
          </p:nvSpPr>
          <p:spPr bwMode="auto">
            <a:xfrm>
              <a:off x="2424279" y="1925122"/>
              <a:ext cx="2546213" cy="641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130000"/>
                </a:lnSpc>
              </a:pPr>
              <a:r>
                <a:rPr lang="en-US" altLang="zh-CN" sz="3200" b="1">
                  <a:latin typeface="宋体" panose="02010600030101010101" pitchFamily="2" charset="-122"/>
                </a:rPr>
                <a:t>zhī</a:t>
              </a:r>
              <a:r>
                <a:rPr lang="zh-CN" altLang="en-US" sz="3200" b="1">
                  <a:latin typeface="宋体" panose="02010600030101010101" pitchFamily="2" charset="-122"/>
                </a:rPr>
                <a:t>（    ）</a:t>
              </a:r>
            </a:p>
          </p:txBody>
        </p:sp>
        <p:sp>
          <p:nvSpPr>
            <p:cNvPr id="39957" name="矩形 14"/>
            <p:cNvSpPr>
              <a:spLocks noChangeArrowheads="1"/>
            </p:cNvSpPr>
            <p:nvPr/>
          </p:nvSpPr>
          <p:spPr bwMode="auto">
            <a:xfrm>
              <a:off x="2424279" y="2531878"/>
              <a:ext cx="2546213" cy="641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130000"/>
                </a:lnSpc>
              </a:pPr>
              <a:r>
                <a:rPr lang="en-US" altLang="zh-CN" sz="3200" b="1">
                  <a:latin typeface="宋体" panose="02010600030101010101" pitchFamily="2" charset="-122"/>
                </a:rPr>
                <a:t>zhǐ</a:t>
              </a:r>
              <a:r>
                <a:rPr lang="zh-CN" altLang="en-US" sz="3200" b="1">
                  <a:latin typeface="宋体" panose="02010600030101010101" pitchFamily="2" charset="-122"/>
                </a:rPr>
                <a:t>（    ）</a:t>
              </a:r>
            </a:p>
          </p:txBody>
        </p:sp>
      </p:grpSp>
      <p:grpSp>
        <p:nvGrpSpPr>
          <p:cNvPr id="17" name="组合 16"/>
          <p:cNvGrpSpPr/>
          <p:nvPr/>
        </p:nvGrpSpPr>
        <p:grpSpPr bwMode="auto">
          <a:xfrm>
            <a:off x="2105025" y="3513138"/>
            <a:ext cx="2930525" cy="1249362"/>
            <a:chOff x="2319461" y="1947134"/>
            <a:chExt cx="2931301" cy="1248470"/>
          </a:xfrm>
        </p:grpSpPr>
        <p:sp>
          <p:nvSpPr>
            <p:cNvPr id="18" name="左大括号 17"/>
            <p:cNvSpPr/>
            <p:nvPr/>
          </p:nvSpPr>
          <p:spPr>
            <a:xfrm>
              <a:off x="2319461" y="2110529"/>
              <a:ext cx="200078" cy="1040656"/>
            </a:xfrm>
            <a:prstGeom prst="leftBrace">
              <a:avLst>
                <a:gd name="adj1" fmla="val 37424"/>
                <a:gd name="adj2" fmla="val 50000"/>
              </a:avLst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/>
            </a:p>
          </p:txBody>
        </p:sp>
        <p:sp>
          <p:nvSpPr>
            <p:cNvPr id="39953" name="矩形 18"/>
            <p:cNvSpPr>
              <a:spLocks noChangeArrowheads="1"/>
            </p:cNvSpPr>
            <p:nvPr/>
          </p:nvSpPr>
          <p:spPr bwMode="auto">
            <a:xfrm>
              <a:off x="2353795" y="1947134"/>
              <a:ext cx="2896967" cy="641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130000"/>
                </a:lnSpc>
              </a:pPr>
              <a:r>
                <a:rPr lang="en-US" altLang="zh-CN" sz="3200" b="1">
                  <a:latin typeface="宋体" panose="02010600030101010101" pitchFamily="2" charset="-122"/>
                </a:rPr>
                <a:t>kōnɡ</a:t>
              </a:r>
              <a:r>
                <a:rPr lang="zh-CN" altLang="en-US" sz="3200" b="1">
                  <a:latin typeface="宋体" panose="02010600030101010101" pitchFamily="2" charset="-122"/>
                </a:rPr>
                <a:t>（    ）</a:t>
              </a:r>
            </a:p>
          </p:txBody>
        </p:sp>
        <p:sp>
          <p:nvSpPr>
            <p:cNvPr id="39954" name="矩形 19"/>
            <p:cNvSpPr>
              <a:spLocks noChangeArrowheads="1"/>
            </p:cNvSpPr>
            <p:nvPr/>
          </p:nvSpPr>
          <p:spPr bwMode="auto">
            <a:xfrm>
              <a:off x="2353795" y="2553890"/>
              <a:ext cx="2896967" cy="641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130000"/>
                </a:lnSpc>
              </a:pPr>
              <a:r>
                <a:rPr lang="en-US" altLang="zh-CN" sz="3200" b="1">
                  <a:latin typeface="宋体" panose="02010600030101010101" pitchFamily="2" charset="-122"/>
                </a:rPr>
                <a:t>kònɡ</a:t>
              </a:r>
              <a:r>
                <a:rPr lang="zh-CN" altLang="en-US" sz="3200" b="1">
                  <a:latin typeface="宋体" panose="02010600030101010101" pitchFamily="2" charset="-122"/>
                </a:rPr>
                <a:t>（    ）</a:t>
              </a:r>
            </a:p>
          </p:txBody>
        </p:sp>
      </p:grpSp>
      <p:sp>
        <p:nvSpPr>
          <p:cNvPr id="21" name="矩形 20"/>
          <p:cNvSpPr>
            <a:spLocks noChangeArrowheads="1"/>
          </p:cNvSpPr>
          <p:nvPr/>
        </p:nvSpPr>
        <p:spPr bwMode="auto">
          <a:xfrm>
            <a:off x="3009900" y="2197100"/>
            <a:ext cx="15621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120000"/>
              </a:lnSpc>
            </a:pPr>
            <a:r>
              <a:rPr lang="zh-CN" altLang="en-US" sz="3200" b="1">
                <a:solidFill>
                  <a:srgbClr val="FF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一只</a:t>
            </a:r>
          </a:p>
        </p:txBody>
      </p:sp>
      <p:sp>
        <p:nvSpPr>
          <p:cNvPr id="22" name="矩形 21"/>
          <p:cNvSpPr>
            <a:spLocks noChangeArrowheads="1"/>
          </p:cNvSpPr>
          <p:nvPr/>
        </p:nvSpPr>
        <p:spPr bwMode="auto">
          <a:xfrm>
            <a:off x="3009900" y="2776538"/>
            <a:ext cx="1562100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120000"/>
              </a:lnSpc>
            </a:pPr>
            <a:r>
              <a:rPr lang="zh-CN" altLang="en-US" sz="3200" b="1">
                <a:solidFill>
                  <a:srgbClr val="FF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只好</a:t>
            </a:r>
          </a:p>
        </p:txBody>
      </p:sp>
      <p:sp>
        <p:nvSpPr>
          <p:cNvPr id="23" name="矩形 22"/>
          <p:cNvSpPr>
            <a:spLocks noChangeArrowheads="1"/>
          </p:cNvSpPr>
          <p:nvPr/>
        </p:nvSpPr>
        <p:spPr bwMode="auto">
          <a:xfrm>
            <a:off x="3206750" y="3533775"/>
            <a:ext cx="15621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120000"/>
              </a:lnSpc>
            </a:pPr>
            <a:r>
              <a:rPr lang="zh-CN" altLang="en-US" sz="3200" b="1">
                <a:solidFill>
                  <a:srgbClr val="FF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天空</a:t>
            </a:r>
          </a:p>
        </p:txBody>
      </p:sp>
      <p:sp>
        <p:nvSpPr>
          <p:cNvPr id="24" name="矩形 23"/>
          <p:cNvSpPr>
            <a:spLocks noChangeArrowheads="1"/>
          </p:cNvSpPr>
          <p:nvPr/>
        </p:nvSpPr>
        <p:spPr bwMode="auto">
          <a:xfrm>
            <a:off x="3206750" y="4141788"/>
            <a:ext cx="1562100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120000"/>
              </a:lnSpc>
            </a:pPr>
            <a:r>
              <a:rPr lang="zh-CN" altLang="en-US" sz="3200" b="1">
                <a:solidFill>
                  <a:srgbClr val="FF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空白</a:t>
            </a:r>
          </a:p>
        </p:txBody>
      </p:sp>
      <p:sp>
        <p:nvSpPr>
          <p:cNvPr id="25" name="矩形 24"/>
          <p:cNvSpPr>
            <a:spLocks noChangeArrowheads="1"/>
          </p:cNvSpPr>
          <p:nvPr/>
        </p:nvSpPr>
        <p:spPr bwMode="auto">
          <a:xfrm>
            <a:off x="4838700" y="1968500"/>
            <a:ext cx="352425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3200" b="1">
                <a:latin typeface="宋体" panose="02010600030101010101" pitchFamily="2" charset="-122"/>
              </a:rPr>
              <a:t>    此时的小猴子心情又如何呢？</a:t>
            </a:r>
          </a:p>
        </p:txBody>
      </p:sp>
      <p:sp>
        <p:nvSpPr>
          <p:cNvPr id="26" name="矩形 25"/>
          <p:cNvSpPr>
            <a:spLocks noChangeArrowheads="1"/>
          </p:cNvSpPr>
          <p:nvPr/>
        </p:nvSpPr>
        <p:spPr bwMode="auto">
          <a:xfrm>
            <a:off x="5383213" y="3116263"/>
            <a:ext cx="302577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120000"/>
              </a:lnSpc>
            </a:pPr>
            <a:r>
              <a:rPr lang="zh-CN" altLang="en-US" sz="3200" b="1">
                <a:solidFill>
                  <a:srgbClr val="FF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后悔，沮丧。</a:t>
            </a:r>
          </a:p>
        </p:txBody>
      </p:sp>
      <p:sp>
        <p:nvSpPr>
          <p:cNvPr id="27" name="矩形 26"/>
          <p:cNvSpPr>
            <a:spLocks noChangeArrowheads="1"/>
          </p:cNvSpPr>
          <p:nvPr/>
        </p:nvSpPr>
        <p:spPr bwMode="auto">
          <a:xfrm>
            <a:off x="4838700" y="3711575"/>
            <a:ext cx="3524250" cy="119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3200" b="1">
                <a:latin typeface="宋体" panose="02010600030101010101" pitchFamily="2" charset="-122"/>
              </a:rPr>
              <a:t>    你能安慰一下小猴子吗？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2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前凸弯带形 12"/>
          <p:cNvSpPr/>
          <p:nvPr/>
        </p:nvSpPr>
        <p:spPr>
          <a:xfrm>
            <a:off x="593840" y="370176"/>
            <a:ext cx="7500938" cy="1857375"/>
          </a:xfrm>
          <a:prstGeom prst="ellipseRibbon">
            <a:avLst>
              <a:gd name="adj1" fmla="val 25000"/>
              <a:gd name="adj2" fmla="val 70598"/>
              <a:gd name="adj3" fmla="val 125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故事大王</a:t>
            </a:r>
          </a:p>
        </p:txBody>
      </p:sp>
      <p:sp>
        <p:nvSpPr>
          <p:cNvPr id="6" name="波形 13"/>
          <p:cNvSpPr/>
          <p:nvPr/>
        </p:nvSpPr>
        <p:spPr>
          <a:xfrm>
            <a:off x="308090" y="2656176"/>
            <a:ext cx="7929563" cy="928688"/>
          </a:xfrm>
          <a:prstGeom prst="wav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我给大家讲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《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小猴子下山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》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。</a:t>
            </a:r>
          </a:p>
        </p:txBody>
      </p:sp>
      <p:pic>
        <p:nvPicPr>
          <p:cNvPr id="7" name="图片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925" y="2127538"/>
            <a:ext cx="2642870" cy="264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23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s111creentcut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091" y="567604"/>
            <a:ext cx="4103688" cy="4083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 Box 2"/>
          <p:cNvSpPr txBox="1"/>
          <p:nvPr/>
        </p:nvSpPr>
        <p:spPr>
          <a:xfrm>
            <a:off x="5322022" y="567604"/>
            <a:ext cx="3600450" cy="41541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</a:rPr>
              <a:t>一块玉米地里</a:t>
            </a:r>
            <a:endParaRPr lang="en-US" altLang="zh-CN" sz="4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</a:rPr>
              <a:t>又大又多</a:t>
            </a:r>
            <a:endParaRPr lang="en-US" altLang="zh-CN" sz="4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</a:rPr>
              <a:t>掰</a:t>
            </a:r>
            <a:endParaRPr lang="en-US" altLang="zh-CN" sz="4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</a:rPr>
              <a:t>扛</a:t>
            </a:r>
          </a:p>
        </p:txBody>
      </p:sp>
    </p:spTree>
    <p:extLst>
      <p:ext uri="{BB962C8B-B14F-4D97-AF65-F5344CB8AC3E}">
        <p14:creationId xmlns:p14="http://schemas.microsoft.com/office/powerpoint/2010/main" val="9762592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5050415" y="684213"/>
            <a:ext cx="3394075" cy="3370263"/>
          </a:xfrm>
        </p:spPr>
        <p:txBody>
          <a:bodyPr rtlCol="0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</a:defRPr>
            </a:lvl9pPr>
          </a:lstStyle>
          <a:p>
            <a:pPr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kumimoji="1" lang="zh-CN" altLang="en-US" sz="4400" smtClean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一棵桃树下</a:t>
            </a:r>
            <a:r>
              <a:rPr kumimoji="1" lang="en-US" altLang="zh-CN" sz="4400" smtClean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/>
            </a:r>
            <a:br>
              <a:rPr kumimoji="1" lang="en-US" altLang="zh-CN" sz="4400" smtClean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</a:br>
            <a:r>
              <a:rPr kumimoji="1" lang="zh-CN" altLang="en-US" sz="4400" smtClean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又大又红</a:t>
            </a:r>
            <a:r>
              <a:rPr kumimoji="1" lang="en-US" altLang="zh-CN" sz="4400" smtClean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/>
            </a:r>
            <a:br>
              <a:rPr kumimoji="1" lang="en-US" altLang="zh-CN" sz="4400" smtClean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</a:br>
            <a:r>
              <a:rPr kumimoji="1" lang="zh-CN" altLang="en-US" sz="4400" smtClean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扔</a:t>
            </a:r>
            <a:br>
              <a:rPr kumimoji="1" lang="zh-CN" altLang="en-US" sz="4400" smtClean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</a:br>
            <a:r>
              <a:rPr kumimoji="1" lang="zh-CN" altLang="en-US" sz="4400" smtClean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摘</a:t>
            </a:r>
            <a:endParaRPr kumimoji="1" lang="zh-CN" altLang="en-US" sz="4400" dirty="0" smtClean="0"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pic>
        <p:nvPicPr>
          <p:cNvPr id="3" name="Picture 2" descr="C:\Users\Administrator\Desktop\一下图片加水印\猴子2.bmp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1490" y="684425"/>
            <a:ext cx="3528391" cy="37615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150348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2447925" y="1781175"/>
            <a:ext cx="720725" cy="720725"/>
          </a:xfrm>
          <a:prstGeom prst="ellipse">
            <a:avLst/>
          </a:prstGeom>
          <a:solidFill>
            <a:srgbClr val="22B7BB"/>
          </a:solidFill>
          <a:ln>
            <a:solidFill>
              <a:srgbClr val="22B7BB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1267" name="标题 1"/>
          <p:cNvSpPr txBox="1"/>
          <p:nvPr/>
        </p:nvSpPr>
        <p:spPr bwMode="auto">
          <a:xfrm>
            <a:off x="2097088" y="1731963"/>
            <a:ext cx="445928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44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18</a:t>
            </a:r>
            <a:r>
              <a:rPr lang="en-US" altLang="zh-CN" sz="4400" b="1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4400" b="1">
                <a:latin typeface="楷体" panose="02010609060101010101" pitchFamily="49" charset="-122"/>
                <a:ea typeface="楷体" panose="02010609060101010101" pitchFamily="49" charset="-122"/>
              </a:rPr>
              <a:t>小猴子下山</a:t>
            </a:r>
          </a:p>
        </p:txBody>
      </p:sp>
      <p:grpSp>
        <p:nvGrpSpPr>
          <p:cNvPr id="8" name="组合 7"/>
          <p:cNvGrpSpPr/>
          <p:nvPr/>
        </p:nvGrpSpPr>
        <p:grpSpPr bwMode="auto">
          <a:xfrm>
            <a:off x="2778125" y="3503613"/>
            <a:ext cx="911225" cy="927100"/>
            <a:chOff x="2437" y="2032"/>
            <a:chExt cx="1244" cy="1264"/>
          </a:xfrm>
        </p:grpSpPr>
        <p:sp>
          <p:nvSpPr>
            <p:cNvPr id="11273" name="矩形 1"/>
            <p:cNvSpPr>
              <a:spLocks noChangeArrowheads="1"/>
            </p:cNvSpPr>
            <p:nvPr/>
          </p:nvSpPr>
          <p:spPr bwMode="auto">
            <a:xfrm>
              <a:off x="2437" y="2032"/>
              <a:ext cx="1245" cy="1245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/>
              <a:endParaRPr lang="zh-CN" altLang="en-US" sz="800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11274" name="直接连接符 4"/>
            <p:cNvCxnSpPr>
              <a:cxnSpLocks noChangeShapeType="1"/>
            </p:cNvCxnSpPr>
            <p:nvPr/>
          </p:nvCxnSpPr>
          <p:spPr bwMode="auto">
            <a:xfrm>
              <a:off x="2437" y="2645"/>
              <a:ext cx="124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275" name="直接连接符 6"/>
            <p:cNvCxnSpPr>
              <a:cxnSpLocks noChangeShapeType="1"/>
            </p:cNvCxnSpPr>
            <p:nvPr/>
          </p:nvCxnSpPr>
          <p:spPr bwMode="auto">
            <a:xfrm>
              <a:off x="3060" y="2052"/>
              <a:ext cx="0" cy="12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2" name="文本框 64"/>
          <p:cNvSpPr txBox="1">
            <a:spLocks noChangeArrowheads="1"/>
          </p:cNvSpPr>
          <p:nvPr/>
        </p:nvSpPr>
        <p:spPr bwMode="auto">
          <a:xfrm>
            <a:off x="2759075" y="3411538"/>
            <a:ext cx="125730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60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猴</a:t>
            </a:r>
          </a:p>
        </p:txBody>
      </p:sp>
      <p:sp>
        <p:nvSpPr>
          <p:cNvPr id="13" name="文本框 64"/>
          <p:cNvSpPr txBox="1">
            <a:spLocks noChangeArrowheads="1"/>
          </p:cNvSpPr>
          <p:nvPr/>
        </p:nvSpPr>
        <p:spPr bwMode="auto">
          <a:xfrm>
            <a:off x="3844925" y="3576638"/>
            <a:ext cx="30035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6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反犬旁“犭”</a:t>
            </a:r>
          </a:p>
        </p:txBody>
      </p:sp>
      <p:pic>
        <p:nvPicPr>
          <p:cNvPr id="11271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57"/>
          <a:stretch>
            <a:fillRect/>
          </a:stretch>
        </p:blipFill>
        <p:spPr bwMode="auto">
          <a:xfrm>
            <a:off x="250825" y="123825"/>
            <a:ext cx="2360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矩形 17"/>
          <p:cNvSpPr/>
          <p:nvPr/>
        </p:nvSpPr>
        <p:spPr bwMode="auto">
          <a:xfrm>
            <a:off x="2693988" y="2833688"/>
            <a:ext cx="10795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130000"/>
              </a:lnSpc>
              <a:defRPr/>
            </a:pPr>
            <a:r>
              <a:rPr lang="en-US" altLang="zh-CN" sz="3200" b="1" dirty="0" err="1">
                <a:latin typeface="+mn-ea"/>
                <a:ea typeface="+mn-ea"/>
              </a:rPr>
              <a:t>hóu</a:t>
            </a:r>
            <a:endParaRPr lang="en-US" altLang="zh-CN" sz="3200" b="1" dirty="0">
              <a:latin typeface="+mn-ea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5003800" y="683779"/>
            <a:ext cx="4140200" cy="3225800"/>
          </a:xfr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</a:defRPr>
            </a:lvl9pPr>
          </a:lstStyle>
          <a:p>
            <a:pPr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kumimoji="1" lang="zh-CN" altLang="en-US" sz="4400" smtClean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一片瓜地里</a:t>
            </a:r>
            <a:r>
              <a:rPr kumimoji="1" lang="en-US" altLang="zh-CN" sz="4400" smtClean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/>
            </a:r>
            <a:br>
              <a:rPr kumimoji="1" lang="en-US" altLang="zh-CN" sz="4400" smtClean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</a:br>
            <a:r>
              <a:rPr kumimoji="1" lang="zh-CN" altLang="en-US" sz="4400" smtClean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又大又圆</a:t>
            </a:r>
            <a:r>
              <a:rPr kumimoji="1" lang="en-US" altLang="zh-CN" sz="4400" smtClean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/>
            </a:r>
            <a:br>
              <a:rPr kumimoji="1" lang="en-US" altLang="zh-CN" sz="4400" smtClean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</a:br>
            <a:r>
              <a:rPr kumimoji="1" lang="zh-CN" altLang="en-US" sz="4400" smtClean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扔</a:t>
            </a:r>
            <a:br>
              <a:rPr kumimoji="1" lang="zh-CN" altLang="en-US" sz="4400" smtClean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</a:br>
            <a:r>
              <a:rPr kumimoji="1" lang="zh-CN" altLang="en-US" sz="4400" smtClean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摘</a:t>
            </a:r>
            <a:endParaRPr kumimoji="1" lang="zh-CN" altLang="en-US" sz="4400" dirty="0" smtClean="0"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pic>
        <p:nvPicPr>
          <p:cNvPr id="3" name="Picture 2" descr="C:\Users\Administrator\Desktop\一下图片加水印\猴子3.bmp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6444" y="550783"/>
            <a:ext cx="4169917" cy="4188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863863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574886" y="975476"/>
            <a:ext cx="4032250" cy="3355340"/>
          </a:xfrm>
        </p:spPr>
        <p:txBody>
          <a:bodyPr rtlCol="0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kumimoji="1" lang="zh-CN" altLang="en-US" sz="4400" smtClean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一只小兔子</a:t>
            </a:r>
            <a:r>
              <a:rPr kumimoji="1" lang="en-US" altLang="zh-CN" sz="4400" smtClean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/>
            </a:r>
            <a:br>
              <a:rPr kumimoji="1" lang="en-US" altLang="zh-CN" sz="4400" smtClean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</a:br>
            <a:r>
              <a:rPr kumimoji="1" lang="zh-CN" altLang="en-US" sz="4400" smtClean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蹦蹦跳跳</a:t>
            </a:r>
            <a:r>
              <a:rPr kumimoji="1" lang="en-US" altLang="zh-CN" sz="4400" smtClean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/>
            </a:r>
            <a:br>
              <a:rPr kumimoji="1" lang="en-US" altLang="zh-CN" sz="4400" smtClean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</a:br>
            <a:r>
              <a:rPr kumimoji="1" lang="zh-CN" altLang="en-US" sz="4400" smtClean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可爱</a:t>
            </a:r>
            <a:r>
              <a:rPr kumimoji="1" lang="en-US" altLang="zh-CN" sz="4400" smtClean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/>
            </a:r>
            <a:br>
              <a:rPr kumimoji="1" lang="en-US" altLang="zh-CN" sz="4400" smtClean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</a:br>
            <a:r>
              <a:rPr kumimoji="1" lang="zh-CN" altLang="en-US" sz="4400" smtClean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扔</a:t>
            </a:r>
            <a:br>
              <a:rPr kumimoji="1" lang="zh-CN" altLang="en-US" sz="4400" smtClean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</a:br>
            <a:r>
              <a:rPr kumimoji="1" lang="zh-CN" altLang="en-US" sz="4400" smtClean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追</a:t>
            </a:r>
            <a:endParaRPr kumimoji="1" lang="zh-CN" altLang="en-US" sz="4400" dirty="0" smtClean="0"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pic>
        <p:nvPicPr>
          <p:cNvPr id="3" name="图片 3" descr="scr444eentcut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3311" y="919596"/>
            <a:ext cx="3872230" cy="34671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815387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501342" y="1280362"/>
            <a:ext cx="3538538" cy="2303463"/>
          </a:xfr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2" charset="-122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kumimoji="1" lang="zh-CN" altLang="en-US" sz="4400" smtClean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不见</a:t>
            </a:r>
            <a:r>
              <a:rPr kumimoji="1" lang="en-US" altLang="zh-CN" sz="4400" smtClean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/>
            </a:r>
            <a:br>
              <a:rPr kumimoji="1" lang="en-US" altLang="zh-CN" sz="4400" smtClean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</a:br>
            <a:r>
              <a:rPr kumimoji="1" lang="zh-CN" altLang="en-US" sz="4400" smtClean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/>
            </a:r>
            <a:br>
              <a:rPr kumimoji="1" lang="zh-CN" altLang="en-US" sz="4400" smtClean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</a:br>
            <a:r>
              <a:rPr kumimoji="1" lang="zh-CN" altLang="en-US" sz="4400" smtClean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空着手回家</a:t>
            </a:r>
            <a:endParaRPr kumimoji="1" lang="zh-CN" altLang="en-US" sz="4400" dirty="0" smtClean="0"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pic>
        <p:nvPicPr>
          <p:cNvPr id="3" name="图片 3" descr="screent99cut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163" y="1280763"/>
            <a:ext cx="3312367" cy="2690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786622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矩形 2"/>
          <p:cNvSpPr>
            <a:spLocks noChangeArrowheads="1"/>
          </p:cNvSpPr>
          <p:nvPr/>
        </p:nvSpPr>
        <p:spPr bwMode="auto">
          <a:xfrm>
            <a:off x="587375" y="1050925"/>
            <a:ext cx="7781925" cy="119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3200" b="1">
                <a:latin typeface="宋体" panose="02010600030101010101" pitchFamily="2" charset="-122"/>
              </a:rPr>
              <a:t>    想一想，小猴子为什么最后只好空着手回家呢？小组讨论，说说理由。</a:t>
            </a:r>
          </a:p>
        </p:txBody>
      </p:sp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587375" y="2212975"/>
            <a:ext cx="7781925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认准目标，做任何事都不要三心二意，半途而废。坚持下去才能满载而归，半途而废只能空手而归</a:t>
            </a:r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</a:rPr>
              <a:t>。</a:t>
            </a:r>
            <a:endParaRPr lang="zh-CN" altLang="en-US" sz="3200" b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TextBox 12"/>
          <p:cNvSpPr txBox="1">
            <a:spLocks noChangeArrowheads="1"/>
          </p:cNvSpPr>
          <p:nvPr/>
        </p:nvSpPr>
        <p:spPr bwMode="auto">
          <a:xfrm>
            <a:off x="123190" y="234950"/>
            <a:ext cx="24907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zh-CN" altLang="en-US" sz="3200" b="1" dirty="0">
                <a:solidFill>
                  <a:schemeClr val="bg1"/>
                </a:solidFill>
                <a:highlight>
                  <a:srgbClr val="3CB15E"/>
                </a:highlight>
                <a:latin typeface="宋体" panose="02010600030101010101" pitchFamily="2" charset="-122"/>
              </a:rPr>
              <a:t>拓展延伸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47"/>
          <p:cNvGraphicFramePr>
            <a:graphicFrameLocks noGrp="1"/>
          </p:cNvGraphicFramePr>
          <p:nvPr/>
        </p:nvGraphicFramePr>
        <p:xfrm>
          <a:off x="5376863" y="845185"/>
          <a:ext cx="2590800" cy="2590800"/>
        </p:xfrm>
        <a:graphic>
          <a:graphicData uri="http://schemas.openxmlformats.org/drawingml/2006/table">
            <a:tbl>
              <a:tblPr/>
              <a:tblGrid>
                <a:gridCol w="1284446"/>
                <a:gridCol w="1306354"/>
              </a:tblGrid>
              <a:tr h="1289209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83" marB="3428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83" marB="34283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0159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83" marB="3428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83" marB="34283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1" name="矩形 2"/>
          <p:cNvSpPr>
            <a:spLocks noChangeArrowheads="1"/>
          </p:cNvSpPr>
          <p:nvPr/>
        </p:nvSpPr>
        <p:spPr bwMode="auto">
          <a:xfrm>
            <a:off x="5130800" y="3469323"/>
            <a:ext cx="3152775" cy="10777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defTabSz="342900" eaLnBrk="1" hangingPunct="1">
              <a:defRPr/>
            </a:pPr>
            <a:r>
              <a:rPr lang="zh-CN" altLang="en-US" sz="1601" b="1" dirty="0">
                <a:solidFill>
                  <a:srgbClr val="0000FF"/>
                </a:solidFill>
                <a:latin typeface="宋体" panose="02010600030101010101" pitchFamily="2" charset="-122"/>
              </a:rPr>
              <a:t>书写指导：</a:t>
            </a:r>
            <a:r>
              <a:rPr lang="zh-CN" altLang="en-US" sz="1601" b="1" dirty="0">
                <a:solidFill>
                  <a:srgbClr val="000000"/>
                </a:solidFill>
                <a:latin typeface="宋体" panose="02010600030101010101" pitchFamily="2" charset="-122"/>
              </a:rPr>
              <a:t>左窄右宽。第四笔起笔与左边第一撇同高。三横距离均匀，长短不一，最后一横要舒展，高于左边双人旁。</a:t>
            </a:r>
          </a:p>
        </p:txBody>
      </p:sp>
      <p:sp>
        <p:nvSpPr>
          <p:cNvPr id="25614" name="矩形 4"/>
          <p:cNvSpPr/>
          <p:nvPr/>
        </p:nvSpPr>
        <p:spPr>
          <a:xfrm>
            <a:off x="3544888" y="1567498"/>
            <a:ext cx="1210588" cy="132331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7999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往</a:t>
            </a:r>
          </a:p>
        </p:txBody>
      </p:sp>
      <p:sp>
        <p:nvSpPr>
          <p:cNvPr id="42" name="矩形 41"/>
          <p:cNvSpPr/>
          <p:nvPr/>
        </p:nvSpPr>
        <p:spPr>
          <a:xfrm>
            <a:off x="3349626" y="924561"/>
            <a:ext cx="1844675" cy="83099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4800" b="1" dirty="0">
                <a:solidFill>
                  <a:srgbClr val="FF000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 wǎng</a:t>
            </a:r>
          </a:p>
        </p:txBody>
      </p:sp>
      <p:sp>
        <p:nvSpPr>
          <p:cNvPr id="25617" name="TextBox 45"/>
          <p:cNvSpPr txBox="1"/>
          <p:nvPr/>
        </p:nvSpPr>
        <p:spPr>
          <a:xfrm>
            <a:off x="938214" y="1519873"/>
            <a:ext cx="1689100" cy="9233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5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往</a:t>
            </a:r>
            <a:r>
              <a:rPr lang="zh-CN" altLang="en-US" sz="5400" dirty="0">
                <a:latin typeface="楷体" panose="02010609060101010101" pitchFamily="49" charset="-122"/>
                <a:ea typeface="楷体" panose="02010609060101010101" pitchFamily="49" charset="-122"/>
              </a:rPr>
              <a:t>前</a:t>
            </a:r>
          </a:p>
        </p:txBody>
      </p:sp>
      <p:sp>
        <p:nvSpPr>
          <p:cNvPr id="4" name="TextBox 20"/>
          <p:cNvSpPr txBox="1">
            <a:spLocks noChangeArrowheads="1"/>
          </p:cNvSpPr>
          <p:nvPr/>
        </p:nvSpPr>
        <p:spPr bwMode="auto">
          <a:xfrm>
            <a:off x="681038" y="3688398"/>
            <a:ext cx="3030538" cy="39998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342900">
              <a:defRPr/>
            </a:pPr>
            <a:r>
              <a:rPr lang="zh-CN" altLang="en-US" sz="1999" b="1" dirty="0">
                <a:solidFill>
                  <a:srgbClr val="0000FF"/>
                </a:solidFill>
                <a:latin typeface="+mj-ea"/>
                <a:ea typeface="+mj-ea"/>
              </a:rPr>
              <a:t>组词：</a:t>
            </a:r>
            <a:r>
              <a:rPr lang="zh-CN" altLang="en-US" sz="1999" b="1" dirty="0">
                <a:latin typeface="+mj-ea"/>
                <a:ea typeface="+mj-ea"/>
              </a:rPr>
              <a:t>往前  往来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671513" y="4020185"/>
            <a:ext cx="4037012" cy="55380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342900">
              <a:lnSpc>
                <a:spcPct val="150000"/>
              </a:lnSpc>
              <a:defRPr/>
            </a:pPr>
            <a:r>
              <a:rPr lang="zh-CN" altLang="en-US" sz="1999" b="1" dirty="0">
                <a:solidFill>
                  <a:srgbClr val="0000FF"/>
                </a:solidFill>
                <a:latin typeface="+mj-ea"/>
                <a:ea typeface="+mj-ea"/>
              </a:rPr>
              <a:t>造句：</a:t>
            </a:r>
            <a:r>
              <a:rPr lang="zh-CN" altLang="en-US" sz="1999" b="1" dirty="0">
                <a:latin typeface="+mj-ea"/>
                <a:ea typeface="+mj-ea"/>
              </a:rPr>
              <a:t>立交桥上往来的车辆很多。</a:t>
            </a:r>
          </a:p>
        </p:txBody>
      </p:sp>
      <p:sp>
        <p:nvSpPr>
          <p:cNvPr id="25" name="文本框 30"/>
          <p:cNvSpPr txBox="1">
            <a:spLocks noChangeArrowheads="1"/>
          </p:cNvSpPr>
          <p:nvPr/>
        </p:nvSpPr>
        <p:spPr bwMode="auto">
          <a:xfrm>
            <a:off x="630238" y="3282195"/>
            <a:ext cx="2484437" cy="7076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342900" eaLnBrk="1" hangingPunct="1">
              <a:defRPr/>
            </a:pPr>
            <a:r>
              <a:rPr lang="zh-CN" altLang="en-US" sz="1999" b="1">
                <a:solidFill>
                  <a:srgbClr val="0000FF"/>
                </a:solidFill>
                <a:latin typeface="+mj-ea"/>
                <a:ea typeface="+mj-ea"/>
              </a:rPr>
              <a:t>音序：</a:t>
            </a:r>
            <a:r>
              <a:rPr lang="en-US" altLang="zh-CN" sz="1999" b="1">
                <a:latin typeface="+mj-ea"/>
                <a:ea typeface="+mj-ea"/>
              </a:rPr>
              <a:t>W  </a:t>
            </a:r>
            <a:r>
              <a:rPr lang="zh-CN" altLang="en-US" sz="1999" b="1">
                <a:solidFill>
                  <a:srgbClr val="0000FF"/>
                </a:solidFill>
                <a:latin typeface="+mj-ea"/>
                <a:ea typeface="+mj-ea"/>
              </a:rPr>
              <a:t>部首：</a:t>
            </a:r>
            <a:r>
              <a:rPr lang="zh-CN" altLang="en-US" sz="1999" b="1">
                <a:latin typeface="+mj-ea"/>
                <a:ea typeface="+mj-ea"/>
              </a:rPr>
              <a:t>彳</a:t>
            </a:r>
          </a:p>
          <a:p>
            <a:pPr algn="ctr" defTabSz="342900" eaLnBrk="1" hangingPunct="1">
              <a:defRPr/>
            </a:pPr>
            <a:endParaRPr lang="en-US" altLang="zh-CN" sz="1999" b="1">
              <a:latin typeface="+mj-ea"/>
              <a:ea typeface="+mj-ea"/>
            </a:endParaRPr>
          </a:p>
        </p:txBody>
      </p:sp>
      <p:sp>
        <p:nvSpPr>
          <p:cNvPr id="26" name="文本框 31"/>
          <p:cNvSpPr txBox="1">
            <a:spLocks noChangeArrowheads="1"/>
          </p:cNvSpPr>
          <p:nvPr/>
        </p:nvSpPr>
        <p:spPr bwMode="auto">
          <a:xfrm>
            <a:off x="388938" y="2872458"/>
            <a:ext cx="2078038" cy="39998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 anchorCtr="1">
            <a:spAutoFit/>
          </a:bodyPr>
          <a:lstStyle/>
          <a:p>
            <a:pPr algn="ctr" defTabSz="342900">
              <a:defRPr/>
            </a:pPr>
            <a:r>
              <a:rPr lang="zh-CN" altLang="en-US" sz="1999" b="1" dirty="0">
                <a:solidFill>
                  <a:srgbClr val="0000FF"/>
                </a:solidFill>
                <a:latin typeface="+mj-ea"/>
                <a:ea typeface="+mj-ea"/>
              </a:rPr>
              <a:t>结构</a:t>
            </a:r>
            <a:r>
              <a:rPr lang="en-US" altLang="zh-CN" sz="1999" b="1" dirty="0">
                <a:solidFill>
                  <a:srgbClr val="0000FF"/>
                </a:solidFill>
                <a:latin typeface="+mj-ea"/>
                <a:ea typeface="+mj-ea"/>
              </a:rPr>
              <a:t>: </a:t>
            </a:r>
            <a:r>
              <a:rPr lang="zh-CN" altLang="en-US" sz="1999" b="1" dirty="0">
                <a:latin typeface="+mj-ea"/>
                <a:ea typeface="+mj-ea"/>
              </a:rPr>
              <a:t>左右</a:t>
            </a:r>
          </a:p>
        </p:txBody>
      </p:sp>
      <p:sp>
        <p:nvSpPr>
          <p:cNvPr id="27" name="Freeform 43"/>
          <p:cNvSpPr/>
          <p:nvPr/>
        </p:nvSpPr>
        <p:spPr>
          <a:xfrm>
            <a:off x="6789738" y="1407160"/>
            <a:ext cx="296862" cy="223838"/>
          </a:xfrm>
          <a:custGeom>
            <a:avLst/>
            <a:gdLst>
              <a:gd name="txL" fmla="*/ 0 w 467"/>
              <a:gd name="txT" fmla="*/ 0 h 353"/>
              <a:gd name="txR" fmla="*/ 467 w 467"/>
              <a:gd name="txB" fmla="*/ 353 h 353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467" h="353">
                <a:moveTo>
                  <a:pt x="467" y="305"/>
                </a:moveTo>
                <a:lnTo>
                  <a:pt x="451" y="321"/>
                </a:lnTo>
                <a:lnTo>
                  <a:pt x="451" y="337"/>
                </a:lnTo>
                <a:lnTo>
                  <a:pt x="435" y="353"/>
                </a:lnTo>
                <a:lnTo>
                  <a:pt x="403" y="353"/>
                </a:lnTo>
                <a:lnTo>
                  <a:pt x="338" y="337"/>
                </a:lnTo>
                <a:lnTo>
                  <a:pt x="290" y="321"/>
                </a:lnTo>
                <a:lnTo>
                  <a:pt x="258" y="305"/>
                </a:lnTo>
                <a:lnTo>
                  <a:pt x="209" y="273"/>
                </a:lnTo>
                <a:lnTo>
                  <a:pt x="161" y="225"/>
                </a:lnTo>
                <a:lnTo>
                  <a:pt x="129" y="160"/>
                </a:lnTo>
                <a:lnTo>
                  <a:pt x="64" y="112"/>
                </a:lnTo>
                <a:lnTo>
                  <a:pt x="32" y="64"/>
                </a:lnTo>
                <a:lnTo>
                  <a:pt x="16" y="32"/>
                </a:lnTo>
                <a:lnTo>
                  <a:pt x="0" y="16"/>
                </a:lnTo>
                <a:lnTo>
                  <a:pt x="16" y="16"/>
                </a:lnTo>
                <a:lnTo>
                  <a:pt x="32" y="0"/>
                </a:lnTo>
                <a:lnTo>
                  <a:pt x="48" y="0"/>
                </a:lnTo>
                <a:lnTo>
                  <a:pt x="81" y="0"/>
                </a:lnTo>
                <a:lnTo>
                  <a:pt x="113" y="0"/>
                </a:lnTo>
                <a:lnTo>
                  <a:pt x="161" y="0"/>
                </a:lnTo>
                <a:lnTo>
                  <a:pt x="225" y="16"/>
                </a:lnTo>
                <a:lnTo>
                  <a:pt x="290" y="48"/>
                </a:lnTo>
                <a:lnTo>
                  <a:pt x="354" y="64"/>
                </a:lnTo>
                <a:lnTo>
                  <a:pt x="403" y="96"/>
                </a:lnTo>
                <a:lnTo>
                  <a:pt x="435" y="128"/>
                </a:lnTo>
                <a:lnTo>
                  <a:pt x="451" y="160"/>
                </a:lnTo>
                <a:lnTo>
                  <a:pt x="467" y="208"/>
                </a:lnTo>
                <a:lnTo>
                  <a:pt x="467" y="241"/>
                </a:lnTo>
                <a:lnTo>
                  <a:pt x="467" y="305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28" name="Freeform 42"/>
          <p:cNvSpPr/>
          <p:nvPr/>
        </p:nvSpPr>
        <p:spPr>
          <a:xfrm>
            <a:off x="5848350" y="1407160"/>
            <a:ext cx="593725" cy="519113"/>
          </a:xfrm>
          <a:custGeom>
            <a:avLst/>
            <a:gdLst>
              <a:gd name="txL" fmla="*/ 0 w 934"/>
              <a:gd name="txT" fmla="*/ 0 h 817"/>
              <a:gd name="txR" fmla="*/ 934 w 934"/>
              <a:gd name="txB" fmla="*/ 817 h 817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934" h="817">
                <a:moveTo>
                  <a:pt x="660" y="160"/>
                </a:moveTo>
                <a:lnTo>
                  <a:pt x="676" y="128"/>
                </a:lnTo>
                <a:lnTo>
                  <a:pt x="692" y="96"/>
                </a:lnTo>
                <a:lnTo>
                  <a:pt x="708" y="64"/>
                </a:lnTo>
                <a:lnTo>
                  <a:pt x="692" y="48"/>
                </a:lnTo>
                <a:lnTo>
                  <a:pt x="692" y="16"/>
                </a:lnTo>
                <a:lnTo>
                  <a:pt x="692" y="0"/>
                </a:lnTo>
                <a:lnTo>
                  <a:pt x="708" y="0"/>
                </a:lnTo>
                <a:lnTo>
                  <a:pt x="724" y="0"/>
                </a:lnTo>
                <a:lnTo>
                  <a:pt x="757" y="16"/>
                </a:lnTo>
                <a:lnTo>
                  <a:pt x="853" y="64"/>
                </a:lnTo>
                <a:lnTo>
                  <a:pt x="885" y="80"/>
                </a:lnTo>
                <a:lnTo>
                  <a:pt x="918" y="112"/>
                </a:lnTo>
                <a:lnTo>
                  <a:pt x="934" y="144"/>
                </a:lnTo>
                <a:lnTo>
                  <a:pt x="918" y="160"/>
                </a:lnTo>
                <a:lnTo>
                  <a:pt x="901" y="192"/>
                </a:lnTo>
                <a:lnTo>
                  <a:pt x="853" y="241"/>
                </a:lnTo>
                <a:lnTo>
                  <a:pt x="789" y="305"/>
                </a:lnTo>
                <a:lnTo>
                  <a:pt x="708" y="385"/>
                </a:lnTo>
                <a:lnTo>
                  <a:pt x="612" y="481"/>
                </a:lnTo>
                <a:lnTo>
                  <a:pt x="499" y="561"/>
                </a:lnTo>
                <a:lnTo>
                  <a:pt x="386" y="641"/>
                </a:lnTo>
                <a:lnTo>
                  <a:pt x="274" y="705"/>
                </a:lnTo>
                <a:lnTo>
                  <a:pt x="161" y="753"/>
                </a:lnTo>
                <a:lnTo>
                  <a:pt x="80" y="801"/>
                </a:lnTo>
                <a:lnTo>
                  <a:pt x="48" y="801"/>
                </a:lnTo>
                <a:lnTo>
                  <a:pt x="32" y="817"/>
                </a:lnTo>
                <a:lnTo>
                  <a:pt x="16" y="817"/>
                </a:lnTo>
                <a:lnTo>
                  <a:pt x="0" y="817"/>
                </a:lnTo>
                <a:lnTo>
                  <a:pt x="0" y="801"/>
                </a:lnTo>
                <a:lnTo>
                  <a:pt x="16" y="801"/>
                </a:lnTo>
                <a:lnTo>
                  <a:pt x="32" y="769"/>
                </a:lnTo>
                <a:lnTo>
                  <a:pt x="48" y="753"/>
                </a:lnTo>
                <a:lnTo>
                  <a:pt x="113" y="689"/>
                </a:lnTo>
                <a:lnTo>
                  <a:pt x="209" y="625"/>
                </a:lnTo>
                <a:lnTo>
                  <a:pt x="306" y="545"/>
                </a:lnTo>
                <a:lnTo>
                  <a:pt x="386" y="465"/>
                </a:lnTo>
                <a:lnTo>
                  <a:pt x="467" y="401"/>
                </a:lnTo>
                <a:lnTo>
                  <a:pt x="515" y="337"/>
                </a:lnTo>
                <a:lnTo>
                  <a:pt x="596" y="241"/>
                </a:lnTo>
                <a:lnTo>
                  <a:pt x="628" y="192"/>
                </a:lnTo>
                <a:lnTo>
                  <a:pt x="660" y="160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29" name="Freeform 44"/>
          <p:cNvSpPr/>
          <p:nvPr/>
        </p:nvSpPr>
        <p:spPr>
          <a:xfrm>
            <a:off x="6554788" y="1794510"/>
            <a:ext cx="827087" cy="203200"/>
          </a:xfrm>
          <a:custGeom>
            <a:avLst/>
            <a:gdLst>
              <a:gd name="txL" fmla="*/ 0 w 1304"/>
              <a:gd name="txT" fmla="*/ 0 h 320"/>
              <a:gd name="txR" fmla="*/ 1304 w 1304"/>
              <a:gd name="txB" fmla="*/ 320 h 320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304" h="320">
                <a:moveTo>
                  <a:pt x="64" y="304"/>
                </a:moveTo>
                <a:lnTo>
                  <a:pt x="32" y="288"/>
                </a:lnTo>
                <a:lnTo>
                  <a:pt x="16" y="272"/>
                </a:lnTo>
                <a:lnTo>
                  <a:pt x="0" y="240"/>
                </a:lnTo>
                <a:lnTo>
                  <a:pt x="16" y="240"/>
                </a:lnTo>
                <a:lnTo>
                  <a:pt x="32" y="224"/>
                </a:lnTo>
                <a:lnTo>
                  <a:pt x="48" y="224"/>
                </a:lnTo>
                <a:lnTo>
                  <a:pt x="96" y="224"/>
                </a:lnTo>
                <a:lnTo>
                  <a:pt x="129" y="208"/>
                </a:lnTo>
                <a:lnTo>
                  <a:pt x="161" y="208"/>
                </a:lnTo>
                <a:lnTo>
                  <a:pt x="209" y="192"/>
                </a:lnTo>
                <a:lnTo>
                  <a:pt x="273" y="176"/>
                </a:lnTo>
                <a:lnTo>
                  <a:pt x="338" y="160"/>
                </a:lnTo>
                <a:lnTo>
                  <a:pt x="418" y="144"/>
                </a:lnTo>
                <a:lnTo>
                  <a:pt x="531" y="112"/>
                </a:lnTo>
                <a:lnTo>
                  <a:pt x="628" y="80"/>
                </a:lnTo>
                <a:lnTo>
                  <a:pt x="740" y="64"/>
                </a:lnTo>
                <a:lnTo>
                  <a:pt x="837" y="32"/>
                </a:lnTo>
                <a:lnTo>
                  <a:pt x="934" y="16"/>
                </a:lnTo>
                <a:lnTo>
                  <a:pt x="998" y="16"/>
                </a:lnTo>
                <a:lnTo>
                  <a:pt x="1062" y="0"/>
                </a:lnTo>
                <a:lnTo>
                  <a:pt x="1127" y="0"/>
                </a:lnTo>
                <a:lnTo>
                  <a:pt x="1159" y="0"/>
                </a:lnTo>
                <a:lnTo>
                  <a:pt x="1191" y="16"/>
                </a:lnTo>
                <a:lnTo>
                  <a:pt x="1239" y="32"/>
                </a:lnTo>
                <a:lnTo>
                  <a:pt x="1272" y="48"/>
                </a:lnTo>
                <a:lnTo>
                  <a:pt x="1288" y="64"/>
                </a:lnTo>
                <a:lnTo>
                  <a:pt x="1304" y="80"/>
                </a:lnTo>
                <a:lnTo>
                  <a:pt x="1288" y="96"/>
                </a:lnTo>
                <a:lnTo>
                  <a:pt x="1256" y="112"/>
                </a:lnTo>
                <a:lnTo>
                  <a:pt x="1207" y="112"/>
                </a:lnTo>
                <a:lnTo>
                  <a:pt x="1159" y="128"/>
                </a:lnTo>
                <a:lnTo>
                  <a:pt x="1078" y="160"/>
                </a:lnTo>
                <a:lnTo>
                  <a:pt x="982" y="176"/>
                </a:lnTo>
                <a:lnTo>
                  <a:pt x="869" y="192"/>
                </a:lnTo>
                <a:lnTo>
                  <a:pt x="740" y="224"/>
                </a:lnTo>
                <a:lnTo>
                  <a:pt x="628" y="240"/>
                </a:lnTo>
                <a:lnTo>
                  <a:pt x="515" y="272"/>
                </a:lnTo>
                <a:lnTo>
                  <a:pt x="418" y="288"/>
                </a:lnTo>
                <a:lnTo>
                  <a:pt x="338" y="304"/>
                </a:lnTo>
                <a:lnTo>
                  <a:pt x="273" y="304"/>
                </a:lnTo>
                <a:lnTo>
                  <a:pt x="209" y="320"/>
                </a:lnTo>
                <a:lnTo>
                  <a:pt x="177" y="320"/>
                </a:lnTo>
                <a:lnTo>
                  <a:pt x="161" y="320"/>
                </a:lnTo>
                <a:lnTo>
                  <a:pt x="112" y="320"/>
                </a:lnTo>
                <a:lnTo>
                  <a:pt x="64" y="304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30" name="Freeform 46"/>
          <p:cNvSpPr/>
          <p:nvPr/>
        </p:nvSpPr>
        <p:spPr>
          <a:xfrm>
            <a:off x="6554788" y="2212023"/>
            <a:ext cx="755650" cy="171450"/>
          </a:xfrm>
          <a:custGeom>
            <a:avLst/>
            <a:gdLst>
              <a:gd name="txL" fmla="*/ 0 w 1191"/>
              <a:gd name="txT" fmla="*/ 0 h 272"/>
              <a:gd name="txR" fmla="*/ 1191 w 1191"/>
              <a:gd name="txB" fmla="*/ 272 h 272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191" h="272">
                <a:moveTo>
                  <a:pt x="64" y="256"/>
                </a:moveTo>
                <a:lnTo>
                  <a:pt x="32" y="240"/>
                </a:lnTo>
                <a:lnTo>
                  <a:pt x="16" y="224"/>
                </a:lnTo>
                <a:lnTo>
                  <a:pt x="0" y="208"/>
                </a:lnTo>
                <a:lnTo>
                  <a:pt x="16" y="208"/>
                </a:lnTo>
                <a:lnTo>
                  <a:pt x="32" y="192"/>
                </a:lnTo>
                <a:lnTo>
                  <a:pt x="64" y="176"/>
                </a:lnTo>
                <a:lnTo>
                  <a:pt x="112" y="176"/>
                </a:lnTo>
                <a:lnTo>
                  <a:pt x="177" y="160"/>
                </a:lnTo>
                <a:lnTo>
                  <a:pt x="257" y="144"/>
                </a:lnTo>
                <a:lnTo>
                  <a:pt x="354" y="112"/>
                </a:lnTo>
                <a:lnTo>
                  <a:pt x="451" y="96"/>
                </a:lnTo>
                <a:lnTo>
                  <a:pt x="563" y="80"/>
                </a:lnTo>
                <a:lnTo>
                  <a:pt x="660" y="48"/>
                </a:lnTo>
                <a:lnTo>
                  <a:pt x="740" y="32"/>
                </a:lnTo>
                <a:lnTo>
                  <a:pt x="805" y="32"/>
                </a:lnTo>
                <a:lnTo>
                  <a:pt x="869" y="16"/>
                </a:lnTo>
                <a:lnTo>
                  <a:pt x="917" y="0"/>
                </a:lnTo>
                <a:lnTo>
                  <a:pt x="966" y="0"/>
                </a:lnTo>
                <a:lnTo>
                  <a:pt x="998" y="0"/>
                </a:lnTo>
                <a:lnTo>
                  <a:pt x="1078" y="0"/>
                </a:lnTo>
                <a:lnTo>
                  <a:pt x="1143" y="16"/>
                </a:lnTo>
                <a:lnTo>
                  <a:pt x="1175" y="16"/>
                </a:lnTo>
                <a:lnTo>
                  <a:pt x="1191" y="32"/>
                </a:lnTo>
                <a:lnTo>
                  <a:pt x="1191" y="48"/>
                </a:lnTo>
                <a:lnTo>
                  <a:pt x="1191" y="80"/>
                </a:lnTo>
                <a:lnTo>
                  <a:pt x="1159" y="96"/>
                </a:lnTo>
                <a:lnTo>
                  <a:pt x="1127" y="112"/>
                </a:lnTo>
                <a:lnTo>
                  <a:pt x="1078" y="112"/>
                </a:lnTo>
                <a:lnTo>
                  <a:pt x="1014" y="128"/>
                </a:lnTo>
                <a:lnTo>
                  <a:pt x="934" y="144"/>
                </a:lnTo>
                <a:lnTo>
                  <a:pt x="837" y="160"/>
                </a:lnTo>
                <a:lnTo>
                  <a:pt x="724" y="176"/>
                </a:lnTo>
                <a:lnTo>
                  <a:pt x="612" y="208"/>
                </a:lnTo>
                <a:lnTo>
                  <a:pt x="515" y="224"/>
                </a:lnTo>
                <a:lnTo>
                  <a:pt x="418" y="240"/>
                </a:lnTo>
                <a:lnTo>
                  <a:pt x="354" y="256"/>
                </a:lnTo>
                <a:lnTo>
                  <a:pt x="290" y="256"/>
                </a:lnTo>
                <a:lnTo>
                  <a:pt x="241" y="256"/>
                </a:lnTo>
                <a:lnTo>
                  <a:pt x="209" y="272"/>
                </a:lnTo>
                <a:lnTo>
                  <a:pt x="193" y="272"/>
                </a:lnTo>
                <a:lnTo>
                  <a:pt x="112" y="272"/>
                </a:lnTo>
                <a:lnTo>
                  <a:pt x="64" y="256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31" name="Freeform 48"/>
          <p:cNvSpPr/>
          <p:nvPr/>
        </p:nvSpPr>
        <p:spPr>
          <a:xfrm>
            <a:off x="5675313" y="1854835"/>
            <a:ext cx="746125" cy="763588"/>
          </a:xfrm>
          <a:custGeom>
            <a:avLst/>
            <a:gdLst>
              <a:gd name="txL" fmla="*/ 0 w 1175"/>
              <a:gd name="txT" fmla="*/ 0 h 1201"/>
              <a:gd name="txR" fmla="*/ 1175 w 1175"/>
              <a:gd name="txB" fmla="*/ 1201 h 1201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175" h="1201">
                <a:moveTo>
                  <a:pt x="902" y="224"/>
                </a:moveTo>
                <a:lnTo>
                  <a:pt x="934" y="160"/>
                </a:lnTo>
                <a:lnTo>
                  <a:pt x="950" y="128"/>
                </a:lnTo>
                <a:lnTo>
                  <a:pt x="950" y="96"/>
                </a:lnTo>
                <a:lnTo>
                  <a:pt x="950" y="64"/>
                </a:lnTo>
                <a:lnTo>
                  <a:pt x="934" y="32"/>
                </a:lnTo>
                <a:lnTo>
                  <a:pt x="934" y="16"/>
                </a:lnTo>
                <a:lnTo>
                  <a:pt x="950" y="16"/>
                </a:lnTo>
                <a:lnTo>
                  <a:pt x="966" y="0"/>
                </a:lnTo>
                <a:lnTo>
                  <a:pt x="998" y="0"/>
                </a:lnTo>
                <a:lnTo>
                  <a:pt x="1014" y="16"/>
                </a:lnTo>
                <a:lnTo>
                  <a:pt x="1047" y="32"/>
                </a:lnTo>
                <a:lnTo>
                  <a:pt x="1095" y="64"/>
                </a:lnTo>
                <a:lnTo>
                  <a:pt x="1127" y="112"/>
                </a:lnTo>
                <a:lnTo>
                  <a:pt x="1159" y="144"/>
                </a:lnTo>
                <a:lnTo>
                  <a:pt x="1175" y="160"/>
                </a:lnTo>
                <a:lnTo>
                  <a:pt x="1175" y="176"/>
                </a:lnTo>
                <a:lnTo>
                  <a:pt x="1175" y="192"/>
                </a:lnTo>
                <a:lnTo>
                  <a:pt x="1159" y="224"/>
                </a:lnTo>
                <a:lnTo>
                  <a:pt x="1127" y="256"/>
                </a:lnTo>
                <a:lnTo>
                  <a:pt x="1095" y="304"/>
                </a:lnTo>
                <a:lnTo>
                  <a:pt x="1047" y="352"/>
                </a:lnTo>
                <a:lnTo>
                  <a:pt x="998" y="416"/>
                </a:lnTo>
                <a:lnTo>
                  <a:pt x="934" y="480"/>
                </a:lnTo>
                <a:lnTo>
                  <a:pt x="870" y="561"/>
                </a:lnTo>
                <a:lnTo>
                  <a:pt x="725" y="721"/>
                </a:lnTo>
                <a:lnTo>
                  <a:pt x="564" y="849"/>
                </a:lnTo>
                <a:lnTo>
                  <a:pt x="435" y="961"/>
                </a:lnTo>
                <a:lnTo>
                  <a:pt x="290" y="1057"/>
                </a:lnTo>
                <a:lnTo>
                  <a:pt x="226" y="1105"/>
                </a:lnTo>
                <a:lnTo>
                  <a:pt x="161" y="1137"/>
                </a:lnTo>
                <a:lnTo>
                  <a:pt x="113" y="1153"/>
                </a:lnTo>
                <a:lnTo>
                  <a:pt x="81" y="1185"/>
                </a:lnTo>
                <a:lnTo>
                  <a:pt x="48" y="1201"/>
                </a:lnTo>
                <a:lnTo>
                  <a:pt x="16" y="1201"/>
                </a:lnTo>
                <a:lnTo>
                  <a:pt x="0" y="1201"/>
                </a:lnTo>
                <a:lnTo>
                  <a:pt x="0" y="1185"/>
                </a:lnTo>
                <a:lnTo>
                  <a:pt x="16" y="1169"/>
                </a:lnTo>
                <a:lnTo>
                  <a:pt x="32" y="1153"/>
                </a:lnTo>
                <a:lnTo>
                  <a:pt x="48" y="1121"/>
                </a:lnTo>
                <a:lnTo>
                  <a:pt x="97" y="1089"/>
                </a:lnTo>
                <a:lnTo>
                  <a:pt x="129" y="1057"/>
                </a:lnTo>
                <a:lnTo>
                  <a:pt x="177" y="1009"/>
                </a:lnTo>
                <a:lnTo>
                  <a:pt x="242" y="961"/>
                </a:lnTo>
                <a:lnTo>
                  <a:pt x="354" y="865"/>
                </a:lnTo>
                <a:lnTo>
                  <a:pt x="467" y="753"/>
                </a:lnTo>
                <a:lnTo>
                  <a:pt x="676" y="528"/>
                </a:lnTo>
                <a:lnTo>
                  <a:pt x="757" y="432"/>
                </a:lnTo>
                <a:lnTo>
                  <a:pt x="821" y="352"/>
                </a:lnTo>
                <a:lnTo>
                  <a:pt x="870" y="272"/>
                </a:lnTo>
                <a:lnTo>
                  <a:pt x="902" y="224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32" name="Freeform 49"/>
          <p:cNvSpPr/>
          <p:nvPr/>
        </p:nvSpPr>
        <p:spPr>
          <a:xfrm>
            <a:off x="6103938" y="2212023"/>
            <a:ext cx="133350" cy="833437"/>
          </a:xfrm>
          <a:custGeom>
            <a:avLst/>
            <a:gdLst>
              <a:gd name="txL" fmla="*/ 0 w 210"/>
              <a:gd name="txT" fmla="*/ 0 h 1313"/>
              <a:gd name="txR" fmla="*/ 210 w 210"/>
              <a:gd name="txB" fmla="*/ 1313 h 1313"/>
            </a:gdLst>
            <a:ahLst/>
            <a:cxnLst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</a:cxnLst>
            <a:rect l="txL" t="txT" r="txR" b="txB"/>
            <a:pathLst>
              <a:path w="210" h="1313">
                <a:moveTo>
                  <a:pt x="33" y="0"/>
                </a:moveTo>
                <a:lnTo>
                  <a:pt x="113" y="48"/>
                </a:lnTo>
                <a:lnTo>
                  <a:pt x="161" y="96"/>
                </a:lnTo>
                <a:lnTo>
                  <a:pt x="194" y="112"/>
                </a:lnTo>
                <a:lnTo>
                  <a:pt x="210" y="128"/>
                </a:lnTo>
                <a:lnTo>
                  <a:pt x="210" y="144"/>
                </a:lnTo>
                <a:lnTo>
                  <a:pt x="210" y="176"/>
                </a:lnTo>
                <a:lnTo>
                  <a:pt x="210" y="192"/>
                </a:lnTo>
                <a:lnTo>
                  <a:pt x="210" y="240"/>
                </a:lnTo>
                <a:lnTo>
                  <a:pt x="210" y="288"/>
                </a:lnTo>
                <a:lnTo>
                  <a:pt x="210" y="336"/>
                </a:lnTo>
                <a:lnTo>
                  <a:pt x="210" y="400"/>
                </a:lnTo>
                <a:lnTo>
                  <a:pt x="210" y="480"/>
                </a:lnTo>
                <a:lnTo>
                  <a:pt x="210" y="624"/>
                </a:lnTo>
                <a:lnTo>
                  <a:pt x="210" y="768"/>
                </a:lnTo>
                <a:lnTo>
                  <a:pt x="194" y="1041"/>
                </a:lnTo>
                <a:lnTo>
                  <a:pt x="194" y="1105"/>
                </a:lnTo>
                <a:lnTo>
                  <a:pt x="177" y="1153"/>
                </a:lnTo>
                <a:lnTo>
                  <a:pt x="177" y="1201"/>
                </a:lnTo>
                <a:lnTo>
                  <a:pt x="161" y="1233"/>
                </a:lnTo>
                <a:lnTo>
                  <a:pt x="161" y="1265"/>
                </a:lnTo>
                <a:lnTo>
                  <a:pt x="145" y="1297"/>
                </a:lnTo>
                <a:lnTo>
                  <a:pt x="145" y="1313"/>
                </a:lnTo>
                <a:lnTo>
                  <a:pt x="113" y="1297"/>
                </a:lnTo>
                <a:lnTo>
                  <a:pt x="97" y="1265"/>
                </a:lnTo>
                <a:lnTo>
                  <a:pt x="81" y="1233"/>
                </a:lnTo>
                <a:lnTo>
                  <a:pt x="49" y="1169"/>
                </a:lnTo>
                <a:lnTo>
                  <a:pt x="33" y="1105"/>
                </a:lnTo>
                <a:lnTo>
                  <a:pt x="0" y="1057"/>
                </a:lnTo>
                <a:lnTo>
                  <a:pt x="0" y="1009"/>
                </a:lnTo>
                <a:lnTo>
                  <a:pt x="0" y="976"/>
                </a:lnTo>
                <a:lnTo>
                  <a:pt x="0" y="944"/>
                </a:lnTo>
                <a:lnTo>
                  <a:pt x="16" y="880"/>
                </a:lnTo>
                <a:lnTo>
                  <a:pt x="16" y="784"/>
                </a:lnTo>
                <a:lnTo>
                  <a:pt x="33" y="688"/>
                </a:lnTo>
                <a:lnTo>
                  <a:pt x="49" y="560"/>
                </a:lnTo>
                <a:lnTo>
                  <a:pt x="65" y="400"/>
                </a:lnTo>
                <a:lnTo>
                  <a:pt x="49" y="304"/>
                </a:lnTo>
                <a:lnTo>
                  <a:pt x="49" y="208"/>
                </a:lnTo>
                <a:lnTo>
                  <a:pt x="49" y="112"/>
                </a:lnTo>
                <a:lnTo>
                  <a:pt x="33" y="0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33" name="Freeform 45"/>
          <p:cNvSpPr/>
          <p:nvPr/>
        </p:nvSpPr>
        <p:spPr>
          <a:xfrm>
            <a:off x="6870700" y="1896111"/>
            <a:ext cx="142875" cy="812800"/>
          </a:xfrm>
          <a:custGeom>
            <a:avLst/>
            <a:gdLst>
              <a:gd name="txL" fmla="*/ 0 w 225"/>
              <a:gd name="txT" fmla="*/ 0 h 1281"/>
              <a:gd name="txR" fmla="*/ 225 w 225"/>
              <a:gd name="txB" fmla="*/ 1281 h 1281"/>
            </a:gdLst>
            <a:ahLst/>
            <a:cxnLst>
              <a:cxn ang="0">
                <a:pos x="0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0"/>
              </a:cxn>
              <a:cxn ang="0">
                <a:pos x="0" y="0"/>
              </a:cxn>
            </a:cxnLst>
            <a:rect l="txL" t="txT" r="txR" b="txB"/>
            <a:pathLst>
              <a:path w="225" h="1281">
                <a:moveTo>
                  <a:pt x="0" y="0"/>
                </a:moveTo>
                <a:lnTo>
                  <a:pt x="96" y="64"/>
                </a:lnTo>
                <a:lnTo>
                  <a:pt x="161" y="112"/>
                </a:lnTo>
                <a:lnTo>
                  <a:pt x="209" y="160"/>
                </a:lnTo>
                <a:lnTo>
                  <a:pt x="225" y="176"/>
                </a:lnTo>
                <a:lnTo>
                  <a:pt x="225" y="224"/>
                </a:lnTo>
                <a:lnTo>
                  <a:pt x="225" y="288"/>
                </a:lnTo>
                <a:lnTo>
                  <a:pt x="209" y="384"/>
                </a:lnTo>
                <a:lnTo>
                  <a:pt x="209" y="513"/>
                </a:lnTo>
                <a:lnTo>
                  <a:pt x="209" y="673"/>
                </a:lnTo>
                <a:lnTo>
                  <a:pt x="193" y="849"/>
                </a:lnTo>
                <a:lnTo>
                  <a:pt x="193" y="1057"/>
                </a:lnTo>
                <a:lnTo>
                  <a:pt x="193" y="1281"/>
                </a:lnTo>
                <a:lnTo>
                  <a:pt x="48" y="1281"/>
                </a:lnTo>
                <a:lnTo>
                  <a:pt x="48" y="1073"/>
                </a:lnTo>
                <a:lnTo>
                  <a:pt x="48" y="881"/>
                </a:lnTo>
                <a:lnTo>
                  <a:pt x="32" y="705"/>
                </a:lnTo>
                <a:lnTo>
                  <a:pt x="32" y="545"/>
                </a:lnTo>
                <a:lnTo>
                  <a:pt x="32" y="384"/>
                </a:lnTo>
                <a:lnTo>
                  <a:pt x="16" y="240"/>
                </a:lnTo>
                <a:lnTo>
                  <a:pt x="16" y="112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5" name="Freeform 47"/>
          <p:cNvSpPr/>
          <p:nvPr/>
        </p:nvSpPr>
        <p:spPr>
          <a:xfrm>
            <a:off x="6318250" y="2597785"/>
            <a:ext cx="1268413" cy="223838"/>
          </a:xfrm>
          <a:custGeom>
            <a:avLst/>
            <a:gdLst>
              <a:gd name="txL" fmla="*/ 0 w 1997"/>
              <a:gd name="txT" fmla="*/ 0 h 352"/>
              <a:gd name="txR" fmla="*/ 1997 w 1997"/>
              <a:gd name="txB" fmla="*/ 352 h 352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997" h="352">
                <a:moveTo>
                  <a:pt x="178" y="352"/>
                </a:moveTo>
                <a:lnTo>
                  <a:pt x="97" y="352"/>
                </a:lnTo>
                <a:lnTo>
                  <a:pt x="81" y="336"/>
                </a:lnTo>
                <a:lnTo>
                  <a:pt x="49" y="304"/>
                </a:lnTo>
                <a:lnTo>
                  <a:pt x="17" y="288"/>
                </a:lnTo>
                <a:lnTo>
                  <a:pt x="0" y="272"/>
                </a:lnTo>
                <a:lnTo>
                  <a:pt x="0" y="240"/>
                </a:lnTo>
                <a:lnTo>
                  <a:pt x="33" y="240"/>
                </a:lnTo>
                <a:lnTo>
                  <a:pt x="81" y="240"/>
                </a:lnTo>
                <a:lnTo>
                  <a:pt x="129" y="240"/>
                </a:lnTo>
                <a:lnTo>
                  <a:pt x="210" y="224"/>
                </a:lnTo>
                <a:lnTo>
                  <a:pt x="306" y="224"/>
                </a:lnTo>
                <a:lnTo>
                  <a:pt x="419" y="208"/>
                </a:lnTo>
                <a:lnTo>
                  <a:pt x="564" y="192"/>
                </a:lnTo>
                <a:lnTo>
                  <a:pt x="709" y="160"/>
                </a:lnTo>
                <a:lnTo>
                  <a:pt x="870" y="128"/>
                </a:lnTo>
                <a:lnTo>
                  <a:pt x="1031" y="96"/>
                </a:lnTo>
                <a:lnTo>
                  <a:pt x="1208" y="64"/>
                </a:lnTo>
                <a:lnTo>
                  <a:pt x="1288" y="48"/>
                </a:lnTo>
                <a:lnTo>
                  <a:pt x="1369" y="32"/>
                </a:lnTo>
                <a:lnTo>
                  <a:pt x="1449" y="32"/>
                </a:lnTo>
                <a:lnTo>
                  <a:pt x="1498" y="16"/>
                </a:lnTo>
                <a:lnTo>
                  <a:pt x="1562" y="16"/>
                </a:lnTo>
                <a:lnTo>
                  <a:pt x="1610" y="0"/>
                </a:lnTo>
                <a:lnTo>
                  <a:pt x="1643" y="0"/>
                </a:lnTo>
                <a:lnTo>
                  <a:pt x="1675" y="0"/>
                </a:lnTo>
                <a:lnTo>
                  <a:pt x="1771" y="16"/>
                </a:lnTo>
                <a:lnTo>
                  <a:pt x="1852" y="32"/>
                </a:lnTo>
                <a:lnTo>
                  <a:pt x="1932" y="80"/>
                </a:lnTo>
                <a:lnTo>
                  <a:pt x="1981" y="144"/>
                </a:lnTo>
                <a:lnTo>
                  <a:pt x="1997" y="176"/>
                </a:lnTo>
                <a:lnTo>
                  <a:pt x="1997" y="208"/>
                </a:lnTo>
                <a:lnTo>
                  <a:pt x="1981" y="224"/>
                </a:lnTo>
                <a:lnTo>
                  <a:pt x="1949" y="224"/>
                </a:lnTo>
                <a:lnTo>
                  <a:pt x="1916" y="224"/>
                </a:lnTo>
                <a:lnTo>
                  <a:pt x="1884" y="224"/>
                </a:lnTo>
                <a:lnTo>
                  <a:pt x="1836" y="224"/>
                </a:lnTo>
                <a:lnTo>
                  <a:pt x="1771" y="208"/>
                </a:lnTo>
                <a:lnTo>
                  <a:pt x="1707" y="208"/>
                </a:lnTo>
                <a:lnTo>
                  <a:pt x="1643" y="208"/>
                </a:lnTo>
                <a:lnTo>
                  <a:pt x="1578" y="208"/>
                </a:lnTo>
                <a:lnTo>
                  <a:pt x="1530" y="208"/>
                </a:lnTo>
                <a:lnTo>
                  <a:pt x="1482" y="192"/>
                </a:lnTo>
                <a:lnTo>
                  <a:pt x="1449" y="192"/>
                </a:lnTo>
                <a:lnTo>
                  <a:pt x="1433" y="192"/>
                </a:lnTo>
                <a:lnTo>
                  <a:pt x="1401" y="192"/>
                </a:lnTo>
                <a:lnTo>
                  <a:pt x="1385" y="192"/>
                </a:lnTo>
                <a:lnTo>
                  <a:pt x="1353" y="192"/>
                </a:lnTo>
                <a:lnTo>
                  <a:pt x="1321" y="208"/>
                </a:lnTo>
                <a:lnTo>
                  <a:pt x="1288" y="208"/>
                </a:lnTo>
                <a:lnTo>
                  <a:pt x="1224" y="208"/>
                </a:lnTo>
                <a:lnTo>
                  <a:pt x="1160" y="224"/>
                </a:lnTo>
                <a:lnTo>
                  <a:pt x="1095" y="240"/>
                </a:lnTo>
                <a:lnTo>
                  <a:pt x="999" y="240"/>
                </a:lnTo>
                <a:lnTo>
                  <a:pt x="838" y="272"/>
                </a:lnTo>
                <a:lnTo>
                  <a:pt x="677" y="304"/>
                </a:lnTo>
                <a:lnTo>
                  <a:pt x="548" y="320"/>
                </a:lnTo>
                <a:lnTo>
                  <a:pt x="435" y="336"/>
                </a:lnTo>
                <a:lnTo>
                  <a:pt x="355" y="336"/>
                </a:lnTo>
                <a:lnTo>
                  <a:pt x="274" y="352"/>
                </a:lnTo>
                <a:lnTo>
                  <a:pt x="226" y="352"/>
                </a:lnTo>
                <a:lnTo>
                  <a:pt x="178" y="352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pic>
        <p:nvPicPr>
          <p:cNvPr id="26651" name="Picture 3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2915" y="411480"/>
            <a:ext cx="901700" cy="512763"/>
          </a:xfrm>
          <a:prstGeom prst="rect">
            <a:avLst/>
          </a:prstGeom>
          <a:noFill/>
          <a:ln w="9525">
            <a:noFill/>
          </a:ln>
          <a:effectLst>
            <a:outerShdw dist="38100" dir="8100000" algn="tr" rotWithShape="0">
              <a:srgbClr val="000000">
                <a:alpha val="39998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099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bldLvl="0" animBg="1"/>
      <p:bldP spid="42" grpId="0"/>
      <p:bldP spid="4" grpId="0"/>
      <p:bldP spid="24" grpId="0"/>
      <p:bldP spid="25" grpId="0"/>
      <p:bldP spid="2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Group 47"/>
          <p:cNvGraphicFramePr>
            <a:graphicFrameLocks noGrp="1"/>
          </p:cNvGraphicFramePr>
          <p:nvPr/>
        </p:nvGraphicFramePr>
        <p:xfrm>
          <a:off x="5376863" y="845185"/>
          <a:ext cx="2590800" cy="2590800"/>
        </p:xfrm>
        <a:graphic>
          <a:graphicData uri="http://schemas.openxmlformats.org/drawingml/2006/table">
            <a:tbl>
              <a:tblPr/>
              <a:tblGrid>
                <a:gridCol w="1284446"/>
                <a:gridCol w="1306354"/>
              </a:tblGrid>
              <a:tr h="1289209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83" marB="3428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83" marB="34283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0159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83" marB="3428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83" marB="34283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1" name="矩形 2"/>
          <p:cNvSpPr>
            <a:spLocks noChangeArrowheads="1"/>
          </p:cNvSpPr>
          <p:nvPr/>
        </p:nvSpPr>
        <p:spPr bwMode="auto">
          <a:xfrm>
            <a:off x="5141913" y="3483610"/>
            <a:ext cx="3132137" cy="10777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defTabSz="342900" eaLnBrk="1" hangingPunct="1">
              <a:defRPr/>
            </a:pPr>
            <a:r>
              <a:rPr lang="zh-CN" altLang="en-US" sz="1601" b="1" dirty="0">
                <a:solidFill>
                  <a:srgbClr val="0000FF"/>
                </a:solidFill>
                <a:latin typeface="宋体" panose="02010600030101010101" pitchFamily="2" charset="-122"/>
              </a:rPr>
              <a:t>书写指导：</a:t>
            </a:r>
            <a:r>
              <a:rPr lang="zh-CN" altLang="en-US" sz="1601" b="1" dirty="0">
                <a:solidFill>
                  <a:srgbClr val="000000"/>
                </a:solidFill>
                <a:latin typeface="宋体" panose="02010600030101010101" pitchFamily="2" charset="-122"/>
              </a:rPr>
              <a:t>第一、二笔均为撇，两撇方向不相同。竖提的收笔高于撇的收笔，一捺起笔在竖提的下方，不与撇相连。</a:t>
            </a:r>
          </a:p>
        </p:txBody>
      </p:sp>
      <p:sp>
        <p:nvSpPr>
          <p:cNvPr id="26638" name="矩形 4"/>
          <p:cNvSpPr/>
          <p:nvPr/>
        </p:nvSpPr>
        <p:spPr>
          <a:xfrm>
            <a:off x="3544888" y="1567498"/>
            <a:ext cx="1210588" cy="132331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7999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瓜</a:t>
            </a:r>
          </a:p>
        </p:txBody>
      </p:sp>
      <p:sp>
        <p:nvSpPr>
          <p:cNvPr id="42" name="矩形 41"/>
          <p:cNvSpPr/>
          <p:nvPr/>
        </p:nvSpPr>
        <p:spPr>
          <a:xfrm>
            <a:off x="3387726" y="886461"/>
            <a:ext cx="1844675" cy="83099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4800" b="1" dirty="0">
                <a:solidFill>
                  <a:srgbClr val="FF000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 guā</a:t>
            </a:r>
          </a:p>
        </p:txBody>
      </p:sp>
      <p:sp>
        <p:nvSpPr>
          <p:cNvPr id="26641" name="TextBox 45"/>
          <p:cNvSpPr txBox="1"/>
          <p:nvPr/>
        </p:nvSpPr>
        <p:spPr>
          <a:xfrm>
            <a:off x="938214" y="1519873"/>
            <a:ext cx="1689100" cy="9233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5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瓜</a:t>
            </a:r>
            <a:r>
              <a:rPr lang="zh-CN" altLang="en-US" sz="5400" dirty="0">
                <a:latin typeface="楷体" panose="02010609060101010101" pitchFamily="49" charset="-122"/>
                <a:ea typeface="楷体" panose="02010609060101010101" pitchFamily="49" charset="-122"/>
              </a:rPr>
              <a:t>地</a:t>
            </a:r>
          </a:p>
        </p:txBody>
      </p:sp>
      <p:sp>
        <p:nvSpPr>
          <p:cNvPr id="3" name="TextBox 20"/>
          <p:cNvSpPr txBox="1">
            <a:spLocks noChangeArrowheads="1"/>
          </p:cNvSpPr>
          <p:nvPr/>
        </p:nvSpPr>
        <p:spPr bwMode="auto">
          <a:xfrm>
            <a:off x="782638" y="3705861"/>
            <a:ext cx="3030538" cy="39998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342900">
              <a:defRPr/>
            </a:pPr>
            <a:r>
              <a:rPr lang="zh-CN" altLang="en-US" sz="1999" b="1" dirty="0">
                <a:solidFill>
                  <a:srgbClr val="0000FF"/>
                </a:solidFill>
                <a:latin typeface="+mj-ea"/>
                <a:ea typeface="+mj-ea"/>
              </a:rPr>
              <a:t>组词：</a:t>
            </a:r>
            <a:r>
              <a:rPr lang="zh-CN" altLang="en-US" sz="1999" b="1" dirty="0">
                <a:latin typeface="+mj-ea"/>
                <a:ea typeface="+mj-ea"/>
              </a:rPr>
              <a:t>西瓜  甜瓜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765175" y="4042410"/>
            <a:ext cx="3640138" cy="55380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342900">
              <a:lnSpc>
                <a:spcPct val="150000"/>
              </a:lnSpc>
              <a:defRPr/>
            </a:pPr>
            <a:r>
              <a:rPr lang="zh-CN" altLang="en-US" sz="1999" b="1" dirty="0">
                <a:solidFill>
                  <a:srgbClr val="0000FF"/>
                </a:solidFill>
                <a:latin typeface="+mj-ea"/>
                <a:ea typeface="+mj-ea"/>
              </a:rPr>
              <a:t>造句：</a:t>
            </a:r>
            <a:r>
              <a:rPr lang="zh-CN" altLang="en-US" sz="1999" b="1" dirty="0">
                <a:latin typeface="+mj-ea"/>
                <a:ea typeface="+mj-ea"/>
              </a:rPr>
              <a:t>小明最爱吃西瓜了。</a:t>
            </a:r>
          </a:p>
        </p:txBody>
      </p:sp>
      <p:sp>
        <p:nvSpPr>
          <p:cNvPr id="25" name="文本框 30"/>
          <p:cNvSpPr txBox="1">
            <a:spLocks noChangeArrowheads="1"/>
          </p:cNvSpPr>
          <p:nvPr/>
        </p:nvSpPr>
        <p:spPr bwMode="auto">
          <a:xfrm>
            <a:off x="693738" y="3290133"/>
            <a:ext cx="2484437" cy="7076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342900" eaLnBrk="1" hangingPunct="1">
              <a:defRPr/>
            </a:pPr>
            <a:r>
              <a:rPr lang="zh-CN" altLang="en-US" sz="1999" b="1">
                <a:solidFill>
                  <a:srgbClr val="0000FF"/>
                </a:solidFill>
                <a:latin typeface="+mj-ea"/>
                <a:ea typeface="+mj-ea"/>
              </a:rPr>
              <a:t>音序：</a:t>
            </a:r>
            <a:r>
              <a:rPr lang="en-US" altLang="zh-CN" sz="1999" b="1">
                <a:latin typeface="+mj-ea"/>
                <a:ea typeface="+mj-ea"/>
              </a:rPr>
              <a:t>G  </a:t>
            </a:r>
            <a:r>
              <a:rPr lang="zh-CN" altLang="en-US" sz="1999" b="1">
                <a:solidFill>
                  <a:srgbClr val="0000FF"/>
                </a:solidFill>
                <a:latin typeface="+mj-ea"/>
                <a:ea typeface="+mj-ea"/>
              </a:rPr>
              <a:t>部首：</a:t>
            </a:r>
            <a:r>
              <a:rPr lang="zh-CN" altLang="en-US" sz="1999" b="1">
                <a:latin typeface="+mj-ea"/>
                <a:ea typeface="+mj-ea"/>
              </a:rPr>
              <a:t>瓜</a:t>
            </a:r>
          </a:p>
          <a:p>
            <a:pPr algn="ctr" defTabSz="342900" eaLnBrk="1" hangingPunct="1">
              <a:defRPr/>
            </a:pPr>
            <a:endParaRPr lang="en-US" altLang="zh-CN" sz="1999" b="1">
              <a:latin typeface="+mj-ea"/>
              <a:ea typeface="+mj-ea"/>
            </a:endParaRPr>
          </a:p>
        </p:txBody>
      </p:sp>
      <p:sp>
        <p:nvSpPr>
          <p:cNvPr id="26" name="文本框 31"/>
          <p:cNvSpPr txBox="1">
            <a:spLocks noChangeArrowheads="1"/>
          </p:cNvSpPr>
          <p:nvPr/>
        </p:nvSpPr>
        <p:spPr bwMode="auto">
          <a:xfrm>
            <a:off x="469900" y="2864520"/>
            <a:ext cx="2078038" cy="39998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 anchorCtr="1">
            <a:spAutoFit/>
          </a:bodyPr>
          <a:lstStyle/>
          <a:p>
            <a:pPr algn="ctr" defTabSz="342900">
              <a:defRPr/>
            </a:pPr>
            <a:r>
              <a:rPr lang="zh-CN" altLang="en-US" sz="1999" b="1" dirty="0">
                <a:solidFill>
                  <a:srgbClr val="0000FF"/>
                </a:solidFill>
                <a:latin typeface="+mj-ea"/>
                <a:ea typeface="+mj-ea"/>
              </a:rPr>
              <a:t>结构</a:t>
            </a:r>
            <a:r>
              <a:rPr lang="en-US" altLang="zh-CN" sz="1999" b="1" dirty="0">
                <a:solidFill>
                  <a:srgbClr val="0000FF"/>
                </a:solidFill>
                <a:latin typeface="+mj-ea"/>
                <a:ea typeface="+mj-ea"/>
              </a:rPr>
              <a:t>: </a:t>
            </a:r>
            <a:r>
              <a:rPr lang="zh-CN" altLang="en-US" sz="1999" b="1" dirty="0">
                <a:latin typeface="+mj-ea"/>
                <a:ea typeface="+mj-ea"/>
              </a:rPr>
              <a:t>独体</a:t>
            </a:r>
          </a:p>
        </p:txBody>
      </p:sp>
      <p:sp>
        <p:nvSpPr>
          <p:cNvPr id="27" name="Freeform 32"/>
          <p:cNvSpPr/>
          <p:nvPr/>
        </p:nvSpPr>
        <p:spPr>
          <a:xfrm>
            <a:off x="6226175" y="1207135"/>
            <a:ext cx="838200" cy="460375"/>
          </a:xfrm>
          <a:custGeom>
            <a:avLst/>
            <a:gdLst>
              <a:gd name="txL" fmla="*/ 0 w 1320"/>
              <a:gd name="txT" fmla="*/ 0 h 724"/>
              <a:gd name="txR" fmla="*/ 1320 w 1320"/>
              <a:gd name="txB" fmla="*/ 724 h 724"/>
            </a:gdLst>
            <a:ahLst/>
            <a:cxnLst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</a:cxnLst>
            <a:rect l="txL" t="txT" r="txR" b="txB"/>
            <a:pathLst>
              <a:path w="1320" h="724">
                <a:moveTo>
                  <a:pt x="0" y="724"/>
                </a:moveTo>
                <a:lnTo>
                  <a:pt x="0" y="611"/>
                </a:lnTo>
                <a:lnTo>
                  <a:pt x="145" y="563"/>
                </a:lnTo>
                <a:lnTo>
                  <a:pt x="258" y="531"/>
                </a:lnTo>
                <a:lnTo>
                  <a:pt x="387" y="483"/>
                </a:lnTo>
                <a:lnTo>
                  <a:pt x="483" y="450"/>
                </a:lnTo>
                <a:lnTo>
                  <a:pt x="580" y="402"/>
                </a:lnTo>
                <a:lnTo>
                  <a:pt x="660" y="370"/>
                </a:lnTo>
                <a:lnTo>
                  <a:pt x="741" y="338"/>
                </a:lnTo>
                <a:lnTo>
                  <a:pt x="805" y="290"/>
                </a:lnTo>
                <a:lnTo>
                  <a:pt x="854" y="257"/>
                </a:lnTo>
                <a:lnTo>
                  <a:pt x="902" y="241"/>
                </a:lnTo>
                <a:lnTo>
                  <a:pt x="934" y="209"/>
                </a:lnTo>
                <a:lnTo>
                  <a:pt x="966" y="177"/>
                </a:lnTo>
                <a:lnTo>
                  <a:pt x="998" y="161"/>
                </a:lnTo>
                <a:lnTo>
                  <a:pt x="1015" y="129"/>
                </a:lnTo>
                <a:lnTo>
                  <a:pt x="1031" y="80"/>
                </a:lnTo>
                <a:lnTo>
                  <a:pt x="1031" y="64"/>
                </a:lnTo>
                <a:lnTo>
                  <a:pt x="1031" y="32"/>
                </a:lnTo>
                <a:lnTo>
                  <a:pt x="1047" y="16"/>
                </a:lnTo>
                <a:lnTo>
                  <a:pt x="1063" y="0"/>
                </a:lnTo>
                <a:lnTo>
                  <a:pt x="1095" y="16"/>
                </a:lnTo>
                <a:lnTo>
                  <a:pt x="1127" y="16"/>
                </a:lnTo>
                <a:lnTo>
                  <a:pt x="1159" y="48"/>
                </a:lnTo>
                <a:lnTo>
                  <a:pt x="1208" y="80"/>
                </a:lnTo>
                <a:lnTo>
                  <a:pt x="1256" y="129"/>
                </a:lnTo>
                <a:lnTo>
                  <a:pt x="1288" y="161"/>
                </a:lnTo>
                <a:lnTo>
                  <a:pt x="1304" y="193"/>
                </a:lnTo>
                <a:lnTo>
                  <a:pt x="1320" y="225"/>
                </a:lnTo>
                <a:lnTo>
                  <a:pt x="1304" y="241"/>
                </a:lnTo>
                <a:lnTo>
                  <a:pt x="1304" y="257"/>
                </a:lnTo>
                <a:lnTo>
                  <a:pt x="1272" y="273"/>
                </a:lnTo>
                <a:lnTo>
                  <a:pt x="1240" y="306"/>
                </a:lnTo>
                <a:lnTo>
                  <a:pt x="1192" y="322"/>
                </a:lnTo>
                <a:lnTo>
                  <a:pt x="1127" y="354"/>
                </a:lnTo>
                <a:lnTo>
                  <a:pt x="1063" y="386"/>
                </a:lnTo>
                <a:lnTo>
                  <a:pt x="998" y="418"/>
                </a:lnTo>
                <a:lnTo>
                  <a:pt x="902" y="450"/>
                </a:lnTo>
                <a:lnTo>
                  <a:pt x="805" y="499"/>
                </a:lnTo>
                <a:lnTo>
                  <a:pt x="693" y="531"/>
                </a:lnTo>
                <a:lnTo>
                  <a:pt x="580" y="563"/>
                </a:lnTo>
                <a:lnTo>
                  <a:pt x="451" y="611"/>
                </a:lnTo>
                <a:lnTo>
                  <a:pt x="306" y="644"/>
                </a:lnTo>
                <a:lnTo>
                  <a:pt x="161" y="676"/>
                </a:lnTo>
                <a:lnTo>
                  <a:pt x="0" y="724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28" name="Freeform 31"/>
          <p:cNvSpPr/>
          <p:nvPr/>
        </p:nvSpPr>
        <p:spPr>
          <a:xfrm>
            <a:off x="5795964" y="1534160"/>
            <a:ext cx="511175" cy="1522413"/>
          </a:xfrm>
          <a:custGeom>
            <a:avLst/>
            <a:gdLst>
              <a:gd name="txL" fmla="*/ 0 w 805"/>
              <a:gd name="txT" fmla="*/ 0 h 2398"/>
              <a:gd name="txR" fmla="*/ 805 w 805"/>
              <a:gd name="txB" fmla="*/ 2398 h 2398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805" h="2398">
                <a:moveTo>
                  <a:pt x="161" y="2285"/>
                </a:moveTo>
                <a:lnTo>
                  <a:pt x="97" y="2333"/>
                </a:lnTo>
                <a:lnTo>
                  <a:pt x="48" y="2382"/>
                </a:lnTo>
                <a:lnTo>
                  <a:pt x="16" y="2398"/>
                </a:lnTo>
                <a:lnTo>
                  <a:pt x="0" y="2398"/>
                </a:lnTo>
                <a:lnTo>
                  <a:pt x="0" y="2382"/>
                </a:lnTo>
                <a:lnTo>
                  <a:pt x="16" y="2350"/>
                </a:lnTo>
                <a:lnTo>
                  <a:pt x="48" y="2301"/>
                </a:lnTo>
                <a:lnTo>
                  <a:pt x="113" y="2221"/>
                </a:lnTo>
                <a:lnTo>
                  <a:pt x="161" y="2140"/>
                </a:lnTo>
                <a:lnTo>
                  <a:pt x="225" y="2028"/>
                </a:lnTo>
                <a:lnTo>
                  <a:pt x="290" y="1915"/>
                </a:lnTo>
                <a:lnTo>
                  <a:pt x="354" y="1786"/>
                </a:lnTo>
                <a:lnTo>
                  <a:pt x="419" y="1658"/>
                </a:lnTo>
                <a:lnTo>
                  <a:pt x="467" y="1513"/>
                </a:lnTo>
                <a:lnTo>
                  <a:pt x="515" y="1336"/>
                </a:lnTo>
                <a:lnTo>
                  <a:pt x="547" y="1159"/>
                </a:lnTo>
                <a:lnTo>
                  <a:pt x="580" y="965"/>
                </a:lnTo>
                <a:lnTo>
                  <a:pt x="596" y="788"/>
                </a:lnTo>
                <a:lnTo>
                  <a:pt x="612" y="628"/>
                </a:lnTo>
                <a:lnTo>
                  <a:pt x="612" y="483"/>
                </a:lnTo>
                <a:lnTo>
                  <a:pt x="612" y="370"/>
                </a:lnTo>
                <a:lnTo>
                  <a:pt x="596" y="257"/>
                </a:lnTo>
                <a:lnTo>
                  <a:pt x="596" y="177"/>
                </a:lnTo>
                <a:lnTo>
                  <a:pt x="580" y="129"/>
                </a:lnTo>
                <a:lnTo>
                  <a:pt x="547" y="96"/>
                </a:lnTo>
                <a:lnTo>
                  <a:pt x="547" y="64"/>
                </a:lnTo>
                <a:lnTo>
                  <a:pt x="547" y="32"/>
                </a:lnTo>
                <a:lnTo>
                  <a:pt x="547" y="16"/>
                </a:lnTo>
                <a:lnTo>
                  <a:pt x="564" y="16"/>
                </a:lnTo>
                <a:lnTo>
                  <a:pt x="596" y="0"/>
                </a:lnTo>
                <a:lnTo>
                  <a:pt x="628" y="16"/>
                </a:lnTo>
                <a:lnTo>
                  <a:pt x="676" y="16"/>
                </a:lnTo>
                <a:lnTo>
                  <a:pt x="725" y="32"/>
                </a:lnTo>
                <a:lnTo>
                  <a:pt x="757" y="32"/>
                </a:lnTo>
                <a:lnTo>
                  <a:pt x="773" y="48"/>
                </a:lnTo>
                <a:lnTo>
                  <a:pt x="789" y="64"/>
                </a:lnTo>
                <a:lnTo>
                  <a:pt x="805" y="96"/>
                </a:lnTo>
                <a:lnTo>
                  <a:pt x="805" y="129"/>
                </a:lnTo>
                <a:lnTo>
                  <a:pt x="805" y="177"/>
                </a:lnTo>
                <a:lnTo>
                  <a:pt x="805" y="241"/>
                </a:lnTo>
                <a:lnTo>
                  <a:pt x="805" y="306"/>
                </a:lnTo>
                <a:lnTo>
                  <a:pt x="789" y="402"/>
                </a:lnTo>
                <a:lnTo>
                  <a:pt x="789" y="499"/>
                </a:lnTo>
                <a:lnTo>
                  <a:pt x="773" y="708"/>
                </a:lnTo>
                <a:lnTo>
                  <a:pt x="757" y="917"/>
                </a:lnTo>
                <a:lnTo>
                  <a:pt x="741" y="1110"/>
                </a:lnTo>
                <a:lnTo>
                  <a:pt x="708" y="1287"/>
                </a:lnTo>
                <a:lnTo>
                  <a:pt x="660" y="1464"/>
                </a:lnTo>
                <a:lnTo>
                  <a:pt x="612" y="1625"/>
                </a:lnTo>
                <a:lnTo>
                  <a:pt x="547" y="1770"/>
                </a:lnTo>
                <a:lnTo>
                  <a:pt x="483" y="1899"/>
                </a:lnTo>
                <a:lnTo>
                  <a:pt x="403" y="2028"/>
                </a:lnTo>
                <a:lnTo>
                  <a:pt x="322" y="2140"/>
                </a:lnTo>
                <a:lnTo>
                  <a:pt x="242" y="2221"/>
                </a:lnTo>
                <a:lnTo>
                  <a:pt x="161" y="2285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29" name="Freeform 33"/>
          <p:cNvSpPr/>
          <p:nvPr/>
        </p:nvSpPr>
        <p:spPr>
          <a:xfrm>
            <a:off x="6348414" y="1564323"/>
            <a:ext cx="511175" cy="1462087"/>
          </a:xfrm>
          <a:custGeom>
            <a:avLst/>
            <a:gdLst>
              <a:gd name="txL" fmla="*/ 0 w 805"/>
              <a:gd name="txT" fmla="*/ 0 h 2302"/>
              <a:gd name="txR" fmla="*/ 805 w 805"/>
              <a:gd name="txB" fmla="*/ 2302 h 2302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805" h="2302">
                <a:moveTo>
                  <a:pt x="210" y="1432"/>
                </a:moveTo>
                <a:lnTo>
                  <a:pt x="242" y="1207"/>
                </a:lnTo>
                <a:lnTo>
                  <a:pt x="258" y="1014"/>
                </a:lnTo>
                <a:lnTo>
                  <a:pt x="274" y="821"/>
                </a:lnTo>
                <a:lnTo>
                  <a:pt x="290" y="644"/>
                </a:lnTo>
                <a:lnTo>
                  <a:pt x="290" y="499"/>
                </a:lnTo>
                <a:lnTo>
                  <a:pt x="290" y="354"/>
                </a:lnTo>
                <a:lnTo>
                  <a:pt x="274" y="242"/>
                </a:lnTo>
                <a:lnTo>
                  <a:pt x="258" y="161"/>
                </a:lnTo>
                <a:lnTo>
                  <a:pt x="242" y="97"/>
                </a:lnTo>
                <a:lnTo>
                  <a:pt x="242" y="48"/>
                </a:lnTo>
                <a:lnTo>
                  <a:pt x="242" y="16"/>
                </a:lnTo>
                <a:lnTo>
                  <a:pt x="242" y="0"/>
                </a:lnTo>
                <a:lnTo>
                  <a:pt x="258" y="0"/>
                </a:lnTo>
                <a:lnTo>
                  <a:pt x="290" y="0"/>
                </a:lnTo>
                <a:lnTo>
                  <a:pt x="306" y="32"/>
                </a:lnTo>
                <a:lnTo>
                  <a:pt x="355" y="65"/>
                </a:lnTo>
                <a:lnTo>
                  <a:pt x="403" y="113"/>
                </a:lnTo>
                <a:lnTo>
                  <a:pt x="419" y="145"/>
                </a:lnTo>
                <a:lnTo>
                  <a:pt x="451" y="177"/>
                </a:lnTo>
                <a:lnTo>
                  <a:pt x="451" y="209"/>
                </a:lnTo>
                <a:lnTo>
                  <a:pt x="451" y="225"/>
                </a:lnTo>
                <a:lnTo>
                  <a:pt x="451" y="274"/>
                </a:lnTo>
                <a:lnTo>
                  <a:pt x="435" y="338"/>
                </a:lnTo>
                <a:lnTo>
                  <a:pt x="435" y="435"/>
                </a:lnTo>
                <a:lnTo>
                  <a:pt x="419" y="547"/>
                </a:lnTo>
                <a:lnTo>
                  <a:pt x="419" y="676"/>
                </a:lnTo>
                <a:lnTo>
                  <a:pt x="403" y="837"/>
                </a:lnTo>
                <a:lnTo>
                  <a:pt x="387" y="1030"/>
                </a:lnTo>
                <a:lnTo>
                  <a:pt x="371" y="1207"/>
                </a:lnTo>
                <a:lnTo>
                  <a:pt x="355" y="1368"/>
                </a:lnTo>
                <a:lnTo>
                  <a:pt x="355" y="1513"/>
                </a:lnTo>
                <a:lnTo>
                  <a:pt x="339" y="1626"/>
                </a:lnTo>
                <a:lnTo>
                  <a:pt x="339" y="1722"/>
                </a:lnTo>
                <a:lnTo>
                  <a:pt x="339" y="1787"/>
                </a:lnTo>
                <a:lnTo>
                  <a:pt x="339" y="1819"/>
                </a:lnTo>
                <a:lnTo>
                  <a:pt x="339" y="1835"/>
                </a:lnTo>
                <a:lnTo>
                  <a:pt x="355" y="1851"/>
                </a:lnTo>
                <a:lnTo>
                  <a:pt x="371" y="1835"/>
                </a:lnTo>
                <a:lnTo>
                  <a:pt x="419" y="1835"/>
                </a:lnTo>
                <a:lnTo>
                  <a:pt x="467" y="1819"/>
                </a:lnTo>
                <a:lnTo>
                  <a:pt x="516" y="1787"/>
                </a:lnTo>
                <a:lnTo>
                  <a:pt x="596" y="1754"/>
                </a:lnTo>
                <a:lnTo>
                  <a:pt x="677" y="1722"/>
                </a:lnTo>
                <a:lnTo>
                  <a:pt x="773" y="1674"/>
                </a:lnTo>
                <a:lnTo>
                  <a:pt x="805" y="1738"/>
                </a:lnTo>
                <a:lnTo>
                  <a:pt x="693" y="1819"/>
                </a:lnTo>
                <a:lnTo>
                  <a:pt x="596" y="1899"/>
                </a:lnTo>
                <a:lnTo>
                  <a:pt x="516" y="1964"/>
                </a:lnTo>
                <a:lnTo>
                  <a:pt x="435" y="2028"/>
                </a:lnTo>
                <a:lnTo>
                  <a:pt x="371" y="2076"/>
                </a:lnTo>
                <a:lnTo>
                  <a:pt x="322" y="2125"/>
                </a:lnTo>
                <a:lnTo>
                  <a:pt x="290" y="2157"/>
                </a:lnTo>
                <a:lnTo>
                  <a:pt x="258" y="2189"/>
                </a:lnTo>
                <a:lnTo>
                  <a:pt x="210" y="2237"/>
                </a:lnTo>
                <a:lnTo>
                  <a:pt x="178" y="2269"/>
                </a:lnTo>
                <a:lnTo>
                  <a:pt x="145" y="2285"/>
                </a:lnTo>
                <a:lnTo>
                  <a:pt x="129" y="2302"/>
                </a:lnTo>
                <a:lnTo>
                  <a:pt x="113" y="2302"/>
                </a:lnTo>
                <a:lnTo>
                  <a:pt x="81" y="2285"/>
                </a:lnTo>
                <a:lnTo>
                  <a:pt x="65" y="2253"/>
                </a:lnTo>
                <a:lnTo>
                  <a:pt x="49" y="2205"/>
                </a:lnTo>
                <a:lnTo>
                  <a:pt x="17" y="2157"/>
                </a:lnTo>
                <a:lnTo>
                  <a:pt x="0" y="2125"/>
                </a:lnTo>
                <a:lnTo>
                  <a:pt x="0" y="2108"/>
                </a:lnTo>
                <a:lnTo>
                  <a:pt x="0" y="2076"/>
                </a:lnTo>
                <a:lnTo>
                  <a:pt x="17" y="2060"/>
                </a:lnTo>
                <a:lnTo>
                  <a:pt x="33" y="2044"/>
                </a:lnTo>
                <a:lnTo>
                  <a:pt x="49" y="1996"/>
                </a:lnTo>
                <a:lnTo>
                  <a:pt x="97" y="1947"/>
                </a:lnTo>
                <a:lnTo>
                  <a:pt x="113" y="1931"/>
                </a:lnTo>
                <a:lnTo>
                  <a:pt x="129" y="1883"/>
                </a:lnTo>
                <a:lnTo>
                  <a:pt x="145" y="1835"/>
                </a:lnTo>
                <a:lnTo>
                  <a:pt x="161" y="1770"/>
                </a:lnTo>
                <a:lnTo>
                  <a:pt x="161" y="1706"/>
                </a:lnTo>
                <a:lnTo>
                  <a:pt x="178" y="1626"/>
                </a:lnTo>
                <a:lnTo>
                  <a:pt x="194" y="1529"/>
                </a:lnTo>
                <a:lnTo>
                  <a:pt x="210" y="1432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30" name="Freeform 34"/>
          <p:cNvSpPr/>
          <p:nvPr/>
        </p:nvSpPr>
        <p:spPr>
          <a:xfrm>
            <a:off x="6726238" y="2464435"/>
            <a:ext cx="246062" cy="398463"/>
          </a:xfrm>
          <a:custGeom>
            <a:avLst/>
            <a:gdLst>
              <a:gd name="txL" fmla="*/ 0 w 387"/>
              <a:gd name="txT" fmla="*/ 0 h 628"/>
              <a:gd name="txR" fmla="*/ 387 w 387"/>
              <a:gd name="txB" fmla="*/ 628 h 628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387" h="628">
                <a:moveTo>
                  <a:pt x="226" y="531"/>
                </a:moveTo>
                <a:lnTo>
                  <a:pt x="193" y="483"/>
                </a:lnTo>
                <a:lnTo>
                  <a:pt x="161" y="403"/>
                </a:lnTo>
                <a:lnTo>
                  <a:pt x="113" y="322"/>
                </a:lnTo>
                <a:lnTo>
                  <a:pt x="65" y="226"/>
                </a:lnTo>
                <a:lnTo>
                  <a:pt x="32" y="129"/>
                </a:lnTo>
                <a:lnTo>
                  <a:pt x="16" y="65"/>
                </a:lnTo>
                <a:lnTo>
                  <a:pt x="0" y="16"/>
                </a:lnTo>
                <a:lnTo>
                  <a:pt x="16" y="0"/>
                </a:lnTo>
                <a:lnTo>
                  <a:pt x="32" y="0"/>
                </a:lnTo>
                <a:lnTo>
                  <a:pt x="65" y="16"/>
                </a:lnTo>
                <a:lnTo>
                  <a:pt x="113" y="49"/>
                </a:lnTo>
                <a:lnTo>
                  <a:pt x="193" y="97"/>
                </a:lnTo>
                <a:lnTo>
                  <a:pt x="258" y="161"/>
                </a:lnTo>
                <a:lnTo>
                  <a:pt x="306" y="226"/>
                </a:lnTo>
                <a:lnTo>
                  <a:pt x="354" y="290"/>
                </a:lnTo>
                <a:lnTo>
                  <a:pt x="370" y="354"/>
                </a:lnTo>
                <a:lnTo>
                  <a:pt x="387" y="419"/>
                </a:lnTo>
                <a:lnTo>
                  <a:pt x="387" y="483"/>
                </a:lnTo>
                <a:lnTo>
                  <a:pt x="387" y="531"/>
                </a:lnTo>
                <a:lnTo>
                  <a:pt x="370" y="564"/>
                </a:lnTo>
                <a:lnTo>
                  <a:pt x="354" y="596"/>
                </a:lnTo>
                <a:lnTo>
                  <a:pt x="338" y="612"/>
                </a:lnTo>
                <a:lnTo>
                  <a:pt x="338" y="628"/>
                </a:lnTo>
                <a:lnTo>
                  <a:pt x="322" y="628"/>
                </a:lnTo>
                <a:lnTo>
                  <a:pt x="306" y="628"/>
                </a:lnTo>
                <a:lnTo>
                  <a:pt x="290" y="612"/>
                </a:lnTo>
                <a:lnTo>
                  <a:pt x="258" y="580"/>
                </a:lnTo>
                <a:lnTo>
                  <a:pt x="226" y="531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31" name="Freeform 35"/>
          <p:cNvSpPr/>
          <p:nvPr/>
        </p:nvSpPr>
        <p:spPr>
          <a:xfrm>
            <a:off x="6615114" y="1697674"/>
            <a:ext cx="1093787" cy="1082675"/>
          </a:xfrm>
          <a:custGeom>
            <a:avLst/>
            <a:gdLst>
              <a:gd name="txL" fmla="*/ 0 w 1723"/>
              <a:gd name="txT" fmla="*/ 0 h 1706"/>
              <a:gd name="txR" fmla="*/ 1723 w 1723"/>
              <a:gd name="txB" fmla="*/ 1706 h 1706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723" h="1706">
                <a:moveTo>
                  <a:pt x="1047" y="1658"/>
                </a:moveTo>
                <a:lnTo>
                  <a:pt x="1030" y="1626"/>
                </a:lnTo>
                <a:lnTo>
                  <a:pt x="998" y="1594"/>
                </a:lnTo>
                <a:lnTo>
                  <a:pt x="966" y="1529"/>
                </a:lnTo>
                <a:lnTo>
                  <a:pt x="918" y="1433"/>
                </a:lnTo>
                <a:lnTo>
                  <a:pt x="886" y="1384"/>
                </a:lnTo>
                <a:lnTo>
                  <a:pt x="837" y="1320"/>
                </a:lnTo>
                <a:lnTo>
                  <a:pt x="805" y="1240"/>
                </a:lnTo>
                <a:lnTo>
                  <a:pt x="741" y="1159"/>
                </a:lnTo>
                <a:lnTo>
                  <a:pt x="692" y="1063"/>
                </a:lnTo>
                <a:lnTo>
                  <a:pt x="612" y="934"/>
                </a:lnTo>
                <a:lnTo>
                  <a:pt x="547" y="821"/>
                </a:lnTo>
                <a:lnTo>
                  <a:pt x="467" y="676"/>
                </a:lnTo>
                <a:lnTo>
                  <a:pt x="386" y="548"/>
                </a:lnTo>
                <a:lnTo>
                  <a:pt x="306" y="419"/>
                </a:lnTo>
                <a:lnTo>
                  <a:pt x="242" y="306"/>
                </a:lnTo>
                <a:lnTo>
                  <a:pt x="177" y="226"/>
                </a:lnTo>
                <a:lnTo>
                  <a:pt x="129" y="145"/>
                </a:lnTo>
                <a:lnTo>
                  <a:pt x="81" y="81"/>
                </a:lnTo>
                <a:lnTo>
                  <a:pt x="32" y="33"/>
                </a:lnTo>
                <a:lnTo>
                  <a:pt x="0" y="0"/>
                </a:lnTo>
                <a:lnTo>
                  <a:pt x="64" y="0"/>
                </a:lnTo>
                <a:lnTo>
                  <a:pt x="129" y="16"/>
                </a:lnTo>
                <a:lnTo>
                  <a:pt x="177" y="33"/>
                </a:lnTo>
                <a:lnTo>
                  <a:pt x="225" y="65"/>
                </a:lnTo>
                <a:lnTo>
                  <a:pt x="242" y="97"/>
                </a:lnTo>
                <a:lnTo>
                  <a:pt x="274" y="129"/>
                </a:lnTo>
                <a:lnTo>
                  <a:pt x="322" y="193"/>
                </a:lnTo>
                <a:lnTo>
                  <a:pt x="370" y="258"/>
                </a:lnTo>
                <a:lnTo>
                  <a:pt x="435" y="354"/>
                </a:lnTo>
                <a:lnTo>
                  <a:pt x="499" y="451"/>
                </a:lnTo>
                <a:lnTo>
                  <a:pt x="580" y="564"/>
                </a:lnTo>
                <a:lnTo>
                  <a:pt x="676" y="708"/>
                </a:lnTo>
                <a:lnTo>
                  <a:pt x="757" y="837"/>
                </a:lnTo>
                <a:lnTo>
                  <a:pt x="853" y="966"/>
                </a:lnTo>
                <a:lnTo>
                  <a:pt x="950" y="1063"/>
                </a:lnTo>
                <a:lnTo>
                  <a:pt x="1030" y="1159"/>
                </a:lnTo>
                <a:lnTo>
                  <a:pt x="1127" y="1240"/>
                </a:lnTo>
                <a:lnTo>
                  <a:pt x="1224" y="1320"/>
                </a:lnTo>
                <a:lnTo>
                  <a:pt x="1304" y="1384"/>
                </a:lnTo>
                <a:lnTo>
                  <a:pt x="1385" y="1433"/>
                </a:lnTo>
                <a:lnTo>
                  <a:pt x="1465" y="1465"/>
                </a:lnTo>
                <a:lnTo>
                  <a:pt x="1546" y="1497"/>
                </a:lnTo>
                <a:lnTo>
                  <a:pt x="1594" y="1529"/>
                </a:lnTo>
                <a:lnTo>
                  <a:pt x="1642" y="1561"/>
                </a:lnTo>
                <a:lnTo>
                  <a:pt x="1674" y="1578"/>
                </a:lnTo>
                <a:lnTo>
                  <a:pt x="1707" y="1594"/>
                </a:lnTo>
                <a:lnTo>
                  <a:pt x="1723" y="1610"/>
                </a:lnTo>
                <a:lnTo>
                  <a:pt x="1723" y="1626"/>
                </a:lnTo>
                <a:lnTo>
                  <a:pt x="1723" y="1642"/>
                </a:lnTo>
                <a:lnTo>
                  <a:pt x="1691" y="1658"/>
                </a:lnTo>
                <a:lnTo>
                  <a:pt x="1642" y="1674"/>
                </a:lnTo>
                <a:lnTo>
                  <a:pt x="1578" y="1690"/>
                </a:lnTo>
                <a:lnTo>
                  <a:pt x="1433" y="1706"/>
                </a:lnTo>
                <a:lnTo>
                  <a:pt x="1352" y="1706"/>
                </a:lnTo>
                <a:lnTo>
                  <a:pt x="1272" y="1706"/>
                </a:lnTo>
                <a:lnTo>
                  <a:pt x="1191" y="1706"/>
                </a:lnTo>
                <a:lnTo>
                  <a:pt x="1143" y="1690"/>
                </a:lnTo>
                <a:lnTo>
                  <a:pt x="1095" y="1674"/>
                </a:lnTo>
                <a:lnTo>
                  <a:pt x="1047" y="1658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pic>
        <p:nvPicPr>
          <p:cNvPr id="4" name="Picture 3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2915" y="411480"/>
            <a:ext cx="901700" cy="512763"/>
          </a:xfrm>
          <a:prstGeom prst="rect">
            <a:avLst/>
          </a:prstGeom>
          <a:noFill/>
          <a:ln w="9525">
            <a:noFill/>
          </a:ln>
          <a:effectLst>
            <a:outerShdw dist="38100" dir="8100000" algn="tr" rotWithShape="0">
              <a:srgbClr val="000000">
                <a:alpha val="39998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301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bldLvl="0" animBg="1"/>
      <p:bldP spid="42" grpId="0"/>
      <p:bldP spid="3" grpId="0"/>
      <p:bldP spid="24" grpId="0"/>
      <p:bldP spid="25" grpId="0"/>
      <p:bldP spid="2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47"/>
          <p:cNvGraphicFramePr>
            <a:graphicFrameLocks noGrp="1"/>
          </p:cNvGraphicFramePr>
          <p:nvPr/>
        </p:nvGraphicFramePr>
        <p:xfrm>
          <a:off x="5376863" y="845185"/>
          <a:ext cx="2590800" cy="2590800"/>
        </p:xfrm>
        <a:graphic>
          <a:graphicData uri="http://schemas.openxmlformats.org/drawingml/2006/table">
            <a:tbl>
              <a:tblPr/>
              <a:tblGrid>
                <a:gridCol w="1284446"/>
                <a:gridCol w="1306354"/>
              </a:tblGrid>
              <a:tr h="1289209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83" marB="3428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83" marB="34283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0159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83" marB="3428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83" marB="34283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1" name="矩形 2"/>
          <p:cNvSpPr>
            <a:spLocks noChangeArrowheads="1"/>
          </p:cNvSpPr>
          <p:nvPr/>
        </p:nvSpPr>
        <p:spPr bwMode="auto">
          <a:xfrm>
            <a:off x="5097463" y="3461385"/>
            <a:ext cx="3113087" cy="10777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defTabSz="342900" eaLnBrk="1" hangingPunct="1">
              <a:defRPr/>
            </a:pPr>
            <a:r>
              <a:rPr lang="zh-CN" altLang="en-US" sz="1601" b="1" dirty="0">
                <a:solidFill>
                  <a:srgbClr val="0000FF"/>
                </a:solidFill>
                <a:latin typeface="宋体" panose="02010600030101010101" pitchFamily="2" charset="-122"/>
              </a:rPr>
              <a:t>书写指导：</a:t>
            </a:r>
            <a:r>
              <a:rPr lang="zh-CN" altLang="en-US" sz="1601" b="1" dirty="0">
                <a:solidFill>
                  <a:srgbClr val="000000"/>
                </a:solidFill>
                <a:latin typeface="宋体" panose="02010600030101010101" pitchFamily="2" charset="-122"/>
              </a:rPr>
              <a:t>“井”字位置稍靠右，第二笔横位于横中线，第三笔横靠近竖中线。走之最后一笔平捺要舒展。</a:t>
            </a:r>
          </a:p>
        </p:txBody>
      </p:sp>
      <p:sp>
        <p:nvSpPr>
          <p:cNvPr id="27662" name="矩形 4"/>
          <p:cNvSpPr/>
          <p:nvPr/>
        </p:nvSpPr>
        <p:spPr>
          <a:xfrm>
            <a:off x="3544888" y="1567498"/>
            <a:ext cx="1210588" cy="132331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7999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进</a:t>
            </a:r>
          </a:p>
        </p:txBody>
      </p:sp>
      <p:sp>
        <p:nvSpPr>
          <p:cNvPr id="42" name="矩形 41"/>
          <p:cNvSpPr/>
          <p:nvPr/>
        </p:nvSpPr>
        <p:spPr>
          <a:xfrm>
            <a:off x="3349626" y="924561"/>
            <a:ext cx="1844675" cy="83099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4800" b="1" dirty="0">
                <a:solidFill>
                  <a:srgbClr val="FF000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   jìn</a:t>
            </a:r>
          </a:p>
        </p:txBody>
      </p:sp>
      <p:sp>
        <p:nvSpPr>
          <p:cNvPr id="27665" name="TextBox 45"/>
          <p:cNvSpPr txBox="1"/>
          <p:nvPr/>
        </p:nvSpPr>
        <p:spPr>
          <a:xfrm>
            <a:off x="938214" y="1519873"/>
            <a:ext cx="1689100" cy="9233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5400" dirty="0">
                <a:latin typeface="楷体" panose="02010609060101010101" pitchFamily="49" charset="-122"/>
                <a:ea typeface="楷体" panose="02010609060101010101" pitchFamily="49" charset="-122"/>
              </a:rPr>
              <a:t>跑</a:t>
            </a:r>
            <a:r>
              <a:rPr lang="zh-CN" altLang="en-US" sz="5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进</a:t>
            </a:r>
          </a:p>
        </p:txBody>
      </p:sp>
      <p:sp>
        <p:nvSpPr>
          <p:cNvPr id="4" name="TextBox 20"/>
          <p:cNvSpPr txBox="1">
            <a:spLocks noChangeArrowheads="1"/>
          </p:cNvSpPr>
          <p:nvPr/>
        </p:nvSpPr>
        <p:spPr bwMode="auto">
          <a:xfrm>
            <a:off x="730251" y="3683635"/>
            <a:ext cx="3030538" cy="39998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342900">
              <a:defRPr/>
            </a:pPr>
            <a:r>
              <a:rPr lang="zh-CN" altLang="en-US" sz="1999" b="1" dirty="0">
                <a:solidFill>
                  <a:srgbClr val="0000FF"/>
                </a:solidFill>
                <a:latin typeface="+mj-ea"/>
                <a:ea typeface="+mj-ea"/>
              </a:rPr>
              <a:t>组词：</a:t>
            </a:r>
            <a:r>
              <a:rPr lang="zh-CN" altLang="en-US" sz="1999" b="1" dirty="0">
                <a:latin typeface="+mj-ea"/>
                <a:ea typeface="+mj-ea"/>
              </a:rPr>
              <a:t>前进  进退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698500" y="4018597"/>
            <a:ext cx="4056976" cy="55380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  <a:defRPr/>
            </a:pPr>
            <a:r>
              <a:rPr lang="zh-CN" altLang="en-US" sz="1999" b="1" dirty="0">
                <a:solidFill>
                  <a:srgbClr val="0000FF"/>
                </a:solidFill>
                <a:latin typeface="+mj-ea"/>
                <a:ea typeface="+mj-ea"/>
              </a:rPr>
              <a:t>造句：</a:t>
            </a:r>
            <a:r>
              <a:rPr lang="zh-CN" altLang="en-US" sz="1999" b="1" dirty="0">
                <a:latin typeface="+mj-ea"/>
                <a:ea typeface="+mj-ea"/>
              </a:rPr>
              <a:t>战士们向着胜利奋勇前进。</a:t>
            </a:r>
          </a:p>
        </p:txBody>
      </p:sp>
      <p:sp>
        <p:nvSpPr>
          <p:cNvPr id="25" name="文本框 30"/>
          <p:cNvSpPr txBox="1">
            <a:spLocks noChangeArrowheads="1"/>
          </p:cNvSpPr>
          <p:nvPr/>
        </p:nvSpPr>
        <p:spPr bwMode="auto">
          <a:xfrm>
            <a:off x="652463" y="3269496"/>
            <a:ext cx="2484437" cy="7076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342900" eaLnBrk="1" hangingPunct="1">
              <a:defRPr/>
            </a:pPr>
            <a:r>
              <a:rPr lang="zh-CN" altLang="en-US" sz="1999" b="1">
                <a:solidFill>
                  <a:srgbClr val="0000FF"/>
                </a:solidFill>
                <a:latin typeface="+mj-ea"/>
                <a:ea typeface="+mj-ea"/>
              </a:rPr>
              <a:t>音序：</a:t>
            </a:r>
            <a:r>
              <a:rPr lang="en-US" altLang="zh-CN" sz="1999" b="1">
                <a:latin typeface="+mj-ea"/>
                <a:ea typeface="+mj-ea"/>
              </a:rPr>
              <a:t>J  </a:t>
            </a:r>
            <a:r>
              <a:rPr lang="zh-CN" altLang="en-US" sz="1999" b="1">
                <a:solidFill>
                  <a:srgbClr val="0000FF"/>
                </a:solidFill>
                <a:latin typeface="+mj-ea"/>
                <a:ea typeface="+mj-ea"/>
              </a:rPr>
              <a:t>部首：</a:t>
            </a:r>
            <a:r>
              <a:rPr lang="zh-CN" altLang="en-US" sz="1999" b="1">
                <a:latin typeface="+mj-ea"/>
                <a:ea typeface="+mj-ea"/>
              </a:rPr>
              <a:t>辶</a:t>
            </a:r>
          </a:p>
          <a:p>
            <a:pPr algn="ctr" defTabSz="342900" eaLnBrk="1" hangingPunct="1">
              <a:defRPr/>
            </a:pPr>
            <a:endParaRPr lang="en-US" altLang="zh-CN" sz="1999" b="1">
              <a:latin typeface="+mj-ea"/>
              <a:ea typeface="+mj-ea"/>
            </a:endParaRPr>
          </a:p>
        </p:txBody>
      </p:sp>
      <p:sp>
        <p:nvSpPr>
          <p:cNvPr id="26" name="文本框 31"/>
          <p:cNvSpPr txBox="1">
            <a:spLocks noChangeArrowheads="1"/>
          </p:cNvSpPr>
          <p:nvPr/>
        </p:nvSpPr>
        <p:spPr bwMode="auto">
          <a:xfrm>
            <a:off x="563563" y="2848645"/>
            <a:ext cx="2078038" cy="39998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 anchorCtr="1">
            <a:spAutoFit/>
          </a:bodyPr>
          <a:lstStyle/>
          <a:p>
            <a:pPr algn="ctr" defTabSz="342900">
              <a:defRPr/>
            </a:pPr>
            <a:r>
              <a:rPr lang="zh-CN" altLang="en-US" sz="1999" b="1" dirty="0">
                <a:solidFill>
                  <a:srgbClr val="0000FF"/>
                </a:solidFill>
                <a:latin typeface="+mj-ea"/>
                <a:ea typeface="+mj-ea"/>
              </a:rPr>
              <a:t>结构</a:t>
            </a:r>
            <a:r>
              <a:rPr lang="en-US" altLang="zh-CN" sz="1999" b="1" dirty="0">
                <a:solidFill>
                  <a:srgbClr val="0000FF"/>
                </a:solidFill>
                <a:latin typeface="+mj-ea"/>
                <a:ea typeface="+mj-ea"/>
              </a:rPr>
              <a:t>: </a:t>
            </a:r>
            <a:r>
              <a:rPr lang="zh-CN" altLang="en-US" sz="1999" b="1" dirty="0">
                <a:latin typeface="+mj-ea"/>
                <a:ea typeface="+mj-ea"/>
              </a:rPr>
              <a:t>半包围</a:t>
            </a:r>
          </a:p>
        </p:txBody>
      </p:sp>
      <p:sp>
        <p:nvSpPr>
          <p:cNvPr id="27" name="Freeform 41"/>
          <p:cNvSpPr/>
          <p:nvPr/>
        </p:nvSpPr>
        <p:spPr>
          <a:xfrm>
            <a:off x="5945188" y="1437323"/>
            <a:ext cx="255587" cy="266700"/>
          </a:xfrm>
          <a:custGeom>
            <a:avLst/>
            <a:gdLst>
              <a:gd name="txL" fmla="*/ 0 w 403"/>
              <a:gd name="txT" fmla="*/ 0 h 419"/>
              <a:gd name="txR" fmla="*/ 403 w 403"/>
              <a:gd name="txB" fmla="*/ 419 h 419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403" h="419">
                <a:moveTo>
                  <a:pt x="193" y="338"/>
                </a:moveTo>
                <a:lnTo>
                  <a:pt x="113" y="242"/>
                </a:lnTo>
                <a:lnTo>
                  <a:pt x="64" y="145"/>
                </a:lnTo>
                <a:lnTo>
                  <a:pt x="32" y="97"/>
                </a:lnTo>
                <a:lnTo>
                  <a:pt x="16" y="49"/>
                </a:lnTo>
                <a:lnTo>
                  <a:pt x="0" y="32"/>
                </a:lnTo>
                <a:lnTo>
                  <a:pt x="16" y="16"/>
                </a:lnTo>
                <a:lnTo>
                  <a:pt x="16" y="0"/>
                </a:lnTo>
                <a:lnTo>
                  <a:pt x="32" y="0"/>
                </a:lnTo>
                <a:lnTo>
                  <a:pt x="48" y="0"/>
                </a:lnTo>
                <a:lnTo>
                  <a:pt x="81" y="0"/>
                </a:lnTo>
                <a:lnTo>
                  <a:pt x="113" y="0"/>
                </a:lnTo>
                <a:lnTo>
                  <a:pt x="161" y="16"/>
                </a:lnTo>
                <a:lnTo>
                  <a:pt x="209" y="49"/>
                </a:lnTo>
                <a:lnTo>
                  <a:pt x="274" y="81"/>
                </a:lnTo>
                <a:lnTo>
                  <a:pt x="322" y="129"/>
                </a:lnTo>
                <a:lnTo>
                  <a:pt x="370" y="161"/>
                </a:lnTo>
                <a:lnTo>
                  <a:pt x="386" y="209"/>
                </a:lnTo>
                <a:lnTo>
                  <a:pt x="403" y="242"/>
                </a:lnTo>
                <a:lnTo>
                  <a:pt x="386" y="290"/>
                </a:lnTo>
                <a:lnTo>
                  <a:pt x="386" y="338"/>
                </a:lnTo>
                <a:lnTo>
                  <a:pt x="370" y="354"/>
                </a:lnTo>
                <a:lnTo>
                  <a:pt x="354" y="370"/>
                </a:lnTo>
                <a:lnTo>
                  <a:pt x="322" y="403"/>
                </a:lnTo>
                <a:lnTo>
                  <a:pt x="306" y="419"/>
                </a:lnTo>
                <a:lnTo>
                  <a:pt x="290" y="403"/>
                </a:lnTo>
                <a:lnTo>
                  <a:pt x="258" y="387"/>
                </a:lnTo>
                <a:lnTo>
                  <a:pt x="225" y="370"/>
                </a:lnTo>
                <a:lnTo>
                  <a:pt x="193" y="338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28" name="Freeform 36"/>
          <p:cNvSpPr/>
          <p:nvPr/>
        </p:nvSpPr>
        <p:spPr>
          <a:xfrm>
            <a:off x="6394450" y="1632586"/>
            <a:ext cx="838200" cy="234950"/>
          </a:xfrm>
          <a:custGeom>
            <a:avLst/>
            <a:gdLst>
              <a:gd name="txL" fmla="*/ 0 w 1321"/>
              <a:gd name="txT" fmla="*/ 0 h 370"/>
              <a:gd name="txR" fmla="*/ 1321 w 1321"/>
              <a:gd name="txB" fmla="*/ 370 h 370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321" h="370">
                <a:moveTo>
                  <a:pt x="1208" y="177"/>
                </a:moveTo>
                <a:lnTo>
                  <a:pt x="1111" y="209"/>
                </a:lnTo>
                <a:lnTo>
                  <a:pt x="1063" y="209"/>
                </a:lnTo>
                <a:lnTo>
                  <a:pt x="1031" y="225"/>
                </a:lnTo>
                <a:lnTo>
                  <a:pt x="1015" y="225"/>
                </a:lnTo>
                <a:lnTo>
                  <a:pt x="983" y="225"/>
                </a:lnTo>
                <a:lnTo>
                  <a:pt x="934" y="225"/>
                </a:lnTo>
                <a:lnTo>
                  <a:pt x="886" y="241"/>
                </a:lnTo>
                <a:lnTo>
                  <a:pt x="822" y="241"/>
                </a:lnTo>
                <a:lnTo>
                  <a:pt x="741" y="258"/>
                </a:lnTo>
                <a:lnTo>
                  <a:pt x="644" y="274"/>
                </a:lnTo>
                <a:lnTo>
                  <a:pt x="548" y="290"/>
                </a:lnTo>
                <a:lnTo>
                  <a:pt x="435" y="306"/>
                </a:lnTo>
                <a:lnTo>
                  <a:pt x="355" y="322"/>
                </a:lnTo>
                <a:lnTo>
                  <a:pt x="274" y="338"/>
                </a:lnTo>
                <a:lnTo>
                  <a:pt x="210" y="354"/>
                </a:lnTo>
                <a:lnTo>
                  <a:pt x="161" y="354"/>
                </a:lnTo>
                <a:lnTo>
                  <a:pt x="113" y="370"/>
                </a:lnTo>
                <a:lnTo>
                  <a:pt x="81" y="370"/>
                </a:lnTo>
                <a:lnTo>
                  <a:pt x="65" y="370"/>
                </a:lnTo>
                <a:lnTo>
                  <a:pt x="33" y="370"/>
                </a:lnTo>
                <a:lnTo>
                  <a:pt x="17" y="338"/>
                </a:lnTo>
                <a:lnTo>
                  <a:pt x="0" y="306"/>
                </a:lnTo>
                <a:lnTo>
                  <a:pt x="0" y="290"/>
                </a:lnTo>
                <a:lnTo>
                  <a:pt x="17" y="274"/>
                </a:lnTo>
                <a:lnTo>
                  <a:pt x="49" y="258"/>
                </a:lnTo>
                <a:lnTo>
                  <a:pt x="81" y="258"/>
                </a:lnTo>
                <a:lnTo>
                  <a:pt x="129" y="241"/>
                </a:lnTo>
                <a:lnTo>
                  <a:pt x="178" y="241"/>
                </a:lnTo>
                <a:lnTo>
                  <a:pt x="210" y="225"/>
                </a:lnTo>
                <a:lnTo>
                  <a:pt x="258" y="225"/>
                </a:lnTo>
                <a:lnTo>
                  <a:pt x="306" y="209"/>
                </a:lnTo>
                <a:lnTo>
                  <a:pt x="371" y="193"/>
                </a:lnTo>
                <a:lnTo>
                  <a:pt x="435" y="177"/>
                </a:lnTo>
                <a:lnTo>
                  <a:pt x="516" y="161"/>
                </a:lnTo>
                <a:lnTo>
                  <a:pt x="596" y="129"/>
                </a:lnTo>
                <a:lnTo>
                  <a:pt x="693" y="113"/>
                </a:lnTo>
                <a:lnTo>
                  <a:pt x="789" y="81"/>
                </a:lnTo>
                <a:lnTo>
                  <a:pt x="870" y="64"/>
                </a:lnTo>
                <a:lnTo>
                  <a:pt x="950" y="48"/>
                </a:lnTo>
                <a:lnTo>
                  <a:pt x="999" y="32"/>
                </a:lnTo>
                <a:lnTo>
                  <a:pt x="1063" y="16"/>
                </a:lnTo>
                <a:lnTo>
                  <a:pt x="1095" y="0"/>
                </a:lnTo>
                <a:lnTo>
                  <a:pt x="1127" y="0"/>
                </a:lnTo>
                <a:lnTo>
                  <a:pt x="1144" y="0"/>
                </a:lnTo>
                <a:lnTo>
                  <a:pt x="1192" y="0"/>
                </a:lnTo>
                <a:lnTo>
                  <a:pt x="1256" y="32"/>
                </a:lnTo>
                <a:lnTo>
                  <a:pt x="1305" y="64"/>
                </a:lnTo>
                <a:lnTo>
                  <a:pt x="1321" y="81"/>
                </a:lnTo>
                <a:lnTo>
                  <a:pt x="1321" y="97"/>
                </a:lnTo>
                <a:lnTo>
                  <a:pt x="1321" y="113"/>
                </a:lnTo>
                <a:lnTo>
                  <a:pt x="1288" y="129"/>
                </a:lnTo>
                <a:lnTo>
                  <a:pt x="1256" y="145"/>
                </a:lnTo>
                <a:lnTo>
                  <a:pt x="1208" y="177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29" name="Freeform 39"/>
          <p:cNvSpPr/>
          <p:nvPr/>
        </p:nvSpPr>
        <p:spPr>
          <a:xfrm>
            <a:off x="5740401" y="1959610"/>
            <a:ext cx="469900" cy="817563"/>
          </a:xfrm>
          <a:custGeom>
            <a:avLst/>
            <a:gdLst>
              <a:gd name="txL" fmla="*/ 0 w 741"/>
              <a:gd name="txT" fmla="*/ 0 h 1288"/>
              <a:gd name="txR" fmla="*/ 741 w 741"/>
              <a:gd name="txB" fmla="*/ 1288 h 1288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741" h="1288">
                <a:moveTo>
                  <a:pt x="628" y="1288"/>
                </a:moveTo>
                <a:lnTo>
                  <a:pt x="547" y="1288"/>
                </a:lnTo>
                <a:lnTo>
                  <a:pt x="547" y="1255"/>
                </a:lnTo>
                <a:lnTo>
                  <a:pt x="547" y="1191"/>
                </a:lnTo>
                <a:lnTo>
                  <a:pt x="531" y="1143"/>
                </a:lnTo>
                <a:lnTo>
                  <a:pt x="531" y="1062"/>
                </a:lnTo>
                <a:lnTo>
                  <a:pt x="483" y="933"/>
                </a:lnTo>
                <a:lnTo>
                  <a:pt x="435" y="821"/>
                </a:lnTo>
                <a:lnTo>
                  <a:pt x="419" y="773"/>
                </a:lnTo>
                <a:lnTo>
                  <a:pt x="403" y="724"/>
                </a:lnTo>
                <a:lnTo>
                  <a:pt x="386" y="708"/>
                </a:lnTo>
                <a:lnTo>
                  <a:pt x="386" y="676"/>
                </a:lnTo>
                <a:lnTo>
                  <a:pt x="386" y="644"/>
                </a:lnTo>
                <a:lnTo>
                  <a:pt x="403" y="596"/>
                </a:lnTo>
                <a:lnTo>
                  <a:pt x="419" y="531"/>
                </a:lnTo>
                <a:lnTo>
                  <a:pt x="435" y="435"/>
                </a:lnTo>
                <a:lnTo>
                  <a:pt x="467" y="354"/>
                </a:lnTo>
                <a:lnTo>
                  <a:pt x="483" y="290"/>
                </a:lnTo>
                <a:lnTo>
                  <a:pt x="483" y="258"/>
                </a:lnTo>
                <a:lnTo>
                  <a:pt x="483" y="225"/>
                </a:lnTo>
                <a:lnTo>
                  <a:pt x="451" y="225"/>
                </a:lnTo>
                <a:lnTo>
                  <a:pt x="419" y="225"/>
                </a:lnTo>
                <a:lnTo>
                  <a:pt x="370" y="241"/>
                </a:lnTo>
                <a:lnTo>
                  <a:pt x="290" y="274"/>
                </a:lnTo>
                <a:lnTo>
                  <a:pt x="225" y="306"/>
                </a:lnTo>
                <a:lnTo>
                  <a:pt x="161" y="306"/>
                </a:lnTo>
                <a:lnTo>
                  <a:pt x="113" y="306"/>
                </a:lnTo>
                <a:lnTo>
                  <a:pt x="81" y="306"/>
                </a:lnTo>
                <a:lnTo>
                  <a:pt x="48" y="290"/>
                </a:lnTo>
                <a:lnTo>
                  <a:pt x="32" y="274"/>
                </a:lnTo>
                <a:lnTo>
                  <a:pt x="16" y="258"/>
                </a:lnTo>
                <a:lnTo>
                  <a:pt x="0" y="225"/>
                </a:lnTo>
                <a:lnTo>
                  <a:pt x="64" y="225"/>
                </a:lnTo>
                <a:lnTo>
                  <a:pt x="113" y="209"/>
                </a:lnTo>
                <a:lnTo>
                  <a:pt x="177" y="193"/>
                </a:lnTo>
                <a:lnTo>
                  <a:pt x="242" y="161"/>
                </a:lnTo>
                <a:lnTo>
                  <a:pt x="306" y="129"/>
                </a:lnTo>
                <a:lnTo>
                  <a:pt x="370" y="113"/>
                </a:lnTo>
                <a:lnTo>
                  <a:pt x="403" y="81"/>
                </a:lnTo>
                <a:lnTo>
                  <a:pt x="435" y="48"/>
                </a:lnTo>
                <a:lnTo>
                  <a:pt x="435" y="32"/>
                </a:lnTo>
                <a:lnTo>
                  <a:pt x="451" y="16"/>
                </a:lnTo>
                <a:lnTo>
                  <a:pt x="483" y="0"/>
                </a:lnTo>
                <a:lnTo>
                  <a:pt x="499" y="0"/>
                </a:lnTo>
                <a:lnTo>
                  <a:pt x="531" y="0"/>
                </a:lnTo>
                <a:lnTo>
                  <a:pt x="564" y="16"/>
                </a:lnTo>
                <a:lnTo>
                  <a:pt x="596" y="32"/>
                </a:lnTo>
                <a:lnTo>
                  <a:pt x="644" y="48"/>
                </a:lnTo>
                <a:lnTo>
                  <a:pt x="692" y="81"/>
                </a:lnTo>
                <a:lnTo>
                  <a:pt x="708" y="97"/>
                </a:lnTo>
                <a:lnTo>
                  <a:pt x="741" y="129"/>
                </a:lnTo>
                <a:lnTo>
                  <a:pt x="725" y="177"/>
                </a:lnTo>
                <a:lnTo>
                  <a:pt x="708" y="225"/>
                </a:lnTo>
                <a:lnTo>
                  <a:pt x="692" y="241"/>
                </a:lnTo>
                <a:lnTo>
                  <a:pt x="660" y="290"/>
                </a:lnTo>
                <a:lnTo>
                  <a:pt x="628" y="354"/>
                </a:lnTo>
                <a:lnTo>
                  <a:pt x="596" y="435"/>
                </a:lnTo>
                <a:lnTo>
                  <a:pt x="564" y="499"/>
                </a:lnTo>
                <a:lnTo>
                  <a:pt x="547" y="563"/>
                </a:lnTo>
                <a:lnTo>
                  <a:pt x="531" y="596"/>
                </a:lnTo>
                <a:lnTo>
                  <a:pt x="531" y="628"/>
                </a:lnTo>
                <a:lnTo>
                  <a:pt x="515" y="644"/>
                </a:lnTo>
                <a:lnTo>
                  <a:pt x="531" y="676"/>
                </a:lnTo>
                <a:lnTo>
                  <a:pt x="547" y="740"/>
                </a:lnTo>
                <a:lnTo>
                  <a:pt x="580" y="821"/>
                </a:lnTo>
                <a:lnTo>
                  <a:pt x="612" y="901"/>
                </a:lnTo>
                <a:lnTo>
                  <a:pt x="628" y="1014"/>
                </a:lnTo>
                <a:lnTo>
                  <a:pt x="628" y="1143"/>
                </a:lnTo>
                <a:lnTo>
                  <a:pt x="628" y="1288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30" name="Freeform 40"/>
          <p:cNvSpPr/>
          <p:nvPr/>
        </p:nvSpPr>
        <p:spPr>
          <a:xfrm>
            <a:off x="5710238" y="2735899"/>
            <a:ext cx="1849437" cy="398462"/>
          </a:xfrm>
          <a:custGeom>
            <a:avLst/>
            <a:gdLst>
              <a:gd name="txL" fmla="*/ 0 w 2914"/>
              <a:gd name="txT" fmla="*/ 0 h 628"/>
              <a:gd name="txR" fmla="*/ 2914 w 2914"/>
              <a:gd name="txB" fmla="*/ 628 h 628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</a:cxnLst>
            <a:rect l="txL" t="txT" r="txR" b="txB"/>
            <a:pathLst>
              <a:path w="2914" h="628">
                <a:moveTo>
                  <a:pt x="0" y="65"/>
                </a:moveTo>
                <a:lnTo>
                  <a:pt x="96" y="48"/>
                </a:lnTo>
                <a:lnTo>
                  <a:pt x="193" y="32"/>
                </a:lnTo>
                <a:lnTo>
                  <a:pt x="290" y="16"/>
                </a:lnTo>
                <a:lnTo>
                  <a:pt x="354" y="16"/>
                </a:lnTo>
                <a:lnTo>
                  <a:pt x="418" y="0"/>
                </a:lnTo>
                <a:lnTo>
                  <a:pt x="467" y="0"/>
                </a:lnTo>
                <a:lnTo>
                  <a:pt x="515" y="0"/>
                </a:lnTo>
                <a:lnTo>
                  <a:pt x="531" y="0"/>
                </a:lnTo>
                <a:lnTo>
                  <a:pt x="628" y="0"/>
                </a:lnTo>
                <a:lnTo>
                  <a:pt x="724" y="16"/>
                </a:lnTo>
                <a:lnTo>
                  <a:pt x="773" y="32"/>
                </a:lnTo>
                <a:lnTo>
                  <a:pt x="821" y="48"/>
                </a:lnTo>
                <a:lnTo>
                  <a:pt x="901" y="81"/>
                </a:lnTo>
                <a:lnTo>
                  <a:pt x="998" y="113"/>
                </a:lnTo>
                <a:lnTo>
                  <a:pt x="1111" y="145"/>
                </a:lnTo>
                <a:lnTo>
                  <a:pt x="1239" y="177"/>
                </a:lnTo>
                <a:lnTo>
                  <a:pt x="1400" y="209"/>
                </a:lnTo>
                <a:lnTo>
                  <a:pt x="1578" y="242"/>
                </a:lnTo>
                <a:lnTo>
                  <a:pt x="1771" y="290"/>
                </a:lnTo>
                <a:lnTo>
                  <a:pt x="1851" y="290"/>
                </a:lnTo>
                <a:lnTo>
                  <a:pt x="1932" y="306"/>
                </a:lnTo>
                <a:lnTo>
                  <a:pt x="1996" y="322"/>
                </a:lnTo>
                <a:lnTo>
                  <a:pt x="2044" y="322"/>
                </a:lnTo>
                <a:lnTo>
                  <a:pt x="2109" y="322"/>
                </a:lnTo>
                <a:lnTo>
                  <a:pt x="2141" y="322"/>
                </a:lnTo>
                <a:lnTo>
                  <a:pt x="2238" y="322"/>
                </a:lnTo>
                <a:lnTo>
                  <a:pt x="2350" y="322"/>
                </a:lnTo>
                <a:lnTo>
                  <a:pt x="2479" y="306"/>
                </a:lnTo>
                <a:lnTo>
                  <a:pt x="2624" y="306"/>
                </a:lnTo>
                <a:lnTo>
                  <a:pt x="2688" y="290"/>
                </a:lnTo>
                <a:lnTo>
                  <a:pt x="2753" y="290"/>
                </a:lnTo>
                <a:lnTo>
                  <a:pt x="2801" y="290"/>
                </a:lnTo>
                <a:lnTo>
                  <a:pt x="2849" y="306"/>
                </a:lnTo>
                <a:lnTo>
                  <a:pt x="2882" y="306"/>
                </a:lnTo>
                <a:lnTo>
                  <a:pt x="2898" y="306"/>
                </a:lnTo>
                <a:lnTo>
                  <a:pt x="2914" y="322"/>
                </a:lnTo>
                <a:lnTo>
                  <a:pt x="2914" y="338"/>
                </a:lnTo>
                <a:lnTo>
                  <a:pt x="2898" y="354"/>
                </a:lnTo>
                <a:lnTo>
                  <a:pt x="2866" y="370"/>
                </a:lnTo>
                <a:lnTo>
                  <a:pt x="2833" y="386"/>
                </a:lnTo>
                <a:lnTo>
                  <a:pt x="2785" y="419"/>
                </a:lnTo>
                <a:lnTo>
                  <a:pt x="2737" y="435"/>
                </a:lnTo>
                <a:lnTo>
                  <a:pt x="2672" y="467"/>
                </a:lnTo>
                <a:lnTo>
                  <a:pt x="2592" y="499"/>
                </a:lnTo>
                <a:lnTo>
                  <a:pt x="2447" y="547"/>
                </a:lnTo>
                <a:lnTo>
                  <a:pt x="2318" y="596"/>
                </a:lnTo>
                <a:lnTo>
                  <a:pt x="2222" y="612"/>
                </a:lnTo>
                <a:lnTo>
                  <a:pt x="2141" y="628"/>
                </a:lnTo>
                <a:lnTo>
                  <a:pt x="2028" y="612"/>
                </a:lnTo>
                <a:lnTo>
                  <a:pt x="1900" y="596"/>
                </a:lnTo>
                <a:lnTo>
                  <a:pt x="1867" y="580"/>
                </a:lnTo>
                <a:lnTo>
                  <a:pt x="1819" y="563"/>
                </a:lnTo>
                <a:lnTo>
                  <a:pt x="1755" y="531"/>
                </a:lnTo>
                <a:lnTo>
                  <a:pt x="1674" y="515"/>
                </a:lnTo>
                <a:lnTo>
                  <a:pt x="1578" y="467"/>
                </a:lnTo>
                <a:lnTo>
                  <a:pt x="1465" y="435"/>
                </a:lnTo>
                <a:lnTo>
                  <a:pt x="1352" y="386"/>
                </a:lnTo>
                <a:lnTo>
                  <a:pt x="1207" y="322"/>
                </a:lnTo>
                <a:lnTo>
                  <a:pt x="1078" y="274"/>
                </a:lnTo>
                <a:lnTo>
                  <a:pt x="950" y="225"/>
                </a:lnTo>
                <a:lnTo>
                  <a:pt x="837" y="193"/>
                </a:lnTo>
                <a:lnTo>
                  <a:pt x="756" y="161"/>
                </a:lnTo>
                <a:lnTo>
                  <a:pt x="676" y="129"/>
                </a:lnTo>
                <a:lnTo>
                  <a:pt x="595" y="113"/>
                </a:lnTo>
                <a:lnTo>
                  <a:pt x="547" y="113"/>
                </a:lnTo>
                <a:lnTo>
                  <a:pt x="515" y="113"/>
                </a:lnTo>
                <a:lnTo>
                  <a:pt x="386" y="145"/>
                </a:lnTo>
                <a:lnTo>
                  <a:pt x="273" y="193"/>
                </a:lnTo>
                <a:lnTo>
                  <a:pt x="225" y="225"/>
                </a:lnTo>
                <a:lnTo>
                  <a:pt x="177" y="242"/>
                </a:lnTo>
                <a:lnTo>
                  <a:pt x="161" y="258"/>
                </a:lnTo>
                <a:lnTo>
                  <a:pt x="145" y="258"/>
                </a:lnTo>
                <a:lnTo>
                  <a:pt x="129" y="258"/>
                </a:lnTo>
                <a:lnTo>
                  <a:pt x="96" y="242"/>
                </a:lnTo>
                <a:lnTo>
                  <a:pt x="80" y="225"/>
                </a:lnTo>
                <a:lnTo>
                  <a:pt x="48" y="193"/>
                </a:lnTo>
                <a:lnTo>
                  <a:pt x="16" y="129"/>
                </a:lnTo>
                <a:lnTo>
                  <a:pt x="0" y="97"/>
                </a:lnTo>
                <a:lnTo>
                  <a:pt x="0" y="65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31" name="Freeform 42"/>
          <p:cNvSpPr/>
          <p:nvPr/>
        </p:nvSpPr>
        <p:spPr>
          <a:xfrm>
            <a:off x="6230938" y="1999298"/>
            <a:ext cx="1165225" cy="257175"/>
          </a:xfrm>
          <a:custGeom>
            <a:avLst/>
            <a:gdLst>
              <a:gd name="txL" fmla="*/ 0 w 1835"/>
              <a:gd name="txT" fmla="*/ 0 h 403"/>
              <a:gd name="txR" fmla="*/ 1835 w 1835"/>
              <a:gd name="txB" fmla="*/ 403 h 403"/>
            </a:gdLst>
            <a:ahLst/>
            <a:cxnLst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</a:cxnLst>
            <a:rect l="txL" t="txT" r="txR" b="txB"/>
            <a:pathLst>
              <a:path w="1835" h="403">
                <a:moveTo>
                  <a:pt x="0" y="322"/>
                </a:moveTo>
                <a:lnTo>
                  <a:pt x="16" y="306"/>
                </a:lnTo>
                <a:lnTo>
                  <a:pt x="32" y="290"/>
                </a:lnTo>
                <a:lnTo>
                  <a:pt x="48" y="290"/>
                </a:lnTo>
                <a:lnTo>
                  <a:pt x="113" y="290"/>
                </a:lnTo>
                <a:lnTo>
                  <a:pt x="145" y="290"/>
                </a:lnTo>
                <a:lnTo>
                  <a:pt x="177" y="274"/>
                </a:lnTo>
                <a:lnTo>
                  <a:pt x="225" y="274"/>
                </a:lnTo>
                <a:lnTo>
                  <a:pt x="290" y="258"/>
                </a:lnTo>
                <a:lnTo>
                  <a:pt x="386" y="242"/>
                </a:lnTo>
                <a:lnTo>
                  <a:pt x="483" y="210"/>
                </a:lnTo>
                <a:lnTo>
                  <a:pt x="612" y="194"/>
                </a:lnTo>
                <a:lnTo>
                  <a:pt x="757" y="161"/>
                </a:lnTo>
                <a:lnTo>
                  <a:pt x="918" y="129"/>
                </a:lnTo>
                <a:lnTo>
                  <a:pt x="1095" y="81"/>
                </a:lnTo>
                <a:lnTo>
                  <a:pt x="1191" y="65"/>
                </a:lnTo>
                <a:lnTo>
                  <a:pt x="1272" y="49"/>
                </a:lnTo>
                <a:lnTo>
                  <a:pt x="1352" y="33"/>
                </a:lnTo>
                <a:lnTo>
                  <a:pt x="1417" y="17"/>
                </a:lnTo>
                <a:lnTo>
                  <a:pt x="1465" y="17"/>
                </a:lnTo>
                <a:lnTo>
                  <a:pt x="1513" y="0"/>
                </a:lnTo>
                <a:lnTo>
                  <a:pt x="1562" y="0"/>
                </a:lnTo>
                <a:lnTo>
                  <a:pt x="1594" y="0"/>
                </a:lnTo>
                <a:lnTo>
                  <a:pt x="1642" y="0"/>
                </a:lnTo>
                <a:lnTo>
                  <a:pt x="1690" y="17"/>
                </a:lnTo>
                <a:lnTo>
                  <a:pt x="1739" y="33"/>
                </a:lnTo>
                <a:lnTo>
                  <a:pt x="1771" y="65"/>
                </a:lnTo>
                <a:lnTo>
                  <a:pt x="1819" y="113"/>
                </a:lnTo>
                <a:lnTo>
                  <a:pt x="1835" y="129"/>
                </a:lnTo>
                <a:lnTo>
                  <a:pt x="1835" y="145"/>
                </a:lnTo>
                <a:lnTo>
                  <a:pt x="1819" y="161"/>
                </a:lnTo>
                <a:lnTo>
                  <a:pt x="1787" y="161"/>
                </a:lnTo>
                <a:lnTo>
                  <a:pt x="1755" y="177"/>
                </a:lnTo>
                <a:lnTo>
                  <a:pt x="1723" y="177"/>
                </a:lnTo>
                <a:lnTo>
                  <a:pt x="1674" y="177"/>
                </a:lnTo>
                <a:lnTo>
                  <a:pt x="1610" y="177"/>
                </a:lnTo>
                <a:lnTo>
                  <a:pt x="1545" y="177"/>
                </a:lnTo>
                <a:lnTo>
                  <a:pt x="1417" y="177"/>
                </a:lnTo>
                <a:lnTo>
                  <a:pt x="1304" y="177"/>
                </a:lnTo>
                <a:lnTo>
                  <a:pt x="1223" y="194"/>
                </a:lnTo>
                <a:lnTo>
                  <a:pt x="1159" y="194"/>
                </a:lnTo>
                <a:lnTo>
                  <a:pt x="1111" y="210"/>
                </a:lnTo>
                <a:lnTo>
                  <a:pt x="1046" y="226"/>
                </a:lnTo>
                <a:lnTo>
                  <a:pt x="966" y="242"/>
                </a:lnTo>
                <a:lnTo>
                  <a:pt x="869" y="258"/>
                </a:lnTo>
                <a:lnTo>
                  <a:pt x="676" y="290"/>
                </a:lnTo>
                <a:lnTo>
                  <a:pt x="467" y="354"/>
                </a:lnTo>
                <a:lnTo>
                  <a:pt x="354" y="371"/>
                </a:lnTo>
                <a:lnTo>
                  <a:pt x="274" y="387"/>
                </a:lnTo>
                <a:lnTo>
                  <a:pt x="225" y="403"/>
                </a:lnTo>
                <a:lnTo>
                  <a:pt x="177" y="403"/>
                </a:lnTo>
                <a:lnTo>
                  <a:pt x="129" y="403"/>
                </a:lnTo>
                <a:lnTo>
                  <a:pt x="80" y="371"/>
                </a:lnTo>
                <a:lnTo>
                  <a:pt x="32" y="354"/>
                </a:lnTo>
                <a:lnTo>
                  <a:pt x="0" y="322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32" name="Freeform 37"/>
          <p:cNvSpPr/>
          <p:nvPr/>
        </p:nvSpPr>
        <p:spPr>
          <a:xfrm>
            <a:off x="6373813" y="1376998"/>
            <a:ext cx="296862" cy="1379537"/>
          </a:xfrm>
          <a:custGeom>
            <a:avLst/>
            <a:gdLst>
              <a:gd name="txL" fmla="*/ 0 w 467"/>
              <a:gd name="txT" fmla="*/ 0 h 2172"/>
              <a:gd name="txR" fmla="*/ 467 w 467"/>
              <a:gd name="txB" fmla="*/ 2172 h 2172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467" h="2172">
                <a:moveTo>
                  <a:pt x="451" y="80"/>
                </a:moveTo>
                <a:lnTo>
                  <a:pt x="467" y="112"/>
                </a:lnTo>
                <a:lnTo>
                  <a:pt x="467" y="128"/>
                </a:lnTo>
                <a:lnTo>
                  <a:pt x="467" y="161"/>
                </a:lnTo>
                <a:lnTo>
                  <a:pt x="467" y="193"/>
                </a:lnTo>
                <a:lnTo>
                  <a:pt x="451" y="225"/>
                </a:lnTo>
                <a:lnTo>
                  <a:pt x="451" y="273"/>
                </a:lnTo>
                <a:lnTo>
                  <a:pt x="451" y="338"/>
                </a:lnTo>
                <a:lnTo>
                  <a:pt x="451" y="418"/>
                </a:lnTo>
                <a:lnTo>
                  <a:pt x="451" y="515"/>
                </a:lnTo>
                <a:lnTo>
                  <a:pt x="467" y="627"/>
                </a:lnTo>
                <a:lnTo>
                  <a:pt x="467" y="756"/>
                </a:lnTo>
                <a:lnTo>
                  <a:pt x="467" y="901"/>
                </a:lnTo>
                <a:lnTo>
                  <a:pt x="467" y="1014"/>
                </a:lnTo>
                <a:lnTo>
                  <a:pt x="467" y="1126"/>
                </a:lnTo>
                <a:lnTo>
                  <a:pt x="451" y="1223"/>
                </a:lnTo>
                <a:lnTo>
                  <a:pt x="451" y="1303"/>
                </a:lnTo>
                <a:lnTo>
                  <a:pt x="451" y="1384"/>
                </a:lnTo>
                <a:lnTo>
                  <a:pt x="435" y="1432"/>
                </a:lnTo>
                <a:lnTo>
                  <a:pt x="435" y="1480"/>
                </a:lnTo>
                <a:lnTo>
                  <a:pt x="403" y="1577"/>
                </a:lnTo>
                <a:lnTo>
                  <a:pt x="387" y="1657"/>
                </a:lnTo>
                <a:lnTo>
                  <a:pt x="322" y="1802"/>
                </a:lnTo>
                <a:lnTo>
                  <a:pt x="242" y="1947"/>
                </a:lnTo>
                <a:lnTo>
                  <a:pt x="193" y="2011"/>
                </a:lnTo>
                <a:lnTo>
                  <a:pt x="145" y="2060"/>
                </a:lnTo>
                <a:lnTo>
                  <a:pt x="81" y="2124"/>
                </a:lnTo>
                <a:lnTo>
                  <a:pt x="49" y="2156"/>
                </a:lnTo>
                <a:lnTo>
                  <a:pt x="16" y="2172"/>
                </a:lnTo>
                <a:lnTo>
                  <a:pt x="0" y="2156"/>
                </a:lnTo>
                <a:lnTo>
                  <a:pt x="0" y="2140"/>
                </a:lnTo>
                <a:lnTo>
                  <a:pt x="16" y="2108"/>
                </a:lnTo>
                <a:lnTo>
                  <a:pt x="49" y="2044"/>
                </a:lnTo>
                <a:lnTo>
                  <a:pt x="97" y="1963"/>
                </a:lnTo>
                <a:lnTo>
                  <a:pt x="145" y="1899"/>
                </a:lnTo>
                <a:lnTo>
                  <a:pt x="177" y="1818"/>
                </a:lnTo>
                <a:lnTo>
                  <a:pt x="242" y="1641"/>
                </a:lnTo>
                <a:lnTo>
                  <a:pt x="290" y="1464"/>
                </a:lnTo>
                <a:lnTo>
                  <a:pt x="322" y="1255"/>
                </a:lnTo>
                <a:lnTo>
                  <a:pt x="322" y="1207"/>
                </a:lnTo>
                <a:lnTo>
                  <a:pt x="322" y="1142"/>
                </a:lnTo>
                <a:lnTo>
                  <a:pt x="322" y="1062"/>
                </a:lnTo>
                <a:lnTo>
                  <a:pt x="322" y="981"/>
                </a:lnTo>
                <a:lnTo>
                  <a:pt x="322" y="901"/>
                </a:lnTo>
                <a:lnTo>
                  <a:pt x="322" y="804"/>
                </a:lnTo>
                <a:lnTo>
                  <a:pt x="322" y="692"/>
                </a:lnTo>
                <a:lnTo>
                  <a:pt x="322" y="579"/>
                </a:lnTo>
                <a:lnTo>
                  <a:pt x="322" y="466"/>
                </a:lnTo>
                <a:lnTo>
                  <a:pt x="306" y="370"/>
                </a:lnTo>
                <a:lnTo>
                  <a:pt x="306" y="289"/>
                </a:lnTo>
                <a:lnTo>
                  <a:pt x="290" y="225"/>
                </a:lnTo>
                <a:lnTo>
                  <a:pt x="290" y="177"/>
                </a:lnTo>
                <a:lnTo>
                  <a:pt x="274" y="128"/>
                </a:lnTo>
                <a:lnTo>
                  <a:pt x="258" y="96"/>
                </a:lnTo>
                <a:lnTo>
                  <a:pt x="242" y="80"/>
                </a:lnTo>
                <a:lnTo>
                  <a:pt x="226" y="64"/>
                </a:lnTo>
                <a:lnTo>
                  <a:pt x="226" y="48"/>
                </a:lnTo>
                <a:lnTo>
                  <a:pt x="226" y="32"/>
                </a:lnTo>
                <a:lnTo>
                  <a:pt x="226" y="16"/>
                </a:lnTo>
                <a:lnTo>
                  <a:pt x="242" y="0"/>
                </a:lnTo>
                <a:lnTo>
                  <a:pt x="274" y="0"/>
                </a:lnTo>
                <a:lnTo>
                  <a:pt x="306" y="0"/>
                </a:lnTo>
                <a:lnTo>
                  <a:pt x="338" y="16"/>
                </a:lnTo>
                <a:lnTo>
                  <a:pt x="387" y="32"/>
                </a:lnTo>
                <a:lnTo>
                  <a:pt x="419" y="48"/>
                </a:lnTo>
                <a:lnTo>
                  <a:pt x="435" y="64"/>
                </a:lnTo>
                <a:lnTo>
                  <a:pt x="451" y="80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33" name="Freeform 38"/>
          <p:cNvSpPr/>
          <p:nvPr/>
        </p:nvSpPr>
        <p:spPr>
          <a:xfrm>
            <a:off x="6854826" y="1202373"/>
            <a:ext cx="173038" cy="1687512"/>
          </a:xfrm>
          <a:custGeom>
            <a:avLst/>
            <a:gdLst>
              <a:gd name="txL" fmla="*/ 0 w 274"/>
              <a:gd name="txT" fmla="*/ 0 h 2656"/>
              <a:gd name="txR" fmla="*/ 274 w 274"/>
              <a:gd name="txB" fmla="*/ 2656 h 2656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274" h="2656">
                <a:moveTo>
                  <a:pt x="241" y="1883"/>
                </a:moveTo>
                <a:lnTo>
                  <a:pt x="241" y="2028"/>
                </a:lnTo>
                <a:lnTo>
                  <a:pt x="241" y="2173"/>
                </a:lnTo>
                <a:lnTo>
                  <a:pt x="225" y="2285"/>
                </a:lnTo>
                <a:lnTo>
                  <a:pt x="225" y="2382"/>
                </a:lnTo>
                <a:lnTo>
                  <a:pt x="225" y="2462"/>
                </a:lnTo>
                <a:lnTo>
                  <a:pt x="209" y="2527"/>
                </a:lnTo>
                <a:lnTo>
                  <a:pt x="209" y="2559"/>
                </a:lnTo>
                <a:lnTo>
                  <a:pt x="193" y="2591"/>
                </a:lnTo>
                <a:lnTo>
                  <a:pt x="177" y="2623"/>
                </a:lnTo>
                <a:lnTo>
                  <a:pt x="161" y="2639"/>
                </a:lnTo>
                <a:lnTo>
                  <a:pt x="145" y="2656"/>
                </a:lnTo>
                <a:lnTo>
                  <a:pt x="145" y="2639"/>
                </a:lnTo>
                <a:lnTo>
                  <a:pt x="129" y="2623"/>
                </a:lnTo>
                <a:lnTo>
                  <a:pt x="113" y="2607"/>
                </a:lnTo>
                <a:lnTo>
                  <a:pt x="97" y="2575"/>
                </a:lnTo>
                <a:lnTo>
                  <a:pt x="97" y="2527"/>
                </a:lnTo>
                <a:lnTo>
                  <a:pt x="80" y="2479"/>
                </a:lnTo>
                <a:lnTo>
                  <a:pt x="80" y="2430"/>
                </a:lnTo>
                <a:lnTo>
                  <a:pt x="64" y="2398"/>
                </a:lnTo>
                <a:lnTo>
                  <a:pt x="64" y="2382"/>
                </a:lnTo>
                <a:lnTo>
                  <a:pt x="64" y="2366"/>
                </a:lnTo>
                <a:lnTo>
                  <a:pt x="80" y="2318"/>
                </a:lnTo>
                <a:lnTo>
                  <a:pt x="80" y="2253"/>
                </a:lnTo>
                <a:lnTo>
                  <a:pt x="97" y="2173"/>
                </a:lnTo>
                <a:lnTo>
                  <a:pt x="97" y="2124"/>
                </a:lnTo>
                <a:lnTo>
                  <a:pt x="97" y="2060"/>
                </a:lnTo>
                <a:lnTo>
                  <a:pt x="97" y="1980"/>
                </a:lnTo>
                <a:lnTo>
                  <a:pt x="97" y="1867"/>
                </a:lnTo>
                <a:lnTo>
                  <a:pt x="97" y="1754"/>
                </a:lnTo>
                <a:lnTo>
                  <a:pt x="97" y="1626"/>
                </a:lnTo>
                <a:lnTo>
                  <a:pt x="97" y="1481"/>
                </a:lnTo>
                <a:lnTo>
                  <a:pt x="97" y="1320"/>
                </a:lnTo>
                <a:lnTo>
                  <a:pt x="97" y="1143"/>
                </a:lnTo>
                <a:lnTo>
                  <a:pt x="97" y="998"/>
                </a:lnTo>
                <a:lnTo>
                  <a:pt x="97" y="853"/>
                </a:lnTo>
                <a:lnTo>
                  <a:pt x="97" y="740"/>
                </a:lnTo>
                <a:lnTo>
                  <a:pt x="97" y="628"/>
                </a:lnTo>
                <a:lnTo>
                  <a:pt x="97" y="531"/>
                </a:lnTo>
                <a:lnTo>
                  <a:pt x="97" y="451"/>
                </a:lnTo>
                <a:lnTo>
                  <a:pt x="97" y="386"/>
                </a:lnTo>
                <a:lnTo>
                  <a:pt x="80" y="274"/>
                </a:lnTo>
                <a:lnTo>
                  <a:pt x="64" y="193"/>
                </a:lnTo>
                <a:lnTo>
                  <a:pt x="48" y="129"/>
                </a:lnTo>
                <a:lnTo>
                  <a:pt x="32" y="97"/>
                </a:lnTo>
                <a:lnTo>
                  <a:pt x="16" y="64"/>
                </a:lnTo>
                <a:lnTo>
                  <a:pt x="0" y="32"/>
                </a:lnTo>
                <a:lnTo>
                  <a:pt x="0" y="16"/>
                </a:lnTo>
                <a:lnTo>
                  <a:pt x="16" y="0"/>
                </a:lnTo>
                <a:lnTo>
                  <a:pt x="32" y="0"/>
                </a:lnTo>
                <a:lnTo>
                  <a:pt x="48" y="0"/>
                </a:lnTo>
                <a:lnTo>
                  <a:pt x="97" y="16"/>
                </a:lnTo>
                <a:lnTo>
                  <a:pt x="145" y="32"/>
                </a:lnTo>
                <a:lnTo>
                  <a:pt x="209" y="64"/>
                </a:lnTo>
                <a:lnTo>
                  <a:pt x="241" y="97"/>
                </a:lnTo>
                <a:lnTo>
                  <a:pt x="274" y="129"/>
                </a:lnTo>
                <a:lnTo>
                  <a:pt x="274" y="145"/>
                </a:lnTo>
                <a:lnTo>
                  <a:pt x="274" y="193"/>
                </a:lnTo>
                <a:lnTo>
                  <a:pt x="258" y="242"/>
                </a:lnTo>
                <a:lnTo>
                  <a:pt x="258" y="258"/>
                </a:lnTo>
                <a:lnTo>
                  <a:pt x="258" y="306"/>
                </a:lnTo>
                <a:lnTo>
                  <a:pt x="241" y="354"/>
                </a:lnTo>
                <a:lnTo>
                  <a:pt x="241" y="402"/>
                </a:lnTo>
                <a:lnTo>
                  <a:pt x="241" y="483"/>
                </a:lnTo>
                <a:lnTo>
                  <a:pt x="241" y="563"/>
                </a:lnTo>
                <a:lnTo>
                  <a:pt x="241" y="660"/>
                </a:lnTo>
                <a:lnTo>
                  <a:pt x="241" y="773"/>
                </a:lnTo>
                <a:lnTo>
                  <a:pt x="241" y="1014"/>
                </a:lnTo>
                <a:lnTo>
                  <a:pt x="241" y="1272"/>
                </a:lnTo>
                <a:lnTo>
                  <a:pt x="241" y="1577"/>
                </a:lnTo>
                <a:lnTo>
                  <a:pt x="241" y="1883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pic>
        <p:nvPicPr>
          <p:cNvPr id="26651" name="Picture 3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2915" y="411480"/>
            <a:ext cx="901700" cy="512763"/>
          </a:xfrm>
          <a:prstGeom prst="rect">
            <a:avLst/>
          </a:prstGeom>
          <a:noFill/>
          <a:ln w="9525">
            <a:noFill/>
          </a:ln>
          <a:effectLst>
            <a:outerShdw dist="38100" dir="8100000" algn="tr" rotWithShape="0">
              <a:srgbClr val="000000">
                <a:alpha val="39998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758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bldLvl="0" animBg="1"/>
      <p:bldP spid="42" grpId="0"/>
      <p:bldP spid="4" grpId="0"/>
      <p:bldP spid="24" grpId="0"/>
      <p:bldP spid="25" grpId="0"/>
      <p:bldP spid="2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47"/>
          <p:cNvGraphicFramePr>
            <a:graphicFrameLocks noGrp="1"/>
          </p:cNvGraphicFramePr>
          <p:nvPr/>
        </p:nvGraphicFramePr>
        <p:xfrm>
          <a:off x="5376863" y="856615"/>
          <a:ext cx="2590800" cy="2590800"/>
        </p:xfrm>
        <a:graphic>
          <a:graphicData uri="http://schemas.openxmlformats.org/drawingml/2006/table">
            <a:tbl>
              <a:tblPr/>
              <a:tblGrid>
                <a:gridCol w="1284446"/>
                <a:gridCol w="1306354"/>
              </a:tblGrid>
              <a:tr h="1289209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83" marB="3428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83" marB="34283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0159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83" marB="3428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83" marB="34283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1" name="矩形 2"/>
          <p:cNvSpPr>
            <a:spLocks noChangeArrowheads="1"/>
          </p:cNvSpPr>
          <p:nvPr/>
        </p:nvSpPr>
        <p:spPr bwMode="auto">
          <a:xfrm>
            <a:off x="5238750" y="3534728"/>
            <a:ext cx="3024188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defTabSz="342900" eaLnBrk="1" hangingPunct="1">
              <a:defRPr/>
            </a:pPr>
            <a:r>
              <a:rPr lang="zh-CN" altLang="en-US" b="1" dirty="0">
                <a:solidFill>
                  <a:srgbClr val="0000FF"/>
                </a:solidFill>
                <a:latin typeface="宋体" panose="02010600030101010101" pitchFamily="2" charset="-122"/>
              </a:rPr>
              <a:t>书写指导：</a:t>
            </a:r>
            <a:r>
              <a:rPr lang="zh-CN" altLang="en-US" b="1" dirty="0">
                <a:solidFill>
                  <a:srgbClr val="000000"/>
                </a:solidFill>
                <a:latin typeface="宋体" panose="02010600030101010101" pitchFamily="2" charset="-122"/>
              </a:rPr>
              <a:t>第一笔点与第七笔竖都位于竖中线，使整个字中心对齐。</a:t>
            </a:r>
          </a:p>
        </p:txBody>
      </p:sp>
      <p:sp>
        <p:nvSpPr>
          <p:cNvPr id="28686" name="矩形 4"/>
          <p:cNvSpPr/>
          <p:nvPr/>
        </p:nvSpPr>
        <p:spPr>
          <a:xfrm>
            <a:off x="3544888" y="1578928"/>
            <a:ext cx="1210588" cy="132331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7999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空</a:t>
            </a:r>
          </a:p>
        </p:txBody>
      </p:sp>
      <p:sp>
        <p:nvSpPr>
          <p:cNvPr id="42" name="矩形 41"/>
          <p:cNvSpPr/>
          <p:nvPr/>
        </p:nvSpPr>
        <p:spPr>
          <a:xfrm>
            <a:off x="3349626" y="935991"/>
            <a:ext cx="1844675" cy="83099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4800" b="1" dirty="0">
                <a:solidFill>
                  <a:srgbClr val="FF000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 kōng</a:t>
            </a:r>
          </a:p>
        </p:txBody>
      </p:sp>
      <p:sp>
        <p:nvSpPr>
          <p:cNvPr id="28689" name="TextBox 45"/>
          <p:cNvSpPr txBox="1"/>
          <p:nvPr/>
        </p:nvSpPr>
        <p:spPr>
          <a:xfrm>
            <a:off x="814388" y="1531303"/>
            <a:ext cx="2411412" cy="9233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5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空</a:t>
            </a:r>
            <a:r>
              <a:rPr lang="zh-CN" altLang="en-US" sz="5400" dirty="0">
                <a:latin typeface="楷体" panose="02010609060101010101" pitchFamily="49" charset="-122"/>
                <a:ea typeface="楷体" panose="02010609060101010101" pitchFamily="49" charset="-122"/>
              </a:rPr>
              <a:t>着手</a:t>
            </a:r>
          </a:p>
        </p:txBody>
      </p:sp>
      <p:sp>
        <p:nvSpPr>
          <p:cNvPr id="4" name="TextBox 20"/>
          <p:cNvSpPr txBox="1">
            <a:spLocks noChangeArrowheads="1"/>
          </p:cNvSpPr>
          <p:nvPr/>
        </p:nvSpPr>
        <p:spPr bwMode="auto">
          <a:xfrm>
            <a:off x="796926" y="3687128"/>
            <a:ext cx="3030538" cy="39998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342900">
              <a:defRPr/>
            </a:pPr>
            <a:r>
              <a:rPr lang="zh-CN" altLang="en-US" sz="1999" b="1" dirty="0">
                <a:solidFill>
                  <a:srgbClr val="0000FF"/>
                </a:solidFill>
                <a:latin typeface="+mj-ea"/>
                <a:ea typeface="+mj-ea"/>
              </a:rPr>
              <a:t>组词：</a:t>
            </a:r>
            <a:r>
              <a:rPr lang="zh-CN" altLang="en-US" sz="1999" b="1" dirty="0">
                <a:latin typeface="+mj-ea"/>
                <a:ea typeface="+mj-ea"/>
              </a:rPr>
              <a:t>空话  空手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766763" y="3998278"/>
            <a:ext cx="4027487" cy="55380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342900">
              <a:lnSpc>
                <a:spcPct val="150000"/>
              </a:lnSpc>
              <a:defRPr/>
            </a:pPr>
            <a:r>
              <a:rPr lang="zh-CN" altLang="en-US" sz="1999" b="1" dirty="0">
                <a:solidFill>
                  <a:srgbClr val="0000FF"/>
                </a:solidFill>
                <a:latin typeface="+mj-ea"/>
                <a:ea typeface="+mj-ea"/>
              </a:rPr>
              <a:t>造句：</a:t>
            </a:r>
            <a:r>
              <a:rPr lang="zh-CN" altLang="en-US" sz="1999" b="1" dirty="0">
                <a:latin typeface="+mj-ea"/>
                <a:ea typeface="+mj-ea"/>
              </a:rPr>
              <a:t>我国的空军越来越强大了。</a:t>
            </a:r>
          </a:p>
        </p:txBody>
      </p:sp>
      <p:sp>
        <p:nvSpPr>
          <p:cNvPr id="25" name="文本框 30"/>
          <p:cNvSpPr txBox="1">
            <a:spLocks noChangeArrowheads="1"/>
          </p:cNvSpPr>
          <p:nvPr/>
        </p:nvSpPr>
        <p:spPr bwMode="auto">
          <a:xfrm>
            <a:off x="563563" y="3252351"/>
            <a:ext cx="2797175" cy="7076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342900" eaLnBrk="1" hangingPunct="1">
              <a:defRPr/>
            </a:pPr>
            <a:r>
              <a:rPr lang="zh-CN" altLang="en-US" sz="1999" b="1">
                <a:solidFill>
                  <a:srgbClr val="0000FF"/>
                </a:solidFill>
                <a:latin typeface="+mj-ea"/>
                <a:ea typeface="+mj-ea"/>
              </a:rPr>
              <a:t>音序：</a:t>
            </a:r>
            <a:r>
              <a:rPr lang="en-US" altLang="zh-CN" sz="1999" b="1">
                <a:latin typeface="+mj-ea"/>
                <a:ea typeface="+mj-ea"/>
              </a:rPr>
              <a:t>K  </a:t>
            </a:r>
            <a:r>
              <a:rPr lang="zh-CN" altLang="en-US" sz="1999" b="1">
                <a:solidFill>
                  <a:srgbClr val="0000FF"/>
                </a:solidFill>
                <a:latin typeface="+mj-ea"/>
                <a:ea typeface="+mj-ea"/>
              </a:rPr>
              <a:t>部首：</a:t>
            </a:r>
            <a:r>
              <a:rPr lang="zh-CN" altLang="en-US" sz="1999" b="1">
                <a:latin typeface="+mj-ea"/>
                <a:ea typeface="+mj-ea"/>
              </a:rPr>
              <a:t>穴</a:t>
            </a:r>
          </a:p>
          <a:p>
            <a:pPr algn="ctr" defTabSz="342900" eaLnBrk="1" hangingPunct="1">
              <a:defRPr/>
            </a:pPr>
            <a:endParaRPr lang="en-US" altLang="zh-CN" sz="1999" b="1">
              <a:latin typeface="+mj-ea"/>
              <a:ea typeface="+mj-ea"/>
            </a:endParaRPr>
          </a:p>
        </p:txBody>
      </p:sp>
      <p:sp>
        <p:nvSpPr>
          <p:cNvPr id="26" name="文本框 31"/>
          <p:cNvSpPr txBox="1">
            <a:spLocks noChangeArrowheads="1"/>
          </p:cNvSpPr>
          <p:nvPr/>
        </p:nvSpPr>
        <p:spPr bwMode="auto">
          <a:xfrm>
            <a:off x="500063" y="2823562"/>
            <a:ext cx="2078038" cy="39998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 anchorCtr="1">
            <a:spAutoFit/>
          </a:bodyPr>
          <a:lstStyle/>
          <a:p>
            <a:pPr algn="ctr" defTabSz="342900">
              <a:defRPr/>
            </a:pPr>
            <a:r>
              <a:rPr lang="zh-CN" altLang="en-US" sz="1999" b="1" dirty="0">
                <a:solidFill>
                  <a:srgbClr val="0000FF"/>
                </a:solidFill>
                <a:latin typeface="+mj-ea"/>
                <a:ea typeface="+mj-ea"/>
              </a:rPr>
              <a:t>结构</a:t>
            </a:r>
            <a:r>
              <a:rPr lang="en-US" altLang="zh-CN" sz="1999" b="1" dirty="0">
                <a:solidFill>
                  <a:srgbClr val="0000FF"/>
                </a:solidFill>
                <a:latin typeface="+mj-ea"/>
                <a:ea typeface="+mj-ea"/>
              </a:rPr>
              <a:t>: </a:t>
            </a:r>
            <a:r>
              <a:rPr lang="zh-CN" altLang="en-US" sz="1999" b="1" dirty="0">
                <a:latin typeface="+mj-ea"/>
                <a:ea typeface="+mj-ea"/>
              </a:rPr>
              <a:t>上下</a:t>
            </a:r>
          </a:p>
        </p:txBody>
      </p:sp>
      <p:sp>
        <p:nvSpPr>
          <p:cNvPr id="27" name="Freeform 35"/>
          <p:cNvSpPr/>
          <p:nvPr/>
        </p:nvSpPr>
        <p:spPr>
          <a:xfrm>
            <a:off x="6797675" y="1875790"/>
            <a:ext cx="388938" cy="325438"/>
          </a:xfrm>
          <a:custGeom>
            <a:avLst/>
            <a:gdLst>
              <a:gd name="txL" fmla="*/ 0 w 611"/>
              <a:gd name="txT" fmla="*/ 0 h 513"/>
              <a:gd name="txR" fmla="*/ 611 w 611"/>
              <a:gd name="txB" fmla="*/ 513 h 513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611" h="513">
                <a:moveTo>
                  <a:pt x="322" y="80"/>
                </a:moveTo>
                <a:lnTo>
                  <a:pt x="418" y="128"/>
                </a:lnTo>
                <a:lnTo>
                  <a:pt x="499" y="176"/>
                </a:lnTo>
                <a:lnTo>
                  <a:pt x="563" y="224"/>
                </a:lnTo>
                <a:lnTo>
                  <a:pt x="595" y="256"/>
                </a:lnTo>
                <a:lnTo>
                  <a:pt x="611" y="304"/>
                </a:lnTo>
                <a:lnTo>
                  <a:pt x="611" y="352"/>
                </a:lnTo>
                <a:lnTo>
                  <a:pt x="611" y="432"/>
                </a:lnTo>
                <a:lnTo>
                  <a:pt x="595" y="465"/>
                </a:lnTo>
                <a:lnTo>
                  <a:pt x="579" y="481"/>
                </a:lnTo>
                <a:lnTo>
                  <a:pt x="563" y="497"/>
                </a:lnTo>
                <a:lnTo>
                  <a:pt x="563" y="513"/>
                </a:lnTo>
                <a:lnTo>
                  <a:pt x="547" y="497"/>
                </a:lnTo>
                <a:lnTo>
                  <a:pt x="531" y="497"/>
                </a:lnTo>
                <a:lnTo>
                  <a:pt x="499" y="481"/>
                </a:lnTo>
                <a:lnTo>
                  <a:pt x="466" y="449"/>
                </a:lnTo>
                <a:lnTo>
                  <a:pt x="370" y="384"/>
                </a:lnTo>
                <a:lnTo>
                  <a:pt x="257" y="272"/>
                </a:lnTo>
                <a:lnTo>
                  <a:pt x="209" y="224"/>
                </a:lnTo>
                <a:lnTo>
                  <a:pt x="161" y="176"/>
                </a:lnTo>
                <a:lnTo>
                  <a:pt x="112" y="128"/>
                </a:lnTo>
                <a:lnTo>
                  <a:pt x="80" y="96"/>
                </a:lnTo>
                <a:lnTo>
                  <a:pt x="48" y="64"/>
                </a:lnTo>
                <a:lnTo>
                  <a:pt x="16" y="32"/>
                </a:lnTo>
                <a:lnTo>
                  <a:pt x="16" y="16"/>
                </a:lnTo>
                <a:lnTo>
                  <a:pt x="0" y="0"/>
                </a:lnTo>
                <a:lnTo>
                  <a:pt x="64" y="0"/>
                </a:lnTo>
                <a:lnTo>
                  <a:pt x="144" y="16"/>
                </a:lnTo>
                <a:lnTo>
                  <a:pt x="225" y="48"/>
                </a:lnTo>
                <a:lnTo>
                  <a:pt x="322" y="80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28" name="Freeform 32"/>
          <p:cNvSpPr/>
          <p:nvPr/>
        </p:nvSpPr>
        <p:spPr>
          <a:xfrm>
            <a:off x="5897563" y="1529716"/>
            <a:ext cx="234950" cy="549275"/>
          </a:xfrm>
          <a:custGeom>
            <a:avLst/>
            <a:gdLst>
              <a:gd name="txL" fmla="*/ 0 w 370"/>
              <a:gd name="txT" fmla="*/ 0 h 864"/>
              <a:gd name="txR" fmla="*/ 370 w 370"/>
              <a:gd name="txB" fmla="*/ 864 h 864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370" h="864">
                <a:moveTo>
                  <a:pt x="96" y="864"/>
                </a:moveTo>
                <a:lnTo>
                  <a:pt x="80" y="848"/>
                </a:lnTo>
                <a:lnTo>
                  <a:pt x="64" y="832"/>
                </a:lnTo>
                <a:lnTo>
                  <a:pt x="48" y="800"/>
                </a:lnTo>
                <a:lnTo>
                  <a:pt x="32" y="752"/>
                </a:lnTo>
                <a:lnTo>
                  <a:pt x="16" y="704"/>
                </a:lnTo>
                <a:lnTo>
                  <a:pt x="16" y="656"/>
                </a:lnTo>
                <a:lnTo>
                  <a:pt x="0" y="624"/>
                </a:lnTo>
                <a:lnTo>
                  <a:pt x="0" y="608"/>
                </a:lnTo>
                <a:lnTo>
                  <a:pt x="16" y="576"/>
                </a:lnTo>
                <a:lnTo>
                  <a:pt x="16" y="544"/>
                </a:lnTo>
                <a:lnTo>
                  <a:pt x="64" y="480"/>
                </a:lnTo>
                <a:lnTo>
                  <a:pt x="96" y="432"/>
                </a:lnTo>
                <a:lnTo>
                  <a:pt x="129" y="368"/>
                </a:lnTo>
                <a:lnTo>
                  <a:pt x="161" y="288"/>
                </a:lnTo>
                <a:lnTo>
                  <a:pt x="193" y="192"/>
                </a:lnTo>
                <a:lnTo>
                  <a:pt x="225" y="112"/>
                </a:lnTo>
                <a:lnTo>
                  <a:pt x="257" y="48"/>
                </a:lnTo>
                <a:lnTo>
                  <a:pt x="273" y="16"/>
                </a:lnTo>
                <a:lnTo>
                  <a:pt x="290" y="0"/>
                </a:lnTo>
                <a:lnTo>
                  <a:pt x="306" y="16"/>
                </a:lnTo>
                <a:lnTo>
                  <a:pt x="322" y="48"/>
                </a:lnTo>
                <a:lnTo>
                  <a:pt x="338" y="112"/>
                </a:lnTo>
                <a:lnTo>
                  <a:pt x="354" y="176"/>
                </a:lnTo>
                <a:lnTo>
                  <a:pt x="370" y="256"/>
                </a:lnTo>
                <a:lnTo>
                  <a:pt x="370" y="320"/>
                </a:lnTo>
                <a:lnTo>
                  <a:pt x="370" y="352"/>
                </a:lnTo>
                <a:lnTo>
                  <a:pt x="354" y="384"/>
                </a:lnTo>
                <a:lnTo>
                  <a:pt x="338" y="432"/>
                </a:lnTo>
                <a:lnTo>
                  <a:pt x="322" y="496"/>
                </a:lnTo>
                <a:lnTo>
                  <a:pt x="273" y="624"/>
                </a:lnTo>
                <a:lnTo>
                  <a:pt x="209" y="736"/>
                </a:lnTo>
                <a:lnTo>
                  <a:pt x="177" y="800"/>
                </a:lnTo>
                <a:lnTo>
                  <a:pt x="145" y="832"/>
                </a:lnTo>
                <a:lnTo>
                  <a:pt x="112" y="848"/>
                </a:lnTo>
                <a:lnTo>
                  <a:pt x="96" y="864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29" name="Freeform 33"/>
          <p:cNvSpPr/>
          <p:nvPr/>
        </p:nvSpPr>
        <p:spPr>
          <a:xfrm>
            <a:off x="6061075" y="1478916"/>
            <a:ext cx="1482725" cy="385763"/>
          </a:xfrm>
          <a:custGeom>
            <a:avLst/>
            <a:gdLst>
              <a:gd name="txL" fmla="*/ 0 w 2335"/>
              <a:gd name="txT" fmla="*/ 0 h 609"/>
              <a:gd name="txR" fmla="*/ 2335 w 2335"/>
              <a:gd name="txB" fmla="*/ 609 h 609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2335" h="609">
                <a:moveTo>
                  <a:pt x="1965" y="513"/>
                </a:moveTo>
                <a:lnTo>
                  <a:pt x="1900" y="545"/>
                </a:lnTo>
                <a:lnTo>
                  <a:pt x="1852" y="593"/>
                </a:lnTo>
                <a:lnTo>
                  <a:pt x="1820" y="609"/>
                </a:lnTo>
                <a:lnTo>
                  <a:pt x="1804" y="609"/>
                </a:lnTo>
                <a:lnTo>
                  <a:pt x="1787" y="609"/>
                </a:lnTo>
                <a:lnTo>
                  <a:pt x="1787" y="577"/>
                </a:lnTo>
                <a:lnTo>
                  <a:pt x="1804" y="513"/>
                </a:lnTo>
                <a:lnTo>
                  <a:pt x="1852" y="433"/>
                </a:lnTo>
                <a:lnTo>
                  <a:pt x="1884" y="353"/>
                </a:lnTo>
                <a:lnTo>
                  <a:pt x="1900" y="289"/>
                </a:lnTo>
                <a:lnTo>
                  <a:pt x="1916" y="241"/>
                </a:lnTo>
                <a:lnTo>
                  <a:pt x="1916" y="225"/>
                </a:lnTo>
                <a:lnTo>
                  <a:pt x="1900" y="209"/>
                </a:lnTo>
                <a:lnTo>
                  <a:pt x="1868" y="193"/>
                </a:lnTo>
                <a:lnTo>
                  <a:pt x="1836" y="193"/>
                </a:lnTo>
                <a:lnTo>
                  <a:pt x="1787" y="177"/>
                </a:lnTo>
                <a:lnTo>
                  <a:pt x="1739" y="177"/>
                </a:lnTo>
                <a:lnTo>
                  <a:pt x="1691" y="177"/>
                </a:lnTo>
                <a:lnTo>
                  <a:pt x="1643" y="193"/>
                </a:lnTo>
                <a:lnTo>
                  <a:pt x="1562" y="193"/>
                </a:lnTo>
                <a:lnTo>
                  <a:pt x="1498" y="209"/>
                </a:lnTo>
                <a:lnTo>
                  <a:pt x="1401" y="225"/>
                </a:lnTo>
                <a:lnTo>
                  <a:pt x="1304" y="225"/>
                </a:lnTo>
                <a:lnTo>
                  <a:pt x="1192" y="241"/>
                </a:lnTo>
                <a:lnTo>
                  <a:pt x="1079" y="273"/>
                </a:lnTo>
                <a:lnTo>
                  <a:pt x="950" y="289"/>
                </a:lnTo>
                <a:lnTo>
                  <a:pt x="805" y="305"/>
                </a:lnTo>
                <a:lnTo>
                  <a:pt x="660" y="337"/>
                </a:lnTo>
                <a:lnTo>
                  <a:pt x="516" y="353"/>
                </a:lnTo>
                <a:lnTo>
                  <a:pt x="355" y="369"/>
                </a:lnTo>
                <a:lnTo>
                  <a:pt x="177" y="401"/>
                </a:lnTo>
                <a:lnTo>
                  <a:pt x="0" y="417"/>
                </a:lnTo>
                <a:lnTo>
                  <a:pt x="0" y="321"/>
                </a:lnTo>
                <a:lnTo>
                  <a:pt x="258" y="273"/>
                </a:lnTo>
                <a:lnTo>
                  <a:pt x="499" y="241"/>
                </a:lnTo>
                <a:lnTo>
                  <a:pt x="709" y="209"/>
                </a:lnTo>
                <a:lnTo>
                  <a:pt x="902" y="177"/>
                </a:lnTo>
                <a:lnTo>
                  <a:pt x="1063" y="161"/>
                </a:lnTo>
                <a:lnTo>
                  <a:pt x="1208" y="129"/>
                </a:lnTo>
                <a:lnTo>
                  <a:pt x="1337" y="113"/>
                </a:lnTo>
                <a:lnTo>
                  <a:pt x="1433" y="97"/>
                </a:lnTo>
                <a:lnTo>
                  <a:pt x="1514" y="81"/>
                </a:lnTo>
                <a:lnTo>
                  <a:pt x="1594" y="65"/>
                </a:lnTo>
                <a:lnTo>
                  <a:pt x="1659" y="65"/>
                </a:lnTo>
                <a:lnTo>
                  <a:pt x="1707" y="49"/>
                </a:lnTo>
                <a:lnTo>
                  <a:pt x="1755" y="32"/>
                </a:lnTo>
                <a:lnTo>
                  <a:pt x="1787" y="32"/>
                </a:lnTo>
                <a:lnTo>
                  <a:pt x="1804" y="16"/>
                </a:lnTo>
                <a:lnTo>
                  <a:pt x="1820" y="16"/>
                </a:lnTo>
                <a:lnTo>
                  <a:pt x="1868" y="0"/>
                </a:lnTo>
                <a:lnTo>
                  <a:pt x="1900" y="0"/>
                </a:lnTo>
                <a:lnTo>
                  <a:pt x="1932" y="0"/>
                </a:lnTo>
                <a:lnTo>
                  <a:pt x="1965" y="16"/>
                </a:lnTo>
                <a:lnTo>
                  <a:pt x="2013" y="49"/>
                </a:lnTo>
                <a:lnTo>
                  <a:pt x="2093" y="81"/>
                </a:lnTo>
                <a:lnTo>
                  <a:pt x="2174" y="145"/>
                </a:lnTo>
                <a:lnTo>
                  <a:pt x="2238" y="209"/>
                </a:lnTo>
                <a:lnTo>
                  <a:pt x="2303" y="257"/>
                </a:lnTo>
                <a:lnTo>
                  <a:pt x="2335" y="289"/>
                </a:lnTo>
                <a:lnTo>
                  <a:pt x="2335" y="321"/>
                </a:lnTo>
                <a:lnTo>
                  <a:pt x="2335" y="337"/>
                </a:lnTo>
                <a:lnTo>
                  <a:pt x="2303" y="353"/>
                </a:lnTo>
                <a:lnTo>
                  <a:pt x="2270" y="353"/>
                </a:lnTo>
                <a:lnTo>
                  <a:pt x="2238" y="369"/>
                </a:lnTo>
                <a:lnTo>
                  <a:pt x="2174" y="385"/>
                </a:lnTo>
                <a:lnTo>
                  <a:pt x="2109" y="417"/>
                </a:lnTo>
                <a:lnTo>
                  <a:pt x="2045" y="449"/>
                </a:lnTo>
                <a:lnTo>
                  <a:pt x="1965" y="513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30" name="Freeform 34"/>
          <p:cNvSpPr/>
          <p:nvPr/>
        </p:nvSpPr>
        <p:spPr>
          <a:xfrm>
            <a:off x="6061075" y="1855153"/>
            <a:ext cx="522288" cy="579437"/>
          </a:xfrm>
          <a:custGeom>
            <a:avLst/>
            <a:gdLst>
              <a:gd name="txL" fmla="*/ 0 w 821"/>
              <a:gd name="txT" fmla="*/ 0 h 913"/>
              <a:gd name="txR" fmla="*/ 821 w 821"/>
              <a:gd name="txB" fmla="*/ 913 h 913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821" h="913">
                <a:moveTo>
                  <a:pt x="532" y="96"/>
                </a:moveTo>
                <a:lnTo>
                  <a:pt x="532" y="64"/>
                </a:lnTo>
                <a:lnTo>
                  <a:pt x="532" y="16"/>
                </a:lnTo>
                <a:lnTo>
                  <a:pt x="564" y="0"/>
                </a:lnTo>
                <a:lnTo>
                  <a:pt x="596" y="0"/>
                </a:lnTo>
                <a:lnTo>
                  <a:pt x="628" y="16"/>
                </a:lnTo>
                <a:lnTo>
                  <a:pt x="693" y="32"/>
                </a:lnTo>
                <a:lnTo>
                  <a:pt x="757" y="96"/>
                </a:lnTo>
                <a:lnTo>
                  <a:pt x="773" y="112"/>
                </a:lnTo>
                <a:lnTo>
                  <a:pt x="805" y="144"/>
                </a:lnTo>
                <a:lnTo>
                  <a:pt x="805" y="160"/>
                </a:lnTo>
                <a:lnTo>
                  <a:pt x="821" y="192"/>
                </a:lnTo>
                <a:lnTo>
                  <a:pt x="805" y="208"/>
                </a:lnTo>
                <a:lnTo>
                  <a:pt x="773" y="272"/>
                </a:lnTo>
                <a:lnTo>
                  <a:pt x="709" y="336"/>
                </a:lnTo>
                <a:lnTo>
                  <a:pt x="644" y="416"/>
                </a:lnTo>
                <a:lnTo>
                  <a:pt x="548" y="513"/>
                </a:lnTo>
                <a:lnTo>
                  <a:pt x="451" y="609"/>
                </a:lnTo>
                <a:lnTo>
                  <a:pt x="338" y="689"/>
                </a:lnTo>
                <a:lnTo>
                  <a:pt x="242" y="769"/>
                </a:lnTo>
                <a:lnTo>
                  <a:pt x="145" y="833"/>
                </a:lnTo>
                <a:lnTo>
                  <a:pt x="65" y="881"/>
                </a:lnTo>
                <a:lnTo>
                  <a:pt x="16" y="913"/>
                </a:lnTo>
                <a:lnTo>
                  <a:pt x="0" y="913"/>
                </a:lnTo>
                <a:lnTo>
                  <a:pt x="0" y="897"/>
                </a:lnTo>
                <a:lnTo>
                  <a:pt x="16" y="865"/>
                </a:lnTo>
                <a:lnTo>
                  <a:pt x="81" y="801"/>
                </a:lnTo>
                <a:lnTo>
                  <a:pt x="161" y="721"/>
                </a:lnTo>
                <a:lnTo>
                  <a:pt x="322" y="529"/>
                </a:lnTo>
                <a:lnTo>
                  <a:pt x="387" y="416"/>
                </a:lnTo>
                <a:lnTo>
                  <a:pt x="451" y="320"/>
                </a:lnTo>
                <a:lnTo>
                  <a:pt x="499" y="240"/>
                </a:lnTo>
                <a:lnTo>
                  <a:pt x="532" y="176"/>
                </a:lnTo>
                <a:lnTo>
                  <a:pt x="548" y="128"/>
                </a:lnTo>
                <a:lnTo>
                  <a:pt x="532" y="96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31" name="Freeform 36"/>
          <p:cNvSpPr/>
          <p:nvPr/>
        </p:nvSpPr>
        <p:spPr>
          <a:xfrm>
            <a:off x="6297613" y="2353628"/>
            <a:ext cx="796925" cy="192087"/>
          </a:xfrm>
          <a:custGeom>
            <a:avLst/>
            <a:gdLst>
              <a:gd name="txL" fmla="*/ 0 w 1255"/>
              <a:gd name="txT" fmla="*/ 0 h 304"/>
              <a:gd name="txR" fmla="*/ 1255 w 1255"/>
              <a:gd name="txB" fmla="*/ 304 h 304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255" h="304">
                <a:moveTo>
                  <a:pt x="531" y="64"/>
                </a:moveTo>
                <a:lnTo>
                  <a:pt x="644" y="48"/>
                </a:lnTo>
                <a:lnTo>
                  <a:pt x="756" y="32"/>
                </a:lnTo>
                <a:lnTo>
                  <a:pt x="853" y="16"/>
                </a:lnTo>
                <a:lnTo>
                  <a:pt x="933" y="0"/>
                </a:lnTo>
                <a:lnTo>
                  <a:pt x="1014" y="0"/>
                </a:lnTo>
                <a:lnTo>
                  <a:pt x="1062" y="0"/>
                </a:lnTo>
                <a:lnTo>
                  <a:pt x="1111" y="0"/>
                </a:lnTo>
                <a:lnTo>
                  <a:pt x="1143" y="0"/>
                </a:lnTo>
                <a:lnTo>
                  <a:pt x="1191" y="16"/>
                </a:lnTo>
                <a:lnTo>
                  <a:pt x="1223" y="48"/>
                </a:lnTo>
                <a:lnTo>
                  <a:pt x="1239" y="64"/>
                </a:lnTo>
                <a:lnTo>
                  <a:pt x="1255" y="80"/>
                </a:lnTo>
                <a:lnTo>
                  <a:pt x="1255" y="96"/>
                </a:lnTo>
                <a:lnTo>
                  <a:pt x="1223" y="128"/>
                </a:lnTo>
                <a:lnTo>
                  <a:pt x="1175" y="144"/>
                </a:lnTo>
                <a:lnTo>
                  <a:pt x="1094" y="176"/>
                </a:lnTo>
                <a:lnTo>
                  <a:pt x="982" y="208"/>
                </a:lnTo>
                <a:lnTo>
                  <a:pt x="869" y="224"/>
                </a:lnTo>
                <a:lnTo>
                  <a:pt x="724" y="240"/>
                </a:lnTo>
                <a:lnTo>
                  <a:pt x="579" y="256"/>
                </a:lnTo>
                <a:lnTo>
                  <a:pt x="499" y="272"/>
                </a:lnTo>
                <a:lnTo>
                  <a:pt x="434" y="272"/>
                </a:lnTo>
                <a:lnTo>
                  <a:pt x="370" y="288"/>
                </a:lnTo>
                <a:lnTo>
                  <a:pt x="322" y="288"/>
                </a:lnTo>
                <a:lnTo>
                  <a:pt x="273" y="288"/>
                </a:lnTo>
                <a:lnTo>
                  <a:pt x="241" y="304"/>
                </a:lnTo>
                <a:lnTo>
                  <a:pt x="225" y="304"/>
                </a:lnTo>
                <a:lnTo>
                  <a:pt x="209" y="304"/>
                </a:lnTo>
                <a:lnTo>
                  <a:pt x="193" y="304"/>
                </a:lnTo>
                <a:lnTo>
                  <a:pt x="161" y="288"/>
                </a:lnTo>
                <a:lnTo>
                  <a:pt x="112" y="272"/>
                </a:lnTo>
                <a:lnTo>
                  <a:pt x="80" y="240"/>
                </a:lnTo>
                <a:lnTo>
                  <a:pt x="32" y="224"/>
                </a:lnTo>
                <a:lnTo>
                  <a:pt x="0" y="208"/>
                </a:lnTo>
                <a:lnTo>
                  <a:pt x="0" y="192"/>
                </a:lnTo>
                <a:lnTo>
                  <a:pt x="0" y="176"/>
                </a:lnTo>
                <a:lnTo>
                  <a:pt x="16" y="176"/>
                </a:lnTo>
                <a:lnTo>
                  <a:pt x="32" y="160"/>
                </a:lnTo>
                <a:lnTo>
                  <a:pt x="80" y="160"/>
                </a:lnTo>
                <a:lnTo>
                  <a:pt x="145" y="144"/>
                </a:lnTo>
                <a:lnTo>
                  <a:pt x="209" y="128"/>
                </a:lnTo>
                <a:lnTo>
                  <a:pt x="306" y="112"/>
                </a:lnTo>
                <a:lnTo>
                  <a:pt x="402" y="96"/>
                </a:lnTo>
                <a:lnTo>
                  <a:pt x="531" y="64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32" name="Freeform 37"/>
          <p:cNvSpPr/>
          <p:nvPr/>
        </p:nvSpPr>
        <p:spPr>
          <a:xfrm>
            <a:off x="6604000" y="2444116"/>
            <a:ext cx="163513" cy="530225"/>
          </a:xfrm>
          <a:custGeom>
            <a:avLst/>
            <a:gdLst>
              <a:gd name="txL" fmla="*/ 0 w 257"/>
              <a:gd name="txT" fmla="*/ 0 h 833"/>
              <a:gd name="txR" fmla="*/ 257 w 257"/>
              <a:gd name="txB" fmla="*/ 833 h 833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257" h="833">
                <a:moveTo>
                  <a:pt x="209" y="833"/>
                </a:moveTo>
                <a:lnTo>
                  <a:pt x="48" y="833"/>
                </a:lnTo>
                <a:lnTo>
                  <a:pt x="32" y="416"/>
                </a:lnTo>
                <a:lnTo>
                  <a:pt x="16" y="208"/>
                </a:lnTo>
                <a:lnTo>
                  <a:pt x="0" y="0"/>
                </a:lnTo>
                <a:lnTo>
                  <a:pt x="112" y="48"/>
                </a:lnTo>
                <a:lnTo>
                  <a:pt x="177" y="96"/>
                </a:lnTo>
                <a:lnTo>
                  <a:pt x="241" y="128"/>
                </a:lnTo>
                <a:lnTo>
                  <a:pt x="257" y="128"/>
                </a:lnTo>
                <a:lnTo>
                  <a:pt x="257" y="144"/>
                </a:lnTo>
                <a:lnTo>
                  <a:pt x="257" y="176"/>
                </a:lnTo>
                <a:lnTo>
                  <a:pt x="257" y="208"/>
                </a:lnTo>
                <a:lnTo>
                  <a:pt x="257" y="240"/>
                </a:lnTo>
                <a:lnTo>
                  <a:pt x="241" y="288"/>
                </a:lnTo>
                <a:lnTo>
                  <a:pt x="241" y="320"/>
                </a:lnTo>
                <a:lnTo>
                  <a:pt x="241" y="368"/>
                </a:lnTo>
                <a:lnTo>
                  <a:pt x="225" y="416"/>
                </a:lnTo>
                <a:lnTo>
                  <a:pt x="225" y="480"/>
                </a:lnTo>
                <a:lnTo>
                  <a:pt x="225" y="560"/>
                </a:lnTo>
                <a:lnTo>
                  <a:pt x="225" y="641"/>
                </a:lnTo>
                <a:lnTo>
                  <a:pt x="209" y="737"/>
                </a:lnTo>
                <a:lnTo>
                  <a:pt x="209" y="833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33" name="Freeform 38"/>
          <p:cNvSpPr/>
          <p:nvPr/>
        </p:nvSpPr>
        <p:spPr>
          <a:xfrm>
            <a:off x="6532563" y="1183640"/>
            <a:ext cx="295275" cy="274638"/>
          </a:xfrm>
          <a:custGeom>
            <a:avLst/>
            <a:gdLst>
              <a:gd name="txL" fmla="*/ 0 w 467"/>
              <a:gd name="txT" fmla="*/ 0 h 432"/>
              <a:gd name="txR" fmla="*/ 467 w 467"/>
              <a:gd name="txB" fmla="*/ 432 h 432"/>
            </a:gdLst>
            <a:ahLst/>
            <a:cxnLst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0" y="2147483647"/>
              </a:cxn>
            </a:cxnLst>
            <a:rect l="txL" t="txT" r="txR" b="txB"/>
            <a:pathLst>
              <a:path w="467" h="432">
                <a:moveTo>
                  <a:pt x="0" y="48"/>
                </a:moveTo>
                <a:lnTo>
                  <a:pt x="16" y="32"/>
                </a:lnTo>
                <a:lnTo>
                  <a:pt x="48" y="16"/>
                </a:lnTo>
                <a:lnTo>
                  <a:pt x="80" y="0"/>
                </a:lnTo>
                <a:lnTo>
                  <a:pt x="145" y="0"/>
                </a:lnTo>
                <a:lnTo>
                  <a:pt x="193" y="0"/>
                </a:lnTo>
                <a:lnTo>
                  <a:pt x="258" y="16"/>
                </a:lnTo>
                <a:lnTo>
                  <a:pt x="306" y="48"/>
                </a:lnTo>
                <a:lnTo>
                  <a:pt x="354" y="80"/>
                </a:lnTo>
                <a:lnTo>
                  <a:pt x="402" y="128"/>
                </a:lnTo>
                <a:lnTo>
                  <a:pt x="435" y="176"/>
                </a:lnTo>
                <a:lnTo>
                  <a:pt x="451" y="208"/>
                </a:lnTo>
                <a:lnTo>
                  <a:pt x="467" y="240"/>
                </a:lnTo>
                <a:lnTo>
                  <a:pt x="451" y="320"/>
                </a:lnTo>
                <a:lnTo>
                  <a:pt x="419" y="400"/>
                </a:lnTo>
                <a:lnTo>
                  <a:pt x="402" y="432"/>
                </a:lnTo>
                <a:lnTo>
                  <a:pt x="370" y="432"/>
                </a:lnTo>
                <a:lnTo>
                  <a:pt x="322" y="432"/>
                </a:lnTo>
                <a:lnTo>
                  <a:pt x="290" y="400"/>
                </a:lnTo>
                <a:lnTo>
                  <a:pt x="241" y="368"/>
                </a:lnTo>
                <a:lnTo>
                  <a:pt x="193" y="320"/>
                </a:lnTo>
                <a:lnTo>
                  <a:pt x="145" y="256"/>
                </a:lnTo>
                <a:lnTo>
                  <a:pt x="97" y="192"/>
                </a:lnTo>
                <a:lnTo>
                  <a:pt x="48" y="144"/>
                </a:lnTo>
                <a:lnTo>
                  <a:pt x="16" y="96"/>
                </a:lnTo>
                <a:lnTo>
                  <a:pt x="0" y="64"/>
                </a:lnTo>
                <a:lnTo>
                  <a:pt x="0" y="48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5" name="Freeform 39"/>
          <p:cNvSpPr/>
          <p:nvPr/>
        </p:nvSpPr>
        <p:spPr>
          <a:xfrm>
            <a:off x="5897563" y="2852104"/>
            <a:ext cx="1646237" cy="263525"/>
          </a:xfrm>
          <a:custGeom>
            <a:avLst/>
            <a:gdLst>
              <a:gd name="txL" fmla="*/ 0 w 2592"/>
              <a:gd name="txT" fmla="*/ 0 h 416"/>
              <a:gd name="txR" fmla="*/ 2592 w 2592"/>
              <a:gd name="txB" fmla="*/ 416 h 416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2592" h="416">
                <a:moveTo>
                  <a:pt x="1674" y="224"/>
                </a:moveTo>
                <a:lnTo>
                  <a:pt x="1642" y="224"/>
                </a:lnTo>
                <a:lnTo>
                  <a:pt x="1594" y="224"/>
                </a:lnTo>
                <a:lnTo>
                  <a:pt x="1529" y="224"/>
                </a:lnTo>
                <a:lnTo>
                  <a:pt x="1465" y="240"/>
                </a:lnTo>
                <a:lnTo>
                  <a:pt x="1400" y="240"/>
                </a:lnTo>
                <a:lnTo>
                  <a:pt x="1320" y="256"/>
                </a:lnTo>
                <a:lnTo>
                  <a:pt x="1239" y="272"/>
                </a:lnTo>
                <a:lnTo>
                  <a:pt x="1143" y="272"/>
                </a:lnTo>
                <a:lnTo>
                  <a:pt x="950" y="304"/>
                </a:lnTo>
                <a:lnTo>
                  <a:pt x="789" y="320"/>
                </a:lnTo>
                <a:lnTo>
                  <a:pt x="644" y="352"/>
                </a:lnTo>
                <a:lnTo>
                  <a:pt x="515" y="368"/>
                </a:lnTo>
                <a:lnTo>
                  <a:pt x="418" y="400"/>
                </a:lnTo>
                <a:lnTo>
                  <a:pt x="322" y="400"/>
                </a:lnTo>
                <a:lnTo>
                  <a:pt x="257" y="416"/>
                </a:lnTo>
                <a:lnTo>
                  <a:pt x="209" y="416"/>
                </a:lnTo>
                <a:lnTo>
                  <a:pt x="129" y="384"/>
                </a:lnTo>
                <a:lnTo>
                  <a:pt x="64" y="336"/>
                </a:lnTo>
                <a:lnTo>
                  <a:pt x="32" y="304"/>
                </a:lnTo>
                <a:lnTo>
                  <a:pt x="0" y="272"/>
                </a:lnTo>
                <a:lnTo>
                  <a:pt x="0" y="256"/>
                </a:lnTo>
                <a:lnTo>
                  <a:pt x="16" y="240"/>
                </a:lnTo>
                <a:lnTo>
                  <a:pt x="32" y="240"/>
                </a:lnTo>
                <a:lnTo>
                  <a:pt x="64" y="240"/>
                </a:lnTo>
                <a:lnTo>
                  <a:pt x="112" y="256"/>
                </a:lnTo>
                <a:lnTo>
                  <a:pt x="129" y="256"/>
                </a:lnTo>
                <a:lnTo>
                  <a:pt x="177" y="240"/>
                </a:lnTo>
                <a:lnTo>
                  <a:pt x="241" y="240"/>
                </a:lnTo>
                <a:lnTo>
                  <a:pt x="322" y="224"/>
                </a:lnTo>
                <a:lnTo>
                  <a:pt x="418" y="224"/>
                </a:lnTo>
                <a:lnTo>
                  <a:pt x="531" y="208"/>
                </a:lnTo>
                <a:lnTo>
                  <a:pt x="660" y="192"/>
                </a:lnTo>
                <a:lnTo>
                  <a:pt x="805" y="176"/>
                </a:lnTo>
                <a:lnTo>
                  <a:pt x="950" y="144"/>
                </a:lnTo>
                <a:lnTo>
                  <a:pt x="1095" y="128"/>
                </a:lnTo>
                <a:lnTo>
                  <a:pt x="1223" y="112"/>
                </a:lnTo>
                <a:lnTo>
                  <a:pt x="1336" y="96"/>
                </a:lnTo>
                <a:lnTo>
                  <a:pt x="1449" y="80"/>
                </a:lnTo>
                <a:lnTo>
                  <a:pt x="1545" y="64"/>
                </a:lnTo>
                <a:lnTo>
                  <a:pt x="1642" y="48"/>
                </a:lnTo>
                <a:lnTo>
                  <a:pt x="1722" y="32"/>
                </a:lnTo>
                <a:lnTo>
                  <a:pt x="1851" y="16"/>
                </a:lnTo>
                <a:lnTo>
                  <a:pt x="1964" y="0"/>
                </a:lnTo>
                <a:lnTo>
                  <a:pt x="2061" y="0"/>
                </a:lnTo>
                <a:lnTo>
                  <a:pt x="2125" y="0"/>
                </a:lnTo>
                <a:lnTo>
                  <a:pt x="2189" y="0"/>
                </a:lnTo>
                <a:lnTo>
                  <a:pt x="2254" y="16"/>
                </a:lnTo>
                <a:lnTo>
                  <a:pt x="2318" y="32"/>
                </a:lnTo>
                <a:lnTo>
                  <a:pt x="2383" y="64"/>
                </a:lnTo>
                <a:lnTo>
                  <a:pt x="2447" y="96"/>
                </a:lnTo>
                <a:lnTo>
                  <a:pt x="2495" y="128"/>
                </a:lnTo>
                <a:lnTo>
                  <a:pt x="2544" y="160"/>
                </a:lnTo>
                <a:lnTo>
                  <a:pt x="2576" y="192"/>
                </a:lnTo>
                <a:lnTo>
                  <a:pt x="2576" y="224"/>
                </a:lnTo>
                <a:lnTo>
                  <a:pt x="2592" y="240"/>
                </a:lnTo>
                <a:lnTo>
                  <a:pt x="2592" y="256"/>
                </a:lnTo>
                <a:lnTo>
                  <a:pt x="2576" y="272"/>
                </a:lnTo>
                <a:lnTo>
                  <a:pt x="2544" y="272"/>
                </a:lnTo>
                <a:lnTo>
                  <a:pt x="2511" y="272"/>
                </a:lnTo>
                <a:lnTo>
                  <a:pt x="2479" y="272"/>
                </a:lnTo>
                <a:lnTo>
                  <a:pt x="2415" y="272"/>
                </a:lnTo>
                <a:lnTo>
                  <a:pt x="2350" y="256"/>
                </a:lnTo>
                <a:lnTo>
                  <a:pt x="2286" y="256"/>
                </a:lnTo>
                <a:lnTo>
                  <a:pt x="2189" y="256"/>
                </a:lnTo>
                <a:lnTo>
                  <a:pt x="2109" y="240"/>
                </a:lnTo>
                <a:lnTo>
                  <a:pt x="2028" y="240"/>
                </a:lnTo>
                <a:lnTo>
                  <a:pt x="1883" y="224"/>
                </a:lnTo>
                <a:lnTo>
                  <a:pt x="1771" y="224"/>
                </a:lnTo>
                <a:lnTo>
                  <a:pt x="1674" y="224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pic>
        <p:nvPicPr>
          <p:cNvPr id="26651" name="Picture 3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2915" y="411480"/>
            <a:ext cx="901700" cy="512763"/>
          </a:xfrm>
          <a:prstGeom prst="rect">
            <a:avLst/>
          </a:prstGeom>
          <a:noFill/>
          <a:ln w="9525">
            <a:noFill/>
          </a:ln>
          <a:effectLst>
            <a:outerShdw dist="38100" dir="8100000" algn="tr" rotWithShape="0">
              <a:srgbClr val="000000">
                <a:alpha val="39998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261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bldLvl="0" animBg="1"/>
      <p:bldP spid="42" grpId="0"/>
      <p:bldP spid="4" grpId="0"/>
      <p:bldP spid="24" grpId="0"/>
      <p:bldP spid="25" grpId="0"/>
      <p:bldP spid="2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>
            <a:spLocks noChangeArrowheads="1"/>
          </p:cNvSpPr>
          <p:nvPr/>
        </p:nvSpPr>
        <p:spPr bwMode="auto">
          <a:xfrm>
            <a:off x="4170363" y="1535113"/>
            <a:ext cx="1770062" cy="119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3200" b="1">
                <a:latin typeface="宋体" panose="02010600030101010101" pitchFamily="2" charset="-122"/>
              </a:rPr>
              <a:t>扔玉米，摘桃子</a:t>
            </a:r>
          </a:p>
        </p:txBody>
      </p:sp>
      <p:pic>
        <p:nvPicPr>
          <p:cNvPr id="24" name="Picture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2" r="3679" b="12738"/>
          <a:stretch>
            <a:fillRect/>
          </a:stretch>
        </p:blipFill>
        <p:spPr bwMode="auto">
          <a:xfrm>
            <a:off x="1163638" y="1462088"/>
            <a:ext cx="1282700" cy="123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矩形 25"/>
          <p:cNvSpPr>
            <a:spLocks noChangeArrowheads="1"/>
          </p:cNvSpPr>
          <p:nvPr/>
        </p:nvSpPr>
        <p:spPr bwMode="auto">
          <a:xfrm>
            <a:off x="6183313" y="1555750"/>
            <a:ext cx="1831975" cy="119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3200" b="1">
                <a:latin typeface="宋体" panose="02010600030101010101" pitchFamily="2" charset="-122"/>
              </a:rPr>
              <a:t>扔桃子，</a:t>
            </a:r>
            <a:endParaRPr lang="en-US" altLang="zh-CN" sz="3200" b="1">
              <a:latin typeface="宋体" panose="02010600030101010101" pitchFamily="2" charset="-122"/>
            </a:endParaRPr>
          </a:p>
          <a:p>
            <a:pPr eaLnBrk="1" hangingPunct="1">
              <a:lnSpc>
                <a:spcPct val="120000"/>
              </a:lnSpc>
            </a:pPr>
            <a:r>
              <a:rPr lang="zh-CN" altLang="en-US" sz="3200" b="1">
                <a:latin typeface="宋体" panose="02010600030101010101" pitchFamily="2" charset="-122"/>
              </a:rPr>
              <a:t>摘西瓜</a:t>
            </a:r>
          </a:p>
        </p:txBody>
      </p:sp>
      <p:cxnSp>
        <p:nvCxnSpPr>
          <p:cNvPr id="29" name="直接箭头连接符 28"/>
          <p:cNvCxnSpPr/>
          <p:nvPr/>
        </p:nvCxnSpPr>
        <p:spPr>
          <a:xfrm>
            <a:off x="5507038" y="2155825"/>
            <a:ext cx="631825" cy="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箭头连接符 31"/>
          <p:cNvCxnSpPr/>
          <p:nvPr/>
        </p:nvCxnSpPr>
        <p:spPr>
          <a:xfrm flipV="1">
            <a:off x="3825875" y="3244850"/>
            <a:ext cx="581025" cy="7938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矩形 32"/>
          <p:cNvSpPr>
            <a:spLocks noChangeArrowheads="1"/>
          </p:cNvSpPr>
          <p:nvPr/>
        </p:nvSpPr>
        <p:spPr bwMode="auto">
          <a:xfrm>
            <a:off x="2462213" y="2636838"/>
            <a:ext cx="1831975" cy="119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3200" b="1">
                <a:latin typeface="宋体" panose="02010600030101010101" pitchFamily="2" charset="-122"/>
              </a:rPr>
              <a:t>扔西瓜，</a:t>
            </a:r>
            <a:endParaRPr lang="en-US" altLang="zh-CN" sz="3200" b="1">
              <a:latin typeface="宋体" panose="02010600030101010101" pitchFamily="2" charset="-122"/>
            </a:endParaRPr>
          </a:p>
          <a:p>
            <a:pPr eaLnBrk="1" hangingPunct="1">
              <a:lnSpc>
                <a:spcPct val="120000"/>
              </a:lnSpc>
            </a:pPr>
            <a:r>
              <a:rPr lang="zh-CN" altLang="en-US" sz="3200" b="1">
                <a:latin typeface="宋体" panose="02010600030101010101" pitchFamily="2" charset="-122"/>
              </a:rPr>
              <a:t>追小兔</a:t>
            </a:r>
          </a:p>
        </p:txBody>
      </p:sp>
      <p:cxnSp>
        <p:nvCxnSpPr>
          <p:cNvPr id="34" name="直接箭头连接符 33"/>
          <p:cNvCxnSpPr/>
          <p:nvPr/>
        </p:nvCxnSpPr>
        <p:spPr>
          <a:xfrm>
            <a:off x="1812925" y="3244850"/>
            <a:ext cx="633413" cy="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8" r="14883"/>
          <a:stretch>
            <a:fillRect/>
          </a:stretch>
        </p:blipFill>
        <p:spPr bwMode="auto">
          <a:xfrm>
            <a:off x="6069013" y="2733675"/>
            <a:ext cx="1423987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" name="矩形 125"/>
          <p:cNvSpPr>
            <a:spLocks noChangeArrowheads="1"/>
          </p:cNvSpPr>
          <p:nvPr/>
        </p:nvSpPr>
        <p:spPr bwMode="auto">
          <a:xfrm>
            <a:off x="4167188" y="2933700"/>
            <a:ext cx="2679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zh-CN" altLang="en-US" sz="3200" b="1">
                <a:latin typeface="宋体" panose="02010600030101010101" pitchFamily="2" charset="-122"/>
              </a:rPr>
              <a:t>空着手回家</a:t>
            </a:r>
          </a:p>
        </p:txBody>
      </p:sp>
      <p:sp>
        <p:nvSpPr>
          <p:cNvPr id="44044" name="矩形 126"/>
          <p:cNvSpPr>
            <a:spLocks noChangeArrowheads="1"/>
          </p:cNvSpPr>
          <p:nvPr/>
        </p:nvSpPr>
        <p:spPr bwMode="auto">
          <a:xfrm>
            <a:off x="66675" y="2279650"/>
            <a:ext cx="957263" cy="5842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小猴子下山</a:t>
            </a:r>
          </a:p>
        </p:txBody>
      </p:sp>
      <p:sp>
        <p:nvSpPr>
          <p:cNvPr id="28" name="矩形 27"/>
          <p:cNvSpPr>
            <a:spLocks noChangeArrowheads="1"/>
          </p:cNvSpPr>
          <p:nvPr/>
        </p:nvSpPr>
        <p:spPr bwMode="auto">
          <a:xfrm>
            <a:off x="2324100" y="1851025"/>
            <a:ext cx="142081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zh-CN" altLang="en-US" sz="3200" b="1">
                <a:latin typeface="宋体" panose="02010600030101010101" pitchFamily="2" charset="-122"/>
              </a:rPr>
              <a:t>掰玉米</a:t>
            </a:r>
          </a:p>
        </p:txBody>
      </p:sp>
      <p:cxnSp>
        <p:nvCxnSpPr>
          <p:cNvPr id="43" name="直接箭头连接符 42"/>
          <p:cNvCxnSpPr/>
          <p:nvPr/>
        </p:nvCxnSpPr>
        <p:spPr>
          <a:xfrm>
            <a:off x="3660775" y="2152650"/>
            <a:ext cx="633413" cy="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104" name="TextBox 12"/>
          <p:cNvSpPr txBox="1">
            <a:spLocks noChangeArrowheads="1"/>
          </p:cNvSpPr>
          <p:nvPr/>
        </p:nvSpPr>
        <p:spPr bwMode="auto">
          <a:xfrm>
            <a:off x="36343" y="267515"/>
            <a:ext cx="24907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zh-CN" altLang="en-US" sz="3200" b="1" dirty="0">
                <a:solidFill>
                  <a:schemeClr val="bg1"/>
                </a:solidFill>
                <a:highlight>
                  <a:srgbClr val="3CB15E"/>
                </a:highlight>
                <a:latin typeface="宋体" panose="02010600030101010101" pitchFamily="2" charset="-122"/>
              </a:rPr>
              <a:t>板书设计</a:t>
            </a:r>
          </a:p>
        </p:txBody>
      </p:sp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7826375" y="1730375"/>
            <a:ext cx="1168400" cy="211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三心二意</a:t>
            </a:r>
            <a:endParaRPr lang="en-US" altLang="zh-CN" sz="3200" b="1">
              <a:solidFill>
                <a:srgbClr val="0000FF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eaLnBrk="1" hangingPunct="1"/>
            <a:r>
              <a:rPr lang="zh-CN" altLang="en-US" sz="3200" b="1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一无所获</a:t>
            </a:r>
          </a:p>
        </p:txBody>
      </p:sp>
      <p:sp>
        <p:nvSpPr>
          <p:cNvPr id="3" name="左大括号 2"/>
          <p:cNvSpPr/>
          <p:nvPr/>
        </p:nvSpPr>
        <p:spPr>
          <a:xfrm>
            <a:off x="977900" y="1563688"/>
            <a:ext cx="360363" cy="2087562"/>
          </a:xfrm>
          <a:prstGeom prst="leftBrace">
            <a:avLst>
              <a:gd name="adj1" fmla="val 65136"/>
              <a:gd name="adj2" fmla="val 50000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7" name="左大括号 26"/>
          <p:cNvSpPr/>
          <p:nvPr/>
        </p:nvSpPr>
        <p:spPr>
          <a:xfrm flipH="1">
            <a:off x="7559675" y="1597025"/>
            <a:ext cx="331788" cy="2087563"/>
          </a:xfrm>
          <a:prstGeom prst="leftBrace">
            <a:avLst>
              <a:gd name="adj1" fmla="val 65136"/>
              <a:gd name="adj2" fmla="val 50000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6" grpId="0"/>
      <p:bldP spid="33" grpId="0"/>
      <p:bldP spid="126" grpId="0"/>
      <p:bldP spid="28" grpId="0"/>
      <p:bldP spid="2" grpId="0"/>
      <p:bldP spid="3" grpId="0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12"/>
          <p:cNvSpPr txBox="1">
            <a:spLocks noChangeArrowheads="1"/>
          </p:cNvSpPr>
          <p:nvPr/>
        </p:nvSpPr>
        <p:spPr bwMode="auto">
          <a:xfrm>
            <a:off x="0" y="261938"/>
            <a:ext cx="24907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zh-CN" altLang="en-US" sz="3200" b="1" dirty="0">
                <a:solidFill>
                  <a:schemeClr val="bg1"/>
                </a:solidFill>
                <a:highlight>
                  <a:srgbClr val="3CB15E"/>
                </a:highlight>
                <a:latin typeface="宋体" panose="02010600030101010101" pitchFamily="2" charset="-122"/>
              </a:rPr>
              <a:t>整体感知</a:t>
            </a:r>
          </a:p>
        </p:txBody>
      </p:sp>
      <p:sp>
        <p:nvSpPr>
          <p:cNvPr id="12291" name="矩形 2"/>
          <p:cNvSpPr>
            <a:spLocks noChangeArrowheads="1"/>
          </p:cNvSpPr>
          <p:nvPr/>
        </p:nvSpPr>
        <p:spPr bwMode="auto">
          <a:xfrm>
            <a:off x="539750" y="868363"/>
            <a:ext cx="62436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3200" b="1">
                <a:solidFill>
                  <a:srgbClr val="FF0000"/>
                </a:solidFill>
                <a:latin typeface="宋体" panose="02010600030101010101" pitchFamily="2" charset="-122"/>
              </a:rPr>
              <a:t>自由朗读课文，要求：</a:t>
            </a:r>
          </a:p>
        </p:txBody>
      </p:sp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931863" y="1408113"/>
            <a:ext cx="7976610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3200" b="1" dirty="0">
                <a:latin typeface="宋体" panose="02010600030101010101" pitchFamily="2" charset="-122"/>
              </a:rPr>
              <a:t>大声地朗读课文，注意读准字音，读通句子，难读的地方多读几遍。</a:t>
            </a:r>
          </a:p>
          <a:p>
            <a:pPr marL="457200" indent="-457200"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3200" b="1" dirty="0">
                <a:latin typeface="宋体" panose="02010600030101010101" pitchFamily="2" charset="-122"/>
              </a:rPr>
              <a:t>给课文的每个自然段标上序号</a:t>
            </a:r>
            <a:r>
              <a:rPr lang="zh-CN" altLang="en-US" sz="3200" b="1" dirty="0" smtClean="0">
                <a:latin typeface="宋体" panose="02010600030101010101" pitchFamily="2" charset="-122"/>
              </a:rPr>
              <a:t>。</a:t>
            </a:r>
            <a:endParaRPr lang="en-US" altLang="zh-CN" sz="3200" b="1" dirty="0" smtClean="0">
              <a:latin typeface="宋体" panose="02010600030101010101" pitchFamily="2" charset="-122"/>
            </a:endParaRPr>
          </a:p>
          <a:p>
            <a:pPr marL="457200" indent="-457200"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3200" b="1" dirty="0">
                <a:latin typeface="宋体" panose="02010600030101010101" pitchFamily="2" charset="-122"/>
              </a:rPr>
              <a:t>并用“</a:t>
            </a:r>
            <a:r>
              <a:rPr lang="en-US" altLang="zh-CN" sz="3200" b="1" dirty="0">
                <a:latin typeface="宋体" panose="02010600030101010101" pitchFamily="2" charset="-122"/>
              </a:rPr>
              <a:t>____</a:t>
            </a:r>
            <a:r>
              <a:rPr lang="zh-CN" altLang="en-US" sz="3200" b="1" dirty="0">
                <a:latin typeface="宋体" panose="02010600030101010101" pitchFamily="2" charset="-122"/>
              </a:rPr>
              <a:t>”画出小猴子下山后经过了哪些地方。</a:t>
            </a:r>
          </a:p>
          <a:p>
            <a:pPr marL="457200" indent="-457200"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endParaRPr lang="en-US" altLang="zh-CN" sz="3200" b="1" dirty="0" smtClean="0">
              <a:latin typeface="宋体" panose="02010600030101010101" pitchFamily="2" charset="-122"/>
            </a:endParaRPr>
          </a:p>
          <a:p>
            <a:pPr marL="457200" indent="-457200"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endParaRPr lang="zh-CN" altLang="en-US" sz="3200" b="1" dirty="0">
              <a:latin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矩形 2"/>
          <p:cNvSpPr>
            <a:spLocks noChangeArrowheads="1"/>
          </p:cNvSpPr>
          <p:nvPr/>
        </p:nvSpPr>
        <p:spPr bwMode="auto">
          <a:xfrm>
            <a:off x="539750" y="280988"/>
            <a:ext cx="47418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3200" b="1">
                <a:solidFill>
                  <a:srgbClr val="FF0000"/>
                </a:solidFill>
                <a:latin typeface="宋体" panose="02010600030101010101" pitchFamily="2" charset="-122"/>
              </a:rPr>
              <a:t>图文结合，初步感知。</a:t>
            </a:r>
          </a:p>
        </p:txBody>
      </p:sp>
      <p:grpSp>
        <p:nvGrpSpPr>
          <p:cNvPr id="16" name="组合 15"/>
          <p:cNvGrpSpPr/>
          <p:nvPr/>
        </p:nvGrpSpPr>
        <p:grpSpPr bwMode="auto">
          <a:xfrm>
            <a:off x="684077" y="2669020"/>
            <a:ext cx="1847850" cy="2165350"/>
            <a:chOff x="678302" y="2382271"/>
            <a:chExt cx="1847005" cy="2165125"/>
          </a:xfrm>
        </p:grpSpPr>
        <p:pic>
          <p:nvPicPr>
            <p:cNvPr id="13326" name="图片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762" y="2382271"/>
              <a:ext cx="1679545" cy="148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7" name="矩形 7"/>
            <p:cNvSpPr>
              <a:spLocks noChangeArrowheads="1"/>
            </p:cNvSpPr>
            <p:nvPr/>
          </p:nvSpPr>
          <p:spPr bwMode="auto">
            <a:xfrm>
              <a:off x="678302" y="3887215"/>
              <a:ext cx="1822714" cy="660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135000"/>
                </a:lnSpc>
              </a:pPr>
              <a:r>
                <a:rPr lang="zh-CN" altLang="en-US" sz="3200" b="1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玉米地</a:t>
              </a:r>
            </a:p>
          </p:txBody>
        </p:sp>
      </p:grpSp>
      <p:grpSp>
        <p:nvGrpSpPr>
          <p:cNvPr id="15" name="组合 14"/>
          <p:cNvGrpSpPr/>
          <p:nvPr/>
        </p:nvGrpSpPr>
        <p:grpSpPr bwMode="auto">
          <a:xfrm>
            <a:off x="2841489" y="2575358"/>
            <a:ext cx="1711325" cy="2259012"/>
            <a:chOff x="2693560" y="2289336"/>
            <a:chExt cx="1711093" cy="2258060"/>
          </a:xfrm>
        </p:grpSpPr>
        <p:pic>
          <p:nvPicPr>
            <p:cNvPr id="13324" name="图片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5623" y="2289336"/>
              <a:ext cx="1506969" cy="15808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5" name="矩形 9"/>
            <p:cNvSpPr>
              <a:spLocks noChangeArrowheads="1"/>
            </p:cNvSpPr>
            <p:nvPr/>
          </p:nvSpPr>
          <p:spPr bwMode="auto">
            <a:xfrm>
              <a:off x="2693560" y="3887215"/>
              <a:ext cx="1711093" cy="660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135000"/>
                </a:lnSpc>
              </a:pPr>
              <a:r>
                <a:rPr lang="zh-CN" altLang="en-US" sz="3200" b="1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桃树下</a:t>
              </a:r>
            </a:p>
          </p:txBody>
        </p:sp>
      </p:grpSp>
      <p:grpSp>
        <p:nvGrpSpPr>
          <p:cNvPr id="14" name="组合 13"/>
          <p:cNvGrpSpPr/>
          <p:nvPr/>
        </p:nvGrpSpPr>
        <p:grpSpPr bwMode="auto">
          <a:xfrm>
            <a:off x="4743314" y="2575358"/>
            <a:ext cx="1711325" cy="2259012"/>
            <a:chOff x="4555922" y="2289335"/>
            <a:chExt cx="1711093" cy="2258061"/>
          </a:xfrm>
        </p:grpSpPr>
        <p:pic>
          <p:nvPicPr>
            <p:cNvPr id="13322" name="图片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907" y="2289335"/>
              <a:ext cx="1677125" cy="15808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3" name="矩形 10"/>
            <p:cNvSpPr>
              <a:spLocks noChangeArrowheads="1"/>
            </p:cNvSpPr>
            <p:nvPr/>
          </p:nvSpPr>
          <p:spPr bwMode="auto">
            <a:xfrm>
              <a:off x="4555922" y="3887215"/>
              <a:ext cx="1711093" cy="660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135000"/>
                </a:lnSpc>
              </a:pPr>
              <a:r>
                <a:rPr lang="zh-CN" altLang="en-US" sz="3200" b="1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瓜地里</a:t>
              </a:r>
            </a:p>
          </p:txBody>
        </p:sp>
      </p:grpSp>
      <p:grpSp>
        <p:nvGrpSpPr>
          <p:cNvPr id="13" name="组合 12"/>
          <p:cNvGrpSpPr/>
          <p:nvPr/>
        </p:nvGrpSpPr>
        <p:grpSpPr bwMode="auto">
          <a:xfrm>
            <a:off x="6645139" y="2549958"/>
            <a:ext cx="1822450" cy="2311400"/>
            <a:chOff x="6520348" y="2232097"/>
            <a:chExt cx="1822714" cy="2311075"/>
          </a:xfrm>
        </p:grpSpPr>
        <p:pic>
          <p:nvPicPr>
            <p:cNvPr id="13320" name="图片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0348" y="2232097"/>
              <a:ext cx="1822714" cy="1638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1" name="矩形 11"/>
            <p:cNvSpPr>
              <a:spLocks noChangeArrowheads="1"/>
            </p:cNvSpPr>
            <p:nvPr/>
          </p:nvSpPr>
          <p:spPr bwMode="auto">
            <a:xfrm>
              <a:off x="6648829" y="3882991"/>
              <a:ext cx="1565752" cy="660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135000"/>
                </a:lnSpc>
              </a:pPr>
              <a:r>
                <a:rPr lang="zh-CN" altLang="en-US" sz="3200" b="1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树林里</a:t>
              </a:r>
            </a:p>
          </p:txBody>
        </p:sp>
      </p:grpSp>
      <p:sp>
        <p:nvSpPr>
          <p:cNvPr id="2" name="矩形 1"/>
          <p:cNvSpPr/>
          <p:nvPr/>
        </p:nvSpPr>
        <p:spPr>
          <a:xfrm>
            <a:off x="971688" y="877986"/>
            <a:ext cx="5673348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800" b="1" dirty="0" smtClean="0">
                <a:latin typeface="宋体" panose="02010600030101010101" pitchFamily="2" charset="-122"/>
              </a:rPr>
              <a:t>全文共</a:t>
            </a:r>
            <a:r>
              <a:rPr lang="en-US" altLang="zh-CN" sz="2800" b="1" dirty="0" smtClean="0">
                <a:latin typeface="宋体" panose="02010600030101010101" pitchFamily="2" charset="-122"/>
              </a:rPr>
              <a:t>______</a:t>
            </a:r>
            <a:r>
              <a:rPr lang="zh-CN" altLang="en-US" sz="2800" b="1" dirty="0" smtClean="0">
                <a:latin typeface="宋体" panose="02010600030101010101" pitchFamily="2" charset="-122"/>
              </a:rPr>
              <a:t>个自然段。</a:t>
            </a:r>
            <a:endParaRPr lang="en-US" altLang="zh-CN" sz="2800" b="1" dirty="0" smtClean="0">
              <a:latin typeface="宋体" panose="02010600030101010101" pitchFamily="2" charset="-122"/>
            </a:endParaRPr>
          </a:p>
          <a:p>
            <a:pPr marL="457200" indent="-457200"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800" b="1" dirty="0" smtClean="0">
                <a:latin typeface="宋体" panose="02010600030101010101" pitchFamily="2" charset="-122"/>
              </a:rPr>
              <a:t>小猴子下山后经过了哪些地方？</a:t>
            </a:r>
            <a:endParaRPr lang="en-US" altLang="zh-CN" sz="2800" b="1" dirty="0">
              <a:latin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矩形 2"/>
          <p:cNvSpPr>
            <a:spLocks noChangeArrowheads="1"/>
          </p:cNvSpPr>
          <p:nvPr/>
        </p:nvSpPr>
        <p:spPr bwMode="auto">
          <a:xfrm>
            <a:off x="673100" y="928688"/>
            <a:ext cx="779780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altLang="zh-CN" sz="3600" b="1">
                <a:latin typeface="宋体" panose="02010600030101010101" pitchFamily="2" charset="-122"/>
              </a:rPr>
              <a:t>1.</a:t>
            </a:r>
            <a:r>
              <a:rPr lang="zh-CN" altLang="en-US" sz="3600" b="1">
                <a:latin typeface="宋体" panose="02010600030101010101" pitchFamily="2" charset="-122"/>
              </a:rPr>
              <a:t>学习第</a:t>
            </a:r>
            <a:r>
              <a:rPr lang="en-US" altLang="zh-CN" sz="3600" b="1">
                <a:latin typeface="宋体" panose="02010600030101010101" pitchFamily="2" charset="-122"/>
              </a:rPr>
              <a:t>1</a:t>
            </a:r>
            <a:r>
              <a:rPr lang="zh-CN" altLang="en-US" sz="3600" b="1">
                <a:latin typeface="宋体" panose="02010600030101010101" pitchFamily="2" charset="-122"/>
              </a:rPr>
              <a:t>自然段。</a:t>
            </a:r>
          </a:p>
          <a:p>
            <a:pPr eaLnBrk="1" hangingPunct="1">
              <a:lnSpc>
                <a:spcPct val="150000"/>
              </a:lnSpc>
            </a:pPr>
            <a:r>
              <a:rPr lang="zh-CN" altLang="en-US" sz="3600" b="1">
                <a:latin typeface="宋体" panose="02010600030101010101" pitchFamily="2" charset="-122"/>
              </a:rPr>
              <a:t>    现在，让我们赶紧跟随着小猴子的脚步去玉米地看看吧。谁来读一读课文的第</a:t>
            </a:r>
            <a:r>
              <a:rPr lang="en-US" altLang="zh-CN" sz="3600" b="1">
                <a:latin typeface="宋体" panose="02010600030101010101" pitchFamily="2" charset="-122"/>
              </a:rPr>
              <a:t>1</a:t>
            </a:r>
            <a:r>
              <a:rPr lang="zh-CN" altLang="en-US" sz="3600" b="1">
                <a:latin typeface="宋体" panose="02010600030101010101" pitchFamily="2" charset="-122"/>
              </a:rPr>
              <a:t>自然段？</a:t>
            </a:r>
          </a:p>
        </p:txBody>
      </p:sp>
      <p:sp>
        <p:nvSpPr>
          <p:cNvPr id="14339" name="TextBox 12"/>
          <p:cNvSpPr txBox="1">
            <a:spLocks noChangeArrowheads="1"/>
          </p:cNvSpPr>
          <p:nvPr/>
        </p:nvSpPr>
        <p:spPr bwMode="auto">
          <a:xfrm>
            <a:off x="123190" y="234950"/>
            <a:ext cx="24907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zh-CN" altLang="en-US" sz="3200" b="1">
                <a:solidFill>
                  <a:schemeClr val="bg1"/>
                </a:solidFill>
                <a:highlight>
                  <a:srgbClr val="3CB15E"/>
                </a:highlight>
                <a:latin typeface="宋体" panose="02010600030101010101" pitchFamily="2" charset="-122"/>
              </a:rPr>
              <a:t>随文识字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组合 1"/>
          <p:cNvGrpSpPr/>
          <p:nvPr/>
        </p:nvGrpSpPr>
        <p:grpSpPr bwMode="auto">
          <a:xfrm>
            <a:off x="663575" y="827088"/>
            <a:ext cx="1165225" cy="1185862"/>
            <a:chOff x="2437" y="2032"/>
            <a:chExt cx="1244" cy="1264"/>
          </a:xfrm>
        </p:grpSpPr>
        <p:sp>
          <p:nvSpPr>
            <p:cNvPr id="16394" name="矩形 1"/>
            <p:cNvSpPr>
              <a:spLocks noChangeArrowheads="1"/>
            </p:cNvSpPr>
            <p:nvPr/>
          </p:nvSpPr>
          <p:spPr bwMode="auto">
            <a:xfrm>
              <a:off x="2437" y="2032"/>
              <a:ext cx="1245" cy="1245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/>
              <a:endParaRPr lang="zh-CN" altLang="en-US" sz="800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16395" name="直接连接符 4"/>
            <p:cNvCxnSpPr>
              <a:cxnSpLocks noChangeShapeType="1"/>
            </p:cNvCxnSpPr>
            <p:nvPr/>
          </p:nvCxnSpPr>
          <p:spPr bwMode="auto">
            <a:xfrm>
              <a:off x="2437" y="2645"/>
              <a:ext cx="124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396" name="直接连接符 6"/>
            <p:cNvCxnSpPr>
              <a:cxnSpLocks noChangeShapeType="1"/>
            </p:cNvCxnSpPr>
            <p:nvPr/>
          </p:nvCxnSpPr>
          <p:spPr bwMode="auto">
            <a:xfrm>
              <a:off x="3060" y="2052"/>
              <a:ext cx="0" cy="12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6387" name="文本框 64"/>
          <p:cNvSpPr txBox="1">
            <a:spLocks noChangeArrowheads="1"/>
          </p:cNvSpPr>
          <p:nvPr/>
        </p:nvSpPr>
        <p:spPr bwMode="auto">
          <a:xfrm>
            <a:off x="650875" y="752475"/>
            <a:ext cx="12573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76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块</a:t>
            </a:r>
          </a:p>
        </p:txBody>
      </p:sp>
      <p:sp>
        <p:nvSpPr>
          <p:cNvPr id="16388" name="矩形 6"/>
          <p:cNvSpPr>
            <a:spLocks noChangeArrowheads="1"/>
          </p:cNvSpPr>
          <p:nvPr/>
        </p:nvSpPr>
        <p:spPr bwMode="auto">
          <a:xfrm>
            <a:off x="2030413" y="584200"/>
            <a:ext cx="5959475" cy="143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3600" b="1">
                <a:latin typeface="宋体" panose="02010600030101010101" pitchFamily="2" charset="-122"/>
              </a:rPr>
              <a:t>    你还会换什么偏旁？我们还可以说一块什么呢？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/>
          <a:srcRect b="6541"/>
          <a:stretch>
            <a:fillRect/>
          </a:stretch>
        </p:blipFill>
        <p:spPr>
          <a:xfrm>
            <a:off x="841375" y="2378075"/>
            <a:ext cx="2971800" cy="18526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841375" y="4230688"/>
            <a:ext cx="29718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130000"/>
              </a:lnSpc>
            </a:pPr>
            <a:r>
              <a:rPr lang="zh-CN" altLang="en-US" sz="3600" b="1">
                <a:solidFill>
                  <a:srgbClr val="FF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一块豆腐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/>
          <a:srcRect r="5774" b="11343"/>
          <a:stretch>
            <a:fillRect/>
          </a:stretch>
        </p:blipFill>
        <p:spPr>
          <a:xfrm>
            <a:off x="4994275" y="2378075"/>
            <a:ext cx="3082925" cy="1858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矩形 14"/>
          <p:cNvSpPr>
            <a:spLocks noChangeArrowheads="1"/>
          </p:cNvSpPr>
          <p:nvPr/>
        </p:nvSpPr>
        <p:spPr bwMode="auto">
          <a:xfrm>
            <a:off x="5056188" y="4230688"/>
            <a:ext cx="2973387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130000"/>
              </a:lnSpc>
            </a:pPr>
            <a:r>
              <a:rPr lang="zh-CN" altLang="en-US" sz="3600" b="1">
                <a:solidFill>
                  <a:srgbClr val="FF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一块蛋糕</a:t>
            </a:r>
          </a:p>
        </p:txBody>
      </p:sp>
      <p:sp>
        <p:nvSpPr>
          <p:cNvPr id="13" name="矩形 12"/>
          <p:cNvSpPr/>
          <p:nvPr/>
        </p:nvSpPr>
        <p:spPr bwMode="auto">
          <a:xfrm>
            <a:off x="708025" y="176213"/>
            <a:ext cx="10779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130000"/>
              </a:lnSpc>
              <a:defRPr/>
            </a:pPr>
            <a:r>
              <a:rPr lang="en-US" altLang="zh-CN" sz="3200" b="1" dirty="0" err="1">
                <a:latin typeface="+mn-ea"/>
                <a:ea typeface="+mn-ea"/>
              </a:rPr>
              <a:t>kuài</a:t>
            </a:r>
            <a:endParaRPr lang="en-US" altLang="zh-CN" sz="3200" b="1" dirty="0">
              <a:latin typeface="+mn-ea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矩形 1"/>
          <p:cNvSpPr>
            <a:spLocks noChangeArrowheads="1"/>
          </p:cNvSpPr>
          <p:nvPr/>
        </p:nvSpPr>
        <p:spPr bwMode="auto">
          <a:xfrm>
            <a:off x="887413" y="1089025"/>
            <a:ext cx="7312025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小猴子看见玉米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结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得</a:t>
            </a:r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__________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32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7" t="27899" r="20608" b="17210"/>
          <a:stretch>
            <a:fillRect/>
          </a:stretch>
        </p:blipFill>
        <p:spPr>
          <a:xfrm>
            <a:off x="5204552" y="2150026"/>
            <a:ext cx="2934172" cy="17530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2" name="组合 11"/>
          <p:cNvGrpSpPr/>
          <p:nvPr/>
        </p:nvGrpSpPr>
        <p:grpSpPr bwMode="auto">
          <a:xfrm>
            <a:off x="1347788" y="1998663"/>
            <a:ext cx="3224212" cy="1262062"/>
            <a:chOff x="907723" y="1194992"/>
            <a:chExt cx="3223763" cy="1262321"/>
          </a:xfrm>
        </p:grpSpPr>
        <p:sp>
          <p:nvSpPr>
            <p:cNvPr id="17418" name="矩形 7"/>
            <p:cNvSpPr>
              <a:spLocks noChangeArrowheads="1"/>
            </p:cNvSpPr>
            <p:nvPr/>
          </p:nvSpPr>
          <p:spPr bwMode="auto">
            <a:xfrm>
              <a:off x="907723" y="1524134"/>
              <a:ext cx="854331" cy="641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lnSpc>
                  <a:spcPct val="130000"/>
                </a:lnSpc>
              </a:pPr>
              <a:r>
                <a:rPr lang="zh-CN" altLang="en-US" sz="3200" b="1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结</a:t>
              </a:r>
              <a:endParaRPr lang="en-US" altLang="zh-CN" sz="32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9" name="左大括号 8"/>
            <p:cNvSpPr/>
            <p:nvPr/>
          </p:nvSpPr>
          <p:spPr>
            <a:xfrm>
              <a:off x="1490254" y="1368065"/>
              <a:ext cx="185712" cy="1019384"/>
            </a:xfrm>
            <a:prstGeom prst="leftBrace">
              <a:avLst>
                <a:gd name="adj1" fmla="val 25150"/>
                <a:gd name="adj2" fmla="val 50000"/>
              </a:avLst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1582316" y="1194992"/>
              <a:ext cx="2549170" cy="641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lnSpc>
                  <a:spcPct val="130000"/>
                </a:lnSpc>
                <a:defRPr/>
              </a:pPr>
              <a:r>
                <a:rPr lang="en-US" altLang="zh-CN" sz="3200" b="1" dirty="0" err="1">
                  <a:latin typeface="+mn-ea"/>
                  <a:ea typeface="+mn-ea"/>
                </a:rPr>
                <a:t>jiē</a:t>
              </a:r>
              <a:r>
                <a:rPr lang="zh-CN" altLang="en-US" sz="3200" b="1" dirty="0">
                  <a:latin typeface="+mn-ea"/>
                  <a:ea typeface="+mn-ea"/>
                </a:rPr>
                <a:t>（    ）</a:t>
              </a:r>
              <a:endParaRPr lang="en-US" altLang="zh-CN" sz="3200" b="1" dirty="0">
                <a:latin typeface="+mn-ea"/>
                <a:ea typeface="+mn-ea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1582316" y="1815831"/>
              <a:ext cx="2549170" cy="641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lnSpc>
                  <a:spcPct val="130000"/>
                </a:lnSpc>
                <a:defRPr/>
              </a:pPr>
              <a:r>
                <a:rPr lang="en-US" altLang="zh-CN" sz="3200" b="1" dirty="0" err="1">
                  <a:latin typeface="+mn-ea"/>
                  <a:ea typeface="+mn-ea"/>
                </a:rPr>
                <a:t>jié</a:t>
              </a:r>
              <a:r>
                <a:rPr lang="zh-CN" altLang="en-US" sz="3200" b="1" dirty="0">
                  <a:latin typeface="+mn-ea"/>
                  <a:ea typeface="+mn-ea"/>
                </a:rPr>
                <a:t>（    ）</a:t>
              </a:r>
              <a:endParaRPr lang="en-US" altLang="zh-CN" sz="3200" b="1" dirty="0">
                <a:latin typeface="+mn-ea"/>
                <a:ea typeface="+mn-ea"/>
              </a:endParaRPr>
            </a:p>
          </p:txBody>
        </p:sp>
      </p:grp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3059113" y="1984375"/>
            <a:ext cx="14017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结实</a:t>
            </a:r>
            <a:endParaRPr lang="en-US" altLang="zh-CN" sz="3200" b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矩形 13"/>
          <p:cNvSpPr>
            <a:spLocks noChangeArrowheads="1"/>
          </p:cNvSpPr>
          <p:nvPr/>
        </p:nvSpPr>
        <p:spPr bwMode="auto">
          <a:xfrm>
            <a:off x="3059113" y="2624138"/>
            <a:ext cx="14017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结束</a:t>
            </a:r>
            <a:endParaRPr lang="en-US" altLang="zh-CN" sz="3200" b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655888" y="381000"/>
            <a:ext cx="5507037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  <a:defRPr/>
            </a:pPr>
            <a:r>
              <a:rPr lang="zh-CN" altLang="en-US" sz="3200" b="1" dirty="0">
                <a:solidFill>
                  <a:srgbClr val="0000FF"/>
                </a:solidFill>
                <a:latin typeface="+mn-ea"/>
                <a:ea typeface="+mn-ea"/>
              </a:rPr>
              <a:t>读</a:t>
            </a:r>
            <a:r>
              <a:rPr lang="en-US" altLang="zh-CN" sz="3200" b="1" dirty="0" err="1">
                <a:solidFill>
                  <a:srgbClr val="0000FF"/>
                </a:solidFill>
                <a:latin typeface="+mn-ea"/>
                <a:ea typeface="+mn-ea"/>
              </a:rPr>
              <a:t>jiē</a:t>
            </a:r>
            <a:r>
              <a:rPr lang="zh-CN" altLang="en-US" sz="3200" b="1" dirty="0">
                <a:solidFill>
                  <a:srgbClr val="0000FF"/>
                </a:solidFill>
                <a:latin typeface="+mn-ea"/>
                <a:ea typeface="+mn-ea"/>
              </a:rPr>
              <a:t>，表示植物长果实。</a:t>
            </a:r>
            <a:endParaRPr lang="en-US" altLang="zh-CN" sz="3200" b="1" dirty="0">
              <a:solidFill>
                <a:srgbClr val="0000FF"/>
              </a:solidFill>
              <a:latin typeface="+mn-ea"/>
              <a:ea typeface="+mn-ea"/>
            </a:endParaRPr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auto">
          <a:xfrm>
            <a:off x="887413" y="3756025"/>
            <a:ext cx="4660900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这棵树上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结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满了苹果。</a:t>
            </a:r>
          </a:p>
        </p:txBody>
      </p:sp>
      <p:sp>
        <p:nvSpPr>
          <p:cNvPr id="17" name="矩形 16"/>
          <p:cNvSpPr>
            <a:spLocks noChangeArrowheads="1"/>
          </p:cNvSpPr>
          <p:nvPr/>
        </p:nvSpPr>
        <p:spPr bwMode="auto">
          <a:xfrm>
            <a:off x="4745038" y="1031875"/>
            <a:ext cx="2236787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又大又多</a:t>
            </a:r>
            <a:endParaRPr lang="en-US" altLang="zh-CN" sz="3200" b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宋-黑-T-A">
      <a:majorFont>
        <a:latin typeface="Times New Roman"/>
        <a:ea typeface="黑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1632</Words>
  <Application>Microsoft Macintosh PowerPoint</Application>
  <PresentationFormat>如螢幕大小 (16:9)</PresentationFormat>
  <Paragraphs>244</Paragraphs>
  <Slides>48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48</vt:i4>
      </vt:variant>
    </vt:vector>
  </HeadingPairs>
  <TitlesOfParts>
    <vt:vector size="56" baseType="lpstr">
      <vt:lpstr>楷体</vt:lpstr>
      <vt:lpstr>黑体</vt:lpstr>
      <vt:lpstr>Wingdings</vt:lpstr>
      <vt:lpstr>Arial</vt:lpstr>
      <vt:lpstr>Calibri</vt:lpstr>
      <vt:lpstr>宋体</vt:lpstr>
      <vt:lpstr>Times New Roman</vt:lpstr>
      <vt:lpstr>2_Office 主题​​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cp:lastModifiedBy>JUNLIN LIU</cp:lastModifiedBy>
  <cp:revision>8</cp:revision>
  <dcterms:created xsi:type="dcterms:W3CDTF">2016-01-14T05:53:00Z</dcterms:created>
  <dcterms:modified xsi:type="dcterms:W3CDTF">2020-02-20T03:50:10Z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2052-11.1.0.9329</vt:lpwstr>
  </property>
</Properties>
</file>