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95" r:id="rId3"/>
    <p:sldId id="259" r:id="rId4"/>
    <p:sldId id="260" r:id="rId5"/>
    <p:sldId id="261" r:id="rId6"/>
    <p:sldId id="262" r:id="rId7"/>
    <p:sldId id="263" r:id="rId8"/>
    <p:sldId id="265" r:id="rId9"/>
    <p:sldId id="296" r:id="rId10"/>
    <p:sldId id="298" r:id="rId11"/>
    <p:sldId id="297" r:id="rId12"/>
    <p:sldId id="299" r:id="rId13"/>
    <p:sldId id="300" r:id="rId14"/>
    <p:sldId id="294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2">
          <p15:clr>
            <a:srgbClr val="A4A3A4"/>
          </p15:clr>
        </p15:guide>
        <p15:guide id="2" pos="38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83" autoAdjust="0"/>
    <p:restoredTop sz="94660"/>
  </p:normalViewPr>
  <p:slideViewPr>
    <p:cSldViewPr snapToGrid="0">
      <p:cViewPr varScale="1">
        <p:scale>
          <a:sx n="87" d="100"/>
          <a:sy n="87" d="100"/>
        </p:scale>
        <p:origin x="840" y="200"/>
      </p:cViewPr>
      <p:guideLst>
        <p:guide orient="horz" pos="1962"/>
        <p:guide pos="38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20/5/21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914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409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98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9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0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t>5</a:t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40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505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450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>
                <a:latin typeface="Arial" panose="020B0604020202020204" pitchFamily="34" charset="0"/>
              </a:rPr>
              <a:t>30</a:t>
            </a:fld>
            <a:endParaRPr lang="zh-CN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4" Type="http://schemas.openxmlformats.org/officeDocument/2006/relationships/tags" Target="../tags/tag56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53.xml"/><Relationship Id="rId2" Type="http://schemas.openxmlformats.org/officeDocument/2006/relationships/tags" Target="../tags/tag5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4" Type="http://schemas.openxmlformats.org/officeDocument/2006/relationships/tags" Target="../tags/tag26.xml"/><Relationship Id="rId5" Type="http://schemas.openxmlformats.org/officeDocument/2006/relationships/tags" Target="../tags/tag27.xml"/><Relationship Id="rId6" Type="http://schemas.openxmlformats.org/officeDocument/2006/relationships/tags" Target="../tags/tag28.xml"/><Relationship Id="rId7" Type="http://schemas.openxmlformats.org/officeDocument/2006/relationships/tags" Target="../tags/tag29.xml"/><Relationship Id="rId8" Type="http://schemas.openxmlformats.org/officeDocument/2006/relationships/tags" Target="../tags/tag30.xml"/><Relationship Id="rId9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2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4" Type="http://schemas.openxmlformats.org/officeDocument/2006/relationships/tags" Target="../tags/tag34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2" Type="http://schemas.openxmlformats.org/officeDocument/2006/relationships/tags" Target="../tags/tag3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4" Type="http://schemas.openxmlformats.org/officeDocument/2006/relationships/tags" Target="../tags/tag41.xml"/><Relationship Id="rId5" Type="http://schemas.openxmlformats.org/officeDocument/2006/relationships/tags" Target="../tags/tag42.xml"/><Relationship Id="rId6" Type="http://schemas.openxmlformats.org/officeDocument/2006/relationships/tags" Target="../tags/tag43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2" Type="http://schemas.openxmlformats.org/officeDocument/2006/relationships/tags" Target="../tags/tag3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4" Type="http://schemas.openxmlformats.org/officeDocument/2006/relationships/tags" Target="../tags/tag47.xml"/><Relationship Id="rId5" Type="http://schemas.openxmlformats.org/officeDocument/2006/relationships/tags" Target="../tags/tag48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2" Type="http://schemas.openxmlformats.org/officeDocument/2006/relationships/tags" Target="../tags/tag4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20/5/21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20/5/21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32000"/>
            <a:ext cx="10852237" cy="64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tags" Target="../tags/tag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 userDrawn="1"/>
        </p:nvSpPr>
        <p:spPr>
          <a:xfrm>
            <a:off x="532435" y="405114"/>
            <a:ext cx="11088547" cy="60535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0"/>
          <a:stretch>
            <a:fillRect/>
          </a:stretch>
        </p:blipFill>
        <p:spPr>
          <a:xfrm>
            <a:off x="-1" y="0"/>
            <a:ext cx="2143427" cy="12847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22329" y="104172"/>
            <a:ext cx="1180618" cy="11806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10877447" y="5057667"/>
            <a:ext cx="1125459" cy="16262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4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4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4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一分钟.jpg"/>
          <p:cNvPicPr>
            <a:picLocks noChangeAspect="1"/>
          </p:cNvPicPr>
          <p:nvPr/>
        </p:nvPicPr>
        <p:blipFill>
          <a:blip r:embed="rId3" cstate="print"/>
          <a:srcRect b="7186"/>
          <a:stretch>
            <a:fillRect/>
          </a:stretch>
        </p:blipFill>
        <p:spPr>
          <a:xfrm>
            <a:off x="1981835" y="1636395"/>
            <a:ext cx="7790180" cy="4067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softEdge rad="112500"/>
          </a:effectLst>
        </p:spPr>
      </p:pic>
      <p:sp>
        <p:nvSpPr>
          <p:cNvPr id="2051" name="标题 1"/>
          <p:cNvSpPr txBox="1"/>
          <p:nvPr/>
        </p:nvSpPr>
        <p:spPr>
          <a:xfrm>
            <a:off x="3409950" y="481013"/>
            <a:ext cx="5381625" cy="1038225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</a:pPr>
            <a:r>
              <a:rPr lang="en-US" altLang="zh-CN" sz="7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5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一分钟</a:t>
            </a:r>
          </a:p>
        </p:txBody>
      </p:sp>
      <p:grpSp>
        <p:nvGrpSpPr>
          <p:cNvPr id="2052" name="组合 9"/>
          <p:cNvGrpSpPr/>
          <p:nvPr/>
        </p:nvGrpSpPr>
        <p:grpSpPr>
          <a:xfrm>
            <a:off x="4291965" y="636270"/>
            <a:ext cx="877570" cy="829945"/>
            <a:chOff x="2485838" y="953259"/>
            <a:chExt cx="766771" cy="852841"/>
          </a:xfrm>
        </p:grpSpPr>
        <p:sp>
          <p:nvSpPr>
            <p:cNvPr id="6" name="流程图: 联系 5"/>
            <p:cNvSpPr/>
            <p:nvPr/>
          </p:nvSpPr>
          <p:spPr>
            <a:xfrm>
              <a:off x="2528282" y="1000523"/>
              <a:ext cx="715727" cy="794484"/>
            </a:xfrm>
            <a:prstGeom prst="flowChartConnector">
              <a:avLst/>
            </a:prstGeom>
            <a:solidFill>
              <a:srgbClr val="F57B17">
                <a:alpha val="30980"/>
              </a:srgbClr>
            </a:solidFill>
            <a:ln w="5715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57B1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54" name="矩形 8"/>
            <p:cNvSpPr/>
            <p:nvPr/>
          </p:nvSpPr>
          <p:spPr>
            <a:xfrm>
              <a:off x="2485838" y="953259"/>
              <a:ext cx="766771" cy="8528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rgbClr val="F57B17"/>
                  </a:solidFill>
                  <a:latin typeface="Calibri" panose="020F0502020204030204" pitchFamily="34" charset="0"/>
                </a:rPr>
                <a:t>16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7247467" y="1375198"/>
          <a:ext cx="3454400" cy="3454400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71894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4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6786033" y="4859232"/>
            <a:ext cx="4341283" cy="1322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书写指导：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第二笔</a:t>
            </a:r>
            <a:r>
              <a:rPr kumimoji="0" lang="zh-CN" altLang="en-US" sz="2665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竖较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短，第三笔</a:t>
            </a:r>
            <a:r>
              <a:rPr kumimoji="0" lang="zh-CN" altLang="en-US" sz="2665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竖起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笔稍高，两</a:t>
            </a:r>
            <a:r>
              <a:rPr kumimoji="0" lang="zh-CN" altLang="en-US" sz="2665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笔稍稍</a:t>
            </a:r>
            <a:r>
              <a:rPr kumimoji="0" lang="zh-CN" altLang="en-US" sz="26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往中间靠。</a:t>
            </a:r>
            <a:endParaRPr kumimoji="0" lang="zh-CN" altLang="en-US" sz="2665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66" name="矩形 4"/>
          <p:cNvSpPr/>
          <p:nvPr/>
        </p:nvSpPr>
        <p:spPr>
          <a:xfrm>
            <a:off x="4726517" y="2338282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</a:t>
            </a:r>
          </a:p>
        </p:txBody>
      </p:sp>
      <p:sp>
        <p:nvSpPr>
          <p:cNvPr id="42" name="矩形 41"/>
          <p:cNvSpPr/>
          <p:nvPr/>
        </p:nvSpPr>
        <p:spPr>
          <a:xfrm>
            <a:off x="4311651" y="1481032"/>
            <a:ext cx="24595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gòng</a:t>
            </a:r>
          </a:p>
        </p:txBody>
      </p:sp>
      <p:sp>
        <p:nvSpPr>
          <p:cNvPr id="23569" name="TextBox 45"/>
          <p:cNvSpPr txBox="1"/>
          <p:nvPr/>
        </p:nvSpPr>
        <p:spPr>
          <a:xfrm>
            <a:off x="1250951" y="2274782"/>
            <a:ext cx="225213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rPr>
              <a:t>公</a:t>
            </a:r>
            <a:r>
              <a:rPr lang="zh-CN" altLang="en-US" sz="7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</a:t>
            </a: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912283" y="5117465"/>
            <a:ext cx="451696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组词：</a:t>
            </a:r>
            <a:r>
              <a:rPr kumimoji="0" lang="zh-CN" altLang="en-US" sz="2665" b="1" kern="1200" cap="none" spc="0" normalizeH="0" baseline="0" noProof="0" dirty="0">
                <a:latin typeface="+mj-ea"/>
                <a:ea typeface="+mj-ea"/>
                <a:cs typeface="+mn-cs"/>
              </a:rPr>
              <a:t>公共汽车  共计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08050" y="5559848"/>
            <a:ext cx="5393267" cy="7073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造句：</a:t>
            </a:r>
            <a:r>
              <a:rPr kumimoji="0" lang="zh-CN" altLang="en-US" sz="2665" b="1" kern="1200" cap="none" spc="0" normalizeH="0" baseline="0" noProof="0" dirty="0">
                <a:latin typeface="+mj-ea"/>
                <a:ea typeface="+mj-ea"/>
                <a:cs typeface="+mn-cs"/>
              </a:rPr>
              <a:t>我每天坐公共汽车去上学。</a:t>
            </a:r>
          </a:p>
        </p:txBody>
      </p:sp>
      <p:sp>
        <p:nvSpPr>
          <p:cNvPr id="25" name="文本框 30"/>
          <p:cNvSpPr txBox="1">
            <a:spLocks noChangeArrowheads="1"/>
          </p:cNvSpPr>
          <p:nvPr/>
        </p:nvSpPr>
        <p:spPr bwMode="auto">
          <a:xfrm>
            <a:off x="821267" y="4594860"/>
            <a:ext cx="3312583" cy="911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音序：</a:t>
            </a:r>
            <a:r>
              <a:rPr kumimoji="0" lang="en-US" altLang="zh-CN" sz="2665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G  </a:t>
            </a:r>
            <a:r>
              <a:rPr kumimoji="0" lang="zh-CN" altLang="en-US" sz="2665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部首：</a:t>
            </a:r>
            <a:r>
              <a:rPr kumimoji="0" lang="zh-CN" altLang="en-US" sz="2665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八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665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6" name="文本框 31"/>
          <p:cNvSpPr txBox="1">
            <a:spLocks noChangeArrowheads="1"/>
          </p:cNvSpPr>
          <p:nvPr/>
        </p:nvSpPr>
        <p:spPr bwMode="auto">
          <a:xfrm>
            <a:off x="524933" y="4034790"/>
            <a:ext cx="277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1">
            <a:spAutoFit/>
          </a:bodyPr>
          <a:lstStyle/>
          <a:p>
            <a:pPr marR="0" algn="ctr" defTabSz="45720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结构</a:t>
            </a:r>
            <a:r>
              <a:rPr kumimoji="0" lang="en-US" altLang="zh-CN" sz="2665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: </a:t>
            </a:r>
            <a:r>
              <a:rPr kumimoji="0" lang="zh-CN" altLang="en-US" sz="2665" b="1" kern="1200" cap="none" spc="0" normalizeH="0" baseline="0" noProof="0" dirty="0">
                <a:latin typeface="+mj-ea"/>
                <a:ea typeface="+mj-ea"/>
                <a:cs typeface="+mn-cs"/>
              </a:rPr>
              <a:t>上下</a:t>
            </a:r>
          </a:p>
        </p:txBody>
      </p:sp>
      <p:sp>
        <p:nvSpPr>
          <p:cNvPr id="27" name="Freeform 42"/>
          <p:cNvSpPr/>
          <p:nvPr/>
        </p:nvSpPr>
        <p:spPr>
          <a:xfrm>
            <a:off x="9165167" y="3674173"/>
            <a:ext cx="641351" cy="599017"/>
          </a:xfrm>
          <a:custGeom>
            <a:avLst/>
            <a:gdLst>
              <a:gd name="txL" fmla="*/ 0 w 757"/>
              <a:gd name="txT" fmla="*/ 0 h 708"/>
              <a:gd name="txR" fmla="*/ 757 w 757"/>
              <a:gd name="txB" fmla="*/ 708 h 708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757" h="708">
                <a:moveTo>
                  <a:pt x="0" y="32"/>
                </a:moveTo>
                <a:lnTo>
                  <a:pt x="16" y="16"/>
                </a:lnTo>
                <a:lnTo>
                  <a:pt x="48" y="0"/>
                </a:lnTo>
                <a:lnTo>
                  <a:pt x="113" y="16"/>
                </a:lnTo>
                <a:lnTo>
                  <a:pt x="193" y="32"/>
                </a:lnTo>
                <a:lnTo>
                  <a:pt x="274" y="48"/>
                </a:lnTo>
                <a:lnTo>
                  <a:pt x="354" y="80"/>
                </a:lnTo>
                <a:lnTo>
                  <a:pt x="419" y="112"/>
                </a:lnTo>
                <a:lnTo>
                  <a:pt x="499" y="161"/>
                </a:lnTo>
                <a:lnTo>
                  <a:pt x="564" y="209"/>
                </a:lnTo>
                <a:lnTo>
                  <a:pt x="612" y="257"/>
                </a:lnTo>
                <a:lnTo>
                  <a:pt x="660" y="306"/>
                </a:lnTo>
                <a:lnTo>
                  <a:pt x="692" y="354"/>
                </a:lnTo>
                <a:lnTo>
                  <a:pt x="709" y="402"/>
                </a:lnTo>
                <a:lnTo>
                  <a:pt x="725" y="434"/>
                </a:lnTo>
                <a:lnTo>
                  <a:pt x="757" y="515"/>
                </a:lnTo>
                <a:lnTo>
                  <a:pt x="757" y="579"/>
                </a:lnTo>
                <a:lnTo>
                  <a:pt x="757" y="644"/>
                </a:lnTo>
                <a:lnTo>
                  <a:pt x="741" y="676"/>
                </a:lnTo>
                <a:lnTo>
                  <a:pt x="725" y="692"/>
                </a:lnTo>
                <a:lnTo>
                  <a:pt x="709" y="692"/>
                </a:lnTo>
                <a:lnTo>
                  <a:pt x="676" y="708"/>
                </a:lnTo>
                <a:lnTo>
                  <a:pt x="660" y="692"/>
                </a:lnTo>
                <a:lnTo>
                  <a:pt x="628" y="676"/>
                </a:lnTo>
                <a:lnTo>
                  <a:pt x="596" y="660"/>
                </a:lnTo>
                <a:lnTo>
                  <a:pt x="564" y="627"/>
                </a:lnTo>
                <a:lnTo>
                  <a:pt x="499" y="579"/>
                </a:lnTo>
                <a:lnTo>
                  <a:pt x="451" y="515"/>
                </a:lnTo>
                <a:lnTo>
                  <a:pt x="387" y="450"/>
                </a:lnTo>
                <a:lnTo>
                  <a:pt x="306" y="370"/>
                </a:lnTo>
                <a:lnTo>
                  <a:pt x="226" y="306"/>
                </a:lnTo>
                <a:lnTo>
                  <a:pt x="161" y="225"/>
                </a:lnTo>
                <a:lnTo>
                  <a:pt x="113" y="177"/>
                </a:lnTo>
                <a:lnTo>
                  <a:pt x="65" y="129"/>
                </a:lnTo>
                <a:lnTo>
                  <a:pt x="32" y="80"/>
                </a:lnTo>
                <a:lnTo>
                  <a:pt x="0" y="64"/>
                </a:lnTo>
                <a:lnTo>
                  <a:pt x="0" y="3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40"/>
          <p:cNvSpPr/>
          <p:nvPr/>
        </p:nvSpPr>
        <p:spPr>
          <a:xfrm>
            <a:off x="8157633" y="2499561"/>
            <a:ext cx="1538817" cy="366183"/>
          </a:xfrm>
          <a:custGeom>
            <a:avLst/>
            <a:gdLst>
              <a:gd name="txL" fmla="*/ 0 w 1819"/>
              <a:gd name="txT" fmla="*/ 0 h 434"/>
              <a:gd name="txR" fmla="*/ 1819 w 1819"/>
              <a:gd name="txB" fmla="*/ 434 h 43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819" h="434">
                <a:moveTo>
                  <a:pt x="934" y="161"/>
                </a:moveTo>
                <a:lnTo>
                  <a:pt x="1078" y="129"/>
                </a:lnTo>
                <a:lnTo>
                  <a:pt x="1223" y="96"/>
                </a:lnTo>
                <a:lnTo>
                  <a:pt x="1336" y="64"/>
                </a:lnTo>
                <a:lnTo>
                  <a:pt x="1433" y="48"/>
                </a:lnTo>
                <a:lnTo>
                  <a:pt x="1513" y="32"/>
                </a:lnTo>
                <a:lnTo>
                  <a:pt x="1578" y="16"/>
                </a:lnTo>
                <a:lnTo>
                  <a:pt x="1626" y="16"/>
                </a:lnTo>
                <a:lnTo>
                  <a:pt x="1642" y="0"/>
                </a:lnTo>
                <a:lnTo>
                  <a:pt x="1706" y="16"/>
                </a:lnTo>
                <a:lnTo>
                  <a:pt x="1771" y="16"/>
                </a:lnTo>
                <a:lnTo>
                  <a:pt x="1787" y="32"/>
                </a:lnTo>
                <a:lnTo>
                  <a:pt x="1803" y="48"/>
                </a:lnTo>
                <a:lnTo>
                  <a:pt x="1819" y="64"/>
                </a:lnTo>
                <a:lnTo>
                  <a:pt x="1819" y="80"/>
                </a:lnTo>
                <a:lnTo>
                  <a:pt x="1803" y="96"/>
                </a:lnTo>
                <a:lnTo>
                  <a:pt x="1787" y="113"/>
                </a:lnTo>
                <a:lnTo>
                  <a:pt x="1739" y="145"/>
                </a:lnTo>
                <a:lnTo>
                  <a:pt x="1690" y="161"/>
                </a:lnTo>
                <a:lnTo>
                  <a:pt x="1642" y="177"/>
                </a:lnTo>
                <a:lnTo>
                  <a:pt x="1594" y="209"/>
                </a:lnTo>
                <a:lnTo>
                  <a:pt x="1513" y="225"/>
                </a:lnTo>
                <a:lnTo>
                  <a:pt x="1433" y="241"/>
                </a:lnTo>
                <a:lnTo>
                  <a:pt x="1320" y="257"/>
                </a:lnTo>
                <a:lnTo>
                  <a:pt x="1207" y="273"/>
                </a:lnTo>
                <a:lnTo>
                  <a:pt x="1062" y="306"/>
                </a:lnTo>
                <a:lnTo>
                  <a:pt x="917" y="338"/>
                </a:lnTo>
                <a:lnTo>
                  <a:pt x="756" y="354"/>
                </a:lnTo>
                <a:lnTo>
                  <a:pt x="628" y="370"/>
                </a:lnTo>
                <a:lnTo>
                  <a:pt x="515" y="402"/>
                </a:lnTo>
                <a:lnTo>
                  <a:pt x="418" y="402"/>
                </a:lnTo>
                <a:lnTo>
                  <a:pt x="354" y="418"/>
                </a:lnTo>
                <a:lnTo>
                  <a:pt x="290" y="434"/>
                </a:lnTo>
                <a:lnTo>
                  <a:pt x="257" y="434"/>
                </a:lnTo>
                <a:lnTo>
                  <a:pt x="241" y="434"/>
                </a:lnTo>
                <a:lnTo>
                  <a:pt x="225" y="434"/>
                </a:lnTo>
                <a:lnTo>
                  <a:pt x="193" y="434"/>
                </a:lnTo>
                <a:lnTo>
                  <a:pt x="145" y="418"/>
                </a:lnTo>
                <a:lnTo>
                  <a:pt x="96" y="402"/>
                </a:lnTo>
                <a:lnTo>
                  <a:pt x="64" y="386"/>
                </a:lnTo>
                <a:lnTo>
                  <a:pt x="32" y="370"/>
                </a:lnTo>
                <a:lnTo>
                  <a:pt x="0" y="354"/>
                </a:lnTo>
                <a:lnTo>
                  <a:pt x="0" y="338"/>
                </a:lnTo>
                <a:lnTo>
                  <a:pt x="16" y="338"/>
                </a:lnTo>
                <a:lnTo>
                  <a:pt x="32" y="322"/>
                </a:lnTo>
                <a:lnTo>
                  <a:pt x="80" y="306"/>
                </a:lnTo>
                <a:lnTo>
                  <a:pt x="145" y="306"/>
                </a:lnTo>
                <a:lnTo>
                  <a:pt x="177" y="290"/>
                </a:lnTo>
                <a:lnTo>
                  <a:pt x="241" y="290"/>
                </a:lnTo>
                <a:lnTo>
                  <a:pt x="306" y="273"/>
                </a:lnTo>
                <a:lnTo>
                  <a:pt x="402" y="257"/>
                </a:lnTo>
                <a:lnTo>
                  <a:pt x="515" y="241"/>
                </a:lnTo>
                <a:lnTo>
                  <a:pt x="628" y="209"/>
                </a:lnTo>
                <a:lnTo>
                  <a:pt x="773" y="193"/>
                </a:lnTo>
                <a:lnTo>
                  <a:pt x="934" y="16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41"/>
          <p:cNvSpPr/>
          <p:nvPr/>
        </p:nvSpPr>
        <p:spPr>
          <a:xfrm>
            <a:off x="8077132" y="3661336"/>
            <a:ext cx="776816" cy="776817"/>
          </a:xfrm>
          <a:custGeom>
            <a:avLst/>
            <a:gdLst>
              <a:gd name="txL" fmla="*/ 0 w 918"/>
              <a:gd name="txT" fmla="*/ 0 h 918"/>
              <a:gd name="txR" fmla="*/ 918 w 918"/>
              <a:gd name="txB" fmla="*/ 918 h 91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18" h="918">
                <a:moveTo>
                  <a:pt x="644" y="97"/>
                </a:moveTo>
                <a:lnTo>
                  <a:pt x="628" y="49"/>
                </a:lnTo>
                <a:lnTo>
                  <a:pt x="628" y="33"/>
                </a:lnTo>
                <a:lnTo>
                  <a:pt x="644" y="17"/>
                </a:lnTo>
                <a:lnTo>
                  <a:pt x="660" y="0"/>
                </a:lnTo>
                <a:lnTo>
                  <a:pt x="741" y="0"/>
                </a:lnTo>
                <a:lnTo>
                  <a:pt x="821" y="33"/>
                </a:lnTo>
                <a:lnTo>
                  <a:pt x="869" y="65"/>
                </a:lnTo>
                <a:lnTo>
                  <a:pt x="886" y="97"/>
                </a:lnTo>
                <a:lnTo>
                  <a:pt x="918" y="129"/>
                </a:lnTo>
                <a:lnTo>
                  <a:pt x="918" y="161"/>
                </a:lnTo>
                <a:lnTo>
                  <a:pt x="918" y="178"/>
                </a:lnTo>
                <a:lnTo>
                  <a:pt x="918" y="210"/>
                </a:lnTo>
                <a:lnTo>
                  <a:pt x="902" y="242"/>
                </a:lnTo>
                <a:lnTo>
                  <a:pt x="886" y="274"/>
                </a:lnTo>
                <a:lnTo>
                  <a:pt x="821" y="338"/>
                </a:lnTo>
                <a:lnTo>
                  <a:pt x="725" y="435"/>
                </a:lnTo>
                <a:lnTo>
                  <a:pt x="628" y="532"/>
                </a:lnTo>
                <a:lnTo>
                  <a:pt x="515" y="628"/>
                </a:lnTo>
                <a:lnTo>
                  <a:pt x="386" y="709"/>
                </a:lnTo>
                <a:lnTo>
                  <a:pt x="274" y="789"/>
                </a:lnTo>
                <a:lnTo>
                  <a:pt x="161" y="853"/>
                </a:lnTo>
                <a:lnTo>
                  <a:pt x="113" y="870"/>
                </a:lnTo>
                <a:lnTo>
                  <a:pt x="81" y="886"/>
                </a:lnTo>
                <a:lnTo>
                  <a:pt x="48" y="902"/>
                </a:lnTo>
                <a:lnTo>
                  <a:pt x="16" y="918"/>
                </a:lnTo>
                <a:lnTo>
                  <a:pt x="0" y="918"/>
                </a:lnTo>
                <a:lnTo>
                  <a:pt x="0" y="902"/>
                </a:lnTo>
                <a:lnTo>
                  <a:pt x="16" y="870"/>
                </a:lnTo>
                <a:lnTo>
                  <a:pt x="48" y="837"/>
                </a:lnTo>
                <a:lnTo>
                  <a:pt x="113" y="789"/>
                </a:lnTo>
                <a:lnTo>
                  <a:pt x="177" y="741"/>
                </a:lnTo>
                <a:lnTo>
                  <a:pt x="258" y="676"/>
                </a:lnTo>
                <a:lnTo>
                  <a:pt x="322" y="596"/>
                </a:lnTo>
                <a:lnTo>
                  <a:pt x="403" y="515"/>
                </a:lnTo>
                <a:lnTo>
                  <a:pt x="467" y="435"/>
                </a:lnTo>
                <a:lnTo>
                  <a:pt x="515" y="371"/>
                </a:lnTo>
                <a:lnTo>
                  <a:pt x="564" y="306"/>
                </a:lnTo>
                <a:lnTo>
                  <a:pt x="612" y="258"/>
                </a:lnTo>
                <a:lnTo>
                  <a:pt x="644" y="210"/>
                </a:lnTo>
                <a:lnTo>
                  <a:pt x="644" y="161"/>
                </a:lnTo>
                <a:lnTo>
                  <a:pt x="660" y="129"/>
                </a:lnTo>
                <a:lnTo>
                  <a:pt x="644" y="9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43"/>
          <p:cNvSpPr/>
          <p:nvPr/>
        </p:nvSpPr>
        <p:spPr>
          <a:xfrm>
            <a:off x="8443384" y="2044749"/>
            <a:ext cx="285749" cy="1320800"/>
          </a:xfrm>
          <a:custGeom>
            <a:avLst/>
            <a:gdLst>
              <a:gd name="txL" fmla="*/ 0 w 338"/>
              <a:gd name="txT" fmla="*/ 0 h 1561"/>
              <a:gd name="txR" fmla="*/ 338 w 338"/>
              <a:gd name="txB" fmla="*/ 1561 h 156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38" h="1561">
                <a:moveTo>
                  <a:pt x="32" y="81"/>
                </a:moveTo>
                <a:lnTo>
                  <a:pt x="16" y="65"/>
                </a:lnTo>
                <a:lnTo>
                  <a:pt x="0" y="48"/>
                </a:lnTo>
                <a:lnTo>
                  <a:pt x="0" y="16"/>
                </a:lnTo>
                <a:lnTo>
                  <a:pt x="16" y="0"/>
                </a:lnTo>
                <a:lnTo>
                  <a:pt x="32" y="0"/>
                </a:lnTo>
                <a:lnTo>
                  <a:pt x="64" y="0"/>
                </a:lnTo>
                <a:lnTo>
                  <a:pt x="96" y="0"/>
                </a:lnTo>
                <a:lnTo>
                  <a:pt x="161" y="0"/>
                </a:lnTo>
                <a:lnTo>
                  <a:pt x="225" y="16"/>
                </a:lnTo>
                <a:lnTo>
                  <a:pt x="274" y="48"/>
                </a:lnTo>
                <a:lnTo>
                  <a:pt x="306" y="65"/>
                </a:lnTo>
                <a:lnTo>
                  <a:pt x="322" y="81"/>
                </a:lnTo>
                <a:lnTo>
                  <a:pt x="322" y="113"/>
                </a:lnTo>
                <a:lnTo>
                  <a:pt x="338" y="161"/>
                </a:lnTo>
                <a:lnTo>
                  <a:pt x="338" y="225"/>
                </a:lnTo>
                <a:lnTo>
                  <a:pt x="338" y="306"/>
                </a:lnTo>
                <a:lnTo>
                  <a:pt x="322" y="370"/>
                </a:lnTo>
                <a:lnTo>
                  <a:pt x="322" y="467"/>
                </a:lnTo>
                <a:lnTo>
                  <a:pt x="322" y="580"/>
                </a:lnTo>
                <a:lnTo>
                  <a:pt x="306" y="724"/>
                </a:lnTo>
                <a:lnTo>
                  <a:pt x="306" y="885"/>
                </a:lnTo>
                <a:lnTo>
                  <a:pt x="306" y="1095"/>
                </a:lnTo>
                <a:lnTo>
                  <a:pt x="306" y="1304"/>
                </a:lnTo>
                <a:lnTo>
                  <a:pt x="306" y="1545"/>
                </a:lnTo>
                <a:lnTo>
                  <a:pt x="161" y="1561"/>
                </a:lnTo>
                <a:lnTo>
                  <a:pt x="161" y="1497"/>
                </a:lnTo>
                <a:lnTo>
                  <a:pt x="161" y="1433"/>
                </a:lnTo>
                <a:lnTo>
                  <a:pt x="161" y="1352"/>
                </a:lnTo>
                <a:lnTo>
                  <a:pt x="161" y="1255"/>
                </a:lnTo>
                <a:lnTo>
                  <a:pt x="161" y="1159"/>
                </a:lnTo>
                <a:lnTo>
                  <a:pt x="161" y="1062"/>
                </a:lnTo>
                <a:lnTo>
                  <a:pt x="161" y="950"/>
                </a:lnTo>
                <a:lnTo>
                  <a:pt x="145" y="821"/>
                </a:lnTo>
                <a:lnTo>
                  <a:pt x="145" y="708"/>
                </a:lnTo>
                <a:lnTo>
                  <a:pt x="145" y="612"/>
                </a:lnTo>
                <a:lnTo>
                  <a:pt x="129" y="515"/>
                </a:lnTo>
                <a:lnTo>
                  <a:pt x="129" y="435"/>
                </a:lnTo>
                <a:lnTo>
                  <a:pt x="129" y="354"/>
                </a:lnTo>
                <a:lnTo>
                  <a:pt x="129" y="306"/>
                </a:lnTo>
                <a:lnTo>
                  <a:pt x="113" y="258"/>
                </a:lnTo>
                <a:lnTo>
                  <a:pt x="113" y="225"/>
                </a:lnTo>
                <a:lnTo>
                  <a:pt x="96" y="177"/>
                </a:lnTo>
                <a:lnTo>
                  <a:pt x="80" y="129"/>
                </a:lnTo>
                <a:lnTo>
                  <a:pt x="64" y="97"/>
                </a:lnTo>
                <a:lnTo>
                  <a:pt x="32" y="8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44"/>
          <p:cNvSpPr/>
          <p:nvPr/>
        </p:nvSpPr>
        <p:spPr>
          <a:xfrm>
            <a:off x="9069917" y="1815945"/>
            <a:ext cx="273049" cy="1526116"/>
          </a:xfrm>
          <a:custGeom>
            <a:avLst/>
            <a:gdLst>
              <a:gd name="txL" fmla="*/ 0 w 322"/>
              <a:gd name="txT" fmla="*/ 0 h 1803"/>
              <a:gd name="txR" fmla="*/ 322 w 322"/>
              <a:gd name="txB" fmla="*/ 1803 h 180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22" h="1803">
                <a:moveTo>
                  <a:pt x="306" y="129"/>
                </a:moveTo>
                <a:lnTo>
                  <a:pt x="322" y="161"/>
                </a:lnTo>
                <a:lnTo>
                  <a:pt x="322" y="210"/>
                </a:lnTo>
                <a:lnTo>
                  <a:pt x="306" y="290"/>
                </a:lnTo>
                <a:lnTo>
                  <a:pt x="306" y="387"/>
                </a:lnTo>
                <a:lnTo>
                  <a:pt x="290" y="403"/>
                </a:lnTo>
                <a:lnTo>
                  <a:pt x="290" y="451"/>
                </a:lnTo>
                <a:lnTo>
                  <a:pt x="290" y="483"/>
                </a:lnTo>
                <a:lnTo>
                  <a:pt x="274" y="547"/>
                </a:lnTo>
                <a:lnTo>
                  <a:pt x="274" y="612"/>
                </a:lnTo>
                <a:lnTo>
                  <a:pt x="258" y="676"/>
                </a:lnTo>
                <a:lnTo>
                  <a:pt x="258" y="757"/>
                </a:lnTo>
                <a:lnTo>
                  <a:pt x="258" y="837"/>
                </a:lnTo>
                <a:lnTo>
                  <a:pt x="242" y="934"/>
                </a:lnTo>
                <a:lnTo>
                  <a:pt x="242" y="1030"/>
                </a:lnTo>
                <a:lnTo>
                  <a:pt x="226" y="1143"/>
                </a:lnTo>
                <a:lnTo>
                  <a:pt x="226" y="1256"/>
                </a:lnTo>
                <a:lnTo>
                  <a:pt x="210" y="1384"/>
                </a:lnTo>
                <a:lnTo>
                  <a:pt x="194" y="1513"/>
                </a:lnTo>
                <a:lnTo>
                  <a:pt x="194" y="1658"/>
                </a:lnTo>
                <a:lnTo>
                  <a:pt x="178" y="1803"/>
                </a:lnTo>
                <a:lnTo>
                  <a:pt x="49" y="1803"/>
                </a:lnTo>
                <a:lnTo>
                  <a:pt x="49" y="1626"/>
                </a:lnTo>
                <a:lnTo>
                  <a:pt x="65" y="1449"/>
                </a:lnTo>
                <a:lnTo>
                  <a:pt x="65" y="1304"/>
                </a:lnTo>
                <a:lnTo>
                  <a:pt x="65" y="1143"/>
                </a:lnTo>
                <a:lnTo>
                  <a:pt x="81" y="1014"/>
                </a:lnTo>
                <a:lnTo>
                  <a:pt x="81" y="885"/>
                </a:lnTo>
                <a:lnTo>
                  <a:pt x="81" y="773"/>
                </a:lnTo>
                <a:lnTo>
                  <a:pt x="97" y="676"/>
                </a:lnTo>
                <a:lnTo>
                  <a:pt x="97" y="596"/>
                </a:lnTo>
                <a:lnTo>
                  <a:pt x="97" y="515"/>
                </a:lnTo>
                <a:lnTo>
                  <a:pt x="97" y="435"/>
                </a:lnTo>
                <a:lnTo>
                  <a:pt x="97" y="387"/>
                </a:lnTo>
                <a:lnTo>
                  <a:pt x="97" y="322"/>
                </a:lnTo>
                <a:lnTo>
                  <a:pt x="81" y="290"/>
                </a:lnTo>
                <a:lnTo>
                  <a:pt x="81" y="242"/>
                </a:lnTo>
                <a:lnTo>
                  <a:pt x="81" y="210"/>
                </a:lnTo>
                <a:lnTo>
                  <a:pt x="65" y="177"/>
                </a:lnTo>
                <a:lnTo>
                  <a:pt x="65" y="129"/>
                </a:lnTo>
                <a:lnTo>
                  <a:pt x="49" y="113"/>
                </a:lnTo>
                <a:lnTo>
                  <a:pt x="33" y="81"/>
                </a:lnTo>
                <a:lnTo>
                  <a:pt x="0" y="65"/>
                </a:lnTo>
                <a:lnTo>
                  <a:pt x="0" y="49"/>
                </a:lnTo>
                <a:lnTo>
                  <a:pt x="0" y="16"/>
                </a:lnTo>
                <a:lnTo>
                  <a:pt x="0" y="0"/>
                </a:lnTo>
                <a:lnTo>
                  <a:pt x="17" y="0"/>
                </a:lnTo>
                <a:lnTo>
                  <a:pt x="49" y="0"/>
                </a:lnTo>
                <a:lnTo>
                  <a:pt x="97" y="0"/>
                </a:lnTo>
                <a:lnTo>
                  <a:pt x="161" y="16"/>
                </a:lnTo>
                <a:lnTo>
                  <a:pt x="226" y="49"/>
                </a:lnTo>
                <a:lnTo>
                  <a:pt x="258" y="65"/>
                </a:lnTo>
                <a:lnTo>
                  <a:pt x="290" y="97"/>
                </a:lnTo>
                <a:lnTo>
                  <a:pt x="306" y="12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2" name="Freeform 45"/>
          <p:cNvSpPr/>
          <p:nvPr/>
        </p:nvSpPr>
        <p:spPr>
          <a:xfrm>
            <a:off x="7666567" y="3138794"/>
            <a:ext cx="2548467" cy="491067"/>
          </a:xfrm>
          <a:custGeom>
            <a:avLst/>
            <a:gdLst>
              <a:gd name="txL" fmla="*/ 0 w 3011"/>
              <a:gd name="txT" fmla="*/ 0 h 580"/>
              <a:gd name="txR" fmla="*/ 3011 w 3011"/>
              <a:gd name="txB" fmla="*/ 580 h 58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011" h="580">
                <a:moveTo>
                  <a:pt x="2093" y="97"/>
                </a:moveTo>
                <a:lnTo>
                  <a:pt x="2222" y="65"/>
                </a:lnTo>
                <a:lnTo>
                  <a:pt x="2335" y="49"/>
                </a:lnTo>
                <a:lnTo>
                  <a:pt x="2431" y="32"/>
                </a:lnTo>
                <a:lnTo>
                  <a:pt x="2512" y="16"/>
                </a:lnTo>
                <a:lnTo>
                  <a:pt x="2576" y="16"/>
                </a:lnTo>
                <a:lnTo>
                  <a:pt x="2641" y="0"/>
                </a:lnTo>
                <a:lnTo>
                  <a:pt x="2705" y="16"/>
                </a:lnTo>
                <a:lnTo>
                  <a:pt x="2753" y="16"/>
                </a:lnTo>
                <a:lnTo>
                  <a:pt x="2834" y="49"/>
                </a:lnTo>
                <a:lnTo>
                  <a:pt x="2930" y="97"/>
                </a:lnTo>
                <a:lnTo>
                  <a:pt x="2963" y="129"/>
                </a:lnTo>
                <a:lnTo>
                  <a:pt x="2995" y="161"/>
                </a:lnTo>
                <a:lnTo>
                  <a:pt x="3011" y="177"/>
                </a:lnTo>
                <a:lnTo>
                  <a:pt x="3011" y="210"/>
                </a:lnTo>
                <a:lnTo>
                  <a:pt x="3011" y="226"/>
                </a:lnTo>
                <a:lnTo>
                  <a:pt x="2995" y="226"/>
                </a:lnTo>
                <a:lnTo>
                  <a:pt x="2963" y="242"/>
                </a:lnTo>
                <a:lnTo>
                  <a:pt x="2882" y="258"/>
                </a:lnTo>
                <a:lnTo>
                  <a:pt x="2802" y="258"/>
                </a:lnTo>
                <a:lnTo>
                  <a:pt x="2737" y="258"/>
                </a:lnTo>
                <a:lnTo>
                  <a:pt x="2657" y="258"/>
                </a:lnTo>
                <a:lnTo>
                  <a:pt x="2592" y="258"/>
                </a:lnTo>
                <a:lnTo>
                  <a:pt x="2512" y="274"/>
                </a:lnTo>
                <a:lnTo>
                  <a:pt x="2415" y="274"/>
                </a:lnTo>
                <a:lnTo>
                  <a:pt x="2319" y="274"/>
                </a:lnTo>
                <a:lnTo>
                  <a:pt x="2206" y="290"/>
                </a:lnTo>
                <a:lnTo>
                  <a:pt x="2093" y="290"/>
                </a:lnTo>
                <a:lnTo>
                  <a:pt x="1980" y="306"/>
                </a:lnTo>
                <a:lnTo>
                  <a:pt x="1852" y="306"/>
                </a:lnTo>
                <a:lnTo>
                  <a:pt x="1723" y="322"/>
                </a:lnTo>
                <a:lnTo>
                  <a:pt x="1578" y="354"/>
                </a:lnTo>
                <a:lnTo>
                  <a:pt x="1433" y="370"/>
                </a:lnTo>
                <a:lnTo>
                  <a:pt x="1272" y="387"/>
                </a:lnTo>
                <a:lnTo>
                  <a:pt x="1111" y="419"/>
                </a:lnTo>
                <a:lnTo>
                  <a:pt x="934" y="451"/>
                </a:lnTo>
                <a:lnTo>
                  <a:pt x="773" y="483"/>
                </a:lnTo>
                <a:lnTo>
                  <a:pt x="628" y="515"/>
                </a:lnTo>
                <a:lnTo>
                  <a:pt x="499" y="531"/>
                </a:lnTo>
                <a:lnTo>
                  <a:pt x="403" y="547"/>
                </a:lnTo>
                <a:lnTo>
                  <a:pt x="322" y="564"/>
                </a:lnTo>
                <a:lnTo>
                  <a:pt x="258" y="580"/>
                </a:lnTo>
                <a:lnTo>
                  <a:pt x="209" y="580"/>
                </a:lnTo>
                <a:lnTo>
                  <a:pt x="193" y="580"/>
                </a:lnTo>
                <a:lnTo>
                  <a:pt x="177" y="580"/>
                </a:lnTo>
                <a:lnTo>
                  <a:pt x="145" y="564"/>
                </a:lnTo>
                <a:lnTo>
                  <a:pt x="113" y="531"/>
                </a:lnTo>
                <a:lnTo>
                  <a:pt x="81" y="499"/>
                </a:lnTo>
                <a:lnTo>
                  <a:pt x="32" y="467"/>
                </a:lnTo>
                <a:lnTo>
                  <a:pt x="16" y="451"/>
                </a:lnTo>
                <a:lnTo>
                  <a:pt x="0" y="435"/>
                </a:lnTo>
                <a:lnTo>
                  <a:pt x="16" y="419"/>
                </a:lnTo>
                <a:lnTo>
                  <a:pt x="32" y="419"/>
                </a:lnTo>
                <a:lnTo>
                  <a:pt x="65" y="419"/>
                </a:lnTo>
                <a:lnTo>
                  <a:pt x="97" y="419"/>
                </a:lnTo>
                <a:lnTo>
                  <a:pt x="161" y="403"/>
                </a:lnTo>
                <a:lnTo>
                  <a:pt x="209" y="403"/>
                </a:lnTo>
                <a:lnTo>
                  <a:pt x="290" y="387"/>
                </a:lnTo>
                <a:lnTo>
                  <a:pt x="387" y="370"/>
                </a:lnTo>
                <a:lnTo>
                  <a:pt x="483" y="354"/>
                </a:lnTo>
                <a:lnTo>
                  <a:pt x="548" y="338"/>
                </a:lnTo>
                <a:lnTo>
                  <a:pt x="628" y="338"/>
                </a:lnTo>
                <a:lnTo>
                  <a:pt x="709" y="322"/>
                </a:lnTo>
                <a:lnTo>
                  <a:pt x="805" y="306"/>
                </a:lnTo>
                <a:lnTo>
                  <a:pt x="902" y="290"/>
                </a:lnTo>
                <a:lnTo>
                  <a:pt x="1014" y="274"/>
                </a:lnTo>
                <a:lnTo>
                  <a:pt x="1143" y="242"/>
                </a:lnTo>
                <a:lnTo>
                  <a:pt x="1272" y="226"/>
                </a:lnTo>
                <a:lnTo>
                  <a:pt x="1417" y="193"/>
                </a:lnTo>
                <a:lnTo>
                  <a:pt x="1530" y="177"/>
                </a:lnTo>
                <a:lnTo>
                  <a:pt x="1658" y="161"/>
                </a:lnTo>
                <a:lnTo>
                  <a:pt x="1755" y="145"/>
                </a:lnTo>
                <a:lnTo>
                  <a:pt x="1852" y="129"/>
                </a:lnTo>
                <a:lnTo>
                  <a:pt x="1948" y="129"/>
                </a:lnTo>
                <a:lnTo>
                  <a:pt x="2013" y="113"/>
                </a:lnTo>
                <a:lnTo>
                  <a:pt x="2093" y="9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136" y="529590"/>
            <a:ext cx="1202267" cy="683684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756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"/>
          <p:cNvGraphicFramePr>
            <a:graphicFrameLocks noGrp="1"/>
          </p:cNvGraphicFramePr>
          <p:nvPr/>
        </p:nvGraphicFramePr>
        <p:xfrm>
          <a:off x="7247467" y="1360593"/>
          <a:ext cx="3454400" cy="3454400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71894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4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6739467" y="4891193"/>
            <a:ext cx="4639733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书写指导：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“坐”字先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写“两个小人”，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其大部分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位于横中线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上方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，分列于竖中线两边。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38" name="矩形 4"/>
          <p:cNvSpPr/>
          <p:nvPr/>
        </p:nvSpPr>
        <p:spPr>
          <a:xfrm>
            <a:off x="4726517" y="2323677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坐</a:t>
            </a:r>
          </a:p>
        </p:txBody>
      </p:sp>
      <p:sp>
        <p:nvSpPr>
          <p:cNvPr id="42" name="矩形 41"/>
          <p:cNvSpPr/>
          <p:nvPr/>
        </p:nvSpPr>
        <p:spPr>
          <a:xfrm>
            <a:off x="4169833" y="1466427"/>
            <a:ext cx="24595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zuò </a:t>
            </a:r>
          </a:p>
        </p:txBody>
      </p:sp>
      <p:sp>
        <p:nvSpPr>
          <p:cNvPr id="26641" name="TextBox 45"/>
          <p:cNvSpPr txBox="1"/>
          <p:nvPr/>
        </p:nvSpPr>
        <p:spPr>
          <a:xfrm>
            <a:off x="1250951" y="2260177"/>
            <a:ext cx="225213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坐</a:t>
            </a:r>
            <a:r>
              <a:rPr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861483" y="4903893"/>
            <a:ext cx="451696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组词：</a:t>
            </a:r>
            <a:r>
              <a:rPr kumimoji="0" lang="zh-CN" altLang="en-US" sz="2665" b="1" kern="1200" cap="none" spc="0" normalizeH="0" baseline="0" noProof="0" dirty="0">
                <a:latin typeface="+mj-ea"/>
                <a:ea typeface="+mj-ea"/>
                <a:cs typeface="+mn-cs"/>
              </a:rPr>
              <a:t>席地而坐  坐下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61483" y="5439410"/>
            <a:ext cx="5342467" cy="911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造句：</a:t>
            </a:r>
            <a:r>
              <a:rPr kumimoji="0" lang="zh-CN" altLang="en-US" sz="2665" b="1" kern="1200" cap="none" spc="0" normalizeH="0" baseline="0" noProof="0" dirty="0">
                <a:latin typeface="+mj-ea"/>
                <a:ea typeface="+mj-ea"/>
                <a:cs typeface="+mn-cs"/>
              </a:rPr>
              <a:t>大家席地而坐，开始讨论</a:t>
            </a:r>
            <a:endParaRPr kumimoji="0" lang="en-US" altLang="zh-CN" sz="2665" b="1" kern="1200" cap="none" spc="0" normalizeH="0" baseline="0" noProof="0" dirty="0">
              <a:latin typeface="+mj-ea"/>
              <a:ea typeface="+mj-ea"/>
              <a:cs typeface="+mn-cs"/>
            </a:endParaRPr>
          </a:p>
          <a:p>
            <a:pPr marR="0" defTabSz="457200">
              <a:buClrTx/>
              <a:buSzTx/>
              <a:buFontTx/>
              <a:defRPr/>
            </a:pPr>
            <a:r>
              <a:rPr kumimoji="0" lang="en-US" altLang="zh-CN" sz="2665" b="1" kern="1200" cap="none" spc="0" normalizeH="0" baseline="0" noProof="0" dirty="0">
                <a:latin typeface="+mj-ea"/>
                <a:ea typeface="+mj-ea"/>
                <a:cs typeface="+mn-cs"/>
              </a:rPr>
              <a:t>      </a:t>
            </a:r>
            <a:r>
              <a:rPr kumimoji="0" lang="zh-CN" altLang="en-US" sz="2665" b="1" kern="1200" cap="none" spc="0" normalizeH="0" baseline="0" noProof="0" dirty="0">
                <a:latin typeface="+mj-ea"/>
                <a:ea typeface="+mj-ea"/>
                <a:cs typeface="+mn-cs"/>
              </a:rPr>
              <a:t>问题。</a:t>
            </a:r>
          </a:p>
        </p:txBody>
      </p:sp>
      <p:sp>
        <p:nvSpPr>
          <p:cNvPr id="25" name="文本框 30"/>
          <p:cNvSpPr txBox="1">
            <a:spLocks noChangeArrowheads="1"/>
          </p:cNvSpPr>
          <p:nvPr/>
        </p:nvSpPr>
        <p:spPr bwMode="auto">
          <a:xfrm>
            <a:off x="785283" y="4388697"/>
            <a:ext cx="3312583" cy="911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音序：</a:t>
            </a:r>
            <a:r>
              <a:rPr kumimoji="0" lang="en-US" altLang="zh-CN" sz="2665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Z  </a:t>
            </a:r>
            <a:r>
              <a:rPr kumimoji="0" lang="zh-CN" altLang="en-US" sz="2665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部首：</a:t>
            </a:r>
            <a:r>
              <a:rPr kumimoji="0" lang="zh-CN" altLang="en-US" sz="2665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土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665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6" name="文本框 31"/>
          <p:cNvSpPr txBox="1">
            <a:spLocks noChangeArrowheads="1"/>
          </p:cNvSpPr>
          <p:nvPr/>
        </p:nvSpPr>
        <p:spPr bwMode="auto">
          <a:xfrm>
            <a:off x="503767" y="3863552"/>
            <a:ext cx="277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1">
            <a:spAutoFit/>
          </a:bodyPr>
          <a:lstStyle/>
          <a:p>
            <a:pPr marR="0" algn="ctr" defTabSz="45720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结构</a:t>
            </a:r>
            <a:r>
              <a:rPr kumimoji="0" lang="en-US" altLang="zh-CN" sz="2665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: </a:t>
            </a:r>
            <a:r>
              <a:rPr kumimoji="0" lang="zh-CN" altLang="en-US" sz="2665" b="1" kern="1200" cap="none" spc="0" normalizeH="0" baseline="0" noProof="0" dirty="0">
                <a:latin typeface="+mj-ea"/>
                <a:ea typeface="+mj-ea"/>
                <a:cs typeface="+mn-cs"/>
              </a:rPr>
              <a:t>独体</a:t>
            </a:r>
          </a:p>
        </p:txBody>
      </p:sp>
      <p:sp>
        <p:nvSpPr>
          <p:cNvPr id="27" name="Freeform 33"/>
          <p:cNvSpPr/>
          <p:nvPr/>
        </p:nvSpPr>
        <p:spPr>
          <a:xfrm>
            <a:off x="7869767" y="2191013"/>
            <a:ext cx="639233" cy="1151467"/>
          </a:xfrm>
          <a:custGeom>
            <a:avLst/>
            <a:gdLst>
              <a:gd name="txL" fmla="*/ 0 w 756"/>
              <a:gd name="txT" fmla="*/ 0 h 1361"/>
              <a:gd name="txR" fmla="*/ 756 w 756"/>
              <a:gd name="txB" fmla="*/ 1361 h 1361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756" h="1361">
                <a:moveTo>
                  <a:pt x="0" y="1345"/>
                </a:moveTo>
                <a:lnTo>
                  <a:pt x="0" y="1329"/>
                </a:lnTo>
                <a:lnTo>
                  <a:pt x="32" y="1281"/>
                </a:lnTo>
                <a:lnTo>
                  <a:pt x="64" y="1217"/>
                </a:lnTo>
                <a:lnTo>
                  <a:pt x="112" y="1121"/>
                </a:lnTo>
                <a:lnTo>
                  <a:pt x="241" y="913"/>
                </a:lnTo>
                <a:lnTo>
                  <a:pt x="354" y="704"/>
                </a:lnTo>
                <a:lnTo>
                  <a:pt x="402" y="592"/>
                </a:lnTo>
                <a:lnTo>
                  <a:pt x="434" y="496"/>
                </a:lnTo>
                <a:lnTo>
                  <a:pt x="499" y="304"/>
                </a:lnTo>
                <a:lnTo>
                  <a:pt x="515" y="224"/>
                </a:lnTo>
                <a:lnTo>
                  <a:pt x="515" y="160"/>
                </a:lnTo>
                <a:lnTo>
                  <a:pt x="515" y="112"/>
                </a:lnTo>
                <a:lnTo>
                  <a:pt x="499" y="80"/>
                </a:lnTo>
                <a:lnTo>
                  <a:pt x="499" y="48"/>
                </a:lnTo>
                <a:lnTo>
                  <a:pt x="483" y="32"/>
                </a:lnTo>
                <a:lnTo>
                  <a:pt x="499" y="16"/>
                </a:lnTo>
                <a:lnTo>
                  <a:pt x="515" y="0"/>
                </a:lnTo>
                <a:lnTo>
                  <a:pt x="547" y="0"/>
                </a:lnTo>
                <a:lnTo>
                  <a:pt x="579" y="16"/>
                </a:lnTo>
                <a:lnTo>
                  <a:pt x="611" y="32"/>
                </a:lnTo>
                <a:lnTo>
                  <a:pt x="660" y="64"/>
                </a:lnTo>
                <a:lnTo>
                  <a:pt x="708" y="96"/>
                </a:lnTo>
                <a:lnTo>
                  <a:pt x="740" y="112"/>
                </a:lnTo>
                <a:lnTo>
                  <a:pt x="756" y="144"/>
                </a:lnTo>
                <a:lnTo>
                  <a:pt x="756" y="176"/>
                </a:lnTo>
                <a:lnTo>
                  <a:pt x="756" y="192"/>
                </a:lnTo>
                <a:lnTo>
                  <a:pt x="756" y="224"/>
                </a:lnTo>
                <a:lnTo>
                  <a:pt x="740" y="256"/>
                </a:lnTo>
                <a:lnTo>
                  <a:pt x="724" y="304"/>
                </a:lnTo>
                <a:lnTo>
                  <a:pt x="692" y="368"/>
                </a:lnTo>
                <a:lnTo>
                  <a:pt x="676" y="432"/>
                </a:lnTo>
                <a:lnTo>
                  <a:pt x="627" y="512"/>
                </a:lnTo>
                <a:lnTo>
                  <a:pt x="595" y="592"/>
                </a:lnTo>
                <a:lnTo>
                  <a:pt x="515" y="768"/>
                </a:lnTo>
                <a:lnTo>
                  <a:pt x="418" y="929"/>
                </a:lnTo>
                <a:lnTo>
                  <a:pt x="322" y="1057"/>
                </a:lnTo>
                <a:lnTo>
                  <a:pt x="241" y="1169"/>
                </a:lnTo>
                <a:lnTo>
                  <a:pt x="193" y="1217"/>
                </a:lnTo>
                <a:lnTo>
                  <a:pt x="144" y="1249"/>
                </a:lnTo>
                <a:lnTo>
                  <a:pt x="96" y="1297"/>
                </a:lnTo>
                <a:lnTo>
                  <a:pt x="80" y="1313"/>
                </a:lnTo>
                <a:lnTo>
                  <a:pt x="48" y="1345"/>
                </a:lnTo>
                <a:lnTo>
                  <a:pt x="32" y="1345"/>
                </a:lnTo>
                <a:lnTo>
                  <a:pt x="16" y="1361"/>
                </a:lnTo>
                <a:lnTo>
                  <a:pt x="0" y="134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34"/>
          <p:cNvSpPr/>
          <p:nvPr/>
        </p:nvSpPr>
        <p:spPr>
          <a:xfrm>
            <a:off x="8305800" y="2775145"/>
            <a:ext cx="393700" cy="351367"/>
          </a:xfrm>
          <a:custGeom>
            <a:avLst/>
            <a:gdLst>
              <a:gd name="txL" fmla="*/ 0 w 467"/>
              <a:gd name="txT" fmla="*/ 0 h 417"/>
              <a:gd name="txR" fmla="*/ 467 w 467"/>
              <a:gd name="txB" fmla="*/ 417 h 41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67" h="417">
                <a:moveTo>
                  <a:pt x="402" y="144"/>
                </a:moveTo>
                <a:lnTo>
                  <a:pt x="451" y="225"/>
                </a:lnTo>
                <a:lnTo>
                  <a:pt x="467" y="273"/>
                </a:lnTo>
                <a:lnTo>
                  <a:pt x="467" y="321"/>
                </a:lnTo>
                <a:lnTo>
                  <a:pt x="451" y="369"/>
                </a:lnTo>
                <a:lnTo>
                  <a:pt x="451" y="401"/>
                </a:lnTo>
                <a:lnTo>
                  <a:pt x="434" y="417"/>
                </a:lnTo>
                <a:lnTo>
                  <a:pt x="418" y="417"/>
                </a:lnTo>
                <a:lnTo>
                  <a:pt x="402" y="417"/>
                </a:lnTo>
                <a:lnTo>
                  <a:pt x="370" y="401"/>
                </a:lnTo>
                <a:lnTo>
                  <a:pt x="338" y="369"/>
                </a:lnTo>
                <a:lnTo>
                  <a:pt x="290" y="321"/>
                </a:lnTo>
                <a:lnTo>
                  <a:pt x="225" y="273"/>
                </a:lnTo>
                <a:lnTo>
                  <a:pt x="161" y="192"/>
                </a:lnTo>
                <a:lnTo>
                  <a:pt x="96" y="112"/>
                </a:lnTo>
                <a:lnTo>
                  <a:pt x="0" y="32"/>
                </a:lnTo>
                <a:lnTo>
                  <a:pt x="48" y="16"/>
                </a:lnTo>
                <a:lnTo>
                  <a:pt x="112" y="0"/>
                </a:lnTo>
                <a:lnTo>
                  <a:pt x="161" y="0"/>
                </a:lnTo>
                <a:lnTo>
                  <a:pt x="225" y="16"/>
                </a:lnTo>
                <a:lnTo>
                  <a:pt x="273" y="32"/>
                </a:lnTo>
                <a:lnTo>
                  <a:pt x="322" y="64"/>
                </a:lnTo>
                <a:lnTo>
                  <a:pt x="370" y="96"/>
                </a:lnTo>
                <a:lnTo>
                  <a:pt x="402" y="14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35"/>
          <p:cNvSpPr/>
          <p:nvPr/>
        </p:nvSpPr>
        <p:spPr>
          <a:xfrm>
            <a:off x="9110133" y="2141987"/>
            <a:ext cx="558800" cy="1030817"/>
          </a:xfrm>
          <a:custGeom>
            <a:avLst/>
            <a:gdLst>
              <a:gd name="txL" fmla="*/ 0 w 660"/>
              <a:gd name="txT" fmla="*/ 0 h 1217"/>
              <a:gd name="txR" fmla="*/ 660 w 660"/>
              <a:gd name="txB" fmla="*/ 1217 h 121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60" h="1217">
                <a:moveTo>
                  <a:pt x="161" y="1105"/>
                </a:moveTo>
                <a:lnTo>
                  <a:pt x="96" y="1153"/>
                </a:lnTo>
                <a:lnTo>
                  <a:pt x="48" y="1185"/>
                </a:lnTo>
                <a:lnTo>
                  <a:pt x="16" y="1217"/>
                </a:lnTo>
                <a:lnTo>
                  <a:pt x="0" y="1217"/>
                </a:lnTo>
                <a:lnTo>
                  <a:pt x="0" y="1201"/>
                </a:lnTo>
                <a:lnTo>
                  <a:pt x="16" y="1169"/>
                </a:lnTo>
                <a:lnTo>
                  <a:pt x="48" y="1121"/>
                </a:lnTo>
                <a:lnTo>
                  <a:pt x="80" y="1041"/>
                </a:lnTo>
                <a:lnTo>
                  <a:pt x="128" y="960"/>
                </a:lnTo>
                <a:lnTo>
                  <a:pt x="193" y="864"/>
                </a:lnTo>
                <a:lnTo>
                  <a:pt x="241" y="752"/>
                </a:lnTo>
                <a:lnTo>
                  <a:pt x="289" y="640"/>
                </a:lnTo>
                <a:lnTo>
                  <a:pt x="338" y="528"/>
                </a:lnTo>
                <a:lnTo>
                  <a:pt x="370" y="432"/>
                </a:lnTo>
                <a:lnTo>
                  <a:pt x="386" y="336"/>
                </a:lnTo>
                <a:lnTo>
                  <a:pt x="402" y="256"/>
                </a:lnTo>
                <a:lnTo>
                  <a:pt x="402" y="192"/>
                </a:lnTo>
                <a:lnTo>
                  <a:pt x="402" y="144"/>
                </a:lnTo>
                <a:lnTo>
                  <a:pt x="402" y="96"/>
                </a:lnTo>
                <a:lnTo>
                  <a:pt x="386" y="64"/>
                </a:lnTo>
                <a:lnTo>
                  <a:pt x="386" y="48"/>
                </a:lnTo>
                <a:lnTo>
                  <a:pt x="386" y="32"/>
                </a:lnTo>
                <a:lnTo>
                  <a:pt x="402" y="16"/>
                </a:lnTo>
                <a:lnTo>
                  <a:pt x="418" y="0"/>
                </a:lnTo>
                <a:lnTo>
                  <a:pt x="450" y="0"/>
                </a:lnTo>
                <a:lnTo>
                  <a:pt x="499" y="16"/>
                </a:lnTo>
                <a:lnTo>
                  <a:pt x="547" y="48"/>
                </a:lnTo>
                <a:lnTo>
                  <a:pt x="595" y="80"/>
                </a:lnTo>
                <a:lnTo>
                  <a:pt x="628" y="112"/>
                </a:lnTo>
                <a:lnTo>
                  <a:pt x="644" y="128"/>
                </a:lnTo>
                <a:lnTo>
                  <a:pt x="660" y="160"/>
                </a:lnTo>
                <a:lnTo>
                  <a:pt x="660" y="192"/>
                </a:lnTo>
                <a:lnTo>
                  <a:pt x="644" y="240"/>
                </a:lnTo>
                <a:lnTo>
                  <a:pt x="628" y="288"/>
                </a:lnTo>
                <a:lnTo>
                  <a:pt x="611" y="368"/>
                </a:lnTo>
                <a:lnTo>
                  <a:pt x="579" y="448"/>
                </a:lnTo>
                <a:lnTo>
                  <a:pt x="531" y="528"/>
                </a:lnTo>
                <a:lnTo>
                  <a:pt x="483" y="640"/>
                </a:lnTo>
                <a:lnTo>
                  <a:pt x="434" y="736"/>
                </a:lnTo>
                <a:lnTo>
                  <a:pt x="354" y="848"/>
                </a:lnTo>
                <a:lnTo>
                  <a:pt x="289" y="944"/>
                </a:lnTo>
                <a:lnTo>
                  <a:pt x="225" y="1025"/>
                </a:lnTo>
                <a:lnTo>
                  <a:pt x="161" y="110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36"/>
          <p:cNvSpPr/>
          <p:nvPr/>
        </p:nvSpPr>
        <p:spPr>
          <a:xfrm>
            <a:off x="9436100" y="2755615"/>
            <a:ext cx="491067" cy="338667"/>
          </a:xfrm>
          <a:custGeom>
            <a:avLst/>
            <a:gdLst>
              <a:gd name="txL" fmla="*/ 0 w 580"/>
              <a:gd name="txT" fmla="*/ 0 h 401"/>
              <a:gd name="txR" fmla="*/ 580 w 580"/>
              <a:gd name="txB" fmla="*/ 401 h 40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80" h="401">
                <a:moveTo>
                  <a:pt x="370" y="64"/>
                </a:moveTo>
                <a:lnTo>
                  <a:pt x="451" y="112"/>
                </a:lnTo>
                <a:lnTo>
                  <a:pt x="515" y="160"/>
                </a:lnTo>
                <a:lnTo>
                  <a:pt x="547" y="208"/>
                </a:lnTo>
                <a:lnTo>
                  <a:pt x="564" y="272"/>
                </a:lnTo>
                <a:lnTo>
                  <a:pt x="580" y="320"/>
                </a:lnTo>
                <a:lnTo>
                  <a:pt x="564" y="369"/>
                </a:lnTo>
                <a:lnTo>
                  <a:pt x="564" y="401"/>
                </a:lnTo>
                <a:lnTo>
                  <a:pt x="531" y="401"/>
                </a:lnTo>
                <a:lnTo>
                  <a:pt x="515" y="401"/>
                </a:lnTo>
                <a:lnTo>
                  <a:pt x="483" y="385"/>
                </a:lnTo>
                <a:lnTo>
                  <a:pt x="435" y="353"/>
                </a:lnTo>
                <a:lnTo>
                  <a:pt x="370" y="304"/>
                </a:lnTo>
                <a:lnTo>
                  <a:pt x="306" y="256"/>
                </a:lnTo>
                <a:lnTo>
                  <a:pt x="209" y="176"/>
                </a:lnTo>
                <a:lnTo>
                  <a:pt x="113" y="96"/>
                </a:lnTo>
                <a:lnTo>
                  <a:pt x="0" y="16"/>
                </a:lnTo>
                <a:lnTo>
                  <a:pt x="113" y="0"/>
                </a:lnTo>
                <a:lnTo>
                  <a:pt x="193" y="16"/>
                </a:lnTo>
                <a:lnTo>
                  <a:pt x="290" y="32"/>
                </a:lnTo>
                <a:lnTo>
                  <a:pt x="370" y="6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37"/>
          <p:cNvSpPr/>
          <p:nvPr/>
        </p:nvSpPr>
        <p:spPr>
          <a:xfrm>
            <a:off x="8318500" y="3333739"/>
            <a:ext cx="1212851" cy="270933"/>
          </a:xfrm>
          <a:custGeom>
            <a:avLst/>
            <a:gdLst>
              <a:gd name="txL" fmla="*/ 0 w 1433"/>
              <a:gd name="txT" fmla="*/ 0 h 320"/>
              <a:gd name="txR" fmla="*/ 1433 w 1433"/>
              <a:gd name="txB" fmla="*/ 320 h 32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33" h="320">
                <a:moveTo>
                  <a:pt x="1433" y="96"/>
                </a:moveTo>
                <a:lnTo>
                  <a:pt x="1417" y="128"/>
                </a:lnTo>
                <a:lnTo>
                  <a:pt x="1401" y="128"/>
                </a:lnTo>
                <a:lnTo>
                  <a:pt x="1368" y="144"/>
                </a:lnTo>
                <a:lnTo>
                  <a:pt x="1352" y="144"/>
                </a:lnTo>
                <a:lnTo>
                  <a:pt x="1320" y="160"/>
                </a:lnTo>
                <a:lnTo>
                  <a:pt x="1272" y="176"/>
                </a:lnTo>
                <a:lnTo>
                  <a:pt x="1207" y="176"/>
                </a:lnTo>
                <a:lnTo>
                  <a:pt x="1127" y="192"/>
                </a:lnTo>
                <a:lnTo>
                  <a:pt x="1046" y="208"/>
                </a:lnTo>
                <a:lnTo>
                  <a:pt x="934" y="224"/>
                </a:lnTo>
                <a:lnTo>
                  <a:pt x="805" y="240"/>
                </a:lnTo>
                <a:lnTo>
                  <a:pt x="692" y="256"/>
                </a:lnTo>
                <a:lnTo>
                  <a:pt x="579" y="272"/>
                </a:lnTo>
                <a:lnTo>
                  <a:pt x="483" y="288"/>
                </a:lnTo>
                <a:lnTo>
                  <a:pt x="402" y="304"/>
                </a:lnTo>
                <a:lnTo>
                  <a:pt x="338" y="304"/>
                </a:lnTo>
                <a:lnTo>
                  <a:pt x="290" y="320"/>
                </a:lnTo>
                <a:lnTo>
                  <a:pt x="241" y="320"/>
                </a:lnTo>
                <a:lnTo>
                  <a:pt x="225" y="320"/>
                </a:lnTo>
                <a:lnTo>
                  <a:pt x="129" y="304"/>
                </a:lnTo>
                <a:lnTo>
                  <a:pt x="64" y="272"/>
                </a:lnTo>
                <a:lnTo>
                  <a:pt x="32" y="256"/>
                </a:lnTo>
                <a:lnTo>
                  <a:pt x="16" y="240"/>
                </a:lnTo>
                <a:lnTo>
                  <a:pt x="0" y="224"/>
                </a:lnTo>
                <a:lnTo>
                  <a:pt x="0" y="208"/>
                </a:lnTo>
                <a:lnTo>
                  <a:pt x="32" y="208"/>
                </a:lnTo>
                <a:lnTo>
                  <a:pt x="64" y="192"/>
                </a:lnTo>
                <a:lnTo>
                  <a:pt x="129" y="176"/>
                </a:lnTo>
                <a:lnTo>
                  <a:pt x="193" y="160"/>
                </a:lnTo>
                <a:lnTo>
                  <a:pt x="290" y="144"/>
                </a:lnTo>
                <a:lnTo>
                  <a:pt x="402" y="128"/>
                </a:lnTo>
                <a:lnTo>
                  <a:pt x="531" y="96"/>
                </a:lnTo>
                <a:lnTo>
                  <a:pt x="660" y="80"/>
                </a:lnTo>
                <a:lnTo>
                  <a:pt x="773" y="48"/>
                </a:lnTo>
                <a:lnTo>
                  <a:pt x="869" y="32"/>
                </a:lnTo>
                <a:lnTo>
                  <a:pt x="966" y="16"/>
                </a:lnTo>
                <a:lnTo>
                  <a:pt x="1030" y="16"/>
                </a:lnTo>
                <a:lnTo>
                  <a:pt x="1095" y="0"/>
                </a:lnTo>
                <a:lnTo>
                  <a:pt x="1159" y="0"/>
                </a:lnTo>
                <a:lnTo>
                  <a:pt x="1191" y="0"/>
                </a:lnTo>
                <a:lnTo>
                  <a:pt x="1256" y="0"/>
                </a:lnTo>
                <a:lnTo>
                  <a:pt x="1304" y="0"/>
                </a:lnTo>
                <a:lnTo>
                  <a:pt x="1336" y="16"/>
                </a:lnTo>
                <a:lnTo>
                  <a:pt x="1368" y="32"/>
                </a:lnTo>
                <a:lnTo>
                  <a:pt x="1401" y="48"/>
                </a:lnTo>
                <a:lnTo>
                  <a:pt x="1417" y="64"/>
                </a:lnTo>
                <a:lnTo>
                  <a:pt x="1433" y="9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2" name="Freeform 32"/>
          <p:cNvSpPr/>
          <p:nvPr/>
        </p:nvSpPr>
        <p:spPr>
          <a:xfrm>
            <a:off x="8782051" y="1661779"/>
            <a:ext cx="285749" cy="2374900"/>
          </a:xfrm>
          <a:custGeom>
            <a:avLst/>
            <a:gdLst>
              <a:gd name="txL" fmla="*/ 0 w 338"/>
              <a:gd name="txT" fmla="*/ 0 h 2803"/>
              <a:gd name="txR" fmla="*/ 338 w 338"/>
              <a:gd name="txB" fmla="*/ 2803 h 2803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38" h="2803">
                <a:moveTo>
                  <a:pt x="16" y="96"/>
                </a:moveTo>
                <a:lnTo>
                  <a:pt x="0" y="80"/>
                </a:lnTo>
                <a:lnTo>
                  <a:pt x="0" y="64"/>
                </a:lnTo>
                <a:lnTo>
                  <a:pt x="0" y="32"/>
                </a:lnTo>
                <a:lnTo>
                  <a:pt x="16" y="16"/>
                </a:lnTo>
                <a:lnTo>
                  <a:pt x="32" y="0"/>
                </a:lnTo>
                <a:lnTo>
                  <a:pt x="81" y="0"/>
                </a:lnTo>
                <a:lnTo>
                  <a:pt x="129" y="16"/>
                </a:lnTo>
                <a:lnTo>
                  <a:pt x="193" y="48"/>
                </a:lnTo>
                <a:lnTo>
                  <a:pt x="242" y="80"/>
                </a:lnTo>
                <a:lnTo>
                  <a:pt x="290" y="112"/>
                </a:lnTo>
                <a:lnTo>
                  <a:pt x="322" y="144"/>
                </a:lnTo>
                <a:lnTo>
                  <a:pt x="338" y="160"/>
                </a:lnTo>
                <a:lnTo>
                  <a:pt x="338" y="192"/>
                </a:lnTo>
                <a:lnTo>
                  <a:pt x="338" y="224"/>
                </a:lnTo>
                <a:lnTo>
                  <a:pt x="322" y="256"/>
                </a:lnTo>
                <a:lnTo>
                  <a:pt x="322" y="272"/>
                </a:lnTo>
                <a:lnTo>
                  <a:pt x="322" y="320"/>
                </a:lnTo>
                <a:lnTo>
                  <a:pt x="306" y="368"/>
                </a:lnTo>
                <a:lnTo>
                  <a:pt x="306" y="448"/>
                </a:lnTo>
                <a:lnTo>
                  <a:pt x="306" y="545"/>
                </a:lnTo>
                <a:lnTo>
                  <a:pt x="290" y="657"/>
                </a:lnTo>
                <a:lnTo>
                  <a:pt x="290" y="785"/>
                </a:lnTo>
                <a:lnTo>
                  <a:pt x="290" y="929"/>
                </a:lnTo>
                <a:lnTo>
                  <a:pt x="274" y="1105"/>
                </a:lnTo>
                <a:lnTo>
                  <a:pt x="274" y="1281"/>
                </a:lnTo>
                <a:lnTo>
                  <a:pt x="274" y="1489"/>
                </a:lnTo>
                <a:lnTo>
                  <a:pt x="258" y="1714"/>
                </a:lnTo>
                <a:lnTo>
                  <a:pt x="258" y="1954"/>
                </a:lnTo>
                <a:lnTo>
                  <a:pt x="258" y="2226"/>
                </a:lnTo>
                <a:lnTo>
                  <a:pt x="242" y="2498"/>
                </a:lnTo>
                <a:lnTo>
                  <a:pt x="242" y="2803"/>
                </a:lnTo>
                <a:lnTo>
                  <a:pt x="65" y="2803"/>
                </a:lnTo>
                <a:lnTo>
                  <a:pt x="81" y="2514"/>
                </a:lnTo>
                <a:lnTo>
                  <a:pt x="81" y="2242"/>
                </a:lnTo>
                <a:lnTo>
                  <a:pt x="81" y="1970"/>
                </a:lnTo>
                <a:lnTo>
                  <a:pt x="81" y="1714"/>
                </a:lnTo>
                <a:lnTo>
                  <a:pt x="81" y="1489"/>
                </a:lnTo>
                <a:lnTo>
                  <a:pt x="81" y="1265"/>
                </a:lnTo>
                <a:lnTo>
                  <a:pt x="81" y="1057"/>
                </a:lnTo>
                <a:lnTo>
                  <a:pt x="81" y="865"/>
                </a:lnTo>
                <a:lnTo>
                  <a:pt x="81" y="689"/>
                </a:lnTo>
                <a:lnTo>
                  <a:pt x="81" y="545"/>
                </a:lnTo>
                <a:lnTo>
                  <a:pt x="65" y="416"/>
                </a:lnTo>
                <a:lnTo>
                  <a:pt x="65" y="304"/>
                </a:lnTo>
                <a:lnTo>
                  <a:pt x="49" y="224"/>
                </a:lnTo>
                <a:lnTo>
                  <a:pt x="49" y="160"/>
                </a:lnTo>
                <a:lnTo>
                  <a:pt x="32" y="112"/>
                </a:lnTo>
                <a:lnTo>
                  <a:pt x="16" y="9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3" name="Freeform 38"/>
          <p:cNvSpPr/>
          <p:nvPr/>
        </p:nvSpPr>
        <p:spPr>
          <a:xfrm>
            <a:off x="7840133" y="3903191"/>
            <a:ext cx="2250017" cy="338667"/>
          </a:xfrm>
          <a:custGeom>
            <a:avLst/>
            <a:gdLst>
              <a:gd name="txL" fmla="*/ 0 w 2657"/>
              <a:gd name="txT" fmla="*/ 0 h 400"/>
              <a:gd name="txR" fmla="*/ 2657 w 2657"/>
              <a:gd name="txB" fmla="*/ 400 h 40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657" h="400">
                <a:moveTo>
                  <a:pt x="2641" y="272"/>
                </a:moveTo>
                <a:lnTo>
                  <a:pt x="2641" y="272"/>
                </a:lnTo>
                <a:lnTo>
                  <a:pt x="2625" y="272"/>
                </a:lnTo>
                <a:lnTo>
                  <a:pt x="2592" y="272"/>
                </a:lnTo>
                <a:lnTo>
                  <a:pt x="2560" y="272"/>
                </a:lnTo>
                <a:lnTo>
                  <a:pt x="2512" y="272"/>
                </a:lnTo>
                <a:lnTo>
                  <a:pt x="2464" y="272"/>
                </a:lnTo>
                <a:lnTo>
                  <a:pt x="2399" y="256"/>
                </a:lnTo>
                <a:lnTo>
                  <a:pt x="2319" y="256"/>
                </a:lnTo>
                <a:lnTo>
                  <a:pt x="2174" y="240"/>
                </a:lnTo>
                <a:lnTo>
                  <a:pt x="2061" y="240"/>
                </a:lnTo>
                <a:lnTo>
                  <a:pt x="1948" y="240"/>
                </a:lnTo>
                <a:lnTo>
                  <a:pt x="1868" y="240"/>
                </a:lnTo>
                <a:lnTo>
                  <a:pt x="1771" y="240"/>
                </a:lnTo>
                <a:lnTo>
                  <a:pt x="1675" y="240"/>
                </a:lnTo>
                <a:lnTo>
                  <a:pt x="1562" y="240"/>
                </a:lnTo>
                <a:lnTo>
                  <a:pt x="1433" y="256"/>
                </a:lnTo>
                <a:lnTo>
                  <a:pt x="1304" y="272"/>
                </a:lnTo>
                <a:lnTo>
                  <a:pt x="1176" y="288"/>
                </a:lnTo>
                <a:lnTo>
                  <a:pt x="1063" y="304"/>
                </a:lnTo>
                <a:lnTo>
                  <a:pt x="950" y="320"/>
                </a:lnTo>
                <a:lnTo>
                  <a:pt x="725" y="352"/>
                </a:lnTo>
                <a:lnTo>
                  <a:pt x="483" y="400"/>
                </a:lnTo>
                <a:lnTo>
                  <a:pt x="371" y="400"/>
                </a:lnTo>
                <a:lnTo>
                  <a:pt x="274" y="400"/>
                </a:lnTo>
                <a:lnTo>
                  <a:pt x="194" y="400"/>
                </a:lnTo>
                <a:lnTo>
                  <a:pt x="129" y="368"/>
                </a:lnTo>
                <a:lnTo>
                  <a:pt x="65" y="336"/>
                </a:lnTo>
                <a:lnTo>
                  <a:pt x="33" y="320"/>
                </a:lnTo>
                <a:lnTo>
                  <a:pt x="0" y="288"/>
                </a:lnTo>
                <a:lnTo>
                  <a:pt x="0" y="272"/>
                </a:lnTo>
                <a:lnTo>
                  <a:pt x="0" y="256"/>
                </a:lnTo>
                <a:lnTo>
                  <a:pt x="33" y="256"/>
                </a:lnTo>
                <a:lnTo>
                  <a:pt x="81" y="240"/>
                </a:lnTo>
                <a:lnTo>
                  <a:pt x="145" y="240"/>
                </a:lnTo>
                <a:lnTo>
                  <a:pt x="177" y="240"/>
                </a:lnTo>
                <a:lnTo>
                  <a:pt x="226" y="240"/>
                </a:lnTo>
                <a:lnTo>
                  <a:pt x="290" y="240"/>
                </a:lnTo>
                <a:lnTo>
                  <a:pt x="371" y="224"/>
                </a:lnTo>
                <a:lnTo>
                  <a:pt x="451" y="224"/>
                </a:lnTo>
                <a:lnTo>
                  <a:pt x="548" y="208"/>
                </a:lnTo>
                <a:lnTo>
                  <a:pt x="644" y="192"/>
                </a:lnTo>
                <a:lnTo>
                  <a:pt x="773" y="176"/>
                </a:lnTo>
                <a:lnTo>
                  <a:pt x="1015" y="144"/>
                </a:lnTo>
                <a:lnTo>
                  <a:pt x="1240" y="128"/>
                </a:lnTo>
                <a:lnTo>
                  <a:pt x="1465" y="96"/>
                </a:lnTo>
                <a:lnTo>
                  <a:pt x="1675" y="64"/>
                </a:lnTo>
                <a:lnTo>
                  <a:pt x="1852" y="32"/>
                </a:lnTo>
                <a:lnTo>
                  <a:pt x="2013" y="16"/>
                </a:lnTo>
                <a:lnTo>
                  <a:pt x="2142" y="16"/>
                </a:lnTo>
                <a:lnTo>
                  <a:pt x="2254" y="0"/>
                </a:lnTo>
                <a:lnTo>
                  <a:pt x="2367" y="16"/>
                </a:lnTo>
                <a:lnTo>
                  <a:pt x="2448" y="32"/>
                </a:lnTo>
                <a:lnTo>
                  <a:pt x="2512" y="80"/>
                </a:lnTo>
                <a:lnTo>
                  <a:pt x="2576" y="128"/>
                </a:lnTo>
                <a:lnTo>
                  <a:pt x="2609" y="176"/>
                </a:lnTo>
                <a:lnTo>
                  <a:pt x="2641" y="224"/>
                </a:lnTo>
                <a:lnTo>
                  <a:pt x="2657" y="256"/>
                </a:lnTo>
                <a:lnTo>
                  <a:pt x="2641" y="27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136" y="529590"/>
            <a:ext cx="1202267" cy="683684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44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4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oup 47"/>
          <p:cNvGraphicFramePr>
            <a:graphicFrameLocks noGrp="1"/>
          </p:cNvGraphicFramePr>
          <p:nvPr/>
        </p:nvGraphicFramePr>
        <p:xfrm>
          <a:off x="7247467" y="1360593"/>
          <a:ext cx="3454400" cy="3454400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71894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4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6326717" y="4901777"/>
            <a:ext cx="5342467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书写指导：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第一笔折后往左倾斜，第二笔横位于横中线上边，竖弯钩起笔稍稍高于第二笔横，竖略短，弯舒展。</a:t>
            </a:r>
          </a:p>
        </p:txBody>
      </p:sp>
      <p:sp>
        <p:nvSpPr>
          <p:cNvPr id="24590" name="矩形 4"/>
          <p:cNvSpPr/>
          <p:nvPr/>
        </p:nvSpPr>
        <p:spPr>
          <a:xfrm>
            <a:off x="4726517" y="2323677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已</a:t>
            </a:r>
          </a:p>
        </p:txBody>
      </p:sp>
      <p:sp>
        <p:nvSpPr>
          <p:cNvPr id="42" name="矩形 41"/>
          <p:cNvSpPr/>
          <p:nvPr/>
        </p:nvSpPr>
        <p:spPr>
          <a:xfrm>
            <a:off x="4157133" y="1466427"/>
            <a:ext cx="24595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yǐ </a:t>
            </a:r>
          </a:p>
        </p:txBody>
      </p:sp>
      <p:sp>
        <p:nvSpPr>
          <p:cNvPr id="24593" name="TextBox 45"/>
          <p:cNvSpPr txBox="1"/>
          <p:nvPr/>
        </p:nvSpPr>
        <p:spPr>
          <a:xfrm>
            <a:off x="1250951" y="2260177"/>
            <a:ext cx="225213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已</a:t>
            </a:r>
            <a:r>
              <a:rPr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rPr>
              <a:t>经</a:t>
            </a:r>
            <a:endParaRPr lang="zh-CN" altLang="en-US" sz="7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950383" y="5085927"/>
            <a:ext cx="46122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组词：</a:t>
            </a:r>
            <a:r>
              <a:rPr kumimoji="0" lang="zh-CN" altLang="en-US" sz="2665" b="1" kern="1200" cap="none" spc="0" normalizeH="0" baseline="0" noProof="0" dirty="0">
                <a:latin typeface="+mj-ea"/>
                <a:ea typeface="+mj-ea"/>
                <a:cs typeface="+mn-cs"/>
              </a:rPr>
              <a:t>已经  事已至此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37683" y="5530427"/>
            <a:ext cx="4853517" cy="7073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造句：</a:t>
            </a:r>
            <a:r>
              <a:rPr kumimoji="0" lang="zh-CN" altLang="en-US" sz="2665" b="1" kern="1200" cap="none" spc="0" normalizeH="0" baseline="0" noProof="0" dirty="0">
                <a:latin typeface="+mj-ea"/>
                <a:ea typeface="+mj-ea"/>
                <a:cs typeface="+mn-cs"/>
              </a:rPr>
              <a:t>豆芽已经长大了。</a:t>
            </a:r>
          </a:p>
        </p:txBody>
      </p:sp>
      <p:sp>
        <p:nvSpPr>
          <p:cNvPr id="25" name="文本框 30"/>
          <p:cNvSpPr txBox="1">
            <a:spLocks noChangeArrowheads="1"/>
          </p:cNvSpPr>
          <p:nvPr/>
        </p:nvSpPr>
        <p:spPr bwMode="auto">
          <a:xfrm>
            <a:off x="867833" y="4562263"/>
            <a:ext cx="3312583" cy="911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音序：</a:t>
            </a:r>
            <a:r>
              <a:rPr kumimoji="0" lang="en-US" altLang="zh-CN" sz="2665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Y  </a:t>
            </a:r>
            <a:r>
              <a:rPr kumimoji="0" lang="zh-CN" altLang="en-US" sz="2665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部首：</a:t>
            </a:r>
            <a:r>
              <a:rPr kumimoji="0" lang="zh-CN" altLang="en-US" sz="2665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已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665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6" name="文本框 31"/>
          <p:cNvSpPr txBox="1">
            <a:spLocks noChangeArrowheads="1"/>
          </p:cNvSpPr>
          <p:nvPr/>
        </p:nvSpPr>
        <p:spPr bwMode="auto">
          <a:xfrm>
            <a:off x="531283" y="4015952"/>
            <a:ext cx="277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1">
            <a:spAutoFit/>
          </a:bodyPr>
          <a:lstStyle/>
          <a:p>
            <a:pPr marR="0" algn="ctr" defTabSz="45720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结构</a:t>
            </a:r>
            <a:r>
              <a:rPr kumimoji="0" lang="en-US" altLang="zh-CN" sz="2665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: </a:t>
            </a:r>
            <a:r>
              <a:rPr kumimoji="0" lang="zh-CN" altLang="en-US" sz="2665" b="1" kern="1200" cap="none" spc="0" normalizeH="0" baseline="0" noProof="0" dirty="0">
                <a:latin typeface="+mj-ea"/>
                <a:ea typeface="+mj-ea"/>
                <a:cs typeface="+mn-cs"/>
              </a:rPr>
              <a:t>独体</a:t>
            </a:r>
          </a:p>
        </p:txBody>
      </p:sp>
      <p:sp>
        <p:nvSpPr>
          <p:cNvPr id="27" name="Freeform 32"/>
          <p:cNvSpPr/>
          <p:nvPr/>
        </p:nvSpPr>
        <p:spPr>
          <a:xfrm>
            <a:off x="8269817" y="1777577"/>
            <a:ext cx="1225549" cy="960967"/>
          </a:xfrm>
          <a:custGeom>
            <a:avLst/>
            <a:gdLst>
              <a:gd name="txL" fmla="*/ 0 w 1449"/>
              <a:gd name="txT" fmla="*/ 0 h 1137"/>
              <a:gd name="txR" fmla="*/ 1449 w 1449"/>
              <a:gd name="txB" fmla="*/ 1137 h 113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49" h="1137">
                <a:moveTo>
                  <a:pt x="1369" y="352"/>
                </a:moveTo>
                <a:lnTo>
                  <a:pt x="1337" y="384"/>
                </a:lnTo>
                <a:lnTo>
                  <a:pt x="1304" y="416"/>
                </a:lnTo>
                <a:lnTo>
                  <a:pt x="1288" y="465"/>
                </a:lnTo>
                <a:lnTo>
                  <a:pt x="1256" y="513"/>
                </a:lnTo>
                <a:lnTo>
                  <a:pt x="1240" y="561"/>
                </a:lnTo>
                <a:lnTo>
                  <a:pt x="1208" y="609"/>
                </a:lnTo>
                <a:lnTo>
                  <a:pt x="1192" y="673"/>
                </a:lnTo>
                <a:lnTo>
                  <a:pt x="1176" y="737"/>
                </a:lnTo>
                <a:lnTo>
                  <a:pt x="1143" y="817"/>
                </a:lnTo>
                <a:lnTo>
                  <a:pt x="1111" y="913"/>
                </a:lnTo>
                <a:lnTo>
                  <a:pt x="1095" y="1025"/>
                </a:lnTo>
                <a:lnTo>
                  <a:pt x="1063" y="1137"/>
                </a:lnTo>
                <a:lnTo>
                  <a:pt x="886" y="1137"/>
                </a:lnTo>
                <a:lnTo>
                  <a:pt x="886" y="1105"/>
                </a:lnTo>
                <a:lnTo>
                  <a:pt x="902" y="1073"/>
                </a:lnTo>
                <a:lnTo>
                  <a:pt x="902" y="1025"/>
                </a:lnTo>
                <a:lnTo>
                  <a:pt x="918" y="977"/>
                </a:lnTo>
                <a:lnTo>
                  <a:pt x="918" y="913"/>
                </a:lnTo>
                <a:lnTo>
                  <a:pt x="934" y="849"/>
                </a:lnTo>
                <a:lnTo>
                  <a:pt x="950" y="769"/>
                </a:lnTo>
                <a:lnTo>
                  <a:pt x="966" y="689"/>
                </a:lnTo>
                <a:lnTo>
                  <a:pt x="982" y="609"/>
                </a:lnTo>
                <a:lnTo>
                  <a:pt x="982" y="529"/>
                </a:lnTo>
                <a:lnTo>
                  <a:pt x="998" y="465"/>
                </a:lnTo>
                <a:lnTo>
                  <a:pt x="1015" y="416"/>
                </a:lnTo>
                <a:lnTo>
                  <a:pt x="1015" y="368"/>
                </a:lnTo>
                <a:lnTo>
                  <a:pt x="1015" y="336"/>
                </a:lnTo>
                <a:lnTo>
                  <a:pt x="1015" y="320"/>
                </a:lnTo>
                <a:lnTo>
                  <a:pt x="1015" y="304"/>
                </a:lnTo>
                <a:lnTo>
                  <a:pt x="1015" y="288"/>
                </a:lnTo>
                <a:lnTo>
                  <a:pt x="982" y="288"/>
                </a:lnTo>
                <a:lnTo>
                  <a:pt x="966" y="288"/>
                </a:lnTo>
                <a:lnTo>
                  <a:pt x="918" y="288"/>
                </a:lnTo>
                <a:lnTo>
                  <a:pt x="870" y="304"/>
                </a:lnTo>
                <a:lnTo>
                  <a:pt x="821" y="320"/>
                </a:lnTo>
                <a:lnTo>
                  <a:pt x="757" y="320"/>
                </a:lnTo>
                <a:lnTo>
                  <a:pt x="676" y="336"/>
                </a:lnTo>
                <a:lnTo>
                  <a:pt x="596" y="368"/>
                </a:lnTo>
                <a:lnTo>
                  <a:pt x="515" y="368"/>
                </a:lnTo>
                <a:lnTo>
                  <a:pt x="451" y="384"/>
                </a:lnTo>
                <a:lnTo>
                  <a:pt x="387" y="400"/>
                </a:lnTo>
                <a:lnTo>
                  <a:pt x="338" y="416"/>
                </a:lnTo>
                <a:lnTo>
                  <a:pt x="306" y="416"/>
                </a:lnTo>
                <a:lnTo>
                  <a:pt x="274" y="416"/>
                </a:lnTo>
                <a:lnTo>
                  <a:pt x="242" y="416"/>
                </a:lnTo>
                <a:lnTo>
                  <a:pt x="193" y="416"/>
                </a:lnTo>
                <a:lnTo>
                  <a:pt x="129" y="384"/>
                </a:lnTo>
                <a:lnTo>
                  <a:pt x="65" y="336"/>
                </a:lnTo>
                <a:lnTo>
                  <a:pt x="0" y="288"/>
                </a:lnTo>
                <a:lnTo>
                  <a:pt x="113" y="272"/>
                </a:lnTo>
                <a:lnTo>
                  <a:pt x="258" y="240"/>
                </a:lnTo>
                <a:lnTo>
                  <a:pt x="419" y="224"/>
                </a:lnTo>
                <a:lnTo>
                  <a:pt x="596" y="192"/>
                </a:lnTo>
                <a:lnTo>
                  <a:pt x="676" y="176"/>
                </a:lnTo>
                <a:lnTo>
                  <a:pt x="741" y="160"/>
                </a:lnTo>
                <a:lnTo>
                  <a:pt x="805" y="128"/>
                </a:lnTo>
                <a:lnTo>
                  <a:pt x="870" y="112"/>
                </a:lnTo>
                <a:lnTo>
                  <a:pt x="918" y="96"/>
                </a:lnTo>
                <a:lnTo>
                  <a:pt x="950" y="80"/>
                </a:lnTo>
                <a:lnTo>
                  <a:pt x="982" y="64"/>
                </a:lnTo>
                <a:lnTo>
                  <a:pt x="998" y="48"/>
                </a:lnTo>
                <a:lnTo>
                  <a:pt x="1063" y="16"/>
                </a:lnTo>
                <a:lnTo>
                  <a:pt x="1095" y="0"/>
                </a:lnTo>
                <a:lnTo>
                  <a:pt x="1127" y="0"/>
                </a:lnTo>
                <a:lnTo>
                  <a:pt x="1176" y="32"/>
                </a:lnTo>
                <a:lnTo>
                  <a:pt x="1224" y="64"/>
                </a:lnTo>
                <a:lnTo>
                  <a:pt x="1288" y="112"/>
                </a:lnTo>
                <a:lnTo>
                  <a:pt x="1353" y="160"/>
                </a:lnTo>
                <a:lnTo>
                  <a:pt x="1401" y="208"/>
                </a:lnTo>
                <a:lnTo>
                  <a:pt x="1433" y="240"/>
                </a:lnTo>
                <a:lnTo>
                  <a:pt x="1449" y="272"/>
                </a:lnTo>
                <a:lnTo>
                  <a:pt x="1433" y="288"/>
                </a:lnTo>
                <a:lnTo>
                  <a:pt x="1417" y="304"/>
                </a:lnTo>
                <a:lnTo>
                  <a:pt x="1401" y="336"/>
                </a:lnTo>
                <a:lnTo>
                  <a:pt x="1369" y="35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33"/>
          <p:cNvSpPr/>
          <p:nvPr/>
        </p:nvSpPr>
        <p:spPr>
          <a:xfrm>
            <a:off x="8174567" y="2658111"/>
            <a:ext cx="1117600" cy="338667"/>
          </a:xfrm>
          <a:custGeom>
            <a:avLst/>
            <a:gdLst>
              <a:gd name="txL" fmla="*/ 0 w 1320"/>
              <a:gd name="txT" fmla="*/ 0 h 400"/>
              <a:gd name="txR" fmla="*/ 1320 w 1320"/>
              <a:gd name="txB" fmla="*/ 400 h 40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320" h="400">
                <a:moveTo>
                  <a:pt x="660" y="112"/>
                </a:moveTo>
                <a:lnTo>
                  <a:pt x="772" y="80"/>
                </a:lnTo>
                <a:lnTo>
                  <a:pt x="869" y="48"/>
                </a:lnTo>
                <a:lnTo>
                  <a:pt x="966" y="32"/>
                </a:lnTo>
                <a:lnTo>
                  <a:pt x="1046" y="16"/>
                </a:lnTo>
                <a:lnTo>
                  <a:pt x="1110" y="0"/>
                </a:lnTo>
                <a:lnTo>
                  <a:pt x="1159" y="0"/>
                </a:lnTo>
                <a:lnTo>
                  <a:pt x="1207" y="0"/>
                </a:lnTo>
                <a:lnTo>
                  <a:pt x="1239" y="0"/>
                </a:lnTo>
                <a:lnTo>
                  <a:pt x="1271" y="32"/>
                </a:lnTo>
                <a:lnTo>
                  <a:pt x="1304" y="48"/>
                </a:lnTo>
                <a:lnTo>
                  <a:pt x="1320" y="80"/>
                </a:lnTo>
                <a:lnTo>
                  <a:pt x="1320" y="96"/>
                </a:lnTo>
                <a:lnTo>
                  <a:pt x="1304" y="112"/>
                </a:lnTo>
                <a:lnTo>
                  <a:pt x="1288" y="128"/>
                </a:lnTo>
                <a:lnTo>
                  <a:pt x="1239" y="144"/>
                </a:lnTo>
                <a:lnTo>
                  <a:pt x="1175" y="160"/>
                </a:lnTo>
                <a:lnTo>
                  <a:pt x="1094" y="192"/>
                </a:lnTo>
                <a:lnTo>
                  <a:pt x="998" y="208"/>
                </a:lnTo>
                <a:lnTo>
                  <a:pt x="885" y="240"/>
                </a:lnTo>
                <a:lnTo>
                  <a:pt x="756" y="272"/>
                </a:lnTo>
                <a:lnTo>
                  <a:pt x="611" y="288"/>
                </a:lnTo>
                <a:lnTo>
                  <a:pt x="499" y="320"/>
                </a:lnTo>
                <a:lnTo>
                  <a:pt x="386" y="336"/>
                </a:lnTo>
                <a:lnTo>
                  <a:pt x="273" y="352"/>
                </a:lnTo>
                <a:lnTo>
                  <a:pt x="193" y="368"/>
                </a:lnTo>
                <a:lnTo>
                  <a:pt x="112" y="384"/>
                </a:lnTo>
                <a:lnTo>
                  <a:pt x="48" y="384"/>
                </a:lnTo>
                <a:lnTo>
                  <a:pt x="0" y="400"/>
                </a:lnTo>
                <a:lnTo>
                  <a:pt x="0" y="256"/>
                </a:lnTo>
                <a:lnTo>
                  <a:pt x="48" y="256"/>
                </a:lnTo>
                <a:lnTo>
                  <a:pt x="112" y="240"/>
                </a:lnTo>
                <a:lnTo>
                  <a:pt x="177" y="240"/>
                </a:lnTo>
                <a:lnTo>
                  <a:pt x="257" y="224"/>
                </a:lnTo>
                <a:lnTo>
                  <a:pt x="338" y="192"/>
                </a:lnTo>
                <a:lnTo>
                  <a:pt x="434" y="176"/>
                </a:lnTo>
                <a:lnTo>
                  <a:pt x="547" y="144"/>
                </a:lnTo>
                <a:lnTo>
                  <a:pt x="660" y="11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31"/>
          <p:cNvSpPr/>
          <p:nvPr/>
        </p:nvSpPr>
        <p:spPr>
          <a:xfrm>
            <a:off x="8104717" y="2374477"/>
            <a:ext cx="2142067" cy="1924049"/>
          </a:xfrm>
          <a:custGeom>
            <a:avLst/>
            <a:gdLst>
              <a:gd name="txL" fmla="*/ 0 w 2528"/>
              <a:gd name="txT" fmla="*/ 0 h 2274"/>
              <a:gd name="txR" fmla="*/ 2528 w 2528"/>
              <a:gd name="txB" fmla="*/ 2274 h 227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528" h="2274">
                <a:moveTo>
                  <a:pt x="2367" y="977"/>
                </a:moveTo>
                <a:lnTo>
                  <a:pt x="2367" y="977"/>
                </a:lnTo>
                <a:lnTo>
                  <a:pt x="2383" y="1009"/>
                </a:lnTo>
                <a:lnTo>
                  <a:pt x="2399" y="1025"/>
                </a:lnTo>
                <a:lnTo>
                  <a:pt x="2399" y="1073"/>
                </a:lnTo>
                <a:lnTo>
                  <a:pt x="2415" y="1121"/>
                </a:lnTo>
                <a:lnTo>
                  <a:pt x="2431" y="1185"/>
                </a:lnTo>
                <a:lnTo>
                  <a:pt x="2431" y="1265"/>
                </a:lnTo>
                <a:lnTo>
                  <a:pt x="2447" y="1345"/>
                </a:lnTo>
                <a:lnTo>
                  <a:pt x="2447" y="1441"/>
                </a:lnTo>
                <a:lnTo>
                  <a:pt x="2463" y="1537"/>
                </a:lnTo>
                <a:lnTo>
                  <a:pt x="2463" y="1601"/>
                </a:lnTo>
                <a:lnTo>
                  <a:pt x="2479" y="1665"/>
                </a:lnTo>
                <a:lnTo>
                  <a:pt x="2479" y="1729"/>
                </a:lnTo>
                <a:lnTo>
                  <a:pt x="2496" y="1777"/>
                </a:lnTo>
                <a:lnTo>
                  <a:pt x="2512" y="1810"/>
                </a:lnTo>
                <a:lnTo>
                  <a:pt x="2512" y="1858"/>
                </a:lnTo>
                <a:lnTo>
                  <a:pt x="2528" y="1874"/>
                </a:lnTo>
                <a:lnTo>
                  <a:pt x="2528" y="1906"/>
                </a:lnTo>
                <a:lnTo>
                  <a:pt x="2512" y="1938"/>
                </a:lnTo>
                <a:lnTo>
                  <a:pt x="2496" y="1970"/>
                </a:lnTo>
                <a:lnTo>
                  <a:pt x="2447" y="2018"/>
                </a:lnTo>
                <a:lnTo>
                  <a:pt x="2367" y="2066"/>
                </a:lnTo>
                <a:lnTo>
                  <a:pt x="2254" y="2130"/>
                </a:lnTo>
                <a:lnTo>
                  <a:pt x="2141" y="2162"/>
                </a:lnTo>
                <a:lnTo>
                  <a:pt x="2013" y="2194"/>
                </a:lnTo>
                <a:lnTo>
                  <a:pt x="1868" y="2226"/>
                </a:lnTo>
                <a:lnTo>
                  <a:pt x="1723" y="2242"/>
                </a:lnTo>
                <a:lnTo>
                  <a:pt x="1562" y="2258"/>
                </a:lnTo>
                <a:lnTo>
                  <a:pt x="1385" y="2274"/>
                </a:lnTo>
                <a:lnTo>
                  <a:pt x="1191" y="2274"/>
                </a:lnTo>
                <a:lnTo>
                  <a:pt x="1014" y="2274"/>
                </a:lnTo>
                <a:lnTo>
                  <a:pt x="853" y="2258"/>
                </a:lnTo>
                <a:lnTo>
                  <a:pt x="708" y="2242"/>
                </a:lnTo>
                <a:lnTo>
                  <a:pt x="596" y="2226"/>
                </a:lnTo>
                <a:lnTo>
                  <a:pt x="483" y="2194"/>
                </a:lnTo>
                <a:lnTo>
                  <a:pt x="386" y="2146"/>
                </a:lnTo>
                <a:lnTo>
                  <a:pt x="290" y="2098"/>
                </a:lnTo>
                <a:lnTo>
                  <a:pt x="225" y="2018"/>
                </a:lnTo>
                <a:lnTo>
                  <a:pt x="145" y="1938"/>
                </a:lnTo>
                <a:lnTo>
                  <a:pt x="97" y="1842"/>
                </a:lnTo>
                <a:lnTo>
                  <a:pt x="48" y="1729"/>
                </a:lnTo>
                <a:lnTo>
                  <a:pt x="32" y="1601"/>
                </a:lnTo>
                <a:lnTo>
                  <a:pt x="0" y="1457"/>
                </a:lnTo>
                <a:lnTo>
                  <a:pt x="0" y="1297"/>
                </a:lnTo>
                <a:lnTo>
                  <a:pt x="0" y="1105"/>
                </a:lnTo>
                <a:lnTo>
                  <a:pt x="0" y="993"/>
                </a:lnTo>
                <a:lnTo>
                  <a:pt x="16" y="881"/>
                </a:lnTo>
                <a:lnTo>
                  <a:pt x="16" y="785"/>
                </a:lnTo>
                <a:lnTo>
                  <a:pt x="16" y="688"/>
                </a:lnTo>
                <a:lnTo>
                  <a:pt x="32" y="592"/>
                </a:lnTo>
                <a:lnTo>
                  <a:pt x="32" y="512"/>
                </a:lnTo>
                <a:lnTo>
                  <a:pt x="32" y="448"/>
                </a:lnTo>
                <a:lnTo>
                  <a:pt x="48" y="384"/>
                </a:lnTo>
                <a:lnTo>
                  <a:pt x="48" y="336"/>
                </a:lnTo>
                <a:lnTo>
                  <a:pt x="48" y="304"/>
                </a:lnTo>
                <a:lnTo>
                  <a:pt x="64" y="256"/>
                </a:lnTo>
                <a:lnTo>
                  <a:pt x="64" y="208"/>
                </a:lnTo>
                <a:lnTo>
                  <a:pt x="48" y="128"/>
                </a:lnTo>
                <a:lnTo>
                  <a:pt x="16" y="96"/>
                </a:lnTo>
                <a:lnTo>
                  <a:pt x="16" y="64"/>
                </a:lnTo>
                <a:lnTo>
                  <a:pt x="0" y="32"/>
                </a:lnTo>
                <a:lnTo>
                  <a:pt x="16" y="16"/>
                </a:lnTo>
                <a:lnTo>
                  <a:pt x="16" y="0"/>
                </a:lnTo>
                <a:lnTo>
                  <a:pt x="48" y="0"/>
                </a:lnTo>
                <a:lnTo>
                  <a:pt x="81" y="0"/>
                </a:lnTo>
                <a:lnTo>
                  <a:pt x="129" y="16"/>
                </a:lnTo>
                <a:lnTo>
                  <a:pt x="193" y="32"/>
                </a:lnTo>
                <a:lnTo>
                  <a:pt x="225" y="64"/>
                </a:lnTo>
                <a:lnTo>
                  <a:pt x="258" y="96"/>
                </a:lnTo>
                <a:lnTo>
                  <a:pt x="274" y="128"/>
                </a:lnTo>
                <a:lnTo>
                  <a:pt x="274" y="176"/>
                </a:lnTo>
                <a:lnTo>
                  <a:pt x="258" y="240"/>
                </a:lnTo>
                <a:lnTo>
                  <a:pt x="258" y="336"/>
                </a:lnTo>
                <a:lnTo>
                  <a:pt x="225" y="448"/>
                </a:lnTo>
                <a:lnTo>
                  <a:pt x="209" y="592"/>
                </a:lnTo>
                <a:lnTo>
                  <a:pt x="193" y="736"/>
                </a:lnTo>
                <a:lnTo>
                  <a:pt x="161" y="1041"/>
                </a:lnTo>
                <a:lnTo>
                  <a:pt x="161" y="1185"/>
                </a:lnTo>
                <a:lnTo>
                  <a:pt x="161" y="1313"/>
                </a:lnTo>
                <a:lnTo>
                  <a:pt x="161" y="1409"/>
                </a:lnTo>
                <a:lnTo>
                  <a:pt x="177" y="1505"/>
                </a:lnTo>
                <a:lnTo>
                  <a:pt x="193" y="1585"/>
                </a:lnTo>
                <a:lnTo>
                  <a:pt x="209" y="1649"/>
                </a:lnTo>
                <a:lnTo>
                  <a:pt x="242" y="1713"/>
                </a:lnTo>
                <a:lnTo>
                  <a:pt x="290" y="1777"/>
                </a:lnTo>
                <a:lnTo>
                  <a:pt x="322" y="1826"/>
                </a:lnTo>
                <a:lnTo>
                  <a:pt x="386" y="1874"/>
                </a:lnTo>
                <a:lnTo>
                  <a:pt x="467" y="1922"/>
                </a:lnTo>
                <a:lnTo>
                  <a:pt x="547" y="1954"/>
                </a:lnTo>
                <a:lnTo>
                  <a:pt x="644" y="1986"/>
                </a:lnTo>
                <a:lnTo>
                  <a:pt x="757" y="2002"/>
                </a:lnTo>
                <a:lnTo>
                  <a:pt x="869" y="2018"/>
                </a:lnTo>
                <a:lnTo>
                  <a:pt x="998" y="2018"/>
                </a:lnTo>
                <a:lnTo>
                  <a:pt x="1127" y="2034"/>
                </a:lnTo>
                <a:lnTo>
                  <a:pt x="1272" y="2018"/>
                </a:lnTo>
                <a:lnTo>
                  <a:pt x="1417" y="2018"/>
                </a:lnTo>
                <a:lnTo>
                  <a:pt x="1578" y="1986"/>
                </a:lnTo>
                <a:lnTo>
                  <a:pt x="1739" y="1970"/>
                </a:lnTo>
                <a:lnTo>
                  <a:pt x="1868" y="1938"/>
                </a:lnTo>
                <a:lnTo>
                  <a:pt x="1980" y="1906"/>
                </a:lnTo>
                <a:lnTo>
                  <a:pt x="2061" y="1874"/>
                </a:lnTo>
                <a:lnTo>
                  <a:pt x="2093" y="1842"/>
                </a:lnTo>
                <a:lnTo>
                  <a:pt x="2125" y="1810"/>
                </a:lnTo>
                <a:lnTo>
                  <a:pt x="2157" y="1761"/>
                </a:lnTo>
                <a:lnTo>
                  <a:pt x="2190" y="1713"/>
                </a:lnTo>
                <a:lnTo>
                  <a:pt x="2222" y="1649"/>
                </a:lnTo>
                <a:lnTo>
                  <a:pt x="2238" y="1569"/>
                </a:lnTo>
                <a:lnTo>
                  <a:pt x="2270" y="1489"/>
                </a:lnTo>
                <a:lnTo>
                  <a:pt x="2286" y="1377"/>
                </a:lnTo>
                <a:lnTo>
                  <a:pt x="2302" y="1297"/>
                </a:lnTo>
                <a:lnTo>
                  <a:pt x="2302" y="1201"/>
                </a:lnTo>
                <a:lnTo>
                  <a:pt x="2318" y="1137"/>
                </a:lnTo>
                <a:lnTo>
                  <a:pt x="2335" y="1089"/>
                </a:lnTo>
                <a:lnTo>
                  <a:pt x="2335" y="1041"/>
                </a:lnTo>
                <a:lnTo>
                  <a:pt x="2351" y="1009"/>
                </a:lnTo>
                <a:lnTo>
                  <a:pt x="2351" y="993"/>
                </a:lnTo>
                <a:lnTo>
                  <a:pt x="2367" y="97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136" y="529590"/>
            <a:ext cx="1202267" cy="683684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862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"/>
          <p:cNvGraphicFramePr>
            <a:graphicFrameLocks noGrp="1"/>
          </p:cNvGraphicFramePr>
          <p:nvPr/>
        </p:nvGraphicFramePr>
        <p:xfrm>
          <a:off x="7247467" y="1360593"/>
          <a:ext cx="3454400" cy="3454400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71894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4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6887633" y="5136727"/>
            <a:ext cx="4226983" cy="152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65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书写指导：</a:t>
            </a:r>
            <a:r>
              <a:rPr kumimoji="0" lang="zh-CN" altLang="en-US" sz="1865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左窄右宽，左右两边高度一致。第四笔横撇起笔位置略低于第一笔撇折，最后一笔长横穿插在左边提的下方起笔，较舒展。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65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14" name="矩形 4"/>
          <p:cNvSpPr/>
          <p:nvPr/>
        </p:nvSpPr>
        <p:spPr>
          <a:xfrm>
            <a:off x="4726517" y="2323677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</a:t>
            </a:r>
          </a:p>
        </p:txBody>
      </p:sp>
      <p:sp>
        <p:nvSpPr>
          <p:cNvPr id="42" name="矩形 41"/>
          <p:cNvSpPr/>
          <p:nvPr/>
        </p:nvSpPr>
        <p:spPr>
          <a:xfrm>
            <a:off x="4169833" y="1466427"/>
            <a:ext cx="24595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jīng </a:t>
            </a:r>
          </a:p>
        </p:txBody>
      </p:sp>
      <p:sp>
        <p:nvSpPr>
          <p:cNvPr id="25617" name="TextBox 45"/>
          <p:cNvSpPr txBox="1"/>
          <p:nvPr/>
        </p:nvSpPr>
        <p:spPr>
          <a:xfrm>
            <a:off x="1250951" y="2260177"/>
            <a:ext cx="225213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rPr>
              <a:t>已</a:t>
            </a:r>
            <a:r>
              <a:rPr lang="zh-CN" altLang="en-US" sz="7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</a:t>
            </a:r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836083" y="5145193"/>
            <a:ext cx="404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组词：</a:t>
            </a:r>
            <a:r>
              <a:rPr kumimoji="0" lang="zh-CN" altLang="en-US" sz="2665" b="1" kern="1200" cap="none" spc="0" normalizeH="0" baseline="0" noProof="0" dirty="0">
                <a:latin typeface="+mj-ea"/>
                <a:ea typeface="+mj-ea"/>
                <a:cs typeface="+mn-cs"/>
              </a:rPr>
              <a:t>已经  经过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14917" y="5509260"/>
            <a:ext cx="5659967" cy="7073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造句：</a:t>
            </a:r>
            <a:r>
              <a:rPr kumimoji="0" lang="zh-CN" altLang="en-US" sz="2665" b="1" kern="1200" cap="none" spc="0" normalizeH="0" baseline="0" noProof="0" dirty="0">
                <a:latin typeface="+mj-ea"/>
                <a:ea typeface="+mj-ea"/>
                <a:cs typeface="+mn-cs"/>
              </a:rPr>
              <a:t>飞机很快经过了天安门广场。</a:t>
            </a:r>
          </a:p>
        </p:txBody>
      </p:sp>
      <p:sp>
        <p:nvSpPr>
          <p:cNvPr id="25" name="文本框 30"/>
          <p:cNvSpPr txBox="1">
            <a:spLocks noChangeArrowheads="1"/>
          </p:cNvSpPr>
          <p:nvPr/>
        </p:nvSpPr>
        <p:spPr bwMode="auto">
          <a:xfrm>
            <a:off x="740833" y="4621530"/>
            <a:ext cx="3312583" cy="911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音序：</a:t>
            </a:r>
            <a:r>
              <a:rPr kumimoji="0" lang="en-US" altLang="zh-CN" sz="2665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J  </a:t>
            </a:r>
            <a:r>
              <a:rPr kumimoji="0" lang="zh-CN" altLang="en-US" sz="2665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部首：</a:t>
            </a:r>
            <a:r>
              <a:rPr kumimoji="0" lang="zh-CN" altLang="en-US" sz="2665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纟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665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6" name="文本框 31"/>
          <p:cNvSpPr txBox="1">
            <a:spLocks noChangeArrowheads="1"/>
          </p:cNvSpPr>
          <p:nvPr/>
        </p:nvSpPr>
        <p:spPr bwMode="auto">
          <a:xfrm>
            <a:off x="440267" y="4087918"/>
            <a:ext cx="277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1">
            <a:spAutoFit/>
          </a:bodyPr>
          <a:lstStyle/>
          <a:p>
            <a:pPr marR="0" algn="ctr" defTabSz="45720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结构</a:t>
            </a:r>
            <a:r>
              <a:rPr kumimoji="0" lang="en-US" altLang="zh-CN" sz="2665" b="1" kern="1200" cap="none" spc="0" normalizeH="0" baseline="0" noProof="0" dirty="0">
                <a:solidFill>
                  <a:srgbClr val="0000FF"/>
                </a:solidFill>
                <a:latin typeface="+mj-ea"/>
                <a:ea typeface="+mj-ea"/>
                <a:cs typeface="+mn-cs"/>
              </a:rPr>
              <a:t>: </a:t>
            </a:r>
            <a:r>
              <a:rPr kumimoji="0" lang="zh-CN" altLang="en-US" sz="2665" b="1" kern="1200" cap="none" spc="0" normalizeH="0" baseline="0" noProof="0" dirty="0">
                <a:latin typeface="+mj-ea"/>
                <a:ea typeface="+mj-ea"/>
                <a:cs typeface="+mn-cs"/>
              </a:rPr>
              <a:t>左右</a:t>
            </a:r>
          </a:p>
        </p:txBody>
      </p:sp>
      <p:sp>
        <p:nvSpPr>
          <p:cNvPr id="27" name="Freeform 36"/>
          <p:cNvSpPr/>
          <p:nvPr/>
        </p:nvSpPr>
        <p:spPr>
          <a:xfrm>
            <a:off x="7711017" y="3720677"/>
            <a:ext cx="969433" cy="637116"/>
          </a:xfrm>
          <a:custGeom>
            <a:avLst/>
            <a:gdLst>
              <a:gd name="txL" fmla="*/ 0 w 1143"/>
              <a:gd name="txT" fmla="*/ 0 h 753"/>
              <a:gd name="txR" fmla="*/ 1143 w 1143"/>
              <a:gd name="txB" fmla="*/ 753 h 75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43" h="753">
                <a:moveTo>
                  <a:pt x="1095" y="16"/>
                </a:moveTo>
                <a:lnTo>
                  <a:pt x="1111" y="16"/>
                </a:lnTo>
                <a:lnTo>
                  <a:pt x="1127" y="0"/>
                </a:lnTo>
                <a:lnTo>
                  <a:pt x="1143" y="16"/>
                </a:lnTo>
                <a:lnTo>
                  <a:pt x="1143" y="32"/>
                </a:lnTo>
                <a:lnTo>
                  <a:pt x="1111" y="48"/>
                </a:lnTo>
                <a:lnTo>
                  <a:pt x="1079" y="80"/>
                </a:lnTo>
                <a:lnTo>
                  <a:pt x="1047" y="128"/>
                </a:lnTo>
                <a:lnTo>
                  <a:pt x="982" y="176"/>
                </a:lnTo>
                <a:lnTo>
                  <a:pt x="902" y="240"/>
                </a:lnTo>
                <a:lnTo>
                  <a:pt x="821" y="304"/>
                </a:lnTo>
                <a:lnTo>
                  <a:pt x="725" y="401"/>
                </a:lnTo>
                <a:lnTo>
                  <a:pt x="612" y="481"/>
                </a:lnTo>
                <a:lnTo>
                  <a:pt x="531" y="545"/>
                </a:lnTo>
                <a:lnTo>
                  <a:pt x="451" y="609"/>
                </a:lnTo>
                <a:lnTo>
                  <a:pt x="386" y="657"/>
                </a:lnTo>
                <a:lnTo>
                  <a:pt x="338" y="705"/>
                </a:lnTo>
                <a:lnTo>
                  <a:pt x="290" y="721"/>
                </a:lnTo>
                <a:lnTo>
                  <a:pt x="258" y="753"/>
                </a:lnTo>
                <a:lnTo>
                  <a:pt x="242" y="753"/>
                </a:lnTo>
                <a:lnTo>
                  <a:pt x="209" y="753"/>
                </a:lnTo>
                <a:lnTo>
                  <a:pt x="161" y="737"/>
                </a:lnTo>
                <a:lnTo>
                  <a:pt x="129" y="721"/>
                </a:lnTo>
                <a:lnTo>
                  <a:pt x="81" y="673"/>
                </a:lnTo>
                <a:lnTo>
                  <a:pt x="48" y="625"/>
                </a:lnTo>
                <a:lnTo>
                  <a:pt x="32" y="593"/>
                </a:lnTo>
                <a:lnTo>
                  <a:pt x="16" y="561"/>
                </a:lnTo>
                <a:lnTo>
                  <a:pt x="0" y="529"/>
                </a:lnTo>
                <a:lnTo>
                  <a:pt x="0" y="513"/>
                </a:lnTo>
                <a:lnTo>
                  <a:pt x="16" y="497"/>
                </a:lnTo>
                <a:lnTo>
                  <a:pt x="32" y="497"/>
                </a:lnTo>
                <a:lnTo>
                  <a:pt x="81" y="481"/>
                </a:lnTo>
                <a:lnTo>
                  <a:pt x="129" y="481"/>
                </a:lnTo>
                <a:lnTo>
                  <a:pt x="177" y="465"/>
                </a:lnTo>
                <a:lnTo>
                  <a:pt x="193" y="465"/>
                </a:lnTo>
                <a:lnTo>
                  <a:pt x="225" y="449"/>
                </a:lnTo>
                <a:lnTo>
                  <a:pt x="274" y="433"/>
                </a:lnTo>
                <a:lnTo>
                  <a:pt x="322" y="417"/>
                </a:lnTo>
                <a:lnTo>
                  <a:pt x="386" y="385"/>
                </a:lnTo>
                <a:lnTo>
                  <a:pt x="451" y="337"/>
                </a:lnTo>
                <a:lnTo>
                  <a:pt x="531" y="288"/>
                </a:lnTo>
                <a:lnTo>
                  <a:pt x="644" y="240"/>
                </a:lnTo>
                <a:lnTo>
                  <a:pt x="725" y="192"/>
                </a:lnTo>
                <a:lnTo>
                  <a:pt x="805" y="144"/>
                </a:lnTo>
                <a:lnTo>
                  <a:pt x="886" y="112"/>
                </a:lnTo>
                <a:lnTo>
                  <a:pt x="950" y="80"/>
                </a:lnTo>
                <a:lnTo>
                  <a:pt x="998" y="48"/>
                </a:lnTo>
                <a:lnTo>
                  <a:pt x="1030" y="32"/>
                </a:lnTo>
                <a:lnTo>
                  <a:pt x="1063" y="16"/>
                </a:lnTo>
                <a:lnTo>
                  <a:pt x="1095" y="1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34"/>
          <p:cNvSpPr/>
          <p:nvPr/>
        </p:nvSpPr>
        <p:spPr>
          <a:xfrm>
            <a:off x="7780867" y="1834727"/>
            <a:ext cx="709084" cy="1193800"/>
          </a:xfrm>
          <a:custGeom>
            <a:avLst/>
            <a:gdLst>
              <a:gd name="txL" fmla="*/ 0 w 837"/>
              <a:gd name="txT" fmla="*/ 0 h 1409"/>
              <a:gd name="txR" fmla="*/ 837 w 837"/>
              <a:gd name="txB" fmla="*/ 1409 h 140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37" h="1409">
                <a:moveTo>
                  <a:pt x="547" y="368"/>
                </a:moveTo>
                <a:lnTo>
                  <a:pt x="579" y="272"/>
                </a:lnTo>
                <a:lnTo>
                  <a:pt x="595" y="192"/>
                </a:lnTo>
                <a:lnTo>
                  <a:pt x="595" y="128"/>
                </a:lnTo>
                <a:lnTo>
                  <a:pt x="595" y="80"/>
                </a:lnTo>
                <a:lnTo>
                  <a:pt x="579" y="48"/>
                </a:lnTo>
                <a:lnTo>
                  <a:pt x="579" y="32"/>
                </a:lnTo>
                <a:lnTo>
                  <a:pt x="579" y="16"/>
                </a:lnTo>
                <a:lnTo>
                  <a:pt x="611" y="0"/>
                </a:lnTo>
                <a:lnTo>
                  <a:pt x="627" y="0"/>
                </a:lnTo>
                <a:lnTo>
                  <a:pt x="660" y="16"/>
                </a:lnTo>
                <a:lnTo>
                  <a:pt x="708" y="32"/>
                </a:lnTo>
                <a:lnTo>
                  <a:pt x="740" y="64"/>
                </a:lnTo>
                <a:lnTo>
                  <a:pt x="788" y="112"/>
                </a:lnTo>
                <a:lnTo>
                  <a:pt x="821" y="144"/>
                </a:lnTo>
                <a:lnTo>
                  <a:pt x="837" y="192"/>
                </a:lnTo>
                <a:lnTo>
                  <a:pt x="837" y="224"/>
                </a:lnTo>
                <a:lnTo>
                  <a:pt x="837" y="256"/>
                </a:lnTo>
                <a:lnTo>
                  <a:pt x="821" y="320"/>
                </a:lnTo>
                <a:lnTo>
                  <a:pt x="772" y="384"/>
                </a:lnTo>
                <a:lnTo>
                  <a:pt x="724" y="480"/>
                </a:lnTo>
                <a:lnTo>
                  <a:pt x="595" y="689"/>
                </a:lnTo>
                <a:lnTo>
                  <a:pt x="450" y="897"/>
                </a:lnTo>
                <a:lnTo>
                  <a:pt x="386" y="977"/>
                </a:lnTo>
                <a:lnTo>
                  <a:pt x="338" y="1057"/>
                </a:lnTo>
                <a:lnTo>
                  <a:pt x="322" y="1105"/>
                </a:lnTo>
                <a:lnTo>
                  <a:pt x="322" y="1121"/>
                </a:lnTo>
                <a:lnTo>
                  <a:pt x="338" y="1137"/>
                </a:lnTo>
                <a:lnTo>
                  <a:pt x="354" y="1153"/>
                </a:lnTo>
                <a:lnTo>
                  <a:pt x="386" y="1153"/>
                </a:lnTo>
                <a:lnTo>
                  <a:pt x="434" y="1153"/>
                </a:lnTo>
                <a:lnTo>
                  <a:pt x="450" y="1153"/>
                </a:lnTo>
                <a:lnTo>
                  <a:pt x="483" y="1153"/>
                </a:lnTo>
                <a:lnTo>
                  <a:pt x="531" y="1153"/>
                </a:lnTo>
                <a:lnTo>
                  <a:pt x="579" y="1137"/>
                </a:lnTo>
                <a:lnTo>
                  <a:pt x="627" y="1137"/>
                </a:lnTo>
                <a:lnTo>
                  <a:pt x="692" y="1121"/>
                </a:lnTo>
                <a:lnTo>
                  <a:pt x="772" y="1121"/>
                </a:lnTo>
                <a:lnTo>
                  <a:pt x="837" y="1105"/>
                </a:lnTo>
                <a:lnTo>
                  <a:pt x="837" y="1233"/>
                </a:lnTo>
                <a:lnTo>
                  <a:pt x="805" y="1233"/>
                </a:lnTo>
                <a:lnTo>
                  <a:pt x="740" y="1233"/>
                </a:lnTo>
                <a:lnTo>
                  <a:pt x="676" y="1233"/>
                </a:lnTo>
                <a:lnTo>
                  <a:pt x="611" y="1249"/>
                </a:lnTo>
                <a:lnTo>
                  <a:pt x="450" y="1281"/>
                </a:lnTo>
                <a:lnTo>
                  <a:pt x="305" y="1345"/>
                </a:lnTo>
                <a:lnTo>
                  <a:pt x="241" y="1377"/>
                </a:lnTo>
                <a:lnTo>
                  <a:pt x="193" y="1393"/>
                </a:lnTo>
                <a:lnTo>
                  <a:pt x="144" y="1393"/>
                </a:lnTo>
                <a:lnTo>
                  <a:pt x="112" y="1409"/>
                </a:lnTo>
                <a:lnTo>
                  <a:pt x="96" y="1393"/>
                </a:lnTo>
                <a:lnTo>
                  <a:pt x="80" y="1393"/>
                </a:lnTo>
                <a:lnTo>
                  <a:pt x="64" y="1377"/>
                </a:lnTo>
                <a:lnTo>
                  <a:pt x="48" y="1345"/>
                </a:lnTo>
                <a:lnTo>
                  <a:pt x="16" y="1281"/>
                </a:lnTo>
                <a:lnTo>
                  <a:pt x="0" y="1217"/>
                </a:lnTo>
                <a:lnTo>
                  <a:pt x="16" y="1185"/>
                </a:lnTo>
                <a:lnTo>
                  <a:pt x="32" y="1153"/>
                </a:lnTo>
                <a:lnTo>
                  <a:pt x="48" y="1137"/>
                </a:lnTo>
                <a:lnTo>
                  <a:pt x="80" y="1121"/>
                </a:lnTo>
                <a:lnTo>
                  <a:pt x="96" y="1121"/>
                </a:lnTo>
                <a:lnTo>
                  <a:pt x="112" y="1089"/>
                </a:lnTo>
                <a:lnTo>
                  <a:pt x="144" y="1073"/>
                </a:lnTo>
                <a:lnTo>
                  <a:pt x="161" y="1041"/>
                </a:lnTo>
                <a:lnTo>
                  <a:pt x="193" y="1009"/>
                </a:lnTo>
                <a:lnTo>
                  <a:pt x="225" y="961"/>
                </a:lnTo>
                <a:lnTo>
                  <a:pt x="273" y="897"/>
                </a:lnTo>
                <a:lnTo>
                  <a:pt x="305" y="849"/>
                </a:lnTo>
                <a:lnTo>
                  <a:pt x="386" y="721"/>
                </a:lnTo>
                <a:lnTo>
                  <a:pt x="450" y="593"/>
                </a:lnTo>
                <a:lnTo>
                  <a:pt x="499" y="480"/>
                </a:lnTo>
                <a:lnTo>
                  <a:pt x="547" y="36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35"/>
          <p:cNvSpPr/>
          <p:nvPr/>
        </p:nvSpPr>
        <p:spPr>
          <a:xfrm>
            <a:off x="7861300" y="2391411"/>
            <a:ext cx="914400" cy="1246716"/>
          </a:xfrm>
          <a:custGeom>
            <a:avLst/>
            <a:gdLst>
              <a:gd name="txL" fmla="*/ 0 w 1079"/>
              <a:gd name="txT" fmla="*/ 0 h 1473"/>
              <a:gd name="txR" fmla="*/ 1079 w 1079"/>
              <a:gd name="txB" fmla="*/ 1473 h 1473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79" h="1473">
                <a:moveTo>
                  <a:pt x="837" y="112"/>
                </a:moveTo>
                <a:lnTo>
                  <a:pt x="853" y="48"/>
                </a:lnTo>
                <a:lnTo>
                  <a:pt x="870" y="16"/>
                </a:lnTo>
                <a:lnTo>
                  <a:pt x="870" y="0"/>
                </a:lnTo>
                <a:lnTo>
                  <a:pt x="886" y="0"/>
                </a:lnTo>
                <a:lnTo>
                  <a:pt x="918" y="0"/>
                </a:lnTo>
                <a:lnTo>
                  <a:pt x="966" y="16"/>
                </a:lnTo>
                <a:lnTo>
                  <a:pt x="1014" y="64"/>
                </a:lnTo>
                <a:lnTo>
                  <a:pt x="1047" y="144"/>
                </a:lnTo>
                <a:lnTo>
                  <a:pt x="1063" y="208"/>
                </a:lnTo>
                <a:lnTo>
                  <a:pt x="1079" y="224"/>
                </a:lnTo>
                <a:lnTo>
                  <a:pt x="1079" y="256"/>
                </a:lnTo>
                <a:lnTo>
                  <a:pt x="1063" y="288"/>
                </a:lnTo>
                <a:lnTo>
                  <a:pt x="1031" y="304"/>
                </a:lnTo>
                <a:lnTo>
                  <a:pt x="1014" y="352"/>
                </a:lnTo>
                <a:lnTo>
                  <a:pt x="966" y="400"/>
                </a:lnTo>
                <a:lnTo>
                  <a:pt x="918" y="464"/>
                </a:lnTo>
                <a:lnTo>
                  <a:pt x="870" y="528"/>
                </a:lnTo>
                <a:lnTo>
                  <a:pt x="805" y="608"/>
                </a:lnTo>
                <a:lnTo>
                  <a:pt x="676" y="752"/>
                </a:lnTo>
                <a:lnTo>
                  <a:pt x="564" y="881"/>
                </a:lnTo>
                <a:lnTo>
                  <a:pt x="483" y="993"/>
                </a:lnTo>
                <a:lnTo>
                  <a:pt x="403" y="1057"/>
                </a:lnTo>
                <a:lnTo>
                  <a:pt x="338" y="1105"/>
                </a:lnTo>
                <a:lnTo>
                  <a:pt x="306" y="1153"/>
                </a:lnTo>
                <a:lnTo>
                  <a:pt x="290" y="1185"/>
                </a:lnTo>
                <a:lnTo>
                  <a:pt x="290" y="1201"/>
                </a:lnTo>
                <a:lnTo>
                  <a:pt x="306" y="1201"/>
                </a:lnTo>
                <a:lnTo>
                  <a:pt x="322" y="1201"/>
                </a:lnTo>
                <a:lnTo>
                  <a:pt x="338" y="1201"/>
                </a:lnTo>
                <a:lnTo>
                  <a:pt x="387" y="1201"/>
                </a:lnTo>
                <a:lnTo>
                  <a:pt x="419" y="1201"/>
                </a:lnTo>
                <a:lnTo>
                  <a:pt x="483" y="1201"/>
                </a:lnTo>
                <a:lnTo>
                  <a:pt x="531" y="1185"/>
                </a:lnTo>
                <a:lnTo>
                  <a:pt x="612" y="1169"/>
                </a:lnTo>
                <a:lnTo>
                  <a:pt x="676" y="1153"/>
                </a:lnTo>
                <a:lnTo>
                  <a:pt x="741" y="1137"/>
                </a:lnTo>
                <a:lnTo>
                  <a:pt x="789" y="1137"/>
                </a:lnTo>
                <a:lnTo>
                  <a:pt x="821" y="1121"/>
                </a:lnTo>
                <a:lnTo>
                  <a:pt x="870" y="1121"/>
                </a:lnTo>
                <a:lnTo>
                  <a:pt x="886" y="1121"/>
                </a:lnTo>
                <a:lnTo>
                  <a:pt x="902" y="1137"/>
                </a:lnTo>
                <a:lnTo>
                  <a:pt x="918" y="1137"/>
                </a:lnTo>
                <a:lnTo>
                  <a:pt x="902" y="1153"/>
                </a:lnTo>
                <a:lnTo>
                  <a:pt x="902" y="1169"/>
                </a:lnTo>
                <a:lnTo>
                  <a:pt x="870" y="1185"/>
                </a:lnTo>
                <a:lnTo>
                  <a:pt x="837" y="1201"/>
                </a:lnTo>
                <a:lnTo>
                  <a:pt x="805" y="1217"/>
                </a:lnTo>
                <a:lnTo>
                  <a:pt x="757" y="1233"/>
                </a:lnTo>
                <a:lnTo>
                  <a:pt x="692" y="1249"/>
                </a:lnTo>
                <a:lnTo>
                  <a:pt x="628" y="1281"/>
                </a:lnTo>
                <a:lnTo>
                  <a:pt x="548" y="1297"/>
                </a:lnTo>
                <a:lnTo>
                  <a:pt x="483" y="1329"/>
                </a:lnTo>
                <a:lnTo>
                  <a:pt x="419" y="1345"/>
                </a:lnTo>
                <a:lnTo>
                  <a:pt x="370" y="1377"/>
                </a:lnTo>
                <a:lnTo>
                  <a:pt x="290" y="1409"/>
                </a:lnTo>
                <a:lnTo>
                  <a:pt x="242" y="1425"/>
                </a:lnTo>
                <a:lnTo>
                  <a:pt x="161" y="1473"/>
                </a:lnTo>
                <a:lnTo>
                  <a:pt x="97" y="1473"/>
                </a:lnTo>
                <a:lnTo>
                  <a:pt x="81" y="1473"/>
                </a:lnTo>
                <a:lnTo>
                  <a:pt x="48" y="1457"/>
                </a:lnTo>
                <a:lnTo>
                  <a:pt x="32" y="1425"/>
                </a:lnTo>
                <a:lnTo>
                  <a:pt x="16" y="1377"/>
                </a:lnTo>
                <a:lnTo>
                  <a:pt x="0" y="1329"/>
                </a:lnTo>
                <a:lnTo>
                  <a:pt x="0" y="1297"/>
                </a:lnTo>
                <a:lnTo>
                  <a:pt x="0" y="1265"/>
                </a:lnTo>
                <a:lnTo>
                  <a:pt x="0" y="1249"/>
                </a:lnTo>
                <a:lnTo>
                  <a:pt x="32" y="1217"/>
                </a:lnTo>
                <a:lnTo>
                  <a:pt x="48" y="1201"/>
                </a:lnTo>
                <a:lnTo>
                  <a:pt x="81" y="1185"/>
                </a:lnTo>
                <a:lnTo>
                  <a:pt x="113" y="1169"/>
                </a:lnTo>
                <a:lnTo>
                  <a:pt x="145" y="1137"/>
                </a:lnTo>
                <a:lnTo>
                  <a:pt x="193" y="1089"/>
                </a:lnTo>
                <a:lnTo>
                  <a:pt x="242" y="1041"/>
                </a:lnTo>
                <a:lnTo>
                  <a:pt x="290" y="977"/>
                </a:lnTo>
                <a:lnTo>
                  <a:pt x="354" y="913"/>
                </a:lnTo>
                <a:lnTo>
                  <a:pt x="435" y="832"/>
                </a:lnTo>
                <a:lnTo>
                  <a:pt x="499" y="736"/>
                </a:lnTo>
                <a:lnTo>
                  <a:pt x="644" y="528"/>
                </a:lnTo>
                <a:lnTo>
                  <a:pt x="709" y="432"/>
                </a:lnTo>
                <a:lnTo>
                  <a:pt x="757" y="336"/>
                </a:lnTo>
                <a:lnTo>
                  <a:pt x="805" y="272"/>
                </a:lnTo>
                <a:lnTo>
                  <a:pt x="837" y="208"/>
                </a:lnTo>
                <a:lnTo>
                  <a:pt x="853" y="144"/>
                </a:lnTo>
                <a:lnTo>
                  <a:pt x="837" y="11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37"/>
          <p:cNvSpPr/>
          <p:nvPr/>
        </p:nvSpPr>
        <p:spPr>
          <a:xfrm>
            <a:off x="8843433" y="3181476"/>
            <a:ext cx="1022351" cy="285751"/>
          </a:xfrm>
          <a:custGeom>
            <a:avLst/>
            <a:gdLst>
              <a:gd name="txL" fmla="*/ 0 w 1208"/>
              <a:gd name="txT" fmla="*/ 0 h 336"/>
              <a:gd name="txR" fmla="*/ 1208 w 1208"/>
              <a:gd name="txB" fmla="*/ 336 h 33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08" h="336">
                <a:moveTo>
                  <a:pt x="97" y="320"/>
                </a:moveTo>
                <a:lnTo>
                  <a:pt x="33" y="288"/>
                </a:lnTo>
                <a:lnTo>
                  <a:pt x="16" y="272"/>
                </a:lnTo>
                <a:lnTo>
                  <a:pt x="0" y="240"/>
                </a:lnTo>
                <a:lnTo>
                  <a:pt x="113" y="208"/>
                </a:lnTo>
                <a:lnTo>
                  <a:pt x="258" y="176"/>
                </a:lnTo>
                <a:lnTo>
                  <a:pt x="387" y="144"/>
                </a:lnTo>
                <a:lnTo>
                  <a:pt x="548" y="96"/>
                </a:lnTo>
                <a:lnTo>
                  <a:pt x="709" y="48"/>
                </a:lnTo>
                <a:lnTo>
                  <a:pt x="821" y="32"/>
                </a:lnTo>
                <a:lnTo>
                  <a:pt x="886" y="16"/>
                </a:lnTo>
                <a:lnTo>
                  <a:pt x="918" y="0"/>
                </a:lnTo>
                <a:lnTo>
                  <a:pt x="966" y="0"/>
                </a:lnTo>
                <a:lnTo>
                  <a:pt x="999" y="0"/>
                </a:lnTo>
                <a:lnTo>
                  <a:pt x="1079" y="0"/>
                </a:lnTo>
                <a:lnTo>
                  <a:pt x="1160" y="16"/>
                </a:lnTo>
                <a:lnTo>
                  <a:pt x="1176" y="32"/>
                </a:lnTo>
                <a:lnTo>
                  <a:pt x="1192" y="48"/>
                </a:lnTo>
                <a:lnTo>
                  <a:pt x="1208" y="64"/>
                </a:lnTo>
                <a:lnTo>
                  <a:pt x="1208" y="80"/>
                </a:lnTo>
                <a:lnTo>
                  <a:pt x="1208" y="96"/>
                </a:lnTo>
                <a:lnTo>
                  <a:pt x="1176" y="128"/>
                </a:lnTo>
                <a:lnTo>
                  <a:pt x="1143" y="144"/>
                </a:lnTo>
                <a:lnTo>
                  <a:pt x="1095" y="160"/>
                </a:lnTo>
                <a:lnTo>
                  <a:pt x="999" y="176"/>
                </a:lnTo>
                <a:lnTo>
                  <a:pt x="902" y="208"/>
                </a:lnTo>
                <a:lnTo>
                  <a:pt x="773" y="240"/>
                </a:lnTo>
                <a:lnTo>
                  <a:pt x="628" y="272"/>
                </a:lnTo>
                <a:lnTo>
                  <a:pt x="548" y="288"/>
                </a:lnTo>
                <a:lnTo>
                  <a:pt x="467" y="288"/>
                </a:lnTo>
                <a:lnTo>
                  <a:pt x="419" y="304"/>
                </a:lnTo>
                <a:lnTo>
                  <a:pt x="355" y="320"/>
                </a:lnTo>
                <a:lnTo>
                  <a:pt x="322" y="320"/>
                </a:lnTo>
                <a:lnTo>
                  <a:pt x="274" y="320"/>
                </a:lnTo>
                <a:lnTo>
                  <a:pt x="258" y="320"/>
                </a:lnTo>
                <a:lnTo>
                  <a:pt x="242" y="336"/>
                </a:lnTo>
                <a:lnTo>
                  <a:pt x="177" y="320"/>
                </a:lnTo>
                <a:lnTo>
                  <a:pt x="97" y="32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38"/>
          <p:cNvSpPr/>
          <p:nvPr/>
        </p:nvSpPr>
        <p:spPr>
          <a:xfrm>
            <a:off x="9239251" y="3388772"/>
            <a:ext cx="203200" cy="732367"/>
          </a:xfrm>
          <a:custGeom>
            <a:avLst/>
            <a:gdLst>
              <a:gd name="txL" fmla="*/ 0 w 242"/>
              <a:gd name="txT" fmla="*/ 0 h 865"/>
              <a:gd name="txR" fmla="*/ 242 w 242"/>
              <a:gd name="txB" fmla="*/ 865 h 865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242" h="865">
                <a:moveTo>
                  <a:pt x="0" y="0"/>
                </a:moveTo>
                <a:lnTo>
                  <a:pt x="49" y="32"/>
                </a:lnTo>
                <a:lnTo>
                  <a:pt x="97" y="48"/>
                </a:lnTo>
                <a:lnTo>
                  <a:pt x="177" y="96"/>
                </a:lnTo>
                <a:lnTo>
                  <a:pt x="210" y="144"/>
                </a:lnTo>
                <a:lnTo>
                  <a:pt x="242" y="160"/>
                </a:lnTo>
                <a:lnTo>
                  <a:pt x="242" y="208"/>
                </a:lnTo>
                <a:lnTo>
                  <a:pt x="242" y="272"/>
                </a:lnTo>
                <a:lnTo>
                  <a:pt x="226" y="352"/>
                </a:lnTo>
                <a:lnTo>
                  <a:pt x="226" y="448"/>
                </a:lnTo>
                <a:lnTo>
                  <a:pt x="210" y="657"/>
                </a:lnTo>
                <a:lnTo>
                  <a:pt x="193" y="865"/>
                </a:lnTo>
                <a:lnTo>
                  <a:pt x="0" y="865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2" name="Freeform 39"/>
          <p:cNvSpPr/>
          <p:nvPr/>
        </p:nvSpPr>
        <p:spPr>
          <a:xfrm>
            <a:off x="8475133" y="3958156"/>
            <a:ext cx="1799167" cy="351367"/>
          </a:xfrm>
          <a:custGeom>
            <a:avLst/>
            <a:gdLst>
              <a:gd name="txL" fmla="*/ 0 w 2125"/>
              <a:gd name="txT" fmla="*/ 0 h 416"/>
              <a:gd name="txR" fmla="*/ 2125 w 2125"/>
              <a:gd name="txB" fmla="*/ 416 h 41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25" h="416">
                <a:moveTo>
                  <a:pt x="692" y="320"/>
                </a:moveTo>
                <a:lnTo>
                  <a:pt x="595" y="336"/>
                </a:lnTo>
                <a:lnTo>
                  <a:pt x="515" y="368"/>
                </a:lnTo>
                <a:lnTo>
                  <a:pt x="434" y="384"/>
                </a:lnTo>
                <a:lnTo>
                  <a:pt x="386" y="384"/>
                </a:lnTo>
                <a:lnTo>
                  <a:pt x="338" y="400"/>
                </a:lnTo>
                <a:lnTo>
                  <a:pt x="289" y="400"/>
                </a:lnTo>
                <a:lnTo>
                  <a:pt x="273" y="416"/>
                </a:lnTo>
                <a:lnTo>
                  <a:pt x="257" y="416"/>
                </a:lnTo>
                <a:lnTo>
                  <a:pt x="225" y="416"/>
                </a:lnTo>
                <a:lnTo>
                  <a:pt x="193" y="400"/>
                </a:lnTo>
                <a:lnTo>
                  <a:pt x="161" y="384"/>
                </a:lnTo>
                <a:lnTo>
                  <a:pt x="112" y="352"/>
                </a:lnTo>
                <a:lnTo>
                  <a:pt x="64" y="320"/>
                </a:lnTo>
                <a:lnTo>
                  <a:pt x="32" y="288"/>
                </a:lnTo>
                <a:lnTo>
                  <a:pt x="0" y="272"/>
                </a:lnTo>
                <a:lnTo>
                  <a:pt x="0" y="240"/>
                </a:lnTo>
                <a:lnTo>
                  <a:pt x="145" y="240"/>
                </a:lnTo>
                <a:lnTo>
                  <a:pt x="306" y="208"/>
                </a:lnTo>
                <a:lnTo>
                  <a:pt x="354" y="208"/>
                </a:lnTo>
                <a:lnTo>
                  <a:pt x="418" y="192"/>
                </a:lnTo>
                <a:lnTo>
                  <a:pt x="483" y="192"/>
                </a:lnTo>
                <a:lnTo>
                  <a:pt x="563" y="176"/>
                </a:lnTo>
                <a:lnTo>
                  <a:pt x="660" y="160"/>
                </a:lnTo>
                <a:lnTo>
                  <a:pt x="772" y="144"/>
                </a:lnTo>
                <a:lnTo>
                  <a:pt x="885" y="112"/>
                </a:lnTo>
                <a:lnTo>
                  <a:pt x="1014" y="80"/>
                </a:lnTo>
                <a:lnTo>
                  <a:pt x="1143" y="64"/>
                </a:lnTo>
                <a:lnTo>
                  <a:pt x="1255" y="48"/>
                </a:lnTo>
                <a:lnTo>
                  <a:pt x="1352" y="32"/>
                </a:lnTo>
                <a:lnTo>
                  <a:pt x="1449" y="16"/>
                </a:lnTo>
                <a:lnTo>
                  <a:pt x="1529" y="0"/>
                </a:lnTo>
                <a:lnTo>
                  <a:pt x="1594" y="0"/>
                </a:lnTo>
                <a:lnTo>
                  <a:pt x="1642" y="0"/>
                </a:lnTo>
                <a:lnTo>
                  <a:pt x="1690" y="0"/>
                </a:lnTo>
                <a:lnTo>
                  <a:pt x="1755" y="0"/>
                </a:lnTo>
                <a:lnTo>
                  <a:pt x="1835" y="0"/>
                </a:lnTo>
                <a:lnTo>
                  <a:pt x="1899" y="32"/>
                </a:lnTo>
                <a:lnTo>
                  <a:pt x="1980" y="48"/>
                </a:lnTo>
                <a:lnTo>
                  <a:pt x="2044" y="96"/>
                </a:lnTo>
                <a:lnTo>
                  <a:pt x="2093" y="112"/>
                </a:lnTo>
                <a:lnTo>
                  <a:pt x="2109" y="144"/>
                </a:lnTo>
                <a:lnTo>
                  <a:pt x="2125" y="176"/>
                </a:lnTo>
                <a:lnTo>
                  <a:pt x="2125" y="192"/>
                </a:lnTo>
                <a:lnTo>
                  <a:pt x="2109" y="208"/>
                </a:lnTo>
                <a:lnTo>
                  <a:pt x="2093" y="224"/>
                </a:lnTo>
                <a:lnTo>
                  <a:pt x="2060" y="224"/>
                </a:lnTo>
                <a:lnTo>
                  <a:pt x="1996" y="240"/>
                </a:lnTo>
                <a:lnTo>
                  <a:pt x="1899" y="224"/>
                </a:lnTo>
                <a:lnTo>
                  <a:pt x="1658" y="208"/>
                </a:lnTo>
                <a:lnTo>
                  <a:pt x="1400" y="208"/>
                </a:lnTo>
                <a:lnTo>
                  <a:pt x="1255" y="224"/>
                </a:lnTo>
                <a:lnTo>
                  <a:pt x="1094" y="240"/>
                </a:lnTo>
                <a:lnTo>
                  <a:pt x="901" y="272"/>
                </a:lnTo>
                <a:lnTo>
                  <a:pt x="692" y="32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3" name="Freeform 40"/>
          <p:cNvSpPr/>
          <p:nvPr/>
        </p:nvSpPr>
        <p:spPr>
          <a:xfrm>
            <a:off x="8652933" y="1883753"/>
            <a:ext cx="1280584" cy="1289051"/>
          </a:xfrm>
          <a:custGeom>
            <a:avLst/>
            <a:gdLst>
              <a:gd name="txL" fmla="*/ 0 w 1513"/>
              <a:gd name="txT" fmla="*/ 0 h 1522"/>
              <a:gd name="txR" fmla="*/ 1513 w 1513"/>
              <a:gd name="txB" fmla="*/ 1522 h 152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513" h="1522">
                <a:moveTo>
                  <a:pt x="563" y="1041"/>
                </a:moveTo>
                <a:lnTo>
                  <a:pt x="660" y="945"/>
                </a:lnTo>
                <a:lnTo>
                  <a:pt x="757" y="833"/>
                </a:lnTo>
                <a:lnTo>
                  <a:pt x="853" y="705"/>
                </a:lnTo>
                <a:lnTo>
                  <a:pt x="950" y="577"/>
                </a:lnTo>
                <a:lnTo>
                  <a:pt x="998" y="513"/>
                </a:lnTo>
                <a:lnTo>
                  <a:pt x="1030" y="449"/>
                </a:lnTo>
                <a:lnTo>
                  <a:pt x="1063" y="401"/>
                </a:lnTo>
                <a:lnTo>
                  <a:pt x="1095" y="353"/>
                </a:lnTo>
                <a:lnTo>
                  <a:pt x="1111" y="320"/>
                </a:lnTo>
                <a:lnTo>
                  <a:pt x="1127" y="288"/>
                </a:lnTo>
                <a:lnTo>
                  <a:pt x="1143" y="272"/>
                </a:lnTo>
                <a:lnTo>
                  <a:pt x="1127" y="256"/>
                </a:lnTo>
                <a:lnTo>
                  <a:pt x="1111" y="256"/>
                </a:lnTo>
                <a:lnTo>
                  <a:pt x="1079" y="256"/>
                </a:lnTo>
                <a:lnTo>
                  <a:pt x="1046" y="272"/>
                </a:lnTo>
                <a:lnTo>
                  <a:pt x="998" y="272"/>
                </a:lnTo>
                <a:lnTo>
                  <a:pt x="934" y="304"/>
                </a:lnTo>
                <a:lnTo>
                  <a:pt x="869" y="320"/>
                </a:lnTo>
                <a:lnTo>
                  <a:pt x="789" y="353"/>
                </a:lnTo>
                <a:lnTo>
                  <a:pt x="692" y="385"/>
                </a:lnTo>
                <a:lnTo>
                  <a:pt x="596" y="417"/>
                </a:lnTo>
                <a:lnTo>
                  <a:pt x="531" y="433"/>
                </a:lnTo>
                <a:lnTo>
                  <a:pt x="467" y="449"/>
                </a:lnTo>
                <a:lnTo>
                  <a:pt x="435" y="449"/>
                </a:lnTo>
                <a:lnTo>
                  <a:pt x="370" y="433"/>
                </a:lnTo>
                <a:lnTo>
                  <a:pt x="306" y="401"/>
                </a:lnTo>
                <a:lnTo>
                  <a:pt x="274" y="385"/>
                </a:lnTo>
                <a:lnTo>
                  <a:pt x="241" y="369"/>
                </a:lnTo>
                <a:lnTo>
                  <a:pt x="225" y="353"/>
                </a:lnTo>
                <a:lnTo>
                  <a:pt x="225" y="336"/>
                </a:lnTo>
                <a:lnTo>
                  <a:pt x="241" y="336"/>
                </a:lnTo>
                <a:lnTo>
                  <a:pt x="274" y="320"/>
                </a:lnTo>
                <a:lnTo>
                  <a:pt x="338" y="304"/>
                </a:lnTo>
                <a:lnTo>
                  <a:pt x="419" y="288"/>
                </a:lnTo>
                <a:lnTo>
                  <a:pt x="515" y="272"/>
                </a:lnTo>
                <a:lnTo>
                  <a:pt x="612" y="256"/>
                </a:lnTo>
                <a:lnTo>
                  <a:pt x="741" y="224"/>
                </a:lnTo>
                <a:lnTo>
                  <a:pt x="853" y="192"/>
                </a:lnTo>
                <a:lnTo>
                  <a:pt x="918" y="160"/>
                </a:lnTo>
                <a:lnTo>
                  <a:pt x="982" y="144"/>
                </a:lnTo>
                <a:lnTo>
                  <a:pt x="1030" y="128"/>
                </a:lnTo>
                <a:lnTo>
                  <a:pt x="1063" y="96"/>
                </a:lnTo>
                <a:lnTo>
                  <a:pt x="1127" y="64"/>
                </a:lnTo>
                <a:lnTo>
                  <a:pt x="1159" y="48"/>
                </a:lnTo>
                <a:lnTo>
                  <a:pt x="1207" y="16"/>
                </a:lnTo>
                <a:lnTo>
                  <a:pt x="1224" y="0"/>
                </a:lnTo>
                <a:lnTo>
                  <a:pt x="1256" y="0"/>
                </a:lnTo>
                <a:lnTo>
                  <a:pt x="1288" y="16"/>
                </a:lnTo>
                <a:lnTo>
                  <a:pt x="1320" y="48"/>
                </a:lnTo>
                <a:lnTo>
                  <a:pt x="1385" y="96"/>
                </a:lnTo>
                <a:lnTo>
                  <a:pt x="1433" y="144"/>
                </a:lnTo>
                <a:lnTo>
                  <a:pt x="1481" y="192"/>
                </a:lnTo>
                <a:lnTo>
                  <a:pt x="1497" y="208"/>
                </a:lnTo>
                <a:lnTo>
                  <a:pt x="1513" y="224"/>
                </a:lnTo>
                <a:lnTo>
                  <a:pt x="1497" y="256"/>
                </a:lnTo>
                <a:lnTo>
                  <a:pt x="1481" y="272"/>
                </a:lnTo>
                <a:lnTo>
                  <a:pt x="1465" y="288"/>
                </a:lnTo>
                <a:lnTo>
                  <a:pt x="1433" y="288"/>
                </a:lnTo>
                <a:lnTo>
                  <a:pt x="1417" y="304"/>
                </a:lnTo>
                <a:lnTo>
                  <a:pt x="1401" y="320"/>
                </a:lnTo>
                <a:lnTo>
                  <a:pt x="1368" y="353"/>
                </a:lnTo>
                <a:lnTo>
                  <a:pt x="1336" y="385"/>
                </a:lnTo>
                <a:lnTo>
                  <a:pt x="1304" y="433"/>
                </a:lnTo>
                <a:lnTo>
                  <a:pt x="1256" y="481"/>
                </a:lnTo>
                <a:lnTo>
                  <a:pt x="1224" y="545"/>
                </a:lnTo>
                <a:lnTo>
                  <a:pt x="1175" y="625"/>
                </a:lnTo>
                <a:lnTo>
                  <a:pt x="1063" y="769"/>
                </a:lnTo>
                <a:lnTo>
                  <a:pt x="950" y="897"/>
                </a:lnTo>
                <a:lnTo>
                  <a:pt x="821" y="1025"/>
                </a:lnTo>
                <a:lnTo>
                  <a:pt x="676" y="1137"/>
                </a:lnTo>
                <a:lnTo>
                  <a:pt x="531" y="1249"/>
                </a:lnTo>
                <a:lnTo>
                  <a:pt x="402" y="1329"/>
                </a:lnTo>
                <a:lnTo>
                  <a:pt x="290" y="1394"/>
                </a:lnTo>
                <a:lnTo>
                  <a:pt x="193" y="1442"/>
                </a:lnTo>
                <a:lnTo>
                  <a:pt x="113" y="1490"/>
                </a:lnTo>
                <a:lnTo>
                  <a:pt x="64" y="1506"/>
                </a:lnTo>
                <a:lnTo>
                  <a:pt x="16" y="1522"/>
                </a:lnTo>
                <a:lnTo>
                  <a:pt x="0" y="1506"/>
                </a:lnTo>
                <a:lnTo>
                  <a:pt x="16" y="1490"/>
                </a:lnTo>
                <a:lnTo>
                  <a:pt x="48" y="1458"/>
                </a:lnTo>
                <a:lnTo>
                  <a:pt x="97" y="1410"/>
                </a:lnTo>
                <a:lnTo>
                  <a:pt x="193" y="1345"/>
                </a:lnTo>
                <a:lnTo>
                  <a:pt x="274" y="1281"/>
                </a:lnTo>
                <a:lnTo>
                  <a:pt x="370" y="1201"/>
                </a:lnTo>
                <a:lnTo>
                  <a:pt x="563" y="104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" name="Freeform 41"/>
          <p:cNvSpPr/>
          <p:nvPr/>
        </p:nvSpPr>
        <p:spPr>
          <a:xfrm>
            <a:off x="9497484" y="2671153"/>
            <a:ext cx="586316" cy="474133"/>
          </a:xfrm>
          <a:custGeom>
            <a:avLst/>
            <a:gdLst>
              <a:gd name="txL" fmla="*/ 0 w 692"/>
              <a:gd name="txT" fmla="*/ 0 h 561"/>
              <a:gd name="txR" fmla="*/ 692 w 692"/>
              <a:gd name="txB" fmla="*/ 561 h 56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92" h="561">
                <a:moveTo>
                  <a:pt x="531" y="224"/>
                </a:moveTo>
                <a:lnTo>
                  <a:pt x="596" y="272"/>
                </a:lnTo>
                <a:lnTo>
                  <a:pt x="644" y="320"/>
                </a:lnTo>
                <a:lnTo>
                  <a:pt x="660" y="368"/>
                </a:lnTo>
                <a:lnTo>
                  <a:pt x="692" y="416"/>
                </a:lnTo>
                <a:lnTo>
                  <a:pt x="692" y="481"/>
                </a:lnTo>
                <a:lnTo>
                  <a:pt x="692" y="513"/>
                </a:lnTo>
                <a:lnTo>
                  <a:pt x="692" y="529"/>
                </a:lnTo>
                <a:lnTo>
                  <a:pt x="692" y="545"/>
                </a:lnTo>
                <a:lnTo>
                  <a:pt x="660" y="561"/>
                </a:lnTo>
                <a:lnTo>
                  <a:pt x="596" y="561"/>
                </a:lnTo>
                <a:lnTo>
                  <a:pt x="580" y="561"/>
                </a:lnTo>
                <a:lnTo>
                  <a:pt x="564" y="545"/>
                </a:lnTo>
                <a:lnTo>
                  <a:pt x="531" y="529"/>
                </a:lnTo>
                <a:lnTo>
                  <a:pt x="483" y="497"/>
                </a:lnTo>
                <a:lnTo>
                  <a:pt x="451" y="465"/>
                </a:lnTo>
                <a:lnTo>
                  <a:pt x="387" y="416"/>
                </a:lnTo>
                <a:lnTo>
                  <a:pt x="338" y="368"/>
                </a:lnTo>
                <a:lnTo>
                  <a:pt x="274" y="304"/>
                </a:lnTo>
                <a:lnTo>
                  <a:pt x="209" y="240"/>
                </a:lnTo>
                <a:lnTo>
                  <a:pt x="161" y="176"/>
                </a:lnTo>
                <a:lnTo>
                  <a:pt x="113" y="128"/>
                </a:lnTo>
                <a:lnTo>
                  <a:pt x="65" y="96"/>
                </a:lnTo>
                <a:lnTo>
                  <a:pt x="32" y="64"/>
                </a:lnTo>
                <a:lnTo>
                  <a:pt x="16" y="32"/>
                </a:lnTo>
                <a:lnTo>
                  <a:pt x="0" y="16"/>
                </a:lnTo>
                <a:lnTo>
                  <a:pt x="0" y="0"/>
                </a:lnTo>
                <a:lnTo>
                  <a:pt x="16" y="0"/>
                </a:lnTo>
                <a:lnTo>
                  <a:pt x="48" y="0"/>
                </a:lnTo>
                <a:lnTo>
                  <a:pt x="81" y="16"/>
                </a:lnTo>
                <a:lnTo>
                  <a:pt x="113" y="16"/>
                </a:lnTo>
                <a:lnTo>
                  <a:pt x="161" y="32"/>
                </a:lnTo>
                <a:lnTo>
                  <a:pt x="226" y="48"/>
                </a:lnTo>
                <a:lnTo>
                  <a:pt x="322" y="80"/>
                </a:lnTo>
                <a:lnTo>
                  <a:pt x="403" y="128"/>
                </a:lnTo>
                <a:lnTo>
                  <a:pt x="483" y="176"/>
                </a:lnTo>
                <a:lnTo>
                  <a:pt x="531" y="22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136" y="529590"/>
            <a:ext cx="1202267" cy="683684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487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4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797300" y="1055370"/>
            <a:ext cx="2571750" cy="71437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36867" name="矩形 2"/>
          <p:cNvSpPr>
            <a:spLocks noChangeArrowheads="1"/>
          </p:cNvSpPr>
          <p:nvPr/>
        </p:nvSpPr>
        <p:spPr bwMode="auto">
          <a:xfrm>
            <a:off x="2434273" y="2355850"/>
            <a:ext cx="7643813" cy="258445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79646"/>
            </a:solidFill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6868" name="矩形 4"/>
          <p:cNvSpPr>
            <a:spLocks noChangeArrowheads="1"/>
          </p:cNvSpPr>
          <p:nvPr/>
        </p:nvSpPr>
        <p:spPr bwMode="auto">
          <a:xfrm>
            <a:off x="2634456" y="2216914"/>
            <a:ext cx="7358063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</a:t>
            </a:r>
            <a:r>
              <a:rPr lang="zh-CN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自由朗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读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课文，读准字音，不多字，不少字，不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唱读</a:t>
            </a:r>
            <a:r>
              <a:rPr lang="zh-CN" altLang="en-U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，读通句子。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1269" name="Rectangle 5"/>
          <p:cNvSpPr/>
          <p:nvPr/>
        </p:nvSpPr>
        <p:spPr>
          <a:xfrm>
            <a:off x="3835083" y="1089978"/>
            <a:ext cx="247840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我会读课文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t="5286" r="66429" b="64657"/>
          <a:stretch>
            <a:fillRect/>
          </a:stretch>
        </p:blipFill>
        <p:spPr>
          <a:xfrm>
            <a:off x="2644140" y="1215390"/>
            <a:ext cx="868680" cy="6362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1666875" y="2276475"/>
            <a:ext cx="3133725" cy="71437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36867" name="矩形 2"/>
          <p:cNvSpPr>
            <a:spLocks noChangeArrowheads="1"/>
          </p:cNvSpPr>
          <p:nvPr/>
        </p:nvSpPr>
        <p:spPr bwMode="auto">
          <a:xfrm>
            <a:off x="1847850" y="3475038"/>
            <a:ext cx="8534400" cy="175323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79646"/>
            </a:solidFill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课文讲的是元元早上多睡了</a:t>
            </a:r>
            <a:r>
              <a:rPr kumimoji="0" lang="zh-CN" altLang="en-US" sz="3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，却迟到了</a:t>
            </a:r>
            <a:r>
              <a:rPr kumimoji="0" lang="zh-CN" altLang="en-US" sz="3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，他非常</a:t>
            </a:r>
            <a:r>
              <a:rPr kumimoji="0" lang="zh-CN" altLang="en-US" sz="3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2292" name="Rectangle 5"/>
          <p:cNvSpPr/>
          <p:nvPr/>
        </p:nvSpPr>
        <p:spPr>
          <a:xfrm>
            <a:off x="1738313" y="2347913"/>
            <a:ext cx="293751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我读懂了课文</a:t>
            </a:r>
          </a:p>
        </p:txBody>
      </p:sp>
      <p:sp>
        <p:nvSpPr>
          <p:cNvPr id="8" name="矩形 7"/>
          <p:cNvSpPr/>
          <p:nvPr/>
        </p:nvSpPr>
        <p:spPr>
          <a:xfrm>
            <a:off x="8121650" y="3546475"/>
            <a:ext cx="156019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一分钟</a:t>
            </a:r>
            <a:endParaRPr lang="zh-CN" altLang="en-US" sz="36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57600" y="4410075"/>
            <a:ext cx="201930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二十分钟</a:t>
            </a:r>
          </a:p>
        </p:txBody>
      </p:sp>
      <p:sp>
        <p:nvSpPr>
          <p:cNvPr id="10" name="矩形 9"/>
          <p:cNvSpPr/>
          <p:nvPr/>
        </p:nvSpPr>
        <p:spPr>
          <a:xfrm>
            <a:off x="7473950" y="4338638"/>
            <a:ext cx="110109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后悔</a:t>
            </a:r>
          </a:p>
        </p:txBody>
      </p:sp>
      <p:pic>
        <p:nvPicPr>
          <p:cNvPr id="12296" name="图片 10" descr="图片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833" y="808038"/>
            <a:ext cx="3455987" cy="2182812"/>
          </a:xfrm>
          <a:prstGeom prst="ellipse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135188" y="1343025"/>
            <a:ext cx="7921625" cy="194310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noFill/>
          <a:ln w="158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3315" name="文本框 37890"/>
          <p:cNvSpPr txBox="1"/>
          <p:nvPr/>
        </p:nvSpPr>
        <p:spPr>
          <a:xfrm>
            <a:off x="2351088" y="1219200"/>
            <a:ext cx="7848600" cy="21710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丁零零，闹钟响了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元元打了个哈欠，翻了个身，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心想：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再睡一分钟吧，就睡一分钟，不会迟到的。</a:t>
            </a:r>
            <a:endParaRPr lang="zh-CN" altLang="en-US" sz="4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322" name="文本框 2"/>
          <p:cNvSpPr txBox="1"/>
          <p:nvPr/>
        </p:nvSpPr>
        <p:spPr>
          <a:xfrm>
            <a:off x="2351405" y="574040"/>
            <a:ext cx="18973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课文解读</a:t>
            </a:r>
          </a:p>
        </p:txBody>
      </p:sp>
      <p:grpSp>
        <p:nvGrpSpPr>
          <p:cNvPr id="3" name="组合 8"/>
          <p:cNvGrpSpPr/>
          <p:nvPr/>
        </p:nvGrpSpPr>
        <p:grpSpPr>
          <a:xfrm>
            <a:off x="6453188" y="3503613"/>
            <a:ext cx="3748087" cy="1716087"/>
            <a:chOff x="3034692" y="2760191"/>
            <a:chExt cx="3960440" cy="1728192"/>
          </a:xfrm>
        </p:grpSpPr>
        <p:sp>
          <p:nvSpPr>
            <p:cNvPr id="10" name="云形标注 9"/>
            <p:cNvSpPr/>
            <p:nvPr/>
          </p:nvSpPr>
          <p:spPr>
            <a:xfrm>
              <a:off x="3034692" y="2760191"/>
              <a:ext cx="3960440" cy="1728192"/>
            </a:xfrm>
            <a:prstGeom prst="cloudCallout">
              <a:avLst>
                <a:gd name="adj1" fmla="val -56018"/>
                <a:gd name="adj2" fmla="val 5439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20" name="TextBox 3"/>
            <p:cNvSpPr txBox="1"/>
            <p:nvPr/>
          </p:nvSpPr>
          <p:spPr>
            <a:xfrm>
              <a:off x="3118130" y="3068796"/>
              <a:ext cx="3686862" cy="10218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3200" b="1" dirty="0">
                  <a:solidFill>
                    <a:srgbClr val="FF0000"/>
                  </a:solidFill>
                  <a:latin typeface="Calibri" panose="020F0502020204030204" pitchFamily="34" charset="0"/>
                  <a:ea typeface="楷体" panose="02010609060101010101" pitchFamily="49" charset="-122"/>
                </a:rPr>
                <a:t>     </a:t>
              </a:r>
              <a:r>
                <a:rPr lang="zh-CN" altLang="en-US" sz="2800" b="1" dirty="0">
                  <a:latin typeface="Calibri" panose="020F0502020204030204" pitchFamily="34" charset="0"/>
                  <a:ea typeface="楷体" panose="02010609060101010101" pitchFamily="49" charset="-122"/>
                </a:rPr>
                <a:t>闹钟响时，元元在干什么，想什么？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3318" name="图片 11" descr="图片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8" y="4124643"/>
            <a:ext cx="3457575" cy="2182812"/>
          </a:xfrm>
          <a:prstGeom prst="ellipse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9" descr="图片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3" y="3233738"/>
            <a:ext cx="4032250" cy="2546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39" name="组合 6"/>
          <p:cNvGrpSpPr/>
          <p:nvPr/>
        </p:nvGrpSpPr>
        <p:grpSpPr>
          <a:xfrm>
            <a:off x="2867025" y="852488"/>
            <a:ext cx="3744913" cy="1728787"/>
            <a:chOff x="3275856" y="267494"/>
            <a:chExt cx="3744416" cy="1296144"/>
          </a:xfrm>
        </p:grpSpPr>
        <p:sp>
          <p:nvSpPr>
            <p:cNvPr id="4" name="椭圆形标注 3"/>
            <p:cNvSpPr/>
            <p:nvPr/>
          </p:nvSpPr>
          <p:spPr>
            <a:xfrm>
              <a:off x="3275856" y="267494"/>
              <a:ext cx="3744416" cy="1296144"/>
            </a:xfrm>
            <a:prstGeom prst="wedgeEllipseCallout">
              <a:avLst>
                <a:gd name="adj1" fmla="val -27119"/>
                <a:gd name="adj2" fmla="val 7417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43" name="TextBox 5"/>
            <p:cNvSpPr txBox="1"/>
            <p:nvPr/>
          </p:nvSpPr>
          <p:spPr>
            <a:xfrm>
              <a:off x="3635848" y="375436"/>
              <a:ext cx="3168353" cy="10373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再睡一分钟吧，就睡一分钟，不会迟到的。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042150" y="1355725"/>
            <a:ext cx="2019300" cy="64516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心理描写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80113" y="3449638"/>
            <a:ext cx="4143375" cy="2330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 这句话写了元元不愿起床，认为一分钟很短，不会影响其他事情的侥幸心理。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/>
          <p:nvPr/>
        </p:nvSpPr>
        <p:spPr>
          <a:xfrm>
            <a:off x="2667000" y="1143000"/>
            <a:ext cx="7051675" cy="1876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学习</a:t>
            </a:r>
            <a:r>
              <a:rPr lang="en-US" altLang="zh-CN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2-5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自然段，说一说：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多睡一分钟给元元带来了哪些后果呢？</a:t>
            </a:r>
          </a:p>
        </p:txBody>
      </p:sp>
      <p:pic>
        <p:nvPicPr>
          <p:cNvPr id="15363" name="图片 9" descr="图片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3345815"/>
            <a:ext cx="3812540" cy="254635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85" y="2943225"/>
            <a:ext cx="3094990" cy="3094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2582863" y="4486910"/>
            <a:ext cx="4826000" cy="79057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58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grpSp>
        <p:nvGrpSpPr>
          <p:cNvPr id="16387" name="组合 6"/>
          <p:cNvGrpSpPr/>
          <p:nvPr/>
        </p:nvGrpSpPr>
        <p:grpSpPr>
          <a:xfrm>
            <a:off x="1719263" y="1564321"/>
            <a:ext cx="8569325" cy="2552700"/>
            <a:chOff x="395536" y="822768"/>
            <a:chExt cx="8568952" cy="1914426"/>
          </a:xfrm>
        </p:grpSpPr>
        <p:sp>
          <p:nvSpPr>
            <p:cNvPr id="6" name="横卷形 5"/>
            <p:cNvSpPr/>
            <p:nvPr/>
          </p:nvSpPr>
          <p:spPr>
            <a:xfrm>
              <a:off x="395536" y="822768"/>
              <a:ext cx="8568952" cy="1914426"/>
            </a:xfrm>
            <a:prstGeom prst="horizontalScroll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392" name="TextBox 1"/>
            <p:cNvSpPr txBox="1"/>
            <p:nvPr/>
          </p:nvSpPr>
          <p:spPr>
            <a:xfrm>
              <a:off x="617255" y="1065397"/>
              <a:ext cx="8126586" cy="13148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         </a:t>
              </a:r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到了十字路口，他看见前面是绿灯，</a:t>
              </a:r>
              <a:r>
                <a:rPr lang="zh-CN" altLang="en-US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刚</a:t>
              </a:r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想走过去，红灯亮了。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82863" y="4544060"/>
            <a:ext cx="477774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在十字路口遇到红灯</a:t>
            </a:r>
            <a:endParaRPr lang="en-US" altLang="zh-CN" sz="4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389" name="Picture 3"/>
          <p:cNvPicPr>
            <a:picLocks noChangeAspect="1"/>
          </p:cNvPicPr>
          <p:nvPr/>
        </p:nvPicPr>
        <p:blipFill>
          <a:blip r:embed="rId2"/>
          <a:srcRect t="-5545" b="5545"/>
          <a:stretch>
            <a:fillRect/>
          </a:stretch>
        </p:blipFill>
        <p:spPr>
          <a:xfrm>
            <a:off x="7847330" y="4031615"/>
            <a:ext cx="2099945" cy="1976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221230" y="1013778"/>
            <a:ext cx="518795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多睡一分钟带来的后果是什么？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7247467" y="1477433"/>
          <a:ext cx="3454400" cy="3454400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71894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4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6849533" y="4982633"/>
            <a:ext cx="4226983" cy="1322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书写指导：</a:t>
            </a:r>
            <a:r>
              <a:rPr kumimoji="0" lang="zh-CN" altLang="en-US" sz="2665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左窄右宽，左短右长。金字旁的三横长短不一，但是距离匀称。</a:t>
            </a:r>
          </a:p>
        </p:txBody>
      </p:sp>
      <p:sp>
        <p:nvSpPr>
          <p:cNvPr id="9" name="矩形 4"/>
          <p:cNvSpPr/>
          <p:nvPr/>
        </p:nvSpPr>
        <p:spPr>
          <a:xfrm>
            <a:off x="4726517" y="2440517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钟</a:t>
            </a:r>
          </a:p>
        </p:txBody>
      </p:sp>
      <p:sp>
        <p:nvSpPr>
          <p:cNvPr id="10" name="矩形 9"/>
          <p:cNvSpPr/>
          <p:nvPr/>
        </p:nvSpPr>
        <p:spPr>
          <a:xfrm>
            <a:off x="4299267" y="675111"/>
            <a:ext cx="24595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zhōng</a:t>
            </a:r>
          </a:p>
        </p:txBody>
      </p:sp>
      <p:sp>
        <p:nvSpPr>
          <p:cNvPr id="14" name="TextBox 45"/>
          <p:cNvSpPr txBox="1"/>
          <p:nvPr/>
        </p:nvSpPr>
        <p:spPr>
          <a:xfrm>
            <a:off x="1250951" y="2377017"/>
            <a:ext cx="225213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rPr>
              <a:t>闹</a:t>
            </a:r>
            <a:r>
              <a:rPr lang="zh-CN" altLang="en-US" sz="7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钟</a:t>
            </a: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1030817" y="5240867"/>
            <a:ext cx="404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组词：</a:t>
            </a:r>
            <a:r>
              <a:rPr kumimoji="0" lang="zh-CN" altLang="en-US" sz="2665" b="1" kern="1200" cap="none" spc="0" normalizeH="0" baseline="0" noProof="0" dirty="0">
                <a:latin typeface="+mn-ea"/>
                <a:ea typeface="+mn-ea"/>
                <a:cs typeface="+mn-cs"/>
              </a:rPr>
              <a:t>分钟  </a:t>
            </a:r>
            <a:r>
              <a:rPr kumimoji="0" lang="zh-CN" altLang="en-US" sz="2665" b="1" kern="1200" cap="none" spc="0" normalizeH="0" baseline="0" noProof="0" dirty="0" smtClean="0">
                <a:latin typeface="+mn-ea"/>
                <a:ea typeface="+mn-ea"/>
                <a:cs typeface="+mn-cs"/>
              </a:rPr>
              <a:t>时钟</a:t>
            </a:r>
            <a:endParaRPr kumimoji="0" lang="zh-CN" altLang="en-US" sz="2665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1024467" y="5657850"/>
            <a:ext cx="4853517" cy="7073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造句：</a:t>
            </a:r>
            <a:r>
              <a:rPr kumimoji="0" lang="zh-CN" altLang="en-US" sz="2665" b="1" kern="1200" cap="none" spc="0" normalizeH="0" baseline="0" noProof="0" dirty="0">
                <a:latin typeface="+mn-ea"/>
                <a:ea typeface="+mn-ea"/>
                <a:cs typeface="+mn-cs"/>
              </a:rPr>
              <a:t>编钟是我国古老的乐器。</a:t>
            </a:r>
          </a:p>
        </p:txBody>
      </p:sp>
      <p:sp>
        <p:nvSpPr>
          <p:cNvPr id="17" name="文本框 30"/>
          <p:cNvSpPr txBox="1">
            <a:spLocks noChangeArrowheads="1"/>
          </p:cNvSpPr>
          <p:nvPr/>
        </p:nvSpPr>
        <p:spPr bwMode="auto">
          <a:xfrm>
            <a:off x="-496281" y="4703741"/>
            <a:ext cx="6025331" cy="9125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音序：</a:t>
            </a:r>
            <a:r>
              <a:rPr kumimoji="0" lang="en-US" altLang="zh-CN" sz="266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Z  </a:t>
            </a:r>
            <a:r>
              <a:rPr kumimoji="0" lang="zh-CN" altLang="en-US" sz="2665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部首：</a:t>
            </a:r>
            <a:r>
              <a:rPr kumimoji="0" lang="zh-CN" altLang="en-US" sz="2665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钅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665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8" name="文本框 31"/>
          <p:cNvSpPr txBox="1">
            <a:spLocks noChangeArrowheads="1"/>
          </p:cNvSpPr>
          <p:nvPr/>
        </p:nvSpPr>
        <p:spPr bwMode="auto">
          <a:xfrm>
            <a:off x="475192" y="4146430"/>
            <a:ext cx="277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1">
            <a:spAutoFit/>
          </a:bodyPr>
          <a:lstStyle/>
          <a:p>
            <a:pPr marR="0" algn="ctr" defTabSz="45720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结构</a:t>
            </a:r>
            <a:r>
              <a:rPr kumimoji="0" lang="en-US" altLang="zh-CN" sz="2665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: </a:t>
            </a:r>
            <a:r>
              <a:rPr kumimoji="0" lang="zh-CN" altLang="en-US" sz="2665" b="1" kern="1200" cap="none" spc="0" normalizeH="0" baseline="0" noProof="0" dirty="0">
                <a:latin typeface="+mn-ea"/>
                <a:ea typeface="+mn-ea"/>
                <a:cs typeface="+mn-cs"/>
              </a:rPr>
              <a:t>左右</a:t>
            </a:r>
          </a:p>
        </p:txBody>
      </p:sp>
      <p:sp>
        <p:nvSpPr>
          <p:cNvPr id="19" name="Freeform 47"/>
          <p:cNvSpPr/>
          <p:nvPr/>
        </p:nvSpPr>
        <p:spPr>
          <a:xfrm>
            <a:off x="7624233" y="1928970"/>
            <a:ext cx="872067" cy="1390649"/>
          </a:xfrm>
          <a:custGeom>
            <a:avLst/>
            <a:gdLst>
              <a:gd name="txL" fmla="*/ 0 w 1030"/>
              <a:gd name="txT" fmla="*/ 0 h 1642"/>
              <a:gd name="txR" fmla="*/ 1030 w 1030"/>
              <a:gd name="txB" fmla="*/ 1642 h 164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30" h="1642">
                <a:moveTo>
                  <a:pt x="451" y="1239"/>
                </a:moveTo>
                <a:lnTo>
                  <a:pt x="354" y="1336"/>
                </a:lnTo>
                <a:lnTo>
                  <a:pt x="274" y="1433"/>
                </a:lnTo>
                <a:lnTo>
                  <a:pt x="193" y="1497"/>
                </a:lnTo>
                <a:lnTo>
                  <a:pt x="129" y="1561"/>
                </a:lnTo>
                <a:lnTo>
                  <a:pt x="81" y="1593"/>
                </a:lnTo>
                <a:lnTo>
                  <a:pt x="48" y="1626"/>
                </a:lnTo>
                <a:lnTo>
                  <a:pt x="16" y="1642"/>
                </a:lnTo>
                <a:lnTo>
                  <a:pt x="0" y="1642"/>
                </a:lnTo>
                <a:lnTo>
                  <a:pt x="0" y="1610"/>
                </a:lnTo>
                <a:lnTo>
                  <a:pt x="32" y="1561"/>
                </a:lnTo>
                <a:lnTo>
                  <a:pt x="48" y="1529"/>
                </a:lnTo>
                <a:lnTo>
                  <a:pt x="81" y="1497"/>
                </a:lnTo>
                <a:lnTo>
                  <a:pt x="129" y="1449"/>
                </a:lnTo>
                <a:lnTo>
                  <a:pt x="177" y="1384"/>
                </a:lnTo>
                <a:lnTo>
                  <a:pt x="258" y="1272"/>
                </a:lnTo>
                <a:lnTo>
                  <a:pt x="354" y="1159"/>
                </a:lnTo>
                <a:lnTo>
                  <a:pt x="499" y="901"/>
                </a:lnTo>
                <a:lnTo>
                  <a:pt x="644" y="628"/>
                </a:lnTo>
                <a:lnTo>
                  <a:pt x="708" y="499"/>
                </a:lnTo>
                <a:lnTo>
                  <a:pt x="757" y="354"/>
                </a:lnTo>
                <a:lnTo>
                  <a:pt x="773" y="290"/>
                </a:lnTo>
                <a:lnTo>
                  <a:pt x="789" y="226"/>
                </a:lnTo>
                <a:lnTo>
                  <a:pt x="805" y="177"/>
                </a:lnTo>
                <a:lnTo>
                  <a:pt x="805" y="145"/>
                </a:lnTo>
                <a:lnTo>
                  <a:pt x="805" y="113"/>
                </a:lnTo>
                <a:lnTo>
                  <a:pt x="805" y="81"/>
                </a:lnTo>
                <a:lnTo>
                  <a:pt x="805" y="65"/>
                </a:lnTo>
                <a:lnTo>
                  <a:pt x="789" y="48"/>
                </a:lnTo>
                <a:lnTo>
                  <a:pt x="773" y="48"/>
                </a:lnTo>
                <a:lnTo>
                  <a:pt x="757" y="32"/>
                </a:lnTo>
                <a:lnTo>
                  <a:pt x="773" y="16"/>
                </a:lnTo>
                <a:lnTo>
                  <a:pt x="789" y="0"/>
                </a:lnTo>
                <a:lnTo>
                  <a:pt x="805" y="0"/>
                </a:lnTo>
                <a:lnTo>
                  <a:pt x="837" y="0"/>
                </a:lnTo>
                <a:lnTo>
                  <a:pt x="886" y="0"/>
                </a:lnTo>
                <a:lnTo>
                  <a:pt x="918" y="32"/>
                </a:lnTo>
                <a:lnTo>
                  <a:pt x="966" y="48"/>
                </a:lnTo>
                <a:lnTo>
                  <a:pt x="998" y="81"/>
                </a:lnTo>
                <a:lnTo>
                  <a:pt x="1014" y="97"/>
                </a:lnTo>
                <a:lnTo>
                  <a:pt x="1030" y="113"/>
                </a:lnTo>
                <a:lnTo>
                  <a:pt x="1030" y="145"/>
                </a:lnTo>
                <a:lnTo>
                  <a:pt x="1030" y="161"/>
                </a:lnTo>
                <a:lnTo>
                  <a:pt x="1014" y="209"/>
                </a:lnTo>
                <a:lnTo>
                  <a:pt x="998" y="258"/>
                </a:lnTo>
                <a:lnTo>
                  <a:pt x="966" y="322"/>
                </a:lnTo>
                <a:lnTo>
                  <a:pt x="934" y="403"/>
                </a:lnTo>
                <a:lnTo>
                  <a:pt x="902" y="483"/>
                </a:lnTo>
                <a:lnTo>
                  <a:pt x="869" y="580"/>
                </a:lnTo>
                <a:lnTo>
                  <a:pt x="773" y="773"/>
                </a:lnTo>
                <a:lnTo>
                  <a:pt x="676" y="950"/>
                </a:lnTo>
                <a:lnTo>
                  <a:pt x="564" y="1111"/>
                </a:lnTo>
                <a:lnTo>
                  <a:pt x="451" y="123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0" name="Freeform 48"/>
          <p:cNvSpPr/>
          <p:nvPr/>
        </p:nvSpPr>
        <p:spPr>
          <a:xfrm>
            <a:off x="8238067" y="2409248"/>
            <a:ext cx="586317" cy="205316"/>
          </a:xfrm>
          <a:custGeom>
            <a:avLst/>
            <a:gdLst>
              <a:gd name="txL" fmla="*/ 0 w 692"/>
              <a:gd name="txT" fmla="*/ 0 h 242"/>
              <a:gd name="txR" fmla="*/ 692 w 692"/>
              <a:gd name="txB" fmla="*/ 242 h 24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92" h="242">
                <a:moveTo>
                  <a:pt x="305" y="81"/>
                </a:moveTo>
                <a:lnTo>
                  <a:pt x="402" y="48"/>
                </a:lnTo>
                <a:lnTo>
                  <a:pt x="466" y="16"/>
                </a:lnTo>
                <a:lnTo>
                  <a:pt x="531" y="0"/>
                </a:lnTo>
                <a:lnTo>
                  <a:pt x="579" y="0"/>
                </a:lnTo>
                <a:lnTo>
                  <a:pt x="644" y="0"/>
                </a:lnTo>
                <a:lnTo>
                  <a:pt x="676" y="0"/>
                </a:lnTo>
                <a:lnTo>
                  <a:pt x="676" y="16"/>
                </a:lnTo>
                <a:lnTo>
                  <a:pt x="692" y="32"/>
                </a:lnTo>
                <a:lnTo>
                  <a:pt x="692" y="48"/>
                </a:lnTo>
                <a:lnTo>
                  <a:pt x="692" y="81"/>
                </a:lnTo>
                <a:lnTo>
                  <a:pt x="676" y="97"/>
                </a:lnTo>
                <a:lnTo>
                  <a:pt x="644" y="129"/>
                </a:lnTo>
                <a:lnTo>
                  <a:pt x="579" y="145"/>
                </a:lnTo>
                <a:lnTo>
                  <a:pt x="499" y="161"/>
                </a:lnTo>
                <a:lnTo>
                  <a:pt x="402" y="193"/>
                </a:lnTo>
                <a:lnTo>
                  <a:pt x="289" y="226"/>
                </a:lnTo>
                <a:lnTo>
                  <a:pt x="177" y="242"/>
                </a:lnTo>
                <a:lnTo>
                  <a:pt x="96" y="242"/>
                </a:lnTo>
                <a:lnTo>
                  <a:pt x="0" y="242"/>
                </a:lnTo>
                <a:lnTo>
                  <a:pt x="0" y="145"/>
                </a:lnTo>
                <a:lnTo>
                  <a:pt x="64" y="145"/>
                </a:lnTo>
                <a:lnTo>
                  <a:pt x="144" y="129"/>
                </a:lnTo>
                <a:lnTo>
                  <a:pt x="225" y="113"/>
                </a:lnTo>
                <a:lnTo>
                  <a:pt x="305" y="8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7" name="Freeform 50"/>
          <p:cNvSpPr/>
          <p:nvPr/>
        </p:nvSpPr>
        <p:spPr>
          <a:xfrm>
            <a:off x="8811684" y="2593741"/>
            <a:ext cx="230716" cy="709083"/>
          </a:xfrm>
          <a:custGeom>
            <a:avLst/>
            <a:gdLst>
              <a:gd name="txL" fmla="*/ 0 w 273"/>
              <a:gd name="txT" fmla="*/ 0 h 837"/>
              <a:gd name="txR" fmla="*/ 273 w 273"/>
              <a:gd name="txB" fmla="*/ 837 h 83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73" h="837">
                <a:moveTo>
                  <a:pt x="32" y="113"/>
                </a:moveTo>
                <a:lnTo>
                  <a:pt x="16" y="64"/>
                </a:lnTo>
                <a:lnTo>
                  <a:pt x="0" y="32"/>
                </a:lnTo>
                <a:lnTo>
                  <a:pt x="16" y="16"/>
                </a:lnTo>
                <a:lnTo>
                  <a:pt x="32" y="0"/>
                </a:lnTo>
                <a:lnTo>
                  <a:pt x="64" y="0"/>
                </a:lnTo>
                <a:lnTo>
                  <a:pt x="112" y="16"/>
                </a:lnTo>
                <a:lnTo>
                  <a:pt x="161" y="32"/>
                </a:lnTo>
                <a:lnTo>
                  <a:pt x="209" y="48"/>
                </a:lnTo>
                <a:lnTo>
                  <a:pt x="225" y="209"/>
                </a:lnTo>
                <a:lnTo>
                  <a:pt x="241" y="338"/>
                </a:lnTo>
                <a:lnTo>
                  <a:pt x="257" y="467"/>
                </a:lnTo>
                <a:lnTo>
                  <a:pt x="257" y="563"/>
                </a:lnTo>
                <a:lnTo>
                  <a:pt x="273" y="644"/>
                </a:lnTo>
                <a:lnTo>
                  <a:pt x="273" y="708"/>
                </a:lnTo>
                <a:lnTo>
                  <a:pt x="273" y="756"/>
                </a:lnTo>
                <a:lnTo>
                  <a:pt x="273" y="772"/>
                </a:lnTo>
                <a:lnTo>
                  <a:pt x="273" y="805"/>
                </a:lnTo>
                <a:lnTo>
                  <a:pt x="273" y="821"/>
                </a:lnTo>
                <a:lnTo>
                  <a:pt x="257" y="837"/>
                </a:lnTo>
                <a:lnTo>
                  <a:pt x="241" y="837"/>
                </a:lnTo>
                <a:lnTo>
                  <a:pt x="209" y="821"/>
                </a:lnTo>
                <a:lnTo>
                  <a:pt x="193" y="789"/>
                </a:lnTo>
                <a:lnTo>
                  <a:pt x="177" y="740"/>
                </a:lnTo>
                <a:lnTo>
                  <a:pt x="161" y="676"/>
                </a:lnTo>
                <a:lnTo>
                  <a:pt x="145" y="595"/>
                </a:lnTo>
                <a:lnTo>
                  <a:pt x="129" y="515"/>
                </a:lnTo>
                <a:lnTo>
                  <a:pt x="112" y="435"/>
                </a:lnTo>
                <a:lnTo>
                  <a:pt x="96" y="338"/>
                </a:lnTo>
                <a:lnTo>
                  <a:pt x="80" y="257"/>
                </a:lnTo>
                <a:lnTo>
                  <a:pt x="64" y="177"/>
                </a:lnTo>
                <a:lnTo>
                  <a:pt x="32" y="11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8" name="Freeform 51"/>
          <p:cNvSpPr/>
          <p:nvPr/>
        </p:nvSpPr>
        <p:spPr>
          <a:xfrm>
            <a:off x="8879417" y="2458275"/>
            <a:ext cx="1253067" cy="639233"/>
          </a:xfrm>
          <a:custGeom>
            <a:avLst/>
            <a:gdLst>
              <a:gd name="txL" fmla="*/ 0 w 1481"/>
              <a:gd name="txT" fmla="*/ 0 h 756"/>
              <a:gd name="txR" fmla="*/ 1481 w 1481"/>
              <a:gd name="txB" fmla="*/ 756 h 75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81" h="756">
                <a:moveTo>
                  <a:pt x="1304" y="48"/>
                </a:moveTo>
                <a:lnTo>
                  <a:pt x="1337" y="81"/>
                </a:lnTo>
                <a:lnTo>
                  <a:pt x="1369" y="97"/>
                </a:lnTo>
                <a:lnTo>
                  <a:pt x="1433" y="145"/>
                </a:lnTo>
                <a:lnTo>
                  <a:pt x="1465" y="177"/>
                </a:lnTo>
                <a:lnTo>
                  <a:pt x="1465" y="193"/>
                </a:lnTo>
                <a:lnTo>
                  <a:pt x="1481" y="225"/>
                </a:lnTo>
                <a:lnTo>
                  <a:pt x="1481" y="258"/>
                </a:lnTo>
                <a:lnTo>
                  <a:pt x="1465" y="274"/>
                </a:lnTo>
                <a:lnTo>
                  <a:pt x="1433" y="274"/>
                </a:lnTo>
                <a:lnTo>
                  <a:pt x="1417" y="290"/>
                </a:lnTo>
                <a:lnTo>
                  <a:pt x="1401" y="322"/>
                </a:lnTo>
                <a:lnTo>
                  <a:pt x="1369" y="354"/>
                </a:lnTo>
                <a:lnTo>
                  <a:pt x="1337" y="418"/>
                </a:lnTo>
                <a:lnTo>
                  <a:pt x="1288" y="483"/>
                </a:lnTo>
                <a:lnTo>
                  <a:pt x="1256" y="563"/>
                </a:lnTo>
                <a:lnTo>
                  <a:pt x="1208" y="644"/>
                </a:lnTo>
                <a:lnTo>
                  <a:pt x="1143" y="756"/>
                </a:lnTo>
                <a:lnTo>
                  <a:pt x="1031" y="756"/>
                </a:lnTo>
                <a:lnTo>
                  <a:pt x="1063" y="628"/>
                </a:lnTo>
                <a:lnTo>
                  <a:pt x="1095" y="531"/>
                </a:lnTo>
                <a:lnTo>
                  <a:pt x="1127" y="435"/>
                </a:lnTo>
                <a:lnTo>
                  <a:pt x="1143" y="354"/>
                </a:lnTo>
                <a:lnTo>
                  <a:pt x="1159" y="290"/>
                </a:lnTo>
                <a:lnTo>
                  <a:pt x="1159" y="258"/>
                </a:lnTo>
                <a:lnTo>
                  <a:pt x="1159" y="225"/>
                </a:lnTo>
                <a:lnTo>
                  <a:pt x="1159" y="209"/>
                </a:lnTo>
                <a:lnTo>
                  <a:pt x="1143" y="193"/>
                </a:lnTo>
                <a:lnTo>
                  <a:pt x="1111" y="177"/>
                </a:lnTo>
                <a:lnTo>
                  <a:pt x="1063" y="177"/>
                </a:lnTo>
                <a:lnTo>
                  <a:pt x="1015" y="177"/>
                </a:lnTo>
                <a:lnTo>
                  <a:pt x="966" y="177"/>
                </a:lnTo>
                <a:lnTo>
                  <a:pt x="902" y="193"/>
                </a:lnTo>
                <a:lnTo>
                  <a:pt x="805" y="209"/>
                </a:lnTo>
                <a:lnTo>
                  <a:pt x="693" y="225"/>
                </a:lnTo>
                <a:lnTo>
                  <a:pt x="564" y="258"/>
                </a:lnTo>
                <a:lnTo>
                  <a:pt x="403" y="274"/>
                </a:lnTo>
                <a:lnTo>
                  <a:pt x="210" y="306"/>
                </a:lnTo>
                <a:lnTo>
                  <a:pt x="0" y="338"/>
                </a:lnTo>
                <a:lnTo>
                  <a:pt x="0" y="209"/>
                </a:lnTo>
                <a:lnTo>
                  <a:pt x="97" y="193"/>
                </a:lnTo>
                <a:lnTo>
                  <a:pt x="210" y="193"/>
                </a:lnTo>
                <a:lnTo>
                  <a:pt x="338" y="177"/>
                </a:lnTo>
                <a:lnTo>
                  <a:pt x="483" y="145"/>
                </a:lnTo>
                <a:lnTo>
                  <a:pt x="628" y="129"/>
                </a:lnTo>
                <a:lnTo>
                  <a:pt x="757" y="97"/>
                </a:lnTo>
                <a:lnTo>
                  <a:pt x="854" y="81"/>
                </a:lnTo>
                <a:lnTo>
                  <a:pt x="934" y="81"/>
                </a:lnTo>
                <a:lnTo>
                  <a:pt x="1015" y="64"/>
                </a:lnTo>
                <a:lnTo>
                  <a:pt x="1063" y="48"/>
                </a:lnTo>
                <a:lnTo>
                  <a:pt x="1095" y="32"/>
                </a:lnTo>
                <a:lnTo>
                  <a:pt x="1127" y="16"/>
                </a:lnTo>
                <a:lnTo>
                  <a:pt x="1159" y="0"/>
                </a:lnTo>
                <a:lnTo>
                  <a:pt x="1192" y="0"/>
                </a:lnTo>
                <a:lnTo>
                  <a:pt x="1208" y="0"/>
                </a:lnTo>
                <a:lnTo>
                  <a:pt x="1224" y="16"/>
                </a:lnTo>
                <a:lnTo>
                  <a:pt x="1256" y="32"/>
                </a:lnTo>
                <a:lnTo>
                  <a:pt x="1304" y="4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9" name="Freeform 52"/>
          <p:cNvSpPr/>
          <p:nvPr/>
        </p:nvSpPr>
        <p:spPr>
          <a:xfrm>
            <a:off x="8987367" y="3076067"/>
            <a:ext cx="954617" cy="218016"/>
          </a:xfrm>
          <a:custGeom>
            <a:avLst/>
            <a:gdLst>
              <a:gd name="txL" fmla="*/ 0 w 1127"/>
              <a:gd name="txT" fmla="*/ 0 h 257"/>
              <a:gd name="txR" fmla="*/ 1127 w 1127"/>
              <a:gd name="txB" fmla="*/ 257 h 25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27" h="257">
                <a:moveTo>
                  <a:pt x="1127" y="80"/>
                </a:moveTo>
                <a:lnTo>
                  <a:pt x="1127" y="96"/>
                </a:lnTo>
                <a:lnTo>
                  <a:pt x="1111" y="113"/>
                </a:lnTo>
                <a:lnTo>
                  <a:pt x="1063" y="129"/>
                </a:lnTo>
                <a:lnTo>
                  <a:pt x="1014" y="129"/>
                </a:lnTo>
                <a:lnTo>
                  <a:pt x="966" y="145"/>
                </a:lnTo>
                <a:lnTo>
                  <a:pt x="902" y="145"/>
                </a:lnTo>
                <a:lnTo>
                  <a:pt x="821" y="161"/>
                </a:lnTo>
                <a:lnTo>
                  <a:pt x="789" y="161"/>
                </a:lnTo>
                <a:lnTo>
                  <a:pt x="741" y="161"/>
                </a:lnTo>
                <a:lnTo>
                  <a:pt x="660" y="177"/>
                </a:lnTo>
                <a:lnTo>
                  <a:pt x="580" y="193"/>
                </a:lnTo>
                <a:lnTo>
                  <a:pt x="467" y="193"/>
                </a:lnTo>
                <a:lnTo>
                  <a:pt x="322" y="225"/>
                </a:lnTo>
                <a:lnTo>
                  <a:pt x="177" y="241"/>
                </a:lnTo>
                <a:lnTo>
                  <a:pt x="0" y="257"/>
                </a:lnTo>
                <a:lnTo>
                  <a:pt x="0" y="145"/>
                </a:lnTo>
                <a:lnTo>
                  <a:pt x="225" y="113"/>
                </a:lnTo>
                <a:lnTo>
                  <a:pt x="419" y="80"/>
                </a:lnTo>
                <a:lnTo>
                  <a:pt x="596" y="64"/>
                </a:lnTo>
                <a:lnTo>
                  <a:pt x="725" y="48"/>
                </a:lnTo>
                <a:lnTo>
                  <a:pt x="837" y="32"/>
                </a:lnTo>
                <a:lnTo>
                  <a:pt x="918" y="16"/>
                </a:lnTo>
                <a:lnTo>
                  <a:pt x="950" y="16"/>
                </a:lnTo>
                <a:lnTo>
                  <a:pt x="966" y="0"/>
                </a:lnTo>
                <a:lnTo>
                  <a:pt x="982" y="0"/>
                </a:lnTo>
                <a:lnTo>
                  <a:pt x="998" y="0"/>
                </a:lnTo>
                <a:lnTo>
                  <a:pt x="1030" y="0"/>
                </a:lnTo>
                <a:lnTo>
                  <a:pt x="1079" y="16"/>
                </a:lnTo>
                <a:lnTo>
                  <a:pt x="1111" y="32"/>
                </a:lnTo>
                <a:lnTo>
                  <a:pt x="1127" y="48"/>
                </a:lnTo>
                <a:lnTo>
                  <a:pt x="1127" y="8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0" name="Freeform 54"/>
          <p:cNvSpPr/>
          <p:nvPr/>
        </p:nvSpPr>
        <p:spPr>
          <a:xfrm>
            <a:off x="7992533" y="2773520"/>
            <a:ext cx="723900" cy="218017"/>
          </a:xfrm>
          <a:custGeom>
            <a:avLst/>
            <a:gdLst>
              <a:gd name="txL" fmla="*/ 0 w 853"/>
              <a:gd name="txT" fmla="*/ 0 h 258"/>
              <a:gd name="txR" fmla="*/ 853 w 853"/>
              <a:gd name="txB" fmla="*/ 258 h 25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53" h="258">
                <a:moveTo>
                  <a:pt x="370" y="97"/>
                </a:moveTo>
                <a:lnTo>
                  <a:pt x="499" y="48"/>
                </a:lnTo>
                <a:lnTo>
                  <a:pt x="612" y="32"/>
                </a:lnTo>
                <a:lnTo>
                  <a:pt x="692" y="16"/>
                </a:lnTo>
                <a:lnTo>
                  <a:pt x="756" y="0"/>
                </a:lnTo>
                <a:lnTo>
                  <a:pt x="789" y="16"/>
                </a:lnTo>
                <a:lnTo>
                  <a:pt x="821" y="16"/>
                </a:lnTo>
                <a:lnTo>
                  <a:pt x="837" y="16"/>
                </a:lnTo>
                <a:lnTo>
                  <a:pt x="853" y="32"/>
                </a:lnTo>
                <a:lnTo>
                  <a:pt x="837" y="48"/>
                </a:lnTo>
                <a:lnTo>
                  <a:pt x="805" y="64"/>
                </a:lnTo>
                <a:lnTo>
                  <a:pt x="789" y="80"/>
                </a:lnTo>
                <a:lnTo>
                  <a:pt x="756" y="97"/>
                </a:lnTo>
                <a:lnTo>
                  <a:pt x="708" y="113"/>
                </a:lnTo>
                <a:lnTo>
                  <a:pt x="660" y="145"/>
                </a:lnTo>
                <a:lnTo>
                  <a:pt x="595" y="161"/>
                </a:lnTo>
                <a:lnTo>
                  <a:pt x="467" y="209"/>
                </a:lnTo>
                <a:lnTo>
                  <a:pt x="322" y="225"/>
                </a:lnTo>
                <a:lnTo>
                  <a:pt x="161" y="241"/>
                </a:lnTo>
                <a:lnTo>
                  <a:pt x="0" y="258"/>
                </a:lnTo>
                <a:lnTo>
                  <a:pt x="0" y="177"/>
                </a:lnTo>
                <a:lnTo>
                  <a:pt x="48" y="161"/>
                </a:lnTo>
                <a:lnTo>
                  <a:pt x="129" y="161"/>
                </a:lnTo>
                <a:lnTo>
                  <a:pt x="241" y="129"/>
                </a:lnTo>
                <a:lnTo>
                  <a:pt x="370" y="9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3" name="Freeform 55"/>
          <p:cNvSpPr/>
          <p:nvPr/>
        </p:nvSpPr>
        <p:spPr>
          <a:xfrm>
            <a:off x="7937500" y="3141752"/>
            <a:ext cx="831851" cy="273049"/>
          </a:xfrm>
          <a:custGeom>
            <a:avLst/>
            <a:gdLst>
              <a:gd name="txL" fmla="*/ 0 w 982"/>
              <a:gd name="txT" fmla="*/ 0 h 322"/>
              <a:gd name="txR" fmla="*/ 982 w 982"/>
              <a:gd name="txB" fmla="*/ 322 h 32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82" h="322">
                <a:moveTo>
                  <a:pt x="982" y="97"/>
                </a:moveTo>
                <a:lnTo>
                  <a:pt x="982" y="97"/>
                </a:lnTo>
                <a:lnTo>
                  <a:pt x="966" y="113"/>
                </a:lnTo>
                <a:lnTo>
                  <a:pt x="934" y="113"/>
                </a:lnTo>
                <a:lnTo>
                  <a:pt x="902" y="129"/>
                </a:lnTo>
                <a:lnTo>
                  <a:pt x="854" y="145"/>
                </a:lnTo>
                <a:lnTo>
                  <a:pt x="789" y="177"/>
                </a:lnTo>
                <a:lnTo>
                  <a:pt x="725" y="194"/>
                </a:lnTo>
                <a:lnTo>
                  <a:pt x="644" y="226"/>
                </a:lnTo>
                <a:lnTo>
                  <a:pt x="564" y="242"/>
                </a:lnTo>
                <a:lnTo>
                  <a:pt x="483" y="258"/>
                </a:lnTo>
                <a:lnTo>
                  <a:pt x="419" y="274"/>
                </a:lnTo>
                <a:lnTo>
                  <a:pt x="355" y="290"/>
                </a:lnTo>
                <a:lnTo>
                  <a:pt x="306" y="306"/>
                </a:lnTo>
                <a:lnTo>
                  <a:pt x="258" y="306"/>
                </a:lnTo>
                <a:lnTo>
                  <a:pt x="226" y="322"/>
                </a:lnTo>
                <a:lnTo>
                  <a:pt x="194" y="322"/>
                </a:lnTo>
                <a:lnTo>
                  <a:pt x="145" y="322"/>
                </a:lnTo>
                <a:lnTo>
                  <a:pt x="97" y="306"/>
                </a:lnTo>
                <a:lnTo>
                  <a:pt x="49" y="290"/>
                </a:lnTo>
                <a:lnTo>
                  <a:pt x="0" y="258"/>
                </a:lnTo>
                <a:lnTo>
                  <a:pt x="145" y="210"/>
                </a:lnTo>
                <a:lnTo>
                  <a:pt x="290" y="177"/>
                </a:lnTo>
                <a:lnTo>
                  <a:pt x="403" y="145"/>
                </a:lnTo>
                <a:lnTo>
                  <a:pt x="499" y="113"/>
                </a:lnTo>
                <a:lnTo>
                  <a:pt x="596" y="97"/>
                </a:lnTo>
                <a:lnTo>
                  <a:pt x="660" y="65"/>
                </a:lnTo>
                <a:lnTo>
                  <a:pt x="725" y="49"/>
                </a:lnTo>
                <a:lnTo>
                  <a:pt x="757" y="33"/>
                </a:lnTo>
                <a:lnTo>
                  <a:pt x="821" y="17"/>
                </a:lnTo>
                <a:lnTo>
                  <a:pt x="870" y="0"/>
                </a:lnTo>
                <a:lnTo>
                  <a:pt x="902" y="0"/>
                </a:lnTo>
                <a:lnTo>
                  <a:pt x="934" y="17"/>
                </a:lnTo>
                <a:lnTo>
                  <a:pt x="966" y="33"/>
                </a:lnTo>
                <a:lnTo>
                  <a:pt x="982" y="49"/>
                </a:lnTo>
                <a:lnTo>
                  <a:pt x="982" y="9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4" name="Freeform 49"/>
          <p:cNvSpPr/>
          <p:nvPr/>
        </p:nvSpPr>
        <p:spPr>
          <a:xfrm>
            <a:off x="9232900" y="1899402"/>
            <a:ext cx="260351" cy="2575984"/>
          </a:xfrm>
          <a:custGeom>
            <a:avLst/>
            <a:gdLst>
              <a:gd name="txL" fmla="*/ 0 w 306"/>
              <a:gd name="txT" fmla="*/ 0 h 3042"/>
              <a:gd name="txR" fmla="*/ 306 w 306"/>
              <a:gd name="txB" fmla="*/ 3042 h 304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06" h="3042">
                <a:moveTo>
                  <a:pt x="257" y="402"/>
                </a:moveTo>
                <a:lnTo>
                  <a:pt x="257" y="451"/>
                </a:lnTo>
                <a:lnTo>
                  <a:pt x="257" y="531"/>
                </a:lnTo>
                <a:lnTo>
                  <a:pt x="257" y="628"/>
                </a:lnTo>
                <a:lnTo>
                  <a:pt x="257" y="757"/>
                </a:lnTo>
                <a:lnTo>
                  <a:pt x="257" y="901"/>
                </a:lnTo>
                <a:lnTo>
                  <a:pt x="257" y="1078"/>
                </a:lnTo>
                <a:lnTo>
                  <a:pt x="241" y="1288"/>
                </a:lnTo>
                <a:lnTo>
                  <a:pt x="241" y="1513"/>
                </a:lnTo>
                <a:lnTo>
                  <a:pt x="241" y="1738"/>
                </a:lnTo>
                <a:lnTo>
                  <a:pt x="241" y="1947"/>
                </a:lnTo>
                <a:lnTo>
                  <a:pt x="241" y="2124"/>
                </a:lnTo>
                <a:lnTo>
                  <a:pt x="241" y="2285"/>
                </a:lnTo>
                <a:lnTo>
                  <a:pt x="241" y="2414"/>
                </a:lnTo>
                <a:lnTo>
                  <a:pt x="241" y="2511"/>
                </a:lnTo>
                <a:lnTo>
                  <a:pt x="241" y="2591"/>
                </a:lnTo>
                <a:lnTo>
                  <a:pt x="241" y="2639"/>
                </a:lnTo>
                <a:lnTo>
                  <a:pt x="225" y="2720"/>
                </a:lnTo>
                <a:lnTo>
                  <a:pt x="225" y="2800"/>
                </a:lnTo>
                <a:lnTo>
                  <a:pt x="209" y="2929"/>
                </a:lnTo>
                <a:lnTo>
                  <a:pt x="193" y="2977"/>
                </a:lnTo>
                <a:lnTo>
                  <a:pt x="193" y="3026"/>
                </a:lnTo>
                <a:lnTo>
                  <a:pt x="177" y="3042"/>
                </a:lnTo>
                <a:lnTo>
                  <a:pt x="161" y="3042"/>
                </a:lnTo>
                <a:lnTo>
                  <a:pt x="145" y="3026"/>
                </a:lnTo>
                <a:lnTo>
                  <a:pt x="145" y="2977"/>
                </a:lnTo>
                <a:lnTo>
                  <a:pt x="129" y="2913"/>
                </a:lnTo>
                <a:lnTo>
                  <a:pt x="113" y="2817"/>
                </a:lnTo>
                <a:lnTo>
                  <a:pt x="113" y="2752"/>
                </a:lnTo>
                <a:lnTo>
                  <a:pt x="96" y="2672"/>
                </a:lnTo>
                <a:lnTo>
                  <a:pt x="96" y="2575"/>
                </a:lnTo>
                <a:lnTo>
                  <a:pt x="80" y="2446"/>
                </a:lnTo>
                <a:lnTo>
                  <a:pt x="80" y="2318"/>
                </a:lnTo>
                <a:lnTo>
                  <a:pt x="80" y="2157"/>
                </a:lnTo>
                <a:lnTo>
                  <a:pt x="80" y="1996"/>
                </a:lnTo>
                <a:lnTo>
                  <a:pt x="80" y="1803"/>
                </a:lnTo>
                <a:lnTo>
                  <a:pt x="80" y="1609"/>
                </a:lnTo>
                <a:lnTo>
                  <a:pt x="80" y="1432"/>
                </a:lnTo>
                <a:lnTo>
                  <a:pt x="80" y="1255"/>
                </a:lnTo>
                <a:lnTo>
                  <a:pt x="80" y="1094"/>
                </a:lnTo>
                <a:lnTo>
                  <a:pt x="80" y="950"/>
                </a:lnTo>
                <a:lnTo>
                  <a:pt x="80" y="805"/>
                </a:lnTo>
                <a:lnTo>
                  <a:pt x="80" y="676"/>
                </a:lnTo>
                <a:lnTo>
                  <a:pt x="80" y="563"/>
                </a:lnTo>
                <a:lnTo>
                  <a:pt x="64" y="451"/>
                </a:lnTo>
                <a:lnTo>
                  <a:pt x="64" y="354"/>
                </a:lnTo>
                <a:lnTo>
                  <a:pt x="64" y="274"/>
                </a:lnTo>
                <a:lnTo>
                  <a:pt x="48" y="209"/>
                </a:lnTo>
                <a:lnTo>
                  <a:pt x="48" y="161"/>
                </a:lnTo>
                <a:lnTo>
                  <a:pt x="48" y="129"/>
                </a:lnTo>
                <a:lnTo>
                  <a:pt x="32" y="97"/>
                </a:lnTo>
                <a:lnTo>
                  <a:pt x="32" y="81"/>
                </a:lnTo>
                <a:lnTo>
                  <a:pt x="0" y="48"/>
                </a:lnTo>
                <a:lnTo>
                  <a:pt x="0" y="32"/>
                </a:lnTo>
                <a:lnTo>
                  <a:pt x="0" y="16"/>
                </a:lnTo>
                <a:lnTo>
                  <a:pt x="16" y="0"/>
                </a:lnTo>
                <a:lnTo>
                  <a:pt x="32" y="0"/>
                </a:lnTo>
                <a:lnTo>
                  <a:pt x="80" y="0"/>
                </a:lnTo>
                <a:lnTo>
                  <a:pt x="145" y="16"/>
                </a:lnTo>
                <a:lnTo>
                  <a:pt x="193" y="32"/>
                </a:lnTo>
                <a:lnTo>
                  <a:pt x="241" y="64"/>
                </a:lnTo>
                <a:lnTo>
                  <a:pt x="274" y="81"/>
                </a:lnTo>
                <a:lnTo>
                  <a:pt x="290" y="113"/>
                </a:lnTo>
                <a:lnTo>
                  <a:pt x="306" y="161"/>
                </a:lnTo>
                <a:lnTo>
                  <a:pt x="306" y="177"/>
                </a:lnTo>
                <a:lnTo>
                  <a:pt x="306" y="193"/>
                </a:lnTo>
                <a:lnTo>
                  <a:pt x="290" y="225"/>
                </a:lnTo>
                <a:lnTo>
                  <a:pt x="274" y="274"/>
                </a:lnTo>
                <a:lnTo>
                  <a:pt x="274" y="338"/>
                </a:lnTo>
                <a:lnTo>
                  <a:pt x="257" y="40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5" name="Freeform 53"/>
          <p:cNvSpPr/>
          <p:nvPr/>
        </p:nvSpPr>
        <p:spPr>
          <a:xfrm>
            <a:off x="8183033" y="2955278"/>
            <a:ext cx="668867" cy="1198033"/>
          </a:xfrm>
          <a:custGeom>
            <a:avLst/>
            <a:gdLst>
              <a:gd name="txL" fmla="*/ 0 w 789"/>
              <a:gd name="txT" fmla="*/ 0 h 1416"/>
              <a:gd name="txR" fmla="*/ 789 w 789"/>
              <a:gd name="txB" fmla="*/ 1416 h 141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89" h="1416">
                <a:moveTo>
                  <a:pt x="306" y="370"/>
                </a:moveTo>
                <a:lnTo>
                  <a:pt x="306" y="483"/>
                </a:lnTo>
                <a:lnTo>
                  <a:pt x="306" y="611"/>
                </a:lnTo>
                <a:lnTo>
                  <a:pt x="290" y="676"/>
                </a:lnTo>
                <a:lnTo>
                  <a:pt x="290" y="740"/>
                </a:lnTo>
                <a:lnTo>
                  <a:pt x="290" y="805"/>
                </a:lnTo>
                <a:lnTo>
                  <a:pt x="274" y="853"/>
                </a:lnTo>
                <a:lnTo>
                  <a:pt x="274" y="901"/>
                </a:lnTo>
                <a:lnTo>
                  <a:pt x="274" y="933"/>
                </a:lnTo>
                <a:lnTo>
                  <a:pt x="274" y="949"/>
                </a:lnTo>
                <a:lnTo>
                  <a:pt x="290" y="965"/>
                </a:lnTo>
                <a:lnTo>
                  <a:pt x="306" y="965"/>
                </a:lnTo>
                <a:lnTo>
                  <a:pt x="370" y="949"/>
                </a:lnTo>
                <a:lnTo>
                  <a:pt x="451" y="901"/>
                </a:lnTo>
                <a:lnTo>
                  <a:pt x="548" y="853"/>
                </a:lnTo>
                <a:lnTo>
                  <a:pt x="612" y="821"/>
                </a:lnTo>
                <a:lnTo>
                  <a:pt x="660" y="788"/>
                </a:lnTo>
                <a:lnTo>
                  <a:pt x="692" y="772"/>
                </a:lnTo>
                <a:lnTo>
                  <a:pt x="725" y="756"/>
                </a:lnTo>
                <a:lnTo>
                  <a:pt x="773" y="740"/>
                </a:lnTo>
                <a:lnTo>
                  <a:pt x="789" y="740"/>
                </a:lnTo>
                <a:lnTo>
                  <a:pt x="789" y="756"/>
                </a:lnTo>
                <a:lnTo>
                  <a:pt x="773" y="788"/>
                </a:lnTo>
                <a:lnTo>
                  <a:pt x="757" y="821"/>
                </a:lnTo>
                <a:lnTo>
                  <a:pt x="709" y="853"/>
                </a:lnTo>
                <a:lnTo>
                  <a:pt x="644" y="901"/>
                </a:lnTo>
                <a:lnTo>
                  <a:pt x="580" y="949"/>
                </a:lnTo>
                <a:lnTo>
                  <a:pt x="499" y="1014"/>
                </a:lnTo>
                <a:lnTo>
                  <a:pt x="419" y="1094"/>
                </a:lnTo>
                <a:lnTo>
                  <a:pt x="338" y="1175"/>
                </a:lnTo>
                <a:lnTo>
                  <a:pt x="258" y="1239"/>
                </a:lnTo>
                <a:lnTo>
                  <a:pt x="226" y="1303"/>
                </a:lnTo>
                <a:lnTo>
                  <a:pt x="193" y="1336"/>
                </a:lnTo>
                <a:lnTo>
                  <a:pt x="177" y="1368"/>
                </a:lnTo>
                <a:lnTo>
                  <a:pt x="161" y="1400"/>
                </a:lnTo>
                <a:lnTo>
                  <a:pt x="129" y="1416"/>
                </a:lnTo>
                <a:lnTo>
                  <a:pt x="113" y="1416"/>
                </a:lnTo>
                <a:lnTo>
                  <a:pt x="97" y="1416"/>
                </a:lnTo>
                <a:lnTo>
                  <a:pt x="81" y="1400"/>
                </a:lnTo>
                <a:lnTo>
                  <a:pt x="65" y="1384"/>
                </a:lnTo>
                <a:lnTo>
                  <a:pt x="48" y="1336"/>
                </a:lnTo>
                <a:lnTo>
                  <a:pt x="16" y="1271"/>
                </a:lnTo>
                <a:lnTo>
                  <a:pt x="0" y="1207"/>
                </a:lnTo>
                <a:lnTo>
                  <a:pt x="16" y="1175"/>
                </a:lnTo>
                <a:lnTo>
                  <a:pt x="32" y="1143"/>
                </a:lnTo>
                <a:lnTo>
                  <a:pt x="48" y="1110"/>
                </a:lnTo>
                <a:lnTo>
                  <a:pt x="81" y="1078"/>
                </a:lnTo>
                <a:lnTo>
                  <a:pt x="97" y="1062"/>
                </a:lnTo>
                <a:lnTo>
                  <a:pt x="113" y="1030"/>
                </a:lnTo>
                <a:lnTo>
                  <a:pt x="113" y="998"/>
                </a:lnTo>
                <a:lnTo>
                  <a:pt x="129" y="949"/>
                </a:lnTo>
                <a:lnTo>
                  <a:pt x="129" y="901"/>
                </a:lnTo>
                <a:lnTo>
                  <a:pt x="145" y="837"/>
                </a:lnTo>
                <a:lnTo>
                  <a:pt x="145" y="756"/>
                </a:lnTo>
                <a:lnTo>
                  <a:pt x="161" y="676"/>
                </a:lnTo>
                <a:lnTo>
                  <a:pt x="145" y="354"/>
                </a:lnTo>
                <a:lnTo>
                  <a:pt x="129" y="0"/>
                </a:lnTo>
                <a:lnTo>
                  <a:pt x="209" y="48"/>
                </a:lnTo>
                <a:lnTo>
                  <a:pt x="274" y="80"/>
                </a:lnTo>
                <a:lnTo>
                  <a:pt x="322" y="113"/>
                </a:lnTo>
                <a:lnTo>
                  <a:pt x="338" y="129"/>
                </a:lnTo>
                <a:lnTo>
                  <a:pt x="338" y="177"/>
                </a:lnTo>
                <a:lnTo>
                  <a:pt x="322" y="225"/>
                </a:lnTo>
                <a:lnTo>
                  <a:pt x="322" y="290"/>
                </a:lnTo>
                <a:lnTo>
                  <a:pt x="306" y="37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136" y="529590"/>
            <a:ext cx="1202267" cy="683684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626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/>
          <p:nvPr/>
        </p:nvSpPr>
        <p:spPr>
          <a:xfrm>
            <a:off x="2124075" y="1749425"/>
            <a:ext cx="812800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         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3525" y="3996690"/>
            <a:ext cx="2741930" cy="2278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412" name="组合 6"/>
          <p:cNvGrpSpPr/>
          <p:nvPr/>
        </p:nvGrpSpPr>
        <p:grpSpPr>
          <a:xfrm>
            <a:off x="1774825" y="1205864"/>
            <a:ext cx="8569325" cy="3079115"/>
            <a:chOff x="467541" y="652294"/>
            <a:chExt cx="8568952" cy="2309410"/>
          </a:xfrm>
        </p:grpSpPr>
        <p:sp>
          <p:nvSpPr>
            <p:cNvPr id="10" name="横卷形 9"/>
            <p:cNvSpPr/>
            <p:nvPr/>
          </p:nvSpPr>
          <p:spPr>
            <a:xfrm>
              <a:off x="467541" y="652294"/>
              <a:ext cx="8568952" cy="2309410"/>
            </a:xfrm>
            <a:prstGeom prst="horizontalScroll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16" name="TextBox 1"/>
            <p:cNvSpPr txBox="1"/>
            <p:nvPr/>
          </p:nvSpPr>
          <p:spPr>
            <a:xfrm>
              <a:off x="755560" y="866481"/>
              <a:ext cx="8126586" cy="17998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他等了一会儿，</a:t>
              </a:r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才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走过十字路口。他向停在车站的公共汽车跑去，</a:t>
              </a:r>
              <a:r>
                <a:rPr lang="zh-CN" altLang="en-US" sz="32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眼看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就要到了，车子开了。</a:t>
              </a:r>
              <a:endPara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48535" y="808673"/>
            <a:ext cx="518795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多睡一分钟带来的后果是什么？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783205" y="4391025"/>
            <a:ext cx="3472815" cy="79057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错过公共汽车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00935" y="711835"/>
            <a:ext cx="518795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多睡一分钟带来的后果是什么？</a:t>
            </a:r>
          </a:p>
        </p:txBody>
      </p:sp>
      <p:grpSp>
        <p:nvGrpSpPr>
          <p:cNvPr id="18435" name="组合 6"/>
          <p:cNvGrpSpPr/>
          <p:nvPr/>
        </p:nvGrpSpPr>
        <p:grpSpPr>
          <a:xfrm>
            <a:off x="1774825" y="1212834"/>
            <a:ext cx="8569325" cy="2459355"/>
            <a:chOff x="467541" y="759803"/>
            <a:chExt cx="8568952" cy="1843647"/>
          </a:xfrm>
        </p:grpSpPr>
        <p:sp>
          <p:nvSpPr>
            <p:cNvPr id="11" name="横卷形 10"/>
            <p:cNvSpPr/>
            <p:nvPr/>
          </p:nvSpPr>
          <p:spPr>
            <a:xfrm>
              <a:off x="467541" y="759803"/>
              <a:ext cx="8568952" cy="1843647"/>
            </a:xfrm>
            <a:prstGeom prst="horizontalScroll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439" name="TextBox 1"/>
            <p:cNvSpPr txBox="1"/>
            <p:nvPr/>
          </p:nvSpPr>
          <p:spPr>
            <a:xfrm>
              <a:off x="725081" y="921718"/>
              <a:ext cx="8126586" cy="13143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他</a:t>
              </a:r>
              <a:r>
                <a:rPr lang="zh-CN" altLang="en-US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等啊等</a:t>
              </a:r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zh-CN" altLang="en-US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一直</a:t>
              </a:r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不见公共汽车的影子，元元决定走到学校去。</a:t>
              </a:r>
            </a:p>
          </p:txBody>
        </p:sp>
      </p:grp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3842068" y="4114800"/>
            <a:ext cx="2305050" cy="79057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步行上学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2436" y="3457575"/>
            <a:ext cx="1708661" cy="297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79015" y="763905"/>
            <a:ext cx="518795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多睡一分钟带来的后果是什么？</a:t>
            </a:r>
          </a:p>
        </p:txBody>
      </p:sp>
      <p:grpSp>
        <p:nvGrpSpPr>
          <p:cNvPr id="19459" name="组合 6"/>
          <p:cNvGrpSpPr/>
          <p:nvPr/>
        </p:nvGrpSpPr>
        <p:grpSpPr>
          <a:xfrm>
            <a:off x="1919288" y="1127125"/>
            <a:ext cx="8424862" cy="2736850"/>
            <a:chOff x="395536" y="738545"/>
            <a:chExt cx="8568952" cy="2386188"/>
          </a:xfrm>
        </p:grpSpPr>
        <p:sp>
          <p:nvSpPr>
            <p:cNvPr id="11" name="横卷形 10"/>
            <p:cNvSpPr/>
            <p:nvPr/>
          </p:nvSpPr>
          <p:spPr>
            <a:xfrm>
              <a:off x="395536" y="738545"/>
              <a:ext cx="8568952" cy="2386188"/>
            </a:xfrm>
            <a:prstGeom prst="horizontalScroll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63" name="TextBox 1"/>
            <p:cNvSpPr txBox="1"/>
            <p:nvPr/>
          </p:nvSpPr>
          <p:spPr>
            <a:xfrm>
              <a:off x="761714" y="926928"/>
              <a:ext cx="8126586" cy="193109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indent="532130">
                <a:lnSpc>
                  <a:spcPct val="150000"/>
                </a:lnSpc>
              </a:pPr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到了学校，已经上课了。元元红着脸，低着头 ，坐到了自己的座位上。李老师看了看手表，说：“元元，今天你迟到了二十分钟。”</a:t>
              </a:r>
            </a:p>
          </p:txBody>
        </p:sp>
      </p:grp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279650" y="4244975"/>
            <a:ext cx="3960813" cy="79057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迟到了二十分钟</a:t>
            </a:r>
          </a:p>
        </p:txBody>
      </p:sp>
      <p:pic>
        <p:nvPicPr>
          <p:cNvPr id="8" name="图片 7" descr="图片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2142" y="3740398"/>
            <a:ext cx="4044701" cy="2614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dongao.com/zjzcgl/UploadFiles_7555/201604/201604191800563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1315" y="3125470"/>
            <a:ext cx="2913380" cy="218821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3" name="组合 12"/>
          <p:cNvGrpSpPr/>
          <p:nvPr/>
        </p:nvGrpSpPr>
        <p:grpSpPr>
          <a:xfrm>
            <a:off x="4205923" y="1443355"/>
            <a:ext cx="6018212" cy="2357438"/>
            <a:chOff x="3034692" y="2914198"/>
            <a:chExt cx="3960440" cy="1203744"/>
          </a:xfrm>
        </p:grpSpPr>
        <p:sp>
          <p:nvSpPr>
            <p:cNvPr id="7" name="云形标注 6"/>
            <p:cNvSpPr/>
            <p:nvPr/>
          </p:nvSpPr>
          <p:spPr>
            <a:xfrm>
              <a:off x="3034692" y="2914198"/>
              <a:ext cx="3960440" cy="1203744"/>
            </a:xfrm>
            <a:prstGeom prst="cloudCallout">
              <a:avLst>
                <a:gd name="adj1" fmla="val -56018"/>
                <a:gd name="adj2" fmla="val 5439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485" name="TextBox 3"/>
            <p:cNvSpPr txBox="1"/>
            <p:nvPr/>
          </p:nvSpPr>
          <p:spPr>
            <a:xfrm>
              <a:off x="3373556" y="3206015"/>
              <a:ext cx="3266293" cy="6121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zh-CN" altLang="en-US" sz="36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元元只多睡了</a:t>
              </a:r>
              <a:r>
                <a:rPr lang="zh-CN" altLang="en-US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一分钟</a:t>
              </a:r>
              <a:r>
                <a:rPr lang="zh-CN" altLang="en-US" sz="36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，怎么会迟到</a:t>
              </a:r>
              <a:r>
                <a:rPr lang="zh-CN" altLang="en-US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二十分钟</a:t>
              </a:r>
              <a:r>
                <a:rPr lang="zh-CN" altLang="en-US" sz="36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呢？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下箭头 3"/>
          <p:cNvSpPr/>
          <p:nvPr/>
        </p:nvSpPr>
        <p:spPr>
          <a:xfrm>
            <a:off x="5519420" y="1335088"/>
            <a:ext cx="404813" cy="373063"/>
          </a:xfrm>
          <a:prstGeom prst="downArrow">
            <a:avLst/>
          </a:prstGeom>
          <a:solidFill>
            <a:srgbClr val="FF99FF">
              <a:alpha val="82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3308827" y="1712913"/>
            <a:ext cx="4826000" cy="792163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2957" y="1785938"/>
            <a:ext cx="477774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在十字路口遇到红灯</a:t>
            </a:r>
            <a:endParaRPr lang="en-US" altLang="zh-CN" sz="4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2589689" y="2936875"/>
            <a:ext cx="6264275" cy="792163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因为等红灯错过公共汽车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445385" y="4234180"/>
            <a:ext cx="6759575" cy="79057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因为等不到车来只好走到学校去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234339" y="488950"/>
            <a:ext cx="2974975" cy="79057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多睡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一分钟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5519420" y="2533650"/>
            <a:ext cx="404813" cy="374650"/>
          </a:xfrm>
          <a:prstGeom prst="downArrow">
            <a:avLst/>
          </a:prstGeom>
          <a:solidFill>
            <a:srgbClr val="FF99FF">
              <a:alpha val="82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下箭头 14"/>
          <p:cNvSpPr/>
          <p:nvPr/>
        </p:nvSpPr>
        <p:spPr>
          <a:xfrm>
            <a:off x="5519420" y="3811588"/>
            <a:ext cx="404813" cy="373063"/>
          </a:xfrm>
          <a:prstGeom prst="downArrow">
            <a:avLst/>
          </a:prstGeom>
          <a:solidFill>
            <a:srgbClr val="FF99FF">
              <a:alpha val="82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5519420" y="5083175"/>
            <a:ext cx="404813" cy="374650"/>
          </a:xfrm>
          <a:prstGeom prst="downArrow">
            <a:avLst/>
          </a:prstGeom>
          <a:solidFill>
            <a:srgbClr val="FF99FF">
              <a:alpha val="82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3993833" y="5519103"/>
            <a:ext cx="3455988" cy="792163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迟到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二十分钟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9" grpId="0"/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83485" y="749935"/>
            <a:ext cx="375793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迟到的元元心情怎样？</a:t>
            </a:r>
          </a:p>
        </p:txBody>
      </p:sp>
      <p:grpSp>
        <p:nvGrpSpPr>
          <p:cNvPr id="22531" name="组合 6"/>
          <p:cNvGrpSpPr/>
          <p:nvPr/>
        </p:nvGrpSpPr>
        <p:grpSpPr>
          <a:xfrm>
            <a:off x="2243138" y="1271588"/>
            <a:ext cx="6805612" cy="2016125"/>
            <a:chOff x="724200" y="864133"/>
            <a:chExt cx="8568952" cy="2386188"/>
          </a:xfrm>
        </p:grpSpPr>
        <p:sp>
          <p:nvSpPr>
            <p:cNvPr id="11" name="横卷形 10"/>
            <p:cNvSpPr/>
            <p:nvPr/>
          </p:nvSpPr>
          <p:spPr>
            <a:xfrm>
              <a:off x="724200" y="864133"/>
              <a:ext cx="8568952" cy="2386188"/>
            </a:xfrm>
            <a:prstGeom prst="horizontalScroll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38" name="TextBox 1"/>
            <p:cNvSpPr txBox="1"/>
            <p:nvPr/>
          </p:nvSpPr>
          <p:spPr>
            <a:xfrm>
              <a:off x="1767957" y="1460680"/>
              <a:ext cx="5752161" cy="10912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indent="532130">
                <a:lnSpc>
                  <a:spcPct val="150000"/>
                </a:lnSpc>
              </a:pPr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元元非常后悔。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8" name="图片 7" descr="图片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4580" y="3686546"/>
            <a:ext cx="3376271" cy="2182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椭圆 9"/>
          <p:cNvSpPr/>
          <p:nvPr/>
        </p:nvSpPr>
        <p:spPr>
          <a:xfrm>
            <a:off x="5591175" y="1992313"/>
            <a:ext cx="936625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组合 4"/>
          <p:cNvGrpSpPr/>
          <p:nvPr/>
        </p:nvGrpSpPr>
        <p:grpSpPr>
          <a:xfrm>
            <a:off x="1847850" y="3221361"/>
            <a:ext cx="4824730" cy="2412994"/>
            <a:chOff x="1115616" y="492072"/>
            <a:chExt cx="3816424" cy="1363046"/>
          </a:xfrm>
        </p:grpSpPr>
        <p:sp>
          <p:nvSpPr>
            <p:cNvPr id="15" name="云形标注 14"/>
            <p:cNvSpPr/>
            <p:nvPr/>
          </p:nvSpPr>
          <p:spPr>
            <a:xfrm>
              <a:off x="1115616" y="558952"/>
              <a:ext cx="3816424" cy="1296166"/>
            </a:xfrm>
            <a:prstGeom prst="cloudCallout">
              <a:avLst>
                <a:gd name="adj1" fmla="val 62529"/>
                <a:gd name="adj2" fmla="val 30766"/>
              </a:avLst>
            </a:prstGeom>
            <a:noFill/>
            <a:ln>
              <a:solidFill>
                <a:srgbClr val="6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36" name="TextBox 3"/>
            <p:cNvSpPr txBox="1"/>
            <p:nvPr/>
          </p:nvSpPr>
          <p:spPr>
            <a:xfrm>
              <a:off x="1226229" y="492072"/>
              <a:ext cx="3637529" cy="109474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3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endPara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eaLnBrk="1" hangingPunct="1"/>
              <a:r>
                <a:rPr lang="en-US" altLang="zh-CN" sz="3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课文中哪些句子能看出元元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后悔</a:t>
              </a: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了呢？读一读课文，用“</a:t>
              </a:r>
              <a:r>
                <a:rPr lang="en-US" altLang="zh-CN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—</a:t>
              </a: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”画出来吧。</a:t>
              </a:r>
              <a:endPara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152650" y="4686300"/>
            <a:ext cx="8280400" cy="1233488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ln w="158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2079625" y="2825750"/>
            <a:ext cx="8353425" cy="158432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ln w="15875"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2079625" y="952500"/>
            <a:ext cx="8281988" cy="158432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6">
              <a:lumMod val="20000"/>
              <a:lumOff val="80000"/>
              <a:alpha val="82000"/>
            </a:schemeClr>
          </a:solidFill>
          <a:ln w="158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52650" y="952500"/>
            <a:ext cx="8229600" cy="1641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到了十字路口，他看见前面是绿灯，刚想走过去，红灯亮了。他叹了口气，说：“要是早一分钟就好了。”</a:t>
            </a:r>
          </a:p>
        </p:txBody>
      </p:sp>
      <p:sp>
        <p:nvSpPr>
          <p:cNvPr id="7" name="矩形 6"/>
          <p:cNvSpPr/>
          <p:nvPr/>
        </p:nvSpPr>
        <p:spPr>
          <a:xfrm>
            <a:off x="2008188" y="2825750"/>
            <a:ext cx="8640762" cy="1641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他向停在车站的公共汽车跑去，眼看就跑到车站了，车子开了。他又叹了口气，说：“要是早一分钟就好了。”</a:t>
            </a:r>
          </a:p>
        </p:txBody>
      </p:sp>
      <p:sp>
        <p:nvSpPr>
          <p:cNvPr id="9" name="矩形 8"/>
          <p:cNvSpPr/>
          <p:nvPr/>
        </p:nvSpPr>
        <p:spPr>
          <a:xfrm>
            <a:off x="2224088" y="4821238"/>
            <a:ext cx="835342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到了学校，已经上课了。元元红着脸，低着头 ，坐到了自己的座位上。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4375150" y="2004091"/>
            <a:ext cx="5554663" cy="71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297113" y="5772150"/>
            <a:ext cx="33829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4373563" y="3856703"/>
            <a:ext cx="5556250" cy="71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545263" y="5340350"/>
            <a:ext cx="33845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2224088" y="2465388"/>
            <a:ext cx="1439863" cy="79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2152650" y="4337050"/>
            <a:ext cx="1439863" cy="79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1" grpId="0" bldLvl="0" animBg="1"/>
      <p:bldP spid="10" grpId="0" bldLvl="0" animBg="1"/>
      <p:bldP spid="2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标注 6"/>
          <p:cNvSpPr/>
          <p:nvPr/>
        </p:nvSpPr>
        <p:spPr>
          <a:xfrm>
            <a:off x="7422515" y="596900"/>
            <a:ext cx="3136900" cy="1022350"/>
          </a:xfrm>
          <a:prstGeom prst="wedgeRoundRectCallout">
            <a:avLst>
              <a:gd name="adj1" fmla="val 30890"/>
              <a:gd name="adj2" fmla="val 67329"/>
              <a:gd name="adj3" fmla="val 16667"/>
            </a:avLst>
          </a:prstGeom>
          <a:noFill/>
          <a:ln w="158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标注 3"/>
          <p:cNvSpPr/>
          <p:nvPr/>
        </p:nvSpPr>
        <p:spPr>
          <a:xfrm>
            <a:off x="4448810" y="4763770"/>
            <a:ext cx="3470910" cy="1042035"/>
          </a:xfrm>
          <a:prstGeom prst="wedgeRoundRectCallout">
            <a:avLst>
              <a:gd name="adj1" fmla="val -56805"/>
              <a:gd name="adj2" fmla="val 36045"/>
              <a:gd name="adj3" fmla="val 16667"/>
            </a:avLst>
          </a:prstGeom>
          <a:noFill/>
          <a:ln w="158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758950" y="3633788"/>
            <a:ext cx="7561263" cy="86360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2">
              <a:lumMod val="20000"/>
              <a:lumOff val="80000"/>
              <a:alpha val="82000"/>
            </a:schemeClr>
          </a:solidFill>
          <a:ln w="158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1543050" y="1760538"/>
            <a:ext cx="7777163" cy="158432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6">
              <a:lumMod val="20000"/>
              <a:lumOff val="80000"/>
              <a:alpha val="82000"/>
            </a:schemeClr>
          </a:solidFill>
          <a:ln w="158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4581" name="矩形 1"/>
          <p:cNvSpPr/>
          <p:nvPr/>
        </p:nvSpPr>
        <p:spPr>
          <a:xfrm>
            <a:off x="1614488" y="1976438"/>
            <a:ext cx="7345362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他叹了口气，说：“要是早一分钟就好了。”</a:t>
            </a:r>
          </a:p>
        </p:txBody>
      </p:sp>
      <p:sp>
        <p:nvSpPr>
          <p:cNvPr id="24582" name="矩形 6"/>
          <p:cNvSpPr/>
          <p:nvPr/>
        </p:nvSpPr>
        <p:spPr>
          <a:xfrm>
            <a:off x="1614488" y="2625725"/>
            <a:ext cx="7632700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他又叹了口气，说：“要是早一分钟就好了。”</a:t>
            </a:r>
          </a:p>
        </p:txBody>
      </p:sp>
      <p:sp>
        <p:nvSpPr>
          <p:cNvPr id="9" name="矩形 8"/>
          <p:cNvSpPr/>
          <p:nvPr/>
        </p:nvSpPr>
        <p:spPr>
          <a:xfrm>
            <a:off x="1901825" y="3776663"/>
            <a:ext cx="76327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元元红着脸，低着头 ，坐到了自己的座位上。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  <p:pic>
        <p:nvPicPr>
          <p:cNvPr id="26" name="图片 25" descr="图片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7710" y="4900930"/>
            <a:ext cx="2170430" cy="14027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文本框 1"/>
          <p:cNvSpPr txBox="1"/>
          <p:nvPr/>
        </p:nvSpPr>
        <p:spPr>
          <a:xfrm>
            <a:off x="7367905" y="668655"/>
            <a:ext cx="314769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你能把元元后悔</a:t>
            </a:r>
          </a:p>
          <a:p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的心情</a:t>
            </a:r>
            <a:r>
              <a:rPr lang="zh-CN" altLang="en-US" sz="28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读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出来吗？</a:t>
            </a:r>
            <a:endParaRPr lang="zh-CN" altLang="en-US" sz="2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21835" y="4796155"/>
            <a:ext cx="314769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你能把元元后悔</a:t>
            </a:r>
          </a:p>
          <a:p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的心情</a:t>
            </a:r>
            <a:r>
              <a:rPr lang="zh-CN" altLang="en-US" sz="28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演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出来吗？</a:t>
            </a:r>
            <a:endParaRPr lang="zh-CN" altLang="en-US" sz="2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21" name="图片 20" descr="9779496cc580380b34fdb173931a91c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0" y="1820545"/>
            <a:ext cx="1261745" cy="1618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2173288" y="1076325"/>
            <a:ext cx="3816350" cy="72072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6">
              <a:lumMod val="20000"/>
              <a:lumOff val="80000"/>
              <a:alpha val="82000"/>
            </a:schemeClr>
          </a:solidFill>
          <a:ln w="158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5603" name="矩形 12"/>
          <p:cNvSpPr/>
          <p:nvPr/>
        </p:nvSpPr>
        <p:spPr>
          <a:xfrm>
            <a:off x="2336483" y="1012190"/>
            <a:ext cx="755650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68605" indent="-268605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根据课文内容说一说。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5604" name="组合 2"/>
          <p:cNvGrpSpPr/>
          <p:nvPr/>
        </p:nvGrpSpPr>
        <p:grpSpPr>
          <a:xfrm>
            <a:off x="2032000" y="2011363"/>
            <a:ext cx="8369300" cy="3303354"/>
            <a:chOff x="896719" y="3166050"/>
            <a:chExt cx="8369548" cy="3304216"/>
          </a:xfrm>
        </p:grpSpPr>
        <p:sp>
          <p:nvSpPr>
            <p:cNvPr id="25607" name="矩形 6"/>
            <p:cNvSpPr/>
            <p:nvPr/>
          </p:nvSpPr>
          <p:spPr>
            <a:xfrm>
              <a:off x="4548460" y="3166050"/>
              <a:ext cx="643909" cy="4604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ɡǎn</a:t>
              </a:r>
              <a:r>
                <a:rPr lang="en-US" altLang="zh-CN" sz="16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 </a:t>
              </a:r>
              <a:endParaRPr lang="zh-CN" altLang="en-US" sz="1600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5608" name="矩形 7"/>
            <p:cNvSpPr/>
            <p:nvPr/>
          </p:nvSpPr>
          <p:spPr>
            <a:xfrm>
              <a:off x="2244203" y="4678280"/>
              <a:ext cx="490235" cy="4604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jí</a:t>
              </a:r>
              <a:endPara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609" name="矩形 8"/>
            <p:cNvSpPr/>
            <p:nvPr/>
          </p:nvSpPr>
          <p:spPr>
            <a:xfrm>
              <a:off x="2892275" y="4678280"/>
              <a:ext cx="797584" cy="4604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tōnɡ</a:t>
              </a:r>
              <a:endPara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5610" name="矩形 1"/>
            <p:cNvSpPr/>
            <p:nvPr/>
          </p:nvSpPr>
          <p:spPr>
            <a:xfrm>
              <a:off x="896719" y="3423376"/>
              <a:ext cx="8369548" cy="30468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268605" indent="-268605">
                <a:lnSpc>
                  <a:spcPct val="150000"/>
                </a:lnSpc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要是早一分钟，就能赶上绿灯了。</a:t>
              </a:r>
              <a:endPara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marL="268605" indent="-268605">
                <a:lnSpc>
                  <a:spcPct val="150000"/>
                </a:lnSpc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要是能赶上绿灯，就 </a:t>
              </a:r>
              <a:r>
                <a:rPr lang="zh-CN" altLang="en-US" sz="3200" b="1" u="sng" dirty="0">
                  <a:latin typeface="楷体" panose="02010609060101010101" pitchFamily="49" charset="-122"/>
                  <a:ea typeface="楷体" panose="02010609060101010101" pitchFamily="49" charset="-122"/>
                </a:rPr>
                <a:t>                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marL="268605" indent="-268605">
                <a:lnSpc>
                  <a:spcPct val="150000"/>
                </a:lnSpc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要是能及时通过路口，就 </a:t>
              </a:r>
              <a:r>
                <a:rPr lang="zh-CN" altLang="en-US" sz="3200" b="1" u="sng" dirty="0">
                  <a:latin typeface="楷体" panose="02010609060101010101" pitchFamily="49" charset="-122"/>
                  <a:ea typeface="楷体" panose="02010609060101010101" pitchFamily="49" charset="-122"/>
                </a:rPr>
                <a:t>               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marL="268605" indent="-268605">
                <a:lnSpc>
                  <a:spcPct val="150000"/>
                </a:lnSpc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要是能赶上公共汽车，就不会迟到了。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70588" y="3019425"/>
            <a:ext cx="37449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能及时通过路口了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5775" y="3738563"/>
            <a:ext cx="344932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能赶上公共汽车了</a:t>
            </a:r>
          </a:p>
        </p:txBody>
      </p:sp>
      <p:pic>
        <p:nvPicPr>
          <p:cNvPr id="10" name="图片 9" descr="2e2c681eb5d595b0393a2d6a186c7cb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195" y="965518"/>
            <a:ext cx="718185" cy="1506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6"/>
          <p:cNvGrpSpPr/>
          <p:nvPr/>
        </p:nvGrpSpPr>
        <p:grpSpPr>
          <a:xfrm>
            <a:off x="2243773" y="1648143"/>
            <a:ext cx="6805612" cy="2016125"/>
            <a:chOff x="724200" y="864133"/>
            <a:chExt cx="8568952" cy="2386188"/>
          </a:xfrm>
        </p:grpSpPr>
        <p:sp>
          <p:nvSpPr>
            <p:cNvPr id="11" name="横卷形 10"/>
            <p:cNvSpPr/>
            <p:nvPr/>
          </p:nvSpPr>
          <p:spPr>
            <a:xfrm>
              <a:off x="724200" y="864133"/>
              <a:ext cx="8568952" cy="2386188"/>
            </a:xfrm>
            <a:prstGeom prst="horizontalScroll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633" name="TextBox 1"/>
            <p:cNvSpPr txBox="1"/>
            <p:nvPr/>
          </p:nvSpPr>
          <p:spPr>
            <a:xfrm>
              <a:off x="1767957" y="1460680"/>
              <a:ext cx="5752161" cy="10912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indent="532130">
                <a:lnSpc>
                  <a:spcPct val="150000"/>
                </a:lnSpc>
              </a:pPr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元元非常后悔。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8" name="图片 7" descr="图片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3095" y="3664321"/>
            <a:ext cx="3376271" cy="2182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1" name="TextBox 3"/>
          <p:cNvSpPr txBox="1"/>
          <p:nvPr/>
        </p:nvSpPr>
        <p:spPr>
          <a:xfrm>
            <a:off x="2395220" y="3238500"/>
            <a:ext cx="410464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en-US" altLang="zh-CN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2244090" y="908050"/>
            <a:ext cx="6048375" cy="865188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后悔的元元心里会想些什么呢？</a:t>
            </a:r>
          </a:p>
        </p:txBody>
      </p:sp>
      <p:sp>
        <p:nvSpPr>
          <p:cNvPr id="2" name="圆角矩形标注 1"/>
          <p:cNvSpPr/>
          <p:nvPr/>
        </p:nvSpPr>
        <p:spPr>
          <a:xfrm>
            <a:off x="2554605" y="3802380"/>
            <a:ext cx="3785235" cy="2044700"/>
          </a:xfrm>
          <a:prstGeom prst="wedgeRoundRectCallout">
            <a:avLst>
              <a:gd name="adj1" fmla="val 59696"/>
              <a:gd name="adj2" fmla="val 866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一分钟是多么的重要！明天早上我一定按时起床，绝不多睡一分钟！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2286635" y="1287145"/>
            <a:ext cx="2054225" cy="64452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38663" y="2479675"/>
            <a:ext cx="18192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yuán 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22888" y="2474913"/>
            <a:ext cx="2006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  chí </a:t>
            </a:r>
          </a:p>
        </p:txBody>
      </p:sp>
      <p:sp>
        <p:nvSpPr>
          <p:cNvPr id="4101" name="TextBox 17"/>
          <p:cNvSpPr txBox="1"/>
          <p:nvPr/>
        </p:nvSpPr>
        <p:spPr>
          <a:xfrm>
            <a:off x="4471988" y="2974975"/>
            <a:ext cx="11207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</a:p>
        </p:txBody>
      </p:sp>
      <p:sp>
        <p:nvSpPr>
          <p:cNvPr id="4102" name="TextBox 19"/>
          <p:cNvSpPr txBox="1"/>
          <p:nvPr/>
        </p:nvSpPr>
        <p:spPr>
          <a:xfrm>
            <a:off x="5792788" y="2965450"/>
            <a:ext cx="11207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迟</a:t>
            </a:r>
          </a:p>
        </p:txBody>
      </p:sp>
      <p:sp>
        <p:nvSpPr>
          <p:cNvPr id="4103" name="TextBox 20"/>
          <p:cNvSpPr txBox="1"/>
          <p:nvPr/>
        </p:nvSpPr>
        <p:spPr>
          <a:xfrm>
            <a:off x="8064500" y="2971800"/>
            <a:ext cx="11207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背</a:t>
            </a:r>
          </a:p>
        </p:txBody>
      </p:sp>
      <p:pic>
        <p:nvPicPr>
          <p:cNvPr id="4104" name="图片 7" descr="花盆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893" y="1304608"/>
            <a:ext cx="508000" cy="595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5" name="TextBox 30"/>
          <p:cNvSpPr txBox="1"/>
          <p:nvPr/>
        </p:nvSpPr>
        <p:spPr>
          <a:xfrm>
            <a:off x="2791143" y="1287145"/>
            <a:ext cx="156019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我会认</a:t>
            </a:r>
          </a:p>
        </p:txBody>
      </p:sp>
      <p:sp>
        <p:nvSpPr>
          <p:cNvPr id="4106" name="TextBox 24"/>
          <p:cNvSpPr txBox="1"/>
          <p:nvPr/>
        </p:nvSpPr>
        <p:spPr>
          <a:xfrm>
            <a:off x="6878638" y="2962275"/>
            <a:ext cx="11207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洗</a:t>
            </a:r>
          </a:p>
        </p:txBody>
      </p:sp>
      <p:sp>
        <p:nvSpPr>
          <p:cNvPr id="29" name="矩形 28"/>
          <p:cNvSpPr/>
          <p:nvPr/>
        </p:nvSpPr>
        <p:spPr>
          <a:xfrm>
            <a:off x="3043238" y="4008438"/>
            <a:ext cx="218916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ɡònɡ </a:t>
            </a:r>
          </a:p>
        </p:txBody>
      </p:sp>
      <p:sp>
        <p:nvSpPr>
          <p:cNvPr id="33" name="矩形 32"/>
          <p:cNvSpPr/>
          <p:nvPr/>
        </p:nvSpPr>
        <p:spPr>
          <a:xfrm>
            <a:off x="5114925" y="4084638"/>
            <a:ext cx="25019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jué 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351338" y="4067175"/>
            <a:ext cx="258286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qì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472238" y="4084638"/>
            <a:ext cx="26289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dìnɡ</a:t>
            </a:r>
          </a:p>
        </p:txBody>
      </p:sp>
      <p:sp>
        <p:nvSpPr>
          <p:cNvPr id="4111" name="TextBox 37"/>
          <p:cNvSpPr txBox="1"/>
          <p:nvPr/>
        </p:nvSpPr>
        <p:spPr>
          <a:xfrm>
            <a:off x="3060700" y="4519613"/>
            <a:ext cx="11207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共</a:t>
            </a:r>
          </a:p>
        </p:txBody>
      </p:sp>
      <p:sp>
        <p:nvSpPr>
          <p:cNvPr id="4112" name="TextBox 38"/>
          <p:cNvSpPr txBox="1"/>
          <p:nvPr/>
        </p:nvSpPr>
        <p:spPr>
          <a:xfrm>
            <a:off x="4194175" y="4546600"/>
            <a:ext cx="11207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汽</a:t>
            </a:r>
          </a:p>
        </p:txBody>
      </p:sp>
      <p:sp>
        <p:nvSpPr>
          <p:cNvPr id="4113" name="TextBox 39"/>
          <p:cNvSpPr txBox="1"/>
          <p:nvPr/>
        </p:nvSpPr>
        <p:spPr>
          <a:xfrm>
            <a:off x="3424238" y="2962275"/>
            <a:ext cx="11207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丁</a:t>
            </a:r>
          </a:p>
        </p:txBody>
      </p:sp>
      <p:sp>
        <p:nvSpPr>
          <p:cNvPr id="4114" name="TextBox 43"/>
          <p:cNvSpPr txBox="1"/>
          <p:nvPr/>
        </p:nvSpPr>
        <p:spPr>
          <a:xfrm>
            <a:off x="5381625" y="4527550"/>
            <a:ext cx="11207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决</a:t>
            </a:r>
          </a:p>
        </p:txBody>
      </p:sp>
      <p:sp>
        <p:nvSpPr>
          <p:cNvPr id="4115" name="TextBox 44"/>
          <p:cNvSpPr txBox="1"/>
          <p:nvPr/>
        </p:nvSpPr>
        <p:spPr>
          <a:xfrm>
            <a:off x="6527800" y="4559300"/>
            <a:ext cx="11207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定</a:t>
            </a:r>
          </a:p>
        </p:txBody>
      </p:sp>
      <p:sp>
        <p:nvSpPr>
          <p:cNvPr id="47" name="矩形 46"/>
          <p:cNvSpPr/>
          <p:nvPr/>
        </p:nvSpPr>
        <p:spPr>
          <a:xfrm>
            <a:off x="7092950" y="2481263"/>
            <a:ext cx="18224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xǐ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174038" y="2474913"/>
            <a:ext cx="2006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bēi</a:t>
            </a:r>
          </a:p>
        </p:txBody>
      </p:sp>
      <p:sp>
        <p:nvSpPr>
          <p:cNvPr id="53" name="矩形 52"/>
          <p:cNvSpPr/>
          <p:nvPr/>
        </p:nvSpPr>
        <p:spPr>
          <a:xfrm>
            <a:off x="3114675" y="2505075"/>
            <a:ext cx="258127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dīnɡ  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971675" y="2474913"/>
            <a:ext cx="217963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zhōnɡ 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20" name="TextBox 30"/>
          <p:cNvSpPr txBox="1"/>
          <p:nvPr/>
        </p:nvSpPr>
        <p:spPr>
          <a:xfrm>
            <a:off x="2133600" y="2970213"/>
            <a:ext cx="11207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钟</a:t>
            </a:r>
          </a:p>
        </p:txBody>
      </p:sp>
      <p:sp>
        <p:nvSpPr>
          <p:cNvPr id="4121" name="TextBox 31"/>
          <p:cNvSpPr txBox="1"/>
          <p:nvPr/>
        </p:nvSpPr>
        <p:spPr>
          <a:xfrm>
            <a:off x="1792288" y="4510088"/>
            <a:ext cx="11207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刚</a:t>
            </a:r>
          </a:p>
        </p:txBody>
      </p:sp>
      <p:sp>
        <p:nvSpPr>
          <p:cNvPr id="36" name="矩形 35"/>
          <p:cNvSpPr/>
          <p:nvPr/>
        </p:nvSpPr>
        <p:spPr>
          <a:xfrm>
            <a:off x="1757363" y="4005263"/>
            <a:ext cx="2006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ɡānɡ</a:t>
            </a:r>
          </a:p>
        </p:txBody>
      </p:sp>
      <p:sp>
        <p:nvSpPr>
          <p:cNvPr id="37" name="矩形 36"/>
          <p:cNvSpPr/>
          <p:nvPr/>
        </p:nvSpPr>
        <p:spPr>
          <a:xfrm>
            <a:off x="7837488" y="4079875"/>
            <a:ext cx="22987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yǐ</a:t>
            </a:r>
          </a:p>
        </p:txBody>
      </p:sp>
      <p:sp>
        <p:nvSpPr>
          <p:cNvPr id="4124" name="TextBox 40"/>
          <p:cNvSpPr txBox="1"/>
          <p:nvPr/>
        </p:nvSpPr>
        <p:spPr>
          <a:xfrm>
            <a:off x="7724775" y="4567238"/>
            <a:ext cx="11207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已</a:t>
            </a:r>
          </a:p>
        </p:txBody>
      </p:sp>
      <p:sp>
        <p:nvSpPr>
          <p:cNvPr id="64" name="矩形 63"/>
          <p:cNvSpPr/>
          <p:nvPr/>
        </p:nvSpPr>
        <p:spPr>
          <a:xfrm>
            <a:off x="8891588" y="4089400"/>
            <a:ext cx="22987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jīnɡ</a:t>
            </a:r>
          </a:p>
        </p:txBody>
      </p:sp>
      <p:sp>
        <p:nvSpPr>
          <p:cNvPr id="4126" name="TextBox 64"/>
          <p:cNvSpPr txBox="1"/>
          <p:nvPr/>
        </p:nvSpPr>
        <p:spPr>
          <a:xfrm>
            <a:off x="8856663" y="4564063"/>
            <a:ext cx="11207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经</a:t>
            </a:r>
          </a:p>
        </p:txBody>
      </p:sp>
      <p:sp>
        <p:nvSpPr>
          <p:cNvPr id="32" name="云形标注 31"/>
          <p:cNvSpPr/>
          <p:nvPr/>
        </p:nvSpPr>
        <p:spPr>
          <a:xfrm>
            <a:off x="5873750" y="639128"/>
            <a:ext cx="4103688" cy="1722438"/>
          </a:xfrm>
          <a:prstGeom prst="cloudCallout">
            <a:avLst>
              <a:gd name="adj1" fmla="val 52808"/>
              <a:gd name="adj2" fmla="val 5748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你用什么好办法记住这些生字的呢？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5" t="15813" r="29782" b="16647"/>
          <a:stretch>
            <a:fillRect/>
          </a:stretch>
        </p:blipFill>
        <p:spPr>
          <a:xfrm>
            <a:off x="9819640" y="2505075"/>
            <a:ext cx="1475740" cy="1728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9" grpId="0"/>
      <p:bldP spid="33" grpId="0"/>
      <p:bldP spid="34" grpId="0"/>
      <p:bldP spid="35" grpId="0"/>
      <p:bldP spid="47" grpId="0"/>
      <p:bldP spid="48" grpId="0"/>
      <p:bldP spid="53" grpId="0"/>
      <p:bldP spid="30" grpId="0"/>
      <p:bldP spid="36" grpId="0"/>
      <p:bldP spid="37" grpId="0"/>
      <p:bldP spid="64" grpId="0"/>
      <p:bldP spid="32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20"/>
          <p:cNvGrpSpPr/>
          <p:nvPr/>
        </p:nvGrpSpPr>
        <p:grpSpPr>
          <a:xfrm>
            <a:off x="2768600" y="1024573"/>
            <a:ext cx="2249488" cy="762000"/>
            <a:chOff x="250824" y="188913"/>
            <a:chExt cx="3749672" cy="762000"/>
          </a:xfrm>
        </p:grpSpPr>
        <p:pic>
          <p:nvPicPr>
            <p:cNvPr id="27656" name="Picture 3" descr="C:\Users\hanyan\Documents\Tencent Files\450489189\FileRecv\语文PPT单元小结用\语文\页面元素、底图\导航栏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825" y="188913"/>
              <a:ext cx="3749671" cy="762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7" name="文本框 2"/>
            <p:cNvSpPr txBox="1"/>
            <p:nvPr/>
          </p:nvSpPr>
          <p:spPr>
            <a:xfrm>
              <a:off x="250824" y="285750"/>
              <a:ext cx="3333190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想象说话</a:t>
              </a:r>
            </a:p>
          </p:txBody>
        </p:sp>
      </p:grpSp>
      <p:sp>
        <p:nvSpPr>
          <p:cNvPr id="27651" name="AutoShape 22" descr="C:\Users\lenovo\AppData\Roaming\Tencent\Users\448598805\QQ\WinTemp\RichOle\1Z_XPLE)P`N(AB_$A7D8.png"/>
          <p:cNvSpPr>
            <a:spLocks noChangeAspect="1"/>
          </p:cNvSpPr>
          <p:nvPr/>
        </p:nvSpPr>
        <p:spPr>
          <a:xfrm>
            <a:off x="1416685" y="87503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b="1" dirty="0">
              <a:latin typeface="Calibri" panose="020F0502020204030204" pitchFamily="34" charset="0"/>
              <a:ea typeface="楷体" panose="02010609060101010101" pitchFamily="49" charset="-122"/>
            </a:endParaRPr>
          </a:p>
        </p:txBody>
      </p:sp>
      <p:sp>
        <p:nvSpPr>
          <p:cNvPr id="27652" name="AutoShape 26" descr="C:\Users\lenovo\AppData\Roaming\Tencent\Users\448598805\QQ\WinTemp\RichOle\1Z_XPLE)P`N(AB_$A7D8.png"/>
          <p:cNvSpPr>
            <a:spLocks noChangeAspect="1"/>
          </p:cNvSpPr>
          <p:nvPr/>
        </p:nvSpPr>
        <p:spPr>
          <a:xfrm>
            <a:off x="1416685" y="87503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 b="1" dirty="0">
              <a:latin typeface="Calibri" panose="020F0502020204030204" pitchFamily="34" charset="0"/>
              <a:ea typeface="楷体" panose="02010609060101010101" pitchFamily="49" charset="-122"/>
            </a:endParaRPr>
          </a:p>
        </p:txBody>
      </p:sp>
      <p:sp>
        <p:nvSpPr>
          <p:cNvPr id="13" name="前凸弯带形 12"/>
          <p:cNvSpPr/>
          <p:nvPr/>
        </p:nvSpPr>
        <p:spPr>
          <a:xfrm>
            <a:off x="2416810" y="2089468"/>
            <a:ext cx="7500938" cy="1857375"/>
          </a:xfrm>
          <a:prstGeom prst="ellipseRibbon">
            <a:avLst>
              <a:gd name="adj1" fmla="val 25000"/>
              <a:gd name="adj2" fmla="val 70598"/>
              <a:gd name="adj3" fmla="val 125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编故事大赛</a:t>
            </a:r>
          </a:p>
        </p:txBody>
      </p:sp>
      <p:sp>
        <p:nvSpPr>
          <p:cNvPr id="14" name="波形 13"/>
          <p:cNvSpPr/>
          <p:nvPr/>
        </p:nvSpPr>
        <p:spPr>
          <a:xfrm>
            <a:off x="2131060" y="4375468"/>
            <a:ext cx="7929563" cy="928688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第二天早上，丁零零，闹钟又响了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……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422015" y="3072130"/>
            <a:ext cx="6767513" cy="2808288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93453" y="3216593"/>
            <a:ext cx="6696075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CN" altLang="en-US" sz="2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时间就是生命，一分钟可以做很多事情。我们要珍惜时间，利用好每一分钟！</a:t>
            </a:r>
          </a:p>
        </p:txBody>
      </p:sp>
      <p:pic>
        <p:nvPicPr>
          <p:cNvPr id="28676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6265" y="2364740"/>
            <a:ext cx="1282700" cy="10909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圆角矩形标注 2"/>
          <p:cNvSpPr/>
          <p:nvPr/>
        </p:nvSpPr>
        <p:spPr>
          <a:xfrm>
            <a:off x="3549015" y="862330"/>
            <a:ext cx="4080510" cy="1809115"/>
          </a:xfrm>
          <a:prstGeom prst="wedgeRoundRectCallout">
            <a:avLst>
              <a:gd name="adj1" fmla="val -60830"/>
              <a:gd name="adj2" fmla="val 5161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你以前遇到过元元这样的情况吗？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学了这课，你准备以后怎样做呢？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矩形 4"/>
          <p:cNvSpPr/>
          <p:nvPr/>
        </p:nvSpPr>
        <p:spPr>
          <a:xfrm>
            <a:off x="1952625" y="2452688"/>
            <a:ext cx="5400675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我一分钟能走（   ）步。 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Blip>
                <a:blip r:embed="rId2"/>
              </a:buBlip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我一分钟能写（   ）个字。</a:t>
            </a:r>
          </a:p>
        </p:txBody>
      </p:sp>
      <p:sp>
        <p:nvSpPr>
          <p:cNvPr id="13" name="矩形 12"/>
          <p:cNvSpPr/>
          <p:nvPr/>
        </p:nvSpPr>
        <p:spPr>
          <a:xfrm>
            <a:off x="5810250" y="3929063"/>
            <a:ext cx="30429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可以写一道数学题</a:t>
            </a:r>
          </a:p>
        </p:txBody>
      </p:sp>
      <p:sp>
        <p:nvSpPr>
          <p:cNvPr id="14" name="矩形 13"/>
          <p:cNvSpPr/>
          <p:nvPr/>
        </p:nvSpPr>
        <p:spPr>
          <a:xfrm>
            <a:off x="6170613" y="4721225"/>
            <a:ext cx="232791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可以唱一首歌</a:t>
            </a:r>
          </a:p>
        </p:txBody>
      </p:sp>
      <p:sp>
        <p:nvSpPr>
          <p:cNvPr id="15" name="矩形 14"/>
          <p:cNvSpPr/>
          <p:nvPr/>
        </p:nvSpPr>
        <p:spPr>
          <a:xfrm>
            <a:off x="6673850" y="5441950"/>
            <a:ext cx="215201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可以跑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米</a:t>
            </a:r>
          </a:p>
        </p:txBody>
      </p:sp>
      <p:pic>
        <p:nvPicPr>
          <p:cNvPr id="29701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02"/>
          <a:stretch>
            <a:fillRect/>
          </a:stretch>
        </p:blipFill>
        <p:spPr>
          <a:xfrm>
            <a:off x="8702040" y="1860550"/>
            <a:ext cx="2011680" cy="1880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云形标注 16"/>
          <p:cNvSpPr/>
          <p:nvPr/>
        </p:nvSpPr>
        <p:spPr>
          <a:xfrm>
            <a:off x="4390708" y="561658"/>
            <a:ext cx="4146550" cy="1936750"/>
          </a:xfrm>
          <a:prstGeom prst="cloudCallout">
            <a:avLst>
              <a:gd name="adj1" fmla="val 54494"/>
              <a:gd name="adj2" fmla="val 569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03788" y="2638425"/>
            <a:ext cx="683895" cy="4914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110</a:t>
            </a:r>
            <a:endParaRPr lang="zh-CN" altLang="en-US" sz="26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0150" y="3302000"/>
            <a:ext cx="516890" cy="4914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20</a:t>
            </a:r>
            <a:endParaRPr lang="zh-CN" altLang="en-US" sz="26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29706" name="Picture 2" descr="http://img5.goumin.com/attachments/month_1309/23/95028932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475105" y="4822508"/>
            <a:ext cx="1214438" cy="1141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云形标注 22"/>
          <p:cNvSpPr/>
          <p:nvPr/>
        </p:nvSpPr>
        <p:spPr>
          <a:xfrm>
            <a:off x="2777808" y="4163378"/>
            <a:ext cx="2663825" cy="1079500"/>
          </a:xfrm>
          <a:prstGeom prst="cloudCallout">
            <a:avLst>
              <a:gd name="adj1" fmla="val -49843"/>
              <a:gd name="adj2" fmla="val 5143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我还可以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……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9708" name="矩形 11"/>
          <p:cNvSpPr/>
          <p:nvPr/>
        </p:nvSpPr>
        <p:spPr>
          <a:xfrm>
            <a:off x="5047933" y="587058"/>
            <a:ext cx="3286125" cy="17703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小朋友，一分钟你能做什么呢？咱们试一试吧！</a:t>
            </a:r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13" grpId="0"/>
      <p:bldP spid="14" grpId="0"/>
      <p:bldP spid="15" grpId="0"/>
      <p:bldP spid="19" grpId="0"/>
      <p:bldP spid="20" grpId="0"/>
      <p:bldP spid="23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矩形 1"/>
          <p:cNvSpPr>
            <a:spLocks noChangeArrowheads="1"/>
          </p:cNvSpPr>
          <p:nvPr/>
        </p:nvSpPr>
        <p:spPr bwMode="auto">
          <a:xfrm>
            <a:off x="3292475" y="222250"/>
            <a:ext cx="4332288" cy="62776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zh-C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时间歌</a:t>
            </a:r>
            <a:endParaRPr kumimoji="0" lang="zh-CN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时间时间像星星，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一闪一闪不见了。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时间时间像流水，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时间走过不回头。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我问时间你在哪？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时间就在你身边。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此时此刻要珍惜，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把握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(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w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ò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)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时间来创造。</a:t>
            </a:r>
            <a:r>
              <a: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50179" name="图片 6" descr="时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5485" y="1770380"/>
            <a:ext cx="2184400" cy="2585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2"/>
          <p:cNvSpPr/>
          <p:nvPr/>
        </p:nvSpPr>
        <p:spPr>
          <a:xfrm>
            <a:off x="1678940" y="4523105"/>
            <a:ext cx="6017260" cy="1396365"/>
          </a:xfrm>
          <a:prstGeom prst="wedgeRoundRectCallout">
            <a:avLst>
              <a:gd name="adj1" fmla="val 57598"/>
              <a:gd name="adj2" fmla="val 2448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774825" y="3108325"/>
            <a:ext cx="8208963" cy="123190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5875"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1774825" y="1198563"/>
            <a:ext cx="8281988" cy="1728788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1748" name="矩形 1"/>
          <p:cNvSpPr/>
          <p:nvPr/>
        </p:nvSpPr>
        <p:spPr>
          <a:xfrm>
            <a:off x="1847850" y="1198563"/>
            <a:ext cx="8229600" cy="17887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到了十字路口，他看见前面是绿灯，刚想走过去，红灯亮了。他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叹了口气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说：“要是早一分钟就好了。”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749" name="矩形 8"/>
          <p:cNvSpPr/>
          <p:nvPr/>
        </p:nvSpPr>
        <p:spPr>
          <a:xfrm>
            <a:off x="1774825" y="3160713"/>
            <a:ext cx="83534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到了学校，已经上课了。元元</a:t>
            </a:r>
            <a:r>
              <a:rPr lang="zh-CN" altLang="en-US" sz="3200" b="1" dirty="0">
                <a:solidFill>
                  <a:srgbClr val="66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红着脸，</a:t>
            </a:r>
            <a:r>
              <a:rPr lang="zh-CN" altLang="en-US" sz="2800" b="1" dirty="0">
                <a:solidFill>
                  <a:srgbClr val="66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低着头，</a:t>
            </a:r>
            <a:r>
              <a:rPr lang="zh-CN" altLang="en-US" sz="3200" b="1" dirty="0">
                <a:solidFill>
                  <a:srgbClr val="66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坐到了自己的座位上。</a:t>
            </a:r>
            <a:endParaRPr lang="zh-CN" altLang="en-US" sz="2800" dirty="0">
              <a:solidFill>
                <a:srgbClr val="6600FF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4845" y="4523105"/>
            <a:ext cx="1224280" cy="1766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1752" name="组合 20"/>
          <p:cNvGrpSpPr/>
          <p:nvPr/>
        </p:nvGrpSpPr>
        <p:grpSpPr>
          <a:xfrm>
            <a:off x="2460308" y="410211"/>
            <a:ext cx="2106612" cy="692149"/>
            <a:chOff x="68258" y="188913"/>
            <a:chExt cx="3932238" cy="762000"/>
          </a:xfrm>
        </p:grpSpPr>
        <p:pic>
          <p:nvPicPr>
            <p:cNvPr id="31753" name="Picture 3" descr="C:\Users\hanyan\Documents\Tencent Files\450489189\FileRecv\语文PPT单元小结用\语文\页面元素、底图\导航栏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825" y="188913"/>
              <a:ext cx="3749671" cy="762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4" name="文本框 2"/>
            <p:cNvSpPr txBox="1"/>
            <p:nvPr/>
          </p:nvSpPr>
          <p:spPr>
            <a:xfrm>
              <a:off x="68258" y="220370"/>
              <a:ext cx="3888946" cy="7102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小练笔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847850" y="4621530"/>
            <a:ext cx="584835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你有没有因为做错了什么事</a:t>
            </a:r>
            <a:r>
              <a:rPr lang="zh-CN" altLang="en-US" sz="24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后悔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过呢？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后悔时会</a:t>
            </a:r>
            <a:r>
              <a:rPr lang="zh-CN" altLang="en-US" sz="24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想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些什么呢？</a:t>
            </a:r>
            <a:r>
              <a:rPr lang="zh-CN" altLang="en-US" sz="24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说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些什么呢？会</a:t>
            </a:r>
            <a:r>
              <a:rPr lang="zh-CN" altLang="en-US" sz="24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些什么呢？</a:t>
            </a:r>
            <a:endParaRPr lang="zh-CN" altLang="en-US" sz="24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4911725" y="4271963"/>
            <a:ext cx="5227638" cy="1728788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轻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-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车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+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纟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=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4911725" y="1381125"/>
            <a:ext cx="5113338" cy="244792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2138680" y="1014730"/>
            <a:ext cx="2381250" cy="70675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bg1"/>
          </a:solidFill>
          <a:ln w="158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5125" name="TextBox 30"/>
          <p:cNvSpPr txBox="1"/>
          <p:nvPr/>
        </p:nvSpPr>
        <p:spPr>
          <a:xfrm>
            <a:off x="2638425" y="1014413"/>
            <a:ext cx="171450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我会记</a:t>
            </a:r>
          </a:p>
        </p:txBody>
      </p:sp>
      <p:pic>
        <p:nvPicPr>
          <p:cNvPr id="5126" name="图片 7" descr="花盆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3" y="1014413"/>
            <a:ext cx="508000" cy="595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矩形 4"/>
          <p:cNvSpPr/>
          <p:nvPr/>
        </p:nvSpPr>
        <p:spPr>
          <a:xfrm>
            <a:off x="2174875" y="2173288"/>
            <a:ext cx="2592388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zh-CN" altLang="en-US" sz="4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加一加</a:t>
            </a:r>
          </a:p>
        </p:txBody>
      </p:sp>
      <p:sp>
        <p:nvSpPr>
          <p:cNvPr id="6" name="矩形 5"/>
          <p:cNvSpPr/>
          <p:nvPr/>
        </p:nvSpPr>
        <p:spPr>
          <a:xfrm>
            <a:off x="2103438" y="4200525"/>
            <a:ext cx="2592387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zh-CN" altLang="en-US" sz="4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换一换</a:t>
            </a:r>
          </a:p>
        </p:txBody>
      </p:sp>
      <p:sp>
        <p:nvSpPr>
          <p:cNvPr id="9" name="内容占位符 2"/>
          <p:cNvSpPr txBox="1"/>
          <p:nvPr/>
        </p:nvSpPr>
        <p:spPr>
          <a:xfrm>
            <a:off x="4911725" y="1452563"/>
            <a:ext cx="5184775" cy="23764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钅</a:t>
            </a:r>
            <a:r>
              <a:rPr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=    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氵</a:t>
            </a:r>
            <a:r>
              <a:rPr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气</a:t>
            </a:r>
            <a:r>
              <a:rPr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氵</a:t>
            </a:r>
            <a:r>
              <a:rPr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先</a:t>
            </a:r>
            <a:r>
              <a:rPr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    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北</a:t>
            </a:r>
            <a:r>
              <a:rPr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辶</a:t>
            </a:r>
            <a:r>
              <a:rPr lang="en-US" altLang="zh-CN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尺</a:t>
            </a:r>
            <a:r>
              <a:rPr lang="en-US" altLang="zh-CN" sz="4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</a:pP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96050" y="1462088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钟</a:t>
            </a:r>
          </a:p>
        </p:txBody>
      </p:sp>
      <p:sp>
        <p:nvSpPr>
          <p:cNvPr id="14" name="矩形 13"/>
          <p:cNvSpPr/>
          <p:nvPr/>
        </p:nvSpPr>
        <p:spPr>
          <a:xfrm>
            <a:off x="6496050" y="2901950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迟</a:t>
            </a:r>
          </a:p>
        </p:txBody>
      </p:sp>
      <p:sp>
        <p:nvSpPr>
          <p:cNvPr id="16" name="矩形 15"/>
          <p:cNvSpPr/>
          <p:nvPr/>
        </p:nvSpPr>
        <p:spPr>
          <a:xfrm>
            <a:off x="9375775" y="1390650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汽</a:t>
            </a:r>
          </a:p>
        </p:txBody>
      </p:sp>
      <p:sp>
        <p:nvSpPr>
          <p:cNvPr id="17" name="矩形 16"/>
          <p:cNvSpPr/>
          <p:nvPr/>
        </p:nvSpPr>
        <p:spPr>
          <a:xfrm>
            <a:off x="9375775" y="2182813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背</a:t>
            </a:r>
          </a:p>
        </p:txBody>
      </p:sp>
      <p:sp>
        <p:nvSpPr>
          <p:cNvPr id="19" name="矩形 18"/>
          <p:cNvSpPr/>
          <p:nvPr/>
        </p:nvSpPr>
        <p:spPr>
          <a:xfrm>
            <a:off x="6496050" y="2182813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洗</a:t>
            </a:r>
          </a:p>
        </p:txBody>
      </p:sp>
      <p:sp>
        <p:nvSpPr>
          <p:cNvPr id="24" name="矩形 23"/>
          <p:cNvSpPr/>
          <p:nvPr/>
        </p:nvSpPr>
        <p:spPr>
          <a:xfrm>
            <a:off x="7504113" y="4268788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</a:t>
            </a:r>
          </a:p>
        </p:txBody>
      </p:sp>
      <p:sp>
        <p:nvSpPr>
          <p:cNvPr id="22" name="矩形 21"/>
          <p:cNvSpPr/>
          <p:nvPr/>
        </p:nvSpPr>
        <p:spPr>
          <a:xfrm>
            <a:off x="5056188" y="5151438"/>
            <a:ext cx="24841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快</a:t>
            </a:r>
            <a:r>
              <a:rPr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忄</a:t>
            </a:r>
            <a:r>
              <a:rPr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冫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504113" y="5135563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10" grpId="0" bldLvl="0" animBg="1"/>
      <p:bldP spid="6" grpId="0"/>
      <p:bldP spid="9" grpId="0"/>
      <p:bldP spid="11" grpId="0"/>
      <p:bldP spid="14" grpId="0"/>
      <p:bldP spid="16" grpId="0"/>
      <p:bldP spid="17" grpId="0"/>
      <p:bldP spid="19" grpId="0"/>
      <p:bldP spid="24" grpId="0"/>
      <p:bldP spid="22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"/>
          <p:cNvSpPr>
            <a:spLocks noChangeArrowheads="1"/>
          </p:cNvSpPr>
          <p:nvPr/>
        </p:nvSpPr>
        <p:spPr bwMode="auto">
          <a:xfrm>
            <a:off x="2251075" y="4667250"/>
            <a:ext cx="7816850" cy="123761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gradFill>
            <a:gsLst>
              <a:gs pos="60000">
                <a:srgbClr val="C5E3E5"/>
              </a:gs>
              <a:gs pos="100000">
                <a:srgbClr val="A9DCDD"/>
              </a:gs>
              <a:gs pos="0">
                <a:srgbClr val="E0EEEF"/>
              </a:gs>
            </a:gsLst>
            <a:lin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2251075" y="3076575"/>
            <a:ext cx="7848600" cy="133350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2251075" y="1384300"/>
            <a:ext cx="7777480" cy="132080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8738" y="1419225"/>
            <a:ext cx="7920037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一（  ）钱  （  ）形  （  ）旦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2025" y="1941513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0888" y="1951038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7525" y="1951038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2950" y="3089275"/>
            <a:ext cx="862647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汽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气    </a:t>
            </a:r>
          </a:p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（  ）球 （  ）车 天（  ）（  ）水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3638" y="3595688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54538" y="3586163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80250" y="3576638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气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64550" y="3595688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4475" y="4641850"/>
            <a:ext cx="764857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已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己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（  ）经  （  ）后  自（ </a:t>
            </a:r>
            <a:r>
              <a:rPr lang="zh-CN" altLang="en-US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8663" y="5195888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22913" y="5186363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12150" y="5170488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己</a:t>
            </a:r>
          </a:p>
        </p:txBody>
      </p:sp>
      <p:sp>
        <p:nvSpPr>
          <p:cNvPr id="6162" name="矩形 4"/>
          <p:cNvSpPr/>
          <p:nvPr/>
        </p:nvSpPr>
        <p:spPr>
          <a:xfrm>
            <a:off x="2433955" y="354013"/>
            <a:ext cx="2592388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比一比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1" grpId="0" bldLvl="0" animBg="1"/>
      <p:bldP spid="19" grpId="0" bldLvl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27"/>
          <p:cNvGrpSpPr/>
          <p:nvPr/>
        </p:nvGrpSpPr>
        <p:grpSpPr>
          <a:xfrm>
            <a:off x="3446145" y="858520"/>
            <a:ext cx="1930400" cy="831215"/>
            <a:chOff x="2694384" y="508317"/>
            <a:chExt cx="1845563" cy="637982"/>
          </a:xfrm>
        </p:grpSpPr>
        <p:sp>
          <p:nvSpPr>
            <p:cNvPr id="3" name="矩形: 圆角 28"/>
            <p:cNvSpPr/>
            <p:nvPr/>
          </p:nvSpPr>
          <p:spPr bwMode="auto">
            <a:xfrm rot="19996946">
              <a:off x="2694384" y="609051"/>
              <a:ext cx="564597" cy="471142"/>
            </a:xfrm>
            <a:prstGeom prst="roundRect">
              <a:avLst/>
            </a:prstGeom>
            <a:solidFill>
              <a:srgbClr val="FFCCCC"/>
            </a:solidFill>
            <a:ln>
              <a:solidFill>
                <a:srgbClr val="FF9999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多</a:t>
              </a:r>
            </a:p>
          </p:txBody>
        </p:sp>
        <p:sp>
          <p:nvSpPr>
            <p:cNvPr id="4" name="矩形: 圆角 29"/>
            <p:cNvSpPr/>
            <p:nvPr/>
          </p:nvSpPr>
          <p:spPr bwMode="auto">
            <a:xfrm rot="432022">
              <a:off x="3359151" y="508317"/>
              <a:ext cx="564597" cy="471142"/>
            </a:xfrm>
            <a:prstGeom prst="roundRect">
              <a:avLst/>
            </a:prstGeom>
            <a:solidFill>
              <a:srgbClr val="CCFFCC"/>
            </a:solidFill>
            <a:ln>
              <a:solidFill>
                <a:srgbClr val="99FF99">
                  <a:alpha val="20000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音</a:t>
              </a:r>
            </a:p>
          </p:txBody>
        </p:sp>
        <p:sp>
          <p:nvSpPr>
            <p:cNvPr id="5" name="矩形: 圆角 30"/>
            <p:cNvSpPr/>
            <p:nvPr/>
          </p:nvSpPr>
          <p:spPr bwMode="auto">
            <a:xfrm rot="1932324">
              <a:off x="3973832" y="675158"/>
              <a:ext cx="566115" cy="471141"/>
            </a:xfrm>
            <a:prstGeom prst="roundRect">
              <a:avLst/>
            </a:prstGeom>
            <a:solidFill>
              <a:srgbClr val="FFCC99"/>
            </a:solidFill>
            <a:ln>
              <a:solidFill>
                <a:srgbClr val="FFCC66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字</a:t>
              </a:r>
            </a:p>
          </p:txBody>
        </p:sp>
      </p:grpSp>
      <p:grpSp>
        <p:nvGrpSpPr>
          <p:cNvPr id="7171" name="组合 6"/>
          <p:cNvGrpSpPr/>
          <p:nvPr/>
        </p:nvGrpSpPr>
        <p:grpSpPr>
          <a:xfrm>
            <a:off x="3514090" y="2621280"/>
            <a:ext cx="1388745" cy="2329815"/>
            <a:chOff x="1137539" y="1757340"/>
            <a:chExt cx="1389021" cy="2162419"/>
          </a:xfrm>
        </p:grpSpPr>
        <p:pic>
          <p:nvPicPr>
            <p:cNvPr id="7177" name="Picture 2" descr="E:\图库。\嵌图\11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7539" y="1757340"/>
              <a:ext cx="1389021" cy="21624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8" name="TextBox 5"/>
            <p:cNvSpPr txBox="1"/>
            <p:nvPr/>
          </p:nvSpPr>
          <p:spPr>
            <a:xfrm>
              <a:off x="1484720" y="2941934"/>
              <a:ext cx="794997" cy="7703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4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背</a:t>
              </a:r>
            </a:p>
          </p:txBody>
        </p:sp>
      </p:grpSp>
      <p:sp>
        <p:nvSpPr>
          <p:cNvPr id="8" name="左大括号 7"/>
          <p:cNvSpPr/>
          <p:nvPr/>
        </p:nvSpPr>
        <p:spPr>
          <a:xfrm>
            <a:off x="5192395" y="2684463"/>
            <a:ext cx="431800" cy="2400300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3870" y="2333625"/>
            <a:ext cx="3244215" cy="7067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4000" b="1" kern="1200" cap="none" spc="0" normalizeH="0" baseline="0" noProof="0" dirty="0" err="1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bēi</a:t>
            </a:r>
            <a:r>
              <a:rPr kumimoji="0" lang="en-US" altLang="zh-CN" sz="2800" b="1" kern="1200" cap="none" spc="0" normalizeH="0" baseline="0" noProof="0" dirty="0">
                <a:latin typeface="+mn-ea"/>
                <a:ea typeface="+mn-ea"/>
                <a:cs typeface="+mn-cs"/>
              </a:rPr>
              <a:t>(                   )</a:t>
            </a:r>
            <a:endParaRPr kumimoji="0" lang="zh-CN" altLang="en-US" sz="2800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8633" y="4714875"/>
            <a:ext cx="2713990" cy="7067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Tx/>
              <a:defRPr/>
            </a:pPr>
            <a:r>
              <a:rPr kumimoji="0" lang="en-US" altLang="zh-CN" sz="4000" b="1" kern="1200" cap="none" spc="0" normalizeH="0" baseline="0" noProof="0" dirty="0" err="1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bèi</a:t>
            </a:r>
            <a:r>
              <a:rPr kumimoji="0" lang="en-US" altLang="zh-CN" sz="2800" b="1" kern="1200" cap="none" spc="0" normalizeH="0" baseline="0" noProof="0" dirty="0">
                <a:latin typeface="+mn-ea"/>
                <a:ea typeface="+mn-ea"/>
                <a:cs typeface="+mn-cs"/>
              </a:rPr>
              <a:t>(              )</a:t>
            </a:r>
            <a:endParaRPr kumimoji="0" lang="zh-CN" altLang="en-US" sz="2800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4950" y="2333625"/>
            <a:ext cx="2019300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背书包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84633" y="4714875"/>
            <a:ext cx="1407160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背书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2234248" y="1056323"/>
            <a:ext cx="2197100" cy="62230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8195" name="矩形 3"/>
          <p:cNvSpPr/>
          <p:nvPr/>
        </p:nvSpPr>
        <p:spPr>
          <a:xfrm>
            <a:off x="1904365" y="2720658"/>
            <a:ext cx="7434263" cy="9709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96" name="矩形 1"/>
          <p:cNvSpPr/>
          <p:nvPr/>
        </p:nvSpPr>
        <p:spPr>
          <a:xfrm>
            <a:off x="2347278" y="2134870"/>
            <a:ext cx="7143750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闹钟   迟到  背着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刚想   叹气  决定  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已经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丁零零   公共汽车</a:t>
            </a:r>
          </a:p>
        </p:txBody>
      </p:sp>
      <p:pic>
        <p:nvPicPr>
          <p:cNvPr id="8197" name="图片 7" descr="花盆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898" y="1053148"/>
            <a:ext cx="508000" cy="595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TextBox 7"/>
          <p:cNvSpPr txBox="1"/>
          <p:nvPr/>
        </p:nvSpPr>
        <p:spPr>
          <a:xfrm>
            <a:off x="2678748" y="1047750"/>
            <a:ext cx="171450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读一读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2061528" y="2063433"/>
            <a:ext cx="6715125" cy="3143250"/>
          </a:xfrm>
          <a:prstGeom prst="roundRect">
            <a:avLst/>
          </a:prstGeom>
          <a:noFill/>
          <a:ln w="508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00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02"/>
          <a:stretch>
            <a:fillRect/>
          </a:stretch>
        </p:blipFill>
        <p:spPr>
          <a:xfrm>
            <a:off x="8987155" y="2931795"/>
            <a:ext cx="1501775" cy="14071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6"/>
          <p:cNvSpPr txBox="1"/>
          <p:nvPr/>
        </p:nvSpPr>
        <p:spPr>
          <a:xfrm>
            <a:off x="4143375" y="4640263"/>
            <a:ext cx="65405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定</a:t>
            </a:r>
          </a:p>
        </p:txBody>
      </p:sp>
      <p:sp>
        <p:nvSpPr>
          <p:cNvPr id="10243" name="TextBox 27"/>
          <p:cNvSpPr txBox="1"/>
          <p:nvPr/>
        </p:nvSpPr>
        <p:spPr>
          <a:xfrm>
            <a:off x="5794375" y="4640263"/>
            <a:ext cx="65246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已</a:t>
            </a:r>
          </a:p>
        </p:txBody>
      </p:sp>
      <p:sp>
        <p:nvSpPr>
          <p:cNvPr id="10244" name="TextBox 28"/>
          <p:cNvSpPr txBox="1"/>
          <p:nvPr/>
        </p:nvSpPr>
        <p:spPr>
          <a:xfrm>
            <a:off x="7451725" y="4640263"/>
            <a:ext cx="65246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</a:t>
            </a:r>
          </a:p>
        </p:txBody>
      </p:sp>
      <p:sp>
        <p:nvSpPr>
          <p:cNvPr id="10245" name="TextBox 21"/>
          <p:cNvSpPr txBox="1"/>
          <p:nvPr/>
        </p:nvSpPr>
        <p:spPr>
          <a:xfrm>
            <a:off x="2546350" y="3113088"/>
            <a:ext cx="65405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刚</a:t>
            </a:r>
          </a:p>
        </p:txBody>
      </p:sp>
      <p:sp>
        <p:nvSpPr>
          <p:cNvPr id="10246" name="TextBox 22"/>
          <p:cNvSpPr txBox="1"/>
          <p:nvPr/>
        </p:nvSpPr>
        <p:spPr>
          <a:xfrm>
            <a:off x="4197350" y="3113088"/>
            <a:ext cx="65246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丁</a:t>
            </a:r>
          </a:p>
        </p:txBody>
      </p:sp>
      <p:sp>
        <p:nvSpPr>
          <p:cNvPr id="10247" name="TextBox 23"/>
          <p:cNvSpPr txBox="1"/>
          <p:nvPr/>
        </p:nvSpPr>
        <p:spPr>
          <a:xfrm>
            <a:off x="5854700" y="3113088"/>
            <a:ext cx="65246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共</a:t>
            </a:r>
          </a:p>
        </p:txBody>
      </p:sp>
      <p:sp>
        <p:nvSpPr>
          <p:cNvPr id="10248" name="TextBox 24"/>
          <p:cNvSpPr txBox="1"/>
          <p:nvPr/>
        </p:nvSpPr>
        <p:spPr>
          <a:xfrm>
            <a:off x="7408863" y="3113088"/>
            <a:ext cx="652462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汽</a:t>
            </a:r>
          </a:p>
        </p:txBody>
      </p:sp>
      <p:sp>
        <p:nvSpPr>
          <p:cNvPr id="10249" name="TextBox 25"/>
          <p:cNvSpPr txBox="1"/>
          <p:nvPr/>
        </p:nvSpPr>
        <p:spPr>
          <a:xfrm>
            <a:off x="9101138" y="3113088"/>
            <a:ext cx="652462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决</a:t>
            </a:r>
          </a:p>
        </p:txBody>
      </p:sp>
      <p:sp>
        <p:nvSpPr>
          <p:cNvPr id="10250" name="TextBox 16"/>
          <p:cNvSpPr txBox="1"/>
          <p:nvPr/>
        </p:nvSpPr>
        <p:spPr>
          <a:xfrm>
            <a:off x="2546350" y="1693863"/>
            <a:ext cx="65405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钟</a:t>
            </a:r>
          </a:p>
        </p:txBody>
      </p:sp>
      <p:sp>
        <p:nvSpPr>
          <p:cNvPr id="10251" name="TextBox 17"/>
          <p:cNvSpPr txBox="1"/>
          <p:nvPr/>
        </p:nvSpPr>
        <p:spPr>
          <a:xfrm>
            <a:off x="4197350" y="1693863"/>
            <a:ext cx="65246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</a:p>
        </p:txBody>
      </p:sp>
      <p:sp>
        <p:nvSpPr>
          <p:cNvPr id="10252" name="TextBox 18"/>
          <p:cNvSpPr txBox="1"/>
          <p:nvPr/>
        </p:nvSpPr>
        <p:spPr>
          <a:xfrm>
            <a:off x="5854700" y="1693863"/>
            <a:ext cx="65246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迟</a:t>
            </a:r>
          </a:p>
        </p:txBody>
      </p:sp>
      <p:sp>
        <p:nvSpPr>
          <p:cNvPr id="10253" name="TextBox 19"/>
          <p:cNvSpPr txBox="1"/>
          <p:nvPr/>
        </p:nvSpPr>
        <p:spPr>
          <a:xfrm>
            <a:off x="7408863" y="1693863"/>
            <a:ext cx="652462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洗</a:t>
            </a:r>
          </a:p>
        </p:txBody>
      </p:sp>
      <p:sp>
        <p:nvSpPr>
          <p:cNvPr id="10254" name="TextBox 20"/>
          <p:cNvSpPr txBox="1"/>
          <p:nvPr/>
        </p:nvSpPr>
        <p:spPr>
          <a:xfrm>
            <a:off x="9101138" y="1693863"/>
            <a:ext cx="652462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背</a:t>
            </a:r>
          </a:p>
        </p:txBody>
      </p:sp>
      <p:pic>
        <p:nvPicPr>
          <p:cNvPr id="2" name="Picture 1" descr="j02129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8" y="1357313"/>
            <a:ext cx="1501775" cy="1258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2" descr="j02129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438" y="1357313"/>
            <a:ext cx="1501775" cy="1258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3" descr="j02129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063" y="1357313"/>
            <a:ext cx="1501775" cy="1258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Picture 4" descr="j02129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5" y="1357313"/>
            <a:ext cx="1501775" cy="1258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5" descr="j02129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188" y="1357313"/>
            <a:ext cx="1501775" cy="1258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6" descr="j02129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488" y="2792413"/>
            <a:ext cx="1501775" cy="1258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Picture 7" descr="j02129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786063"/>
            <a:ext cx="1501775" cy="1258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8" descr="j02129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2786063"/>
            <a:ext cx="1501775" cy="1258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Picture 9" descr="j02129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563" y="2786063"/>
            <a:ext cx="1501775" cy="1258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10" descr="j02129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188" y="2786063"/>
            <a:ext cx="1501775" cy="1258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Picture 11" descr="j02129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438" y="4313238"/>
            <a:ext cx="1501775" cy="1260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Picture 12" descr="j02129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788" y="4313238"/>
            <a:ext cx="1501775" cy="1260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Picture 13" descr="j02129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950" y="4313238"/>
            <a:ext cx="1501775" cy="1260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Group 47"/>
          <p:cNvGraphicFramePr>
            <a:graphicFrameLocks noGrp="1"/>
          </p:cNvGraphicFramePr>
          <p:nvPr/>
        </p:nvGraphicFramePr>
        <p:xfrm>
          <a:off x="7247467" y="1287568"/>
          <a:ext cx="3454400" cy="3454400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71894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4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6809317" y="4818168"/>
            <a:ext cx="4840817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书写指导：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上面两横长短不同，略微向右上方倾斜。第三笔撇较短，第四笔竖弯钩要写得舒展。</a:t>
            </a:r>
          </a:p>
        </p:txBody>
      </p:sp>
      <p:sp>
        <p:nvSpPr>
          <p:cNvPr id="21518" name="矩形 4"/>
          <p:cNvSpPr/>
          <p:nvPr/>
        </p:nvSpPr>
        <p:spPr>
          <a:xfrm>
            <a:off x="4726517" y="2250652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</a:p>
        </p:txBody>
      </p:sp>
      <p:sp>
        <p:nvSpPr>
          <p:cNvPr id="42" name="矩形 41"/>
          <p:cNvSpPr/>
          <p:nvPr/>
        </p:nvSpPr>
        <p:spPr>
          <a:xfrm>
            <a:off x="4169833" y="1393402"/>
            <a:ext cx="2459567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yuán  </a:t>
            </a:r>
          </a:p>
          <a:p>
            <a:r>
              <a:rPr lang="en-US" altLang="zh-CN" sz="6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</a:p>
        </p:txBody>
      </p:sp>
      <p:sp>
        <p:nvSpPr>
          <p:cNvPr id="21521" name="TextBox 45"/>
          <p:cNvSpPr txBox="1"/>
          <p:nvPr/>
        </p:nvSpPr>
        <p:spPr>
          <a:xfrm>
            <a:off x="1250951" y="2187152"/>
            <a:ext cx="225213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endParaRPr lang="zh-CN" altLang="en-US" sz="7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810683" y="5051002"/>
            <a:ext cx="404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buClrTx/>
              <a:buSzTx/>
              <a:buFontTx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组词：</a:t>
            </a:r>
            <a:r>
              <a:rPr kumimoji="0" lang="zh-CN" altLang="en-US" sz="2665" b="1" kern="1200" cap="none" spc="0" normalizeH="0" baseline="0" noProof="0" dirty="0">
                <a:latin typeface="+mn-ea"/>
                <a:ea typeface="+mn-ea"/>
                <a:cs typeface="+mn-cs"/>
              </a:rPr>
              <a:t>元帅  元旦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83167" y="5472218"/>
            <a:ext cx="5941483" cy="7073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4572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造句：</a:t>
            </a:r>
            <a:r>
              <a:rPr kumimoji="0" lang="zh-CN" altLang="en-US" sz="2665" b="1" kern="1200" cap="none" spc="0" normalizeH="0" baseline="0" noProof="0" dirty="0">
                <a:latin typeface="+mn-ea"/>
                <a:ea typeface="+mn-ea"/>
                <a:cs typeface="+mn-cs"/>
              </a:rPr>
              <a:t>陈毅元帅是一个了不起的英雄。</a:t>
            </a:r>
          </a:p>
        </p:txBody>
      </p:sp>
      <p:sp>
        <p:nvSpPr>
          <p:cNvPr id="25" name="文本框 30"/>
          <p:cNvSpPr txBox="1">
            <a:spLocks noChangeArrowheads="1"/>
          </p:cNvSpPr>
          <p:nvPr/>
        </p:nvSpPr>
        <p:spPr bwMode="auto">
          <a:xfrm>
            <a:off x="728133" y="4506172"/>
            <a:ext cx="3312583" cy="911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音序：</a:t>
            </a:r>
            <a:r>
              <a:rPr kumimoji="0" lang="en-US" altLang="zh-CN" sz="2665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Y  </a:t>
            </a:r>
            <a:r>
              <a:rPr kumimoji="0" lang="zh-CN" altLang="en-US" sz="2665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部首：</a:t>
            </a:r>
            <a:r>
              <a:rPr kumimoji="0" lang="zh-CN" altLang="en-US" sz="2665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一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665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6" name="文本框 31"/>
          <p:cNvSpPr txBox="1">
            <a:spLocks noChangeArrowheads="1"/>
          </p:cNvSpPr>
          <p:nvPr/>
        </p:nvSpPr>
        <p:spPr bwMode="auto">
          <a:xfrm>
            <a:off x="446617" y="3909060"/>
            <a:ext cx="277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1">
            <a:spAutoFit/>
          </a:bodyPr>
          <a:lstStyle/>
          <a:p>
            <a:pPr marR="0" algn="ctr" defTabSz="457200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665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结构</a:t>
            </a:r>
            <a:r>
              <a:rPr kumimoji="0" lang="en-US" altLang="zh-CN" sz="2665" b="1" kern="1200" cap="none" spc="0" normalizeH="0" baseline="0" noProof="0" dirty="0">
                <a:solidFill>
                  <a:srgbClr val="0000FF"/>
                </a:solidFill>
                <a:latin typeface="+mn-ea"/>
                <a:ea typeface="+mn-ea"/>
                <a:cs typeface="+mn-cs"/>
              </a:rPr>
              <a:t>: </a:t>
            </a:r>
            <a:r>
              <a:rPr kumimoji="0" lang="zh-CN" altLang="en-US" sz="2665" b="1" kern="1200" cap="none" spc="0" normalizeH="0" baseline="0" noProof="0" dirty="0">
                <a:latin typeface="+mn-ea"/>
                <a:ea typeface="+mn-ea"/>
                <a:cs typeface="+mn-cs"/>
              </a:rPr>
              <a:t>独体</a:t>
            </a:r>
          </a:p>
        </p:txBody>
      </p:sp>
      <p:sp>
        <p:nvSpPr>
          <p:cNvPr id="27" name="Freeform 40"/>
          <p:cNvSpPr/>
          <p:nvPr/>
        </p:nvSpPr>
        <p:spPr>
          <a:xfrm>
            <a:off x="7973484" y="2472902"/>
            <a:ext cx="1648883" cy="408517"/>
          </a:xfrm>
          <a:custGeom>
            <a:avLst/>
            <a:gdLst>
              <a:gd name="txL" fmla="*/ 0 w 1948"/>
              <a:gd name="txT" fmla="*/ 0 h 483"/>
              <a:gd name="txR" fmla="*/ 1948 w 1948"/>
              <a:gd name="txB" fmla="*/ 483 h 48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948" h="483">
                <a:moveTo>
                  <a:pt x="1047" y="145"/>
                </a:moveTo>
                <a:lnTo>
                  <a:pt x="1175" y="113"/>
                </a:lnTo>
                <a:lnTo>
                  <a:pt x="1288" y="80"/>
                </a:lnTo>
                <a:lnTo>
                  <a:pt x="1401" y="48"/>
                </a:lnTo>
                <a:lnTo>
                  <a:pt x="1481" y="32"/>
                </a:lnTo>
                <a:lnTo>
                  <a:pt x="1562" y="16"/>
                </a:lnTo>
                <a:lnTo>
                  <a:pt x="1626" y="0"/>
                </a:lnTo>
                <a:lnTo>
                  <a:pt x="1674" y="0"/>
                </a:lnTo>
                <a:lnTo>
                  <a:pt x="1707" y="0"/>
                </a:lnTo>
                <a:lnTo>
                  <a:pt x="1803" y="0"/>
                </a:lnTo>
                <a:lnTo>
                  <a:pt x="1900" y="32"/>
                </a:lnTo>
                <a:lnTo>
                  <a:pt x="1932" y="80"/>
                </a:lnTo>
                <a:lnTo>
                  <a:pt x="1948" y="96"/>
                </a:lnTo>
                <a:lnTo>
                  <a:pt x="1948" y="113"/>
                </a:lnTo>
                <a:lnTo>
                  <a:pt x="1948" y="129"/>
                </a:lnTo>
                <a:lnTo>
                  <a:pt x="1916" y="145"/>
                </a:lnTo>
                <a:lnTo>
                  <a:pt x="1868" y="161"/>
                </a:lnTo>
                <a:lnTo>
                  <a:pt x="1787" y="177"/>
                </a:lnTo>
                <a:lnTo>
                  <a:pt x="1610" y="209"/>
                </a:lnTo>
                <a:lnTo>
                  <a:pt x="1417" y="241"/>
                </a:lnTo>
                <a:lnTo>
                  <a:pt x="1208" y="290"/>
                </a:lnTo>
                <a:lnTo>
                  <a:pt x="1095" y="306"/>
                </a:lnTo>
                <a:lnTo>
                  <a:pt x="966" y="338"/>
                </a:lnTo>
                <a:lnTo>
                  <a:pt x="692" y="402"/>
                </a:lnTo>
                <a:lnTo>
                  <a:pt x="451" y="451"/>
                </a:lnTo>
                <a:lnTo>
                  <a:pt x="338" y="467"/>
                </a:lnTo>
                <a:lnTo>
                  <a:pt x="258" y="483"/>
                </a:lnTo>
                <a:lnTo>
                  <a:pt x="193" y="483"/>
                </a:lnTo>
                <a:lnTo>
                  <a:pt x="161" y="483"/>
                </a:lnTo>
                <a:lnTo>
                  <a:pt x="129" y="483"/>
                </a:lnTo>
                <a:lnTo>
                  <a:pt x="113" y="467"/>
                </a:lnTo>
                <a:lnTo>
                  <a:pt x="81" y="451"/>
                </a:lnTo>
                <a:lnTo>
                  <a:pt x="48" y="434"/>
                </a:lnTo>
                <a:lnTo>
                  <a:pt x="16" y="418"/>
                </a:lnTo>
                <a:lnTo>
                  <a:pt x="0" y="386"/>
                </a:lnTo>
                <a:lnTo>
                  <a:pt x="0" y="370"/>
                </a:lnTo>
                <a:lnTo>
                  <a:pt x="16" y="354"/>
                </a:lnTo>
                <a:lnTo>
                  <a:pt x="32" y="354"/>
                </a:lnTo>
                <a:lnTo>
                  <a:pt x="48" y="354"/>
                </a:lnTo>
                <a:lnTo>
                  <a:pt x="81" y="338"/>
                </a:lnTo>
                <a:lnTo>
                  <a:pt x="161" y="338"/>
                </a:lnTo>
                <a:lnTo>
                  <a:pt x="274" y="322"/>
                </a:lnTo>
                <a:lnTo>
                  <a:pt x="338" y="306"/>
                </a:lnTo>
                <a:lnTo>
                  <a:pt x="419" y="290"/>
                </a:lnTo>
                <a:lnTo>
                  <a:pt x="499" y="273"/>
                </a:lnTo>
                <a:lnTo>
                  <a:pt x="580" y="257"/>
                </a:lnTo>
                <a:lnTo>
                  <a:pt x="692" y="241"/>
                </a:lnTo>
                <a:lnTo>
                  <a:pt x="805" y="209"/>
                </a:lnTo>
                <a:lnTo>
                  <a:pt x="918" y="177"/>
                </a:lnTo>
                <a:lnTo>
                  <a:pt x="1047" y="14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" name="Freeform 41"/>
          <p:cNvSpPr/>
          <p:nvPr/>
        </p:nvSpPr>
        <p:spPr>
          <a:xfrm>
            <a:off x="8341784" y="1941619"/>
            <a:ext cx="952500" cy="325967"/>
          </a:xfrm>
          <a:custGeom>
            <a:avLst/>
            <a:gdLst>
              <a:gd name="txL" fmla="*/ 0 w 1127"/>
              <a:gd name="txT" fmla="*/ 0 h 386"/>
              <a:gd name="txR" fmla="*/ 1127 w 1127"/>
              <a:gd name="txB" fmla="*/ 386 h 38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27" h="386">
                <a:moveTo>
                  <a:pt x="612" y="306"/>
                </a:moveTo>
                <a:lnTo>
                  <a:pt x="531" y="322"/>
                </a:lnTo>
                <a:lnTo>
                  <a:pt x="467" y="338"/>
                </a:lnTo>
                <a:lnTo>
                  <a:pt x="386" y="354"/>
                </a:lnTo>
                <a:lnTo>
                  <a:pt x="338" y="370"/>
                </a:lnTo>
                <a:lnTo>
                  <a:pt x="290" y="386"/>
                </a:lnTo>
                <a:lnTo>
                  <a:pt x="257" y="386"/>
                </a:lnTo>
                <a:lnTo>
                  <a:pt x="225" y="386"/>
                </a:lnTo>
                <a:lnTo>
                  <a:pt x="209" y="386"/>
                </a:lnTo>
                <a:lnTo>
                  <a:pt x="145" y="386"/>
                </a:lnTo>
                <a:lnTo>
                  <a:pt x="80" y="354"/>
                </a:lnTo>
                <a:lnTo>
                  <a:pt x="48" y="338"/>
                </a:lnTo>
                <a:lnTo>
                  <a:pt x="16" y="322"/>
                </a:lnTo>
                <a:lnTo>
                  <a:pt x="0" y="306"/>
                </a:lnTo>
                <a:lnTo>
                  <a:pt x="0" y="290"/>
                </a:lnTo>
                <a:lnTo>
                  <a:pt x="0" y="274"/>
                </a:lnTo>
                <a:lnTo>
                  <a:pt x="32" y="258"/>
                </a:lnTo>
                <a:lnTo>
                  <a:pt x="48" y="258"/>
                </a:lnTo>
                <a:lnTo>
                  <a:pt x="64" y="258"/>
                </a:lnTo>
                <a:lnTo>
                  <a:pt x="112" y="242"/>
                </a:lnTo>
                <a:lnTo>
                  <a:pt x="145" y="226"/>
                </a:lnTo>
                <a:lnTo>
                  <a:pt x="209" y="209"/>
                </a:lnTo>
                <a:lnTo>
                  <a:pt x="290" y="193"/>
                </a:lnTo>
                <a:lnTo>
                  <a:pt x="370" y="161"/>
                </a:lnTo>
                <a:lnTo>
                  <a:pt x="451" y="129"/>
                </a:lnTo>
                <a:lnTo>
                  <a:pt x="547" y="97"/>
                </a:lnTo>
                <a:lnTo>
                  <a:pt x="628" y="81"/>
                </a:lnTo>
                <a:lnTo>
                  <a:pt x="708" y="49"/>
                </a:lnTo>
                <a:lnTo>
                  <a:pt x="773" y="32"/>
                </a:lnTo>
                <a:lnTo>
                  <a:pt x="821" y="16"/>
                </a:lnTo>
                <a:lnTo>
                  <a:pt x="869" y="16"/>
                </a:lnTo>
                <a:lnTo>
                  <a:pt x="917" y="0"/>
                </a:lnTo>
                <a:lnTo>
                  <a:pt x="934" y="0"/>
                </a:lnTo>
                <a:lnTo>
                  <a:pt x="982" y="0"/>
                </a:lnTo>
                <a:lnTo>
                  <a:pt x="1014" y="0"/>
                </a:lnTo>
                <a:lnTo>
                  <a:pt x="1078" y="16"/>
                </a:lnTo>
                <a:lnTo>
                  <a:pt x="1095" y="32"/>
                </a:lnTo>
                <a:lnTo>
                  <a:pt x="1111" y="49"/>
                </a:lnTo>
                <a:lnTo>
                  <a:pt x="1127" y="65"/>
                </a:lnTo>
                <a:lnTo>
                  <a:pt x="1127" y="97"/>
                </a:lnTo>
                <a:lnTo>
                  <a:pt x="1111" y="113"/>
                </a:lnTo>
                <a:lnTo>
                  <a:pt x="1078" y="129"/>
                </a:lnTo>
                <a:lnTo>
                  <a:pt x="1046" y="161"/>
                </a:lnTo>
                <a:lnTo>
                  <a:pt x="1030" y="177"/>
                </a:lnTo>
                <a:lnTo>
                  <a:pt x="998" y="193"/>
                </a:lnTo>
                <a:lnTo>
                  <a:pt x="950" y="209"/>
                </a:lnTo>
                <a:lnTo>
                  <a:pt x="901" y="226"/>
                </a:lnTo>
                <a:lnTo>
                  <a:pt x="837" y="242"/>
                </a:lnTo>
                <a:lnTo>
                  <a:pt x="773" y="258"/>
                </a:lnTo>
                <a:lnTo>
                  <a:pt x="692" y="274"/>
                </a:lnTo>
                <a:lnTo>
                  <a:pt x="612" y="30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42"/>
          <p:cNvSpPr/>
          <p:nvPr/>
        </p:nvSpPr>
        <p:spPr>
          <a:xfrm>
            <a:off x="7685617" y="2745952"/>
            <a:ext cx="941916" cy="1210733"/>
          </a:xfrm>
          <a:custGeom>
            <a:avLst/>
            <a:gdLst>
              <a:gd name="txL" fmla="*/ 0 w 1111"/>
              <a:gd name="txT" fmla="*/ 0 h 1432"/>
              <a:gd name="txR" fmla="*/ 1111 w 1111"/>
              <a:gd name="txB" fmla="*/ 1432 h 143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11" h="1432">
                <a:moveTo>
                  <a:pt x="258" y="1319"/>
                </a:moveTo>
                <a:lnTo>
                  <a:pt x="209" y="1352"/>
                </a:lnTo>
                <a:lnTo>
                  <a:pt x="145" y="1368"/>
                </a:lnTo>
                <a:lnTo>
                  <a:pt x="113" y="1400"/>
                </a:lnTo>
                <a:lnTo>
                  <a:pt x="64" y="1416"/>
                </a:lnTo>
                <a:lnTo>
                  <a:pt x="32" y="1416"/>
                </a:lnTo>
                <a:lnTo>
                  <a:pt x="16" y="1432"/>
                </a:lnTo>
                <a:lnTo>
                  <a:pt x="0" y="1432"/>
                </a:lnTo>
                <a:lnTo>
                  <a:pt x="0" y="1416"/>
                </a:lnTo>
                <a:lnTo>
                  <a:pt x="0" y="1400"/>
                </a:lnTo>
                <a:lnTo>
                  <a:pt x="16" y="1368"/>
                </a:lnTo>
                <a:lnTo>
                  <a:pt x="48" y="1336"/>
                </a:lnTo>
                <a:lnTo>
                  <a:pt x="80" y="1303"/>
                </a:lnTo>
                <a:lnTo>
                  <a:pt x="145" y="1271"/>
                </a:lnTo>
                <a:lnTo>
                  <a:pt x="193" y="1223"/>
                </a:lnTo>
                <a:lnTo>
                  <a:pt x="258" y="1159"/>
                </a:lnTo>
                <a:lnTo>
                  <a:pt x="402" y="1046"/>
                </a:lnTo>
                <a:lnTo>
                  <a:pt x="531" y="901"/>
                </a:lnTo>
                <a:lnTo>
                  <a:pt x="644" y="756"/>
                </a:lnTo>
                <a:lnTo>
                  <a:pt x="741" y="595"/>
                </a:lnTo>
                <a:lnTo>
                  <a:pt x="805" y="434"/>
                </a:lnTo>
                <a:lnTo>
                  <a:pt x="869" y="289"/>
                </a:lnTo>
                <a:lnTo>
                  <a:pt x="902" y="145"/>
                </a:lnTo>
                <a:lnTo>
                  <a:pt x="902" y="0"/>
                </a:lnTo>
                <a:lnTo>
                  <a:pt x="998" y="80"/>
                </a:lnTo>
                <a:lnTo>
                  <a:pt x="1063" y="145"/>
                </a:lnTo>
                <a:lnTo>
                  <a:pt x="1111" y="193"/>
                </a:lnTo>
                <a:lnTo>
                  <a:pt x="1111" y="209"/>
                </a:lnTo>
                <a:lnTo>
                  <a:pt x="1111" y="241"/>
                </a:lnTo>
                <a:lnTo>
                  <a:pt x="1079" y="306"/>
                </a:lnTo>
                <a:lnTo>
                  <a:pt x="1063" y="370"/>
                </a:lnTo>
                <a:lnTo>
                  <a:pt x="1014" y="466"/>
                </a:lnTo>
                <a:lnTo>
                  <a:pt x="966" y="579"/>
                </a:lnTo>
                <a:lnTo>
                  <a:pt x="902" y="692"/>
                </a:lnTo>
                <a:lnTo>
                  <a:pt x="821" y="804"/>
                </a:lnTo>
                <a:lnTo>
                  <a:pt x="724" y="917"/>
                </a:lnTo>
                <a:lnTo>
                  <a:pt x="612" y="1030"/>
                </a:lnTo>
                <a:lnTo>
                  <a:pt x="499" y="1142"/>
                </a:lnTo>
                <a:lnTo>
                  <a:pt x="386" y="1239"/>
                </a:lnTo>
                <a:lnTo>
                  <a:pt x="258" y="131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43"/>
          <p:cNvSpPr/>
          <p:nvPr/>
        </p:nvSpPr>
        <p:spPr>
          <a:xfrm>
            <a:off x="8873067" y="2663402"/>
            <a:ext cx="1240367" cy="1430867"/>
          </a:xfrm>
          <a:custGeom>
            <a:avLst/>
            <a:gdLst>
              <a:gd name="txL" fmla="*/ 0 w 1465"/>
              <a:gd name="txT" fmla="*/ 0 h 1690"/>
              <a:gd name="txR" fmla="*/ 1465 w 1465"/>
              <a:gd name="txB" fmla="*/ 1690 h 169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65" h="1690">
                <a:moveTo>
                  <a:pt x="1255" y="1030"/>
                </a:moveTo>
                <a:lnTo>
                  <a:pt x="1272" y="966"/>
                </a:lnTo>
                <a:lnTo>
                  <a:pt x="1288" y="918"/>
                </a:lnTo>
                <a:lnTo>
                  <a:pt x="1304" y="869"/>
                </a:lnTo>
                <a:lnTo>
                  <a:pt x="1304" y="837"/>
                </a:lnTo>
                <a:lnTo>
                  <a:pt x="1320" y="805"/>
                </a:lnTo>
                <a:lnTo>
                  <a:pt x="1336" y="789"/>
                </a:lnTo>
                <a:lnTo>
                  <a:pt x="1336" y="773"/>
                </a:lnTo>
                <a:lnTo>
                  <a:pt x="1352" y="757"/>
                </a:lnTo>
                <a:lnTo>
                  <a:pt x="1368" y="773"/>
                </a:lnTo>
                <a:lnTo>
                  <a:pt x="1368" y="789"/>
                </a:lnTo>
                <a:lnTo>
                  <a:pt x="1384" y="821"/>
                </a:lnTo>
                <a:lnTo>
                  <a:pt x="1384" y="853"/>
                </a:lnTo>
                <a:lnTo>
                  <a:pt x="1400" y="885"/>
                </a:lnTo>
                <a:lnTo>
                  <a:pt x="1400" y="950"/>
                </a:lnTo>
                <a:lnTo>
                  <a:pt x="1416" y="998"/>
                </a:lnTo>
                <a:lnTo>
                  <a:pt x="1416" y="1127"/>
                </a:lnTo>
                <a:lnTo>
                  <a:pt x="1433" y="1223"/>
                </a:lnTo>
                <a:lnTo>
                  <a:pt x="1449" y="1304"/>
                </a:lnTo>
                <a:lnTo>
                  <a:pt x="1465" y="1368"/>
                </a:lnTo>
                <a:lnTo>
                  <a:pt x="1465" y="1400"/>
                </a:lnTo>
                <a:lnTo>
                  <a:pt x="1465" y="1449"/>
                </a:lnTo>
                <a:lnTo>
                  <a:pt x="1465" y="1481"/>
                </a:lnTo>
                <a:lnTo>
                  <a:pt x="1433" y="1513"/>
                </a:lnTo>
                <a:lnTo>
                  <a:pt x="1352" y="1577"/>
                </a:lnTo>
                <a:lnTo>
                  <a:pt x="1255" y="1626"/>
                </a:lnTo>
                <a:lnTo>
                  <a:pt x="1175" y="1658"/>
                </a:lnTo>
                <a:lnTo>
                  <a:pt x="1062" y="1674"/>
                </a:lnTo>
                <a:lnTo>
                  <a:pt x="1014" y="1674"/>
                </a:lnTo>
                <a:lnTo>
                  <a:pt x="933" y="1690"/>
                </a:lnTo>
                <a:lnTo>
                  <a:pt x="869" y="1690"/>
                </a:lnTo>
                <a:lnTo>
                  <a:pt x="772" y="1690"/>
                </a:lnTo>
                <a:lnTo>
                  <a:pt x="611" y="1690"/>
                </a:lnTo>
                <a:lnTo>
                  <a:pt x="483" y="1674"/>
                </a:lnTo>
                <a:lnTo>
                  <a:pt x="370" y="1658"/>
                </a:lnTo>
                <a:lnTo>
                  <a:pt x="289" y="1626"/>
                </a:lnTo>
                <a:lnTo>
                  <a:pt x="241" y="1593"/>
                </a:lnTo>
                <a:lnTo>
                  <a:pt x="177" y="1545"/>
                </a:lnTo>
                <a:lnTo>
                  <a:pt x="128" y="1481"/>
                </a:lnTo>
                <a:lnTo>
                  <a:pt x="80" y="1416"/>
                </a:lnTo>
                <a:lnTo>
                  <a:pt x="48" y="1336"/>
                </a:lnTo>
                <a:lnTo>
                  <a:pt x="16" y="1239"/>
                </a:lnTo>
                <a:lnTo>
                  <a:pt x="0" y="1127"/>
                </a:lnTo>
                <a:lnTo>
                  <a:pt x="0" y="998"/>
                </a:lnTo>
                <a:lnTo>
                  <a:pt x="0" y="885"/>
                </a:lnTo>
                <a:lnTo>
                  <a:pt x="16" y="757"/>
                </a:lnTo>
                <a:lnTo>
                  <a:pt x="16" y="660"/>
                </a:lnTo>
                <a:lnTo>
                  <a:pt x="32" y="547"/>
                </a:lnTo>
                <a:lnTo>
                  <a:pt x="32" y="499"/>
                </a:lnTo>
                <a:lnTo>
                  <a:pt x="32" y="451"/>
                </a:lnTo>
                <a:lnTo>
                  <a:pt x="32" y="322"/>
                </a:lnTo>
                <a:lnTo>
                  <a:pt x="16" y="177"/>
                </a:lnTo>
                <a:lnTo>
                  <a:pt x="0" y="0"/>
                </a:lnTo>
                <a:lnTo>
                  <a:pt x="96" y="81"/>
                </a:lnTo>
                <a:lnTo>
                  <a:pt x="161" y="145"/>
                </a:lnTo>
                <a:lnTo>
                  <a:pt x="209" y="193"/>
                </a:lnTo>
                <a:lnTo>
                  <a:pt x="241" y="226"/>
                </a:lnTo>
                <a:lnTo>
                  <a:pt x="225" y="274"/>
                </a:lnTo>
                <a:lnTo>
                  <a:pt x="209" y="306"/>
                </a:lnTo>
                <a:lnTo>
                  <a:pt x="209" y="338"/>
                </a:lnTo>
                <a:lnTo>
                  <a:pt x="193" y="386"/>
                </a:lnTo>
                <a:lnTo>
                  <a:pt x="177" y="451"/>
                </a:lnTo>
                <a:lnTo>
                  <a:pt x="177" y="515"/>
                </a:lnTo>
                <a:lnTo>
                  <a:pt x="161" y="692"/>
                </a:lnTo>
                <a:lnTo>
                  <a:pt x="145" y="869"/>
                </a:lnTo>
                <a:lnTo>
                  <a:pt x="145" y="966"/>
                </a:lnTo>
                <a:lnTo>
                  <a:pt x="145" y="1062"/>
                </a:lnTo>
                <a:lnTo>
                  <a:pt x="161" y="1127"/>
                </a:lnTo>
                <a:lnTo>
                  <a:pt x="177" y="1191"/>
                </a:lnTo>
                <a:lnTo>
                  <a:pt x="193" y="1256"/>
                </a:lnTo>
                <a:lnTo>
                  <a:pt x="225" y="1304"/>
                </a:lnTo>
                <a:lnTo>
                  <a:pt x="257" y="1336"/>
                </a:lnTo>
                <a:lnTo>
                  <a:pt x="306" y="1368"/>
                </a:lnTo>
                <a:lnTo>
                  <a:pt x="370" y="1400"/>
                </a:lnTo>
                <a:lnTo>
                  <a:pt x="434" y="1433"/>
                </a:lnTo>
                <a:lnTo>
                  <a:pt x="499" y="1449"/>
                </a:lnTo>
                <a:lnTo>
                  <a:pt x="579" y="1449"/>
                </a:lnTo>
                <a:lnTo>
                  <a:pt x="660" y="1449"/>
                </a:lnTo>
                <a:lnTo>
                  <a:pt x="756" y="1449"/>
                </a:lnTo>
                <a:lnTo>
                  <a:pt x="933" y="1433"/>
                </a:lnTo>
                <a:lnTo>
                  <a:pt x="1014" y="1416"/>
                </a:lnTo>
                <a:lnTo>
                  <a:pt x="1078" y="1400"/>
                </a:lnTo>
                <a:lnTo>
                  <a:pt x="1127" y="1368"/>
                </a:lnTo>
                <a:lnTo>
                  <a:pt x="1159" y="1336"/>
                </a:lnTo>
                <a:lnTo>
                  <a:pt x="1191" y="1288"/>
                </a:lnTo>
                <a:lnTo>
                  <a:pt x="1223" y="1223"/>
                </a:lnTo>
                <a:lnTo>
                  <a:pt x="1239" y="1143"/>
                </a:lnTo>
                <a:lnTo>
                  <a:pt x="1255" y="103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136" y="529590"/>
            <a:ext cx="1202267" cy="683684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832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/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1482</Words>
  <Application>Microsoft Macintosh PowerPoint</Application>
  <PresentationFormat>寬螢幕</PresentationFormat>
  <Paragraphs>238</Paragraphs>
  <Slides>34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6" baseType="lpstr">
      <vt:lpstr>Calibri</vt:lpstr>
      <vt:lpstr>Times New Roman</vt:lpstr>
      <vt:lpstr>方正姚体</vt:lpstr>
      <vt:lpstr>仿宋</vt:lpstr>
      <vt:lpstr>黑体</vt:lpstr>
      <vt:lpstr>楷体</vt:lpstr>
      <vt:lpstr>楷体_GB2312</vt:lpstr>
      <vt:lpstr>隶书</vt:lpstr>
      <vt:lpstr>宋体</vt:lpstr>
      <vt:lpstr>微软雅黑</vt:lpstr>
      <vt:lpstr>Arial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/>
  <cp:lastModifiedBy>JUNLIN LIU</cp:lastModifiedBy>
  <cp:revision>15</cp:revision>
  <dcterms:created xsi:type="dcterms:W3CDTF">2019-06-19T02:08:00Z</dcterms:created>
  <dcterms:modified xsi:type="dcterms:W3CDTF">2020-05-21T01:38:11Z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2052-11.1.0.9329</vt:lpwstr>
  </property>
</Properties>
</file>