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52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Default Extension="wav" ContentType="audio/wav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Default Extension="wdp" ContentType="image/vnd.ms-photo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Default Extension="gif" ContentType="image/gif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88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96" y="-120"/>
      </p:cViewPr>
      <p:guideLst>
        <p:guide orient="horz" pos="2196"/>
        <p:guide pos="38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2020-4-24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‹#›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686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buFont typeface="Arial" panose="020B0604020202020204" pitchFamily="34" charset="0"/>
            </a:pPr>
            <a:fld id="{9A0DB2DC-4C9A-4742-B13C-FB6460FD3503}" type="slidenum">
              <a:rPr lang="zh-CN" altLang="en-US" sz="1200" dirty="0">
                <a:latin typeface="Arial" panose="020B0604020202020204" pitchFamily="34" charset="0"/>
              </a:rPr>
              <a:pPr lvl="0" algn="r" eaLnBrk="1" hangingPunct="1">
                <a:buFont typeface="Arial" panose="020B0604020202020204" pitchFamily="34" charset="0"/>
              </a:pPr>
              <a:t>2</a:t>
            </a:fld>
            <a:endParaRPr lang="zh-CN" alt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7891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789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9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2020-4-24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任意多边形 5"/>
          <p:cNvSpPr/>
          <p:nvPr userDrawn="1"/>
        </p:nvSpPr>
        <p:spPr>
          <a:xfrm>
            <a:off x="372950" y="390312"/>
            <a:ext cx="11250202" cy="6227571"/>
          </a:xfrm>
          <a:custGeom>
            <a:avLst/>
            <a:gdLst>
              <a:gd name="connsiteX0" fmla="*/ 739740 w 11250202"/>
              <a:gd name="connsiteY0" fmla="*/ 297950 h 6041204"/>
              <a:gd name="connsiteX1" fmla="*/ 739740 w 11250202"/>
              <a:gd name="connsiteY1" fmla="*/ 297950 h 6041204"/>
              <a:gd name="connsiteX2" fmla="*/ 4325420 w 11250202"/>
              <a:gd name="connsiteY2" fmla="*/ 123290 h 6041204"/>
              <a:gd name="connsiteX3" fmla="*/ 7962472 w 11250202"/>
              <a:gd name="connsiteY3" fmla="*/ 0 h 6041204"/>
              <a:gd name="connsiteX4" fmla="*/ 10941978 w 11250202"/>
              <a:gd name="connsiteY4" fmla="*/ 102741 h 6041204"/>
              <a:gd name="connsiteX5" fmla="*/ 11250202 w 11250202"/>
              <a:gd name="connsiteY5" fmla="*/ 3359649 h 6041204"/>
              <a:gd name="connsiteX6" fmla="*/ 11219380 w 11250202"/>
              <a:gd name="connsiteY6" fmla="*/ 5763802 h 6041204"/>
              <a:gd name="connsiteX7" fmla="*/ 6534364 w 11250202"/>
              <a:gd name="connsiteY7" fmla="*/ 5948737 h 6041204"/>
              <a:gd name="connsiteX8" fmla="*/ 2948683 w 11250202"/>
              <a:gd name="connsiteY8" fmla="*/ 5825447 h 6041204"/>
              <a:gd name="connsiteX9" fmla="*/ 0 w 11250202"/>
              <a:gd name="connsiteY9" fmla="*/ 6041204 h 6041204"/>
              <a:gd name="connsiteX10" fmla="*/ 41097 w 11250202"/>
              <a:gd name="connsiteY10" fmla="*/ 215757 h 6041204"/>
              <a:gd name="connsiteX11" fmla="*/ 739740 w 11250202"/>
              <a:gd name="connsiteY11" fmla="*/ 297950 h 6041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250202" h="6041204">
                <a:moveTo>
                  <a:pt x="739740" y="297950"/>
                </a:moveTo>
                <a:lnTo>
                  <a:pt x="739740" y="297950"/>
                </a:lnTo>
                <a:lnTo>
                  <a:pt x="4325420" y="123290"/>
                </a:lnTo>
                <a:lnTo>
                  <a:pt x="7962472" y="0"/>
                </a:lnTo>
                <a:lnTo>
                  <a:pt x="10941978" y="102741"/>
                </a:lnTo>
                <a:lnTo>
                  <a:pt x="11250202" y="3359649"/>
                </a:lnTo>
                <a:lnTo>
                  <a:pt x="11219380" y="5763802"/>
                </a:lnTo>
                <a:lnTo>
                  <a:pt x="6534364" y="5948737"/>
                </a:lnTo>
                <a:lnTo>
                  <a:pt x="2948683" y="5825447"/>
                </a:lnTo>
                <a:lnTo>
                  <a:pt x="0" y="6041204"/>
                </a:lnTo>
                <a:lnTo>
                  <a:pt x="41097" y="215757"/>
                </a:lnTo>
                <a:lnTo>
                  <a:pt x="739740" y="2979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3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 rot="5220000">
            <a:off x="2475138" y="-2763949"/>
            <a:ext cx="7315843" cy="12820674"/>
          </a:xfrm>
          <a:prstGeom prst="rect">
            <a:avLst/>
          </a:prstGeom>
        </p:spPr>
      </p:pic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fbd2fb683c1054defae30d1d02eb7d4b0226187e2e1cc-zlK4pj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 flipH="1">
            <a:off x="1153160" y="4815840"/>
            <a:ext cx="1173480" cy="1472565"/>
          </a:xfrm>
          <a:prstGeom prst="rect">
            <a:avLst/>
          </a:prstGeom>
        </p:spPr>
      </p:pic>
      <p:pic>
        <p:nvPicPr>
          <p:cNvPr id="39" name="图片 38" descr="卡通人物&#10;&#10;描述已自动生成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6969" y="-126365"/>
            <a:ext cx="2185219" cy="21852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image6.wdp"/><Relationship Id="rId7" Type="http://schemas.microsoft.com/office/2007/relationships/hdphoto" Target="../media/image1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image8.wdp"/><Relationship Id="rId4" Type="http://schemas.openxmlformats.org/officeDocument/2006/relationships/image" Target="../media/image6.png"/><Relationship Id="rId9" Type="http://schemas.microsoft.com/office/2007/relationships/hdphoto" Target="../media/image1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29.xml"/><Relationship Id="rId7" Type="http://schemas.openxmlformats.org/officeDocument/2006/relationships/slide" Target="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slide" Target="slide32.xml"/><Relationship Id="rId5" Type="http://schemas.openxmlformats.org/officeDocument/2006/relationships/slide" Target="slide31.xml"/><Relationship Id="rId10" Type="http://schemas.openxmlformats.org/officeDocument/2006/relationships/image" Target="../media/image20.png"/><Relationship Id="rId4" Type="http://schemas.openxmlformats.org/officeDocument/2006/relationships/slide" Target="slide30.xml"/><Relationship Id="rId9" Type="http://schemas.openxmlformats.org/officeDocument/2006/relationships/slide" Target="slide2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image1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image31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image3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image3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image3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image4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image42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image3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image3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image3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microsoft.com/office/2007/relationships/hdphoto" Target="../media/image46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microsoft.com/office/2007/relationships/hdphoto" Target="../media/image46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image3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image46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3.png"/><Relationship Id="rId7" Type="http://schemas.openxmlformats.org/officeDocument/2006/relationships/image" Target="../media/image47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26041;&#26041;&#35838;&#22530;\&#35821;&#25991;\&#20154;&#25945;&#19968;&#19979;\01%20&#37096;&#32534;&#19968;&#19979;&#35821;&#25991;&#26041;&#26041;&#35838;&#22530;&#33258;&#21046;&#35838;&#20214;-&#31532;1&#22871;\&#31532;5&#21333;&#20803;\&#35782;&#23383;5%20%20&#21160;&#29289;&#20799;&#27468;\&#35782;&#23383;5%20&#26391;&#35835;-&#21160;&#29289;&#20799;&#27468;.mp3" TargetMode="External"/><Relationship Id="rId5" Type="http://schemas.openxmlformats.org/officeDocument/2006/relationships/image" Target="../media/image11.png"/><Relationship Id="rId4" Type="http://schemas.microsoft.com/office/2007/relationships/hdphoto" Target="../media/image15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21105" y="3648710"/>
            <a:ext cx="1928813" cy="9709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益虫</a:t>
            </a:r>
          </a:p>
        </p:txBody>
      </p:sp>
      <p:pic>
        <p:nvPicPr>
          <p:cNvPr id="23563" name="Picture 11" descr="E:\文件中转站\课题图\续92 副本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49899" y="1862758"/>
            <a:ext cx="2500330" cy="223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矩形 9"/>
          <p:cNvSpPr/>
          <p:nvPr/>
        </p:nvSpPr>
        <p:spPr>
          <a:xfrm>
            <a:off x="5845017" y="3586798"/>
            <a:ext cx="1305560" cy="970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害虫</a:t>
            </a:r>
          </a:p>
        </p:txBody>
      </p:sp>
      <p:pic>
        <p:nvPicPr>
          <p:cNvPr id="11" name="Picture 10" descr="E:\文件中转站\课题图\苍蝇 副本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274560" y="1862455"/>
            <a:ext cx="241681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E:\文件中转站\课题图\续95 副本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48220" y="4361180"/>
            <a:ext cx="2343150" cy="181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圆角矩形 12"/>
          <p:cNvSpPr/>
          <p:nvPr/>
        </p:nvSpPr>
        <p:spPr>
          <a:xfrm>
            <a:off x="5237798" y="1072198"/>
            <a:ext cx="2278116" cy="64680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生活小常识</a:t>
            </a:r>
          </a:p>
        </p:txBody>
      </p:sp>
      <p:pic>
        <p:nvPicPr>
          <p:cNvPr id="9" name="Picture 25" descr="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/>
                </a14:imgProps>
              </a:ext>
            </a:extLst>
          </a:blip>
          <a:srcRect/>
          <a:stretch>
            <a:fillRect/>
          </a:stretch>
        </p:blipFill>
        <p:spPr bwMode="auto">
          <a:xfrm rot="21540000">
            <a:off x="3166334" y="4383236"/>
            <a:ext cx="2552255" cy="1879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 Box 15"/>
          <p:cNvSpPr txBox="1"/>
          <p:nvPr/>
        </p:nvSpPr>
        <p:spPr>
          <a:xfrm>
            <a:off x="1622743" y="3220085"/>
            <a:ext cx="113506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yì</a:t>
            </a:r>
            <a:endParaRPr lang="zh-CN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Text Box 15"/>
          <p:cNvSpPr txBox="1"/>
          <p:nvPr/>
        </p:nvSpPr>
        <p:spPr>
          <a:xfrm>
            <a:off x="5831840" y="3129915"/>
            <a:ext cx="8890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hài</a:t>
            </a:r>
            <a:endParaRPr lang="zh-CN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C:\Users\Administrator\Desktop\新建文件夹 (2)\0d727a6b669578106a48d4cbc9b2294a.png"/>
          <p:cNvPicPr>
            <a:picLocks noChangeAspect="1"/>
          </p:cNvPicPr>
          <p:nvPr/>
        </p:nvPicPr>
        <p:blipFill>
          <a:blip r:embed="rId2"/>
          <a:srcRect t="63219" b="1929"/>
          <a:stretch>
            <a:fillRect/>
          </a:stretch>
        </p:blipFill>
        <p:spPr>
          <a:xfrm>
            <a:off x="-11430" y="3007995"/>
            <a:ext cx="12215495" cy="38519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27"/>
          <p:cNvGrpSpPr/>
          <p:nvPr/>
        </p:nvGrpSpPr>
        <p:grpSpPr>
          <a:xfrm>
            <a:off x="1543050" y="1590675"/>
            <a:ext cx="1533525" cy="1554163"/>
            <a:chOff x="176137" y="755316"/>
            <a:chExt cx="1283294" cy="1165296"/>
          </a:xfrm>
        </p:grpSpPr>
        <p:pic>
          <p:nvPicPr>
            <p:cNvPr id="13335" name="Picture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6137" y="755316"/>
              <a:ext cx="1245176" cy="11652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36" name="TextBox 129"/>
            <p:cNvSpPr txBox="1"/>
            <p:nvPr/>
          </p:nvSpPr>
          <p:spPr>
            <a:xfrm>
              <a:off x="274710" y="1020445"/>
              <a:ext cx="1184721" cy="52991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40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蜻蜓</a:t>
              </a:r>
            </a:p>
          </p:txBody>
        </p:sp>
      </p:grpSp>
      <p:grpSp>
        <p:nvGrpSpPr>
          <p:cNvPr id="3" name="组合 130"/>
          <p:cNvGrpSpPr/>
          <p:nvPr/>
        </p:nvGrpSpPr>
        <p:grpSpPr>
          <a:xfrm>
            <a:off x="2746375" y="1590675"/>
            <a:ext cx="1543050" cy="1524000"/>
            <a:chOff x="1681448" y="677937"/>
            <a:chExt cx="1290758" cy="1142493"/>
          </a:xfrm>
        </p:grpSpPr>
        <p:pic>
          <p:nvPicPr>
            <p:cNvPr id="13333" name="Picture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81448" y="677937"/>
              <a:ext cx="1220809" cy="114249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34" name="TextBox 132"/>
            <p:cNvSpPr txBox="1"/>
            <p:nvPr/>
          </p:nvSpPr>
          <p:spPr>
            <a:xfrm>
              <a:off x="1813116" y="893741"/>
              <a:ext cx="1159090" cy="5298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40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迷藏</a:t>
              </a:r>
            </a:p>
          </p:txBody>
        </p:sp>
      </p:grpSp>
      <p:grpSp>
        <p:nvGrpSpPr>
          <p:cNvPr id="4" name="组合 133"/>
          <p:cNvGrpSpPr/>
          <p:nvPr/>
        </p:nvGrpSpPr>
        <p:grpSpPr>
          <a:xfrm>
            <a:off x="4038600" y="1590675"/>
            <a:ext cx="1447800" cy="1512888"/>
            <a:chOff x="3144071" y="676780"/>
            <a:chExt cx="1211905" cy="1134160"/>
          </a:xfrm>
        </p:grpSpPr>
        <p:pic>
          <p:nvPicPr>
            <p:cNvPr id="13331" name="Picture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44071" y="676780"/>
              <a:ext cx="1211905" cy="11341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32" name="TextBox 135"/>
            <p:cNvSpPr txBox="1"/>
            <p:nvPr/>
          </p:nvSpPr>
          <p:spPr>
            <a:xfrm>
              <a:off x="3452809" y="878233"/>
              <a:ext cx="594429" cy="52983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40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造</a:t>
              </a:r>
            </a:p>
          </p:txBody>
        </p:sp>
      </p:grpSp>
      <p:grpSp>
        <p:nvGrpSpPr>
          <p:cNvPr id="5" name="组合 136"/>
          <p:cNvGrpSpPr/>
          <p:nvPr/>
        </p:nvGrpSpPr>
        <p:grpSpPr>
          <a:xfrm>
            <a:off x="5180013" y="1590675"/>
            <a:ext cx="1636712" cy="1530350"/>
            <a:chOff x="4638774" y="664214"/>
            <a:chExt cx="1368862" cy="1146726"/>
          </a:xfrm>
        </p:grpSpPr>
        <p:pic>
          <p:nvPicPr>
            <p:cNvPr id="13329" name="Picture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38774" y="664214"/>
              <a:ext cx="1225333" cy="11467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30" name="TextBox 138"/>
            <p:cNvSpPr txBox="1"/>
            <p:nvPr/>
          </p:nvSpPr>
          <p:spPr>
            <a:xfrm>
              <a:off x="4766949" y="844579"/>
              <a:ext cx="1240687" cy="5295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40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蚂蚁</a:t>
              </a:r>
            </a:p>
          </p:txBody>
        </p:sp>
      </p:grpSp>
      <p:grpSp>
        <p:nvGrpSpPr>
          <p:cNvPr id="6" name="组合 139"/>
          <p:cNvGrpSpPr/>
          <p:nvPr/>
        </p:nvGrpSpPr>
        <p:grpSpPr>
          <a:xfrm>
            <a:off x="6438900" y="1590675"/>
            <a:ext cx="1525588" cy="1528763"/>
            <a:chOff x="6032462" y="702667"/>
            <a:chExt cx="1275842" cy="1146725"/>
          </a:xfrm>
        </p:grpSpPr>
        <p:pic>
          <p:nvPicPr>
            <p:cNvPr id="13327" name="Picture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32462" y="702667"/>
              <a:ext cx="1225332" cy="114672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28" name="TextBox 141"/>
            <p:cNvSpPr txBox="1"/>
            <p:nvPr/>
          </p:nvSpPr>
          <p:spPr>
            <a:xfrm>
              <a:off x="6180040" y="898024"/>
              <a:ext cx="1128264" cy="53013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40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粮食</a:t>
              </a:r>
            </a:p>
          </p:txBody>
        </p:sp>
      </p:grpSp>
      <p:grpSp>
        <p:nvGrpSpPr>
          <p:cNvPr id="7" name="组合 142"/>
          <p:cNvGrpSpPr/>
          <p:nvPr/>
        </p:nvGrpSpPr>
        <p:grpSpPr>
          <a:xfrm>
            <a:off x="7680325" y="1590675"/>
            <a:ext cx="1501775" cy="1512888"/>
            <a:chOff x="7527924" y="685110"/>
            <a:chExt cx="1256695" cy="1135320"/>
          </a:xfrm>
        </p:grpSpPr>
        <p:pic>
          <p:nvPicPr>
            <p:cNvPr id="13325" name="Picture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27924" y="685110"/>
              <a:ext cx="1213145" cy="113532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26" name="TextBox 144"/>
            <p:cNvSpPr txBox="1"/>
            <p:nvPr/>
          </p:nvSpPr>
          <p:spPr>
            <a:xfrm>
              <a:off x="7657220" y="894707"/>
              <a:ext cx="1127399" cy="53037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40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蜘蛛</a:t>
              </a:r>
            </a:p>
          </p:txBody>
        </p:sp>
      </p:grpSp>
      <p:sp>
        <p:nvSpPr>
          <p:cNvPr id="146" name="矩形 145"/>
          <p:cNvSpPr/>
          <p:nvPr/>
        </p:nvSpPr>
        <p:spPr>
          <a:xfrm>
            <a:off x="4953212" y="477368"/>
            <a:ext cx="2214880" cy="70675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蝴蝶采花</a:t>
            </a:r>
          </a:p>
        </p:txBody>
      </p:sp>
      <p:grpSp>
        <p:nvGrpSpPr>
          <p:cNvPr id="8" name="组合 146"/>
          <p:cNvGrpSpPr/>
          <p:nvPr/>
        </p:nvGrpSpPr>
        <p:grpSpPr>
          <a:xfrm>
            <a:off x="8905875" y="1590675"/>
            <a:ext cx="1449388" cy="1512888"/>
            <a:chOff x="7527924" y="685110"/>
            <a:chExt cx="1213145" cy="1135320"/>
          </a:xfrm>
        </p:grpSpPr>
        <p:pic>
          <p:nvPicPr>
            <p:cNvPr id="13323" name="Picture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27924" y="685110"/>
              <a:ext cx="1213145" cy="113532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24" name="TextBox 148"/>
            <p:cNvSpPr txBox="1"/>
            <p:nvPr/>
          </p:nvSpPr>
          <p:spPr>
            <a:xfrm>
              <a:off x="7881195" y="894707"/>
              <a:ext cx="612577" cy="53037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40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网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00903 L 0.18976 0.54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0" y="2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625 L 0.40416 0.498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0" y="2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31371 0.478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0" y="2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-0.34045 0.5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6 L 0.21406 0.4314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0" y="2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671 L -0.36111 0.5314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0" y="2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36598 0.552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0" y="2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47"/>
          <p:cNvGraphicFramePr>
            <a:graphicFrameLocks noGrp="1"/>
          </p:cNvGraphicFramePr>
          <p:nvPr/>
        </p:nvGraphicFramePr>
        <p:xfrm>
          <a:off x="2042583" y="4038600"/>
          <a:ext cx="1200150" cy="1200150"/>
        </p:xfrm>
        <a:graphic>
          <a:graphicData uri="http://schemas.openxmlformats.org/drawingml/2006/table">
            <a:tbl>
              <a:tblPr/>
              <a:tblGrid>
                <a:gridCol w="595630"/>
                <a:gridCol w="604520"/>
              </a:tblGrid>
              <a:tr h="5969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Group 47"/>
          <p:cNvGraphicFramePr>
            <a:graphicFrameLocks noGrp="1"/>
          </p:cNvGraphicFramePr>
          <p:nvPr/>
        </p:nvGraphicFramePr>
        <p:xfrm>
          <a:off x="4364567" y="4038600"/>
          <a:ext cx="1200150" cy="1200150"/>
        </p:xfrm>
        <a:graphic>
          <a:graphicData uri="http://schemas.openxmlformats.org/drawingml/2006/table">
            <a:tbl>
              <a:tblPr/>
              <a:tblGrid>
                <a:gridCol w="594995"/>
                <a:gridCol w="605155"/>
              </a:tblGrid>
              <a:tr h="5969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Group 47"/>
          <p:cNvGraphicFramePr>
            <a:graphicFrameLocks noGrp="1"/>
          </p:cNvGraphicFramePr>
          <p:nvPr/>
        </p:nvGraphicFramePr>
        <p:xfrm>
          <a:off x="6756400" y="4038600"/>
          <a:ext cx="1200150" cy="1200150"/>
        </p:xfrm>
        <a:graphic>
          <a:graphicData uri="http://schemas.openxmlformats.org/drawingml/2006/table">
            <a:tbl>
              <a:tblPr/>
              <a:tblGrid>
                <a:gridCol w="594995"/>
                <a:gridCol w="605155"/>
              </a:tblGrid>
              <a:tr h="5969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Group 47"/>
          <p:cNvGraphicFramePr>
            <a:graphicFrameLocks noGrp="1"/>
          </p:cNvGraphicFramePr>
          <p:nvPr/>
        </p:nvGraphicFramePr>
        <p:xfrm>
          <a:off x="9086850" y="4038600"/>
          <a:ext cx="1200150" cy="1200150"/>
        </p:xfrm>
        <a:graphic>
          <a:graphicData uri="http://schemas.openxmlformats.org/drawingml/2006/table">
            <a:tbl>
              <a:tblPr/>
              <a:tblGrid>
                <a:gridCol w="595630"/>
                <a:gridCol w="604520"/>
              </a:tblGrid>
              <a:tr h="5969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矩形 16">
            <a:hlinkClick r:id="rId3" action="ppaction://hlinksldjump"/>
          </p:cNvPr>
          <p:cNvSpPr/>
          <p:nvPr/>
        </p:nvSpPr>
        <p:spPr>
          <a:xfrm>
            <a:off x="2049599" y="4043788"/>
            <a:ext cx="1101090" cy="119888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运</a:t>
            </a:r>
            <a:endParaRPr kumimoji="0" lang="zh-CN" altLang="en-US" sz="2665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矩形 23">
            <a:hlinkClick r:id="rId4" action="ppaction://hlinksldjump"/>
          </p:cNvPr>
          <p:cNvSpPr/>
          <p:nvPr/>
        </p:nvSpPr>
        <p:spPr>
          <a:xfrm>
            <a:off x="4403915" y="4002808"/>
            <a:ext cx="1101090" cy="119888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池</a:t>
            </a:r>
          </a:p>
        </p:txBody>
      </p:sp>
      <p:sp>
        <p:nvSpPr>
          <p:cNvPr id="25" name="矩形 24">
            <a:hlinkClick r:id="rId5" action="ppaction://hlinksldjump"/>
          </p:cNvPr>
          <p:cNvSpPr/>
          <p:nvPr/>
        </p:nvSpPr>
        <p:spPr>
          <a:xfrm>
            <a:off x="6783859" y="4005737"/>
            <a:ext cx="1101090" cy="119888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欢</a:t>
            </a:r>
          </a:p>
        </p:txBody>
      </p:sp>
      <p:sp>
        <p:nvSpPr>
          <p:cNvPr id="30" name="矩形 29">
            <a:hlinkClick r:id="rId6" action="ppaction://hlinksldjump"/>
          </p:cNvPr>
          <p:cNvSpPr/>
          <p:nvPr/>
        </p:nvSpPr>
        <p:spPr>
          <a:xfrm>
            <a:off x="9125941" y="4011513"/>
            <a:ext cx="1101090" cy="119888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网</a:t>
            </a:r>
          </a:p>
        </p:txBody>
      </p:sp>
      <p:graphicFrame>
        <p:nvGraphicFramePr>
          <p:cNvPr id="31" name="Group 4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172883" y="2281767"/>
          <a:ext cx="1200150" cy="1200150"/>
        </p:xfrm>
        <a:graphic>
          <a:graphicData uri="http://schemas.openxmlformats.org/drawingml/2006/table">
            <a:tbl>
              <a:tblPr/>
              <a:tblGrid>
                <a:gridCol w="595630"/>
                <a:gridCol w="604520"/>
              </a:tblGrid>
              <a:tr h="5969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Group 47"/>
          <p:cNvGraphicFramePr>
            <a:graphicFrameLocks noGrp="1"/>
          </p:cNvGraphicFramePr>
          <p:nvPr/>
        </p:nvGraphicFramePr>
        <p:xfrm>
          <a:off x="5577417" y="2281767"/>
          <a:ext cx="1200150" cy="1200150"/>
        </p:xfrm>
        <a:graphic>
          <a:graphicData uri="http://schemas.openxmlformats.org/drawingml/2006/table">
            <a:tbl>
              <a:tblPr/>
              <a:tblGrid>
                <a:gridCol w="595630"/>
                <a:gridCol w="604520"/>
              </a:tblGrid>
              <a:tr h="5969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Group 47"/>
          <p:cNvGraphicFramePr>
            <a:graphicFrameLocks noGrp="1"/>
          </p:cNvGraphicFramePr>
          <p:nvPr/>
        </p:nvGraphicFramePr>
        <p:xfrm>
          <a:off x="7886700" y="2281767"/>
          <a:ext cx="1200150" cy="1200150"/>
        </p:xfrm>
        <a:graphic>
          <a:graphicData uri="http://schemas.openxmlformats.org/drawingml/2006/table">
            <a:tbl>
              <a:tblPr/>
              <a:tblGrid>
                <a:gridCol w="594995"/>
                <a:gridCol w="605155"/>
              </a:tblGrid>
              <a:tr h="5969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4" name="矩形 33">
            <a:hlinkClick r:id="rId7" action="ppaction://hlinksldjump"/>
          </p:cNvPr>
          <p:cNvSpPr/>
          <p:nvPr/>
        </p:nvSpPr>
        <p:spPr>
          <a:xfrm>
            <a:off x="3173917" y="2286670"/>
            <a:ext cx="1101090" cy="119888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间</a:t>
            </a:r>
            <a:endParaRPr kumimoji="0" lang="zh-CN" altLang="en-US" sz="2665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矩形 34">
            <a:hlinkClick r:id="rId8" action="ppaction://hlinksldjump"/>
          </p:cNvPr>
          <p:cNvSpPr/>
          <p:nvPr/>
        </p:nvSpPr>
        <p:spPr>
          <a:xfrm>
            <a:off x="5619755" y="2232881"/>
            <a:ext cx="1101090" cy="119888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迷</a:t>
            </a:r>
          </a:p>
        </p:txBody>
      </p:sp>
      <p:sp>
        <p:nvSpPr>
          <p:cNvPr id="36" name="矩形 35">
            <a:hlinkClick r:id="rId9" action="ppaction://hlinksldjump"/>
          </p:cNvPr>
          <p:cNvSpPr/>
          <p:nvPr/>
        </p:nvSpPr>
        <p:spPr>
          <a:xfrm>
            <a:off x="7952887" y="2254397"/>
            <a:ext cx="1101090" cy="119888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造</a:t>
            </a:r>
          </a:p>
        </p:txBody>
      </p:sp>
      <p:sp>
        <p:nvSpPr>
          <p:cNvPr id="38" name="任意多边形 37"/>
          <p:cNvSpPr/>
          <p:nvPr/>
        </p:nvSpPr>
        <p:spPr>
          <a:xfrm>
            <a:off x="6959600" y="1045633"/>
            <a:ext cx="4533900" cy="493183"/>
          </a:xfrm>
          <a:custGeom>
            <a:avLst/>
            <a:gdLst>
              <a:gd name="connsiteX0" fmla="*/ 0 w 3400501"/>
              <a:gd name="connsiteY0" fmla="*/ 0 h 369332"/>
              <a:gd name="connsiteX1" fmla="*/ 3400501 w 3400501"/>
              <a:gd name="connsiteY1" fmla="*/ 0 h 369332"/>
              <a:gd name="connsiteX2" fmla="*/ 3400501 w 3400501"/>
              <a:gd name="connsiteY2" fmla="*/ 369332 h 369332"/>
              <a:gd name="connsiteX3" fmla="*/ 0 w 3400501"/>
              <a:gd name="connsiteY3" fmla="*/ 369332 h 369332"/>
              <a:gd name="connsiteX4" fmla="*/ 0 w 3400501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0501" h="369332">
                <a:moveTo>
                  <a:pt x="0" y="0"/>
                </a:moveTo>
                <a:lnTo>
                  <a:pt x="3400501" y="0"/>
                </a:lnTo>
                <a:lnTo>
                  <a:pt x="3400501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1280" tIns="81280" rIns="81280" bIns="81280" spcCol="1270" anchor="ctr"/>
          <a:lstStyle>
            <a:defPPr>
              <a:defRPr lang="zh-CN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11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提示</a:t>
            </a:r>
            <a:r>
              <a:rPr kumimoji="0" 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：</a:t>
            </a:r>
            <a:r>
              <a:rPr kumimoji="0" 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点击生字进入详细讲解。</a:t>
            </a:r>
            <a:endParaRPr kumimoji="0" lang="zh-CN" sz="2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42" name="AutoShape 3"/>
          <p:cNvSpPr>
            <a:spLocks noChangeArrowheads="1"/>
          </p:cNvSpPr>
          <p:nvPr/>
        </p:nvSpPr>
        <p:spPr bwMode="auto">
          <a:xfrm>
            <a:off x="1231900" y="939165"/>
            <a:ext cx="2190750" cy="70675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2296" name="图片 7" descr="花盆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1583" y="938848"/>
            <a:ext cx="508000" cy="595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7" name="TextBox 30"/>
          <p:cNvSpPr txBox="1"/>
          <p:nvPr/>
        </p:nvSpPr>
        <p:spPr>
          <a:xfrm>
            <a:off x="1731645" y="938848"/>
            <a:ext cx="171450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我会写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2172335" y="1292860"/>
            <a:ext cx="2571750" cy="71437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36867" name="矩形 2"/>
          <p:cNvSpPr>
            <a:spLocks noChangeArrowheads="1"/>
          </p:cNvSpPr>
          <p:nvPr/>
        </p:nvSpPr>
        <p:spPr bwMode="auto">
          <a:xfrm>
            <a:off x="2219008" y="1898968"/>
            <a:ext cx="7905750" cy="1753235"/>
          </a:xfrm>
          <a:prstGeom prst="rect">
            <a:avLst/>
          </a:prstGeom>
          <a:noFill/>
          <a:ln w="25400" algn="ctr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大声朗读课文，找一找课文中小动物在干什么，用“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—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”画出来。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4340" name="Rectangle 5"/>
          <p:cNvSpPr/>
          <p:nvPr/>
        </p:nvSpPr>
        <p:spPr>
          <a:xfrm>
            <a:off x="2219008" y="1361758"/>
            <a:ext cx="2478405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我会读课文</a:t>
            </a:r>
          </a:p>
        </p:txBody>
      </p:sp>
      <p:pic>
        <p:nvPicPr>
          <p:cNvPr id="8" name="Picture 9" descr="C:\Users\Administrator\Desktop\screentcut222.bmp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39348" y="3816991"/>
            <a:ext cx="3571900" cy="2329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1" name="Picture 3" descr="C:\Users\Administrator\Desktop\图片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15100" y="3874770"/>
            <a:ext cx="3469640" cy="2185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414395" y="1188720"/>
            <a:ext cx="4838700" cy="100012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5363" name="矩形 4"/>
          <p:cNvSpPr/>
          <p:nvPr/>
        </p:nvSpPr>
        <p:spPr>
          <a:xfrm>
            <a:off x="2919095" y="964883"/>
            <a:ext cx="6161088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蜻蜓半空展翅飞，</a:t>
            </a: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5612" name="Picture 12" descr="E:\文件中转站\课题图\RJ79 副本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28265" y="2646045"/>
            <a:ext cx="3369310" cy="319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13" name="Picture 13" descr="E:\文件中转站\课题图\蜻蜓 副本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833" y="2780983"/>
            <a:ext cx="2928937" cy="28956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直接连接符 5"/>
          <p:cNvCxnSpPr/>
          <p:nvPr/>
        </p:nvCxnSpPr>
        <p:spPr>
          <a:xfrm flipV="1">
            <a:off x="6095683" y="2026920"/>
            <a:ext cx="1928813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381375" y="1148080"/>
            <a:ext cx="5067935" cy="100012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6387" name="矩形 4"/>
          <p:cNvSpPr/>
          <p:nvPr/>
        </p:nvSpPr>
        <p:spPr>
          <a:xfrm>
            <a:off x="2809875" y="947738"/>
            <a:ext cx="6161088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 蝴蝶花间捉迷藏。</a:t>
            </a: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6072188" y="1981200"/>
            <a:ext cx="1928813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E:\文件中转站\课题图\RJ80 副本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36643" y="2552060"/>
            <a:ext cx="4357718" cy="3269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462655" y="1216025"/>
            <a:ext cx="5071745" cy="100012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7411" name="矩形 4"/>
          <p:cNvSpPr/>
          <p:nvPr/>
        </p:nvSpPr>
        <p:spPr>
          <a:xfrm>
            <a:off x="3534093" y="1072833"/>
            <a:ext cx="52324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蚯蚓土里造宫殿，</a:t>
            </a: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6105843" y="2144395"/>
            <a:ext cx="1928813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 descr="AFEEEB0A6DA7BF3332A1A81B88616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69970" y="2689860"/>
            <a:ext cx="4857115" cy="3071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98216" y="1685290"/>
            <a:ext cx="5184775" cy="441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80666" y="1665923"/>
            <a:ext cx="6619875" cy="4429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6" name="矩形 5"/>
          <p:cNvSpPr/>
          <p:nvPr/>
        </p:nvSpPr>
        <p:spPr>
          <a:xfrm>
            <a:off x="5310188" y="818515"/>
            <a:ext cx="1560830" cy="9220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宫殿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1126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382010" y="1296035"/>
            <a:ext cx="5038725" cy="100012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9459" name="矩形 4"/>
          <p:cNvSpPr/>
          <p:nvPr/>
        </p:nvSpPr>
        <p:spPr>
          <a:xfrm>
            <a:off x="3462973" y="1076643"/>
            <a:ext cx="52324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蚂蚁地上运食粮。</a:t>
            </a: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6044248" y="2100580"/>
            <a:ext cx="1928813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 descr="AFEEEB0A6DA7BF3332A1A81B88616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05175" y="2655570"/>
            <a:ext cx="5363210" cy="3328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矩形 4"/>
          <p:cNvSpPr/>
          <p:nvPr/>
        </p:nvSpPr>
        <p:spPr>
          <a:xfrm>
            <a:off x="2152650" y="849313"/>
            <a:ext cx="5232400" cy="1938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蚯蚓土里造宫殿，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蚂蚁地上运食粮。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Picture 5" descr="AFEEEB0A6DA7BF3332A1A81B88616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43125" y="2877501"/>
            <a:ext cx="4852338" cy="307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云形标注 8"/>
          <p:cNvSpPr/>
          <p:nvPr/>
        </p:nvSpPr>
        <p:spPr>
          <a:xfrm>
            <a:off x="6801485" y="1019810"/>
            <a:ext cx="3134360" cy="1768475"/>
          </a:xfrm>
          <a:prstGeom prst="cloudCallout">
            <a:avLst>
              <a:gd name="adj1" fmla="val 33103"/>
              <a:gd name="adj2" fmla="val 9086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22"/>
          <p:cNvSpPr txBox="1"/>
          <p:nvPr/>
        </p:nvSpPr>
        <p:spPr>
          <a:xfrm>
            <a:off x="7120255" y="1304290"/>
            <a:ext cx="281559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我要夸夸蚯蚓和蚂蚁！</a:t>
            </a: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91880" y="3613785"/>
            <a:ext cx="1894840" cy="2371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矩形 4"/>
          <p:cNvSpPr/>
          <p:nvPr/>
        </p:nvSpPr>
        <p:spPr>
          <a:xfrm>
            <a:off x="2858770" y="856933"/>
            <a:ext cx="5232400" cy="2306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蝌蚪池中游得欢，</a:t>
            </a: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蜘蛛房前结网忙，</a:t>
            </a: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5058" name="Picture 2" descr="C:\Users\Administrator\Desktop\图片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76220" y="3509010"/>
            <a:ext cx="4221480" cy="2519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200812291652188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200900" y="3509645"/>
            <a:ext cx="3643630" cy="2519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直接连接符 11"/>
          <p:cNvCxnSpPr/>
          <p:nvPr/>
        </p:nvCxnSpPr>
        <p:spPr>
          <a:xfrm flipV="1">
            <a:off x="5430520" y="1999933"/>
            <a:ext cx="1928813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5430520" y="3000058"/>
            <a:ext cx="1928813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 txBox="1"/>
          <p:nvPr/>
        </p:nvSpPr>
        <p:spPr>
          <a:xfrm>
            <a:off x="3459480" y="941388"/>
            <a:ext cx="6394450" cy="1036637"/>
          </a:xfrm>
          <a:prstGeom prst="rect">
            <a:avLst/>
          </a:prstGeom>
          <a:noFill/>
          <a:ln w="12700">
            <a:noFill/>
          </a:ln>
        </p:spPr>
        <p:txBody>
          <a:bodyPr/>
          <a:lstStyle/>
          <a:p>
            <a:pPr algn="ctr"/>
            <a:r>
              <a:rPr lang="zh-CN" altLang="en-US" sz="5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动物儿歌</a:t>
            </a:r>
          </a:p>
        </p:txBody>
      </p:sp>
      <p:sp>
        <p:nvSpPr>
          <p:cNvPr id="3" name="流程图: 联系 2"/>
          <p:cNvSpPr/>
          <p:nvPr/>
        </p:nvSpPr>
        <p:spPr>
          <a:xfrm>
            <a:off x="4036060" y="1033304"/>
            <a:ext cx="852805" cy="852805"/>
          </a:xfrm>
          <a:prstGeom prst="flowChartConnector">
            <a:avLst/>
          </a:prstGeom>
          <a:solidFill>
            <a:srgbClr val="0099FF">
              <a:alpha val="31000"/>
            </a:srgbClr>
          </a:solidFill>
          <a:ln w="57150">
            <a:solidFill>
              <a:srgbClr val="0099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</a:p>
        </p:txBody>
      </p:sp>
      <p:pic>
        <p:nvPicPr>
          <p:cNvPr id="4" name="图片 4" descr="图片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9530" y="2063115"/>
            <a:ext cx="7442835" cy="418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4"/>
          <p:cNvSpPr/>
          <p:nvPr/>
        </p:nvSpPr>
        <p:spPr>
          <a:xfrm>
            <a:off x="4222750" y="5002530"/>
            <a:ext cx="1152525" cy="431800"/>
          </a:xfrm>
          <a:prstGeom prst="rightArrow">
            <a:avLst>
              <a:gd name="adj1" fmla="val 50000"/>
              <a:gd name="adj2" fmla="val 6672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20484" name="Picture 6" descr="7F51"/>
          <p:cNvPicPr>
            <a:picLocks noChangeAspect="1"/>
          </p:cNvPicPr>
          <p:nvPr/>
        </p:nvPicPr>
        <p:blipFill>
          <a:blip r:embed="rId2"/>
          <a:srcRect b="6406"/>
          <a:stretch>
            <a:fillRect/>
          </a:stretch>
        </p:blipFill>
        <p:spPr>
          <a:xfrm>
            <a:off x="2722563" y="4145280"/>
            <a:ext cx="1908175" cy="1785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2" name="Picture 8" descr="7F53"/>
          <p:cNvPicPr>
            <a:picLocks noChangeAspect="1"/>
          </p:cNvPicPr>
          <p:nvPr/>
        </p:nvPicPr>
        <p:blipFill>
          <a:blip r:embed="rId3"/>
          <a:srcRect b="13142"/>
          <a:stretch>
            <a:fillRect/>
          </a:stretch>
        </p:blipFill>
        <p:spPr>
          <a:xfrm>
            <a:off x="5151438" y="4431030"/>
            <a:ext cx="1727200" cy="1500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8" name="AutoShape 10"/>
          <p:cNvSpPr/>
          <p:nvPr/>
        </p:nvSpPr>
        <p:spPr>
          <a:xfrm>
            <a:off x="6508750" y="4931093"/>
            <a:ext cx="1152525" cy="504825"/>
          </a:xfrm>
          <a:prstGeom prst="rightArrow">
            <a:avLst>
              <a:gd name="adj1" fmla="val 50000"/>
              <a:gd name="adj2" fmla="val 57075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20489" name="Picture 4" descr="200812291652188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41370" y="1111885"/>
            <a:ext cx="5215255" cy="3094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矩形 9"/>
          <p:cNvSpPr/>
          <p:nvPr/>
        </p:nvSpPr>
        <p:spPr>
          <a:xfrm>
            <a:off x="7651750" y="4145280"/>
            <a:ext cx="1649095" cy="1861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网</a:t>
            </a:r>
            <a:endParaRPr kumimoji="1" lang="zh-CN" altLang="en-US" sz="177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ldLvl="0" animBg="1"/>
      <p:bldP spid="20488" grpId="0" bldLvl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矩形 4"/>
          <p:cNvSpPr/>
          <p:nvPr/>
        </p:nvSpPr>
        <p:spPr>
          <a:xfrm>
            <a:off x="2216785" y="968693"/>
            <a:ext cx="5232400" cy="2306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蝌蚪池中游得欢，</a:t>
            </a: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蜘蛛房前结网忙，</a:t>
            </a: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5058" name="Picture 2" descr="C:\Users\Administrator\Desktop\图片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26310" y="3462655"/>
            <a:ext cx="392684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200812291652188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10300" y="3462655"/>
            <a:ext cx="364363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云形标注 7"/>
          <p:cNvSpPr/>
          <p:nvPr/>
        </p:nvSpPr>
        <p:spPr>
          <a:xfrm>
            <a:off x="7082790" y="1267460"/>
            <a:ext cx="2958465" cy="1710690"/>
          </a:xfrm>
          <a:prstGeom prst="cloudCallout">
            <a:avLst>
              <a:gd name="adj1" fmla="val 53090"/>
              <a:gd name="adj2" fmla="val 7757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22"/>
          <p:cNvSpPr txBox="1"/>
          <p:nvPr/>
        </p:nvSpPr>
        <p:spPr>
          <a:xfrm>
            <a:off x="7383463" y="1603058"/>
            <a:ext cx="2357437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你知道它们要做什么吗？</a:t>
            </a:r>
          </a:p>
        </p:txBody>
      </p:sp>
      <p:pic>
        <p:nvPicPr>
          <p:cNvPr id="63" name="Picture 2" descr="F:\534e6eb62623f [转换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559"/>
          <a:stretch>
            <a:fillRect/>
          </a:stretch>
        </p:blipFill>
        <p:spPr bwMode="auto">
          <a:xfrm>
            <a:off x="9834245" y="3352800"/>
            <a:ext cx="1231900" cy="17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/>
          <p:nvPr/>
        </p:nvSpPr>
        <p:spPr>
          <a:xfrm>
            <a:off x="3072765" y="877570"/>
            <a:ext cx="7391400" cy="53232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蜻蜓          捉迷藏 </a:t>
            </a:r>
          </a:p>
          <a:p>
            <a:pPr>
              <a:spcBef>
                <a:spcPct val="50000"/>
              </a:spcBef>
            </a:pP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蝴蝶          展翅飞</a:t>
            </a:r>
          </a:p>
          <a:p>
            <a:pPr>
              <a:spcBef>
                <a:spcPct val="50000"/>
              </a:spcBef>
            </a:pP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蚯蚓          结网忙</a:t>
            </a:r>
          </a:p>
          <a:p>
            <a:pPr>
              <a:spcBef>
                <a:spcPct val="50000"/>
              </a:spcBef>
            </a:pP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蚂蚁          造宫殿</a:t>
            </a:r>
          </a:p>
          <a:p>
            <a:pPr>
              <a:spcBef>
                <a:spcPct val="50000"/>
              </a:spcBef>
            </a:pP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蝌蚪          运食粮</a:t>
            </a:r>
          </a:p>
          <a:p>
            <a:pPr>
              <a:spcBef>
                <a:spcPct val="50000"/>
              </a:spcBef>
            </a:pP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蜘蛛          游得欢</a:t>
            </a:r>
          </a:p>
        </p:txBody>
      </p:sp>
      <p:sp>
        <p:nvSpPr>
          <p:cNvPr id="18436" name="Line 4"/>
          <p:cNvSpPr/>
          <p:nvPr/>
        </p:nvSpPr>
        <p:spPr>
          <a:xfrm flipV="1">
            <a:off x="4901565" y="1325245"/>
            <a:ext cx="2628900" cy="847725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37" name="Line 5"/>
          <p:cNvSpPr/>
          <p:nvPr/>
        </p:nvSpPr>
        <p:spPr>
          <a:xfrm flipV="1">
            <a:off x="4977765" y="3077845"/>
            <a:ext cx="2481263" cy="2724150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38" name="Line 6"/>
          <p:cNvSpPr/>
          <p:nvPr/>
        </p:nvSpPr>
        <p:spPr>
          <a:xfrm>
            <a:off x="4977765" y="4916170"/>
            <a:ext cx="2514600" cy="914400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39" name="Line 7"/>
          <p:cNvSpPr/>
          <p:nvPr/>
        </p:nvSpPr>
        <p:spPr>
          <a:xfrm>
            <a:off x="4977765" y="3925570"/>
            <a:ext cx="2514600" cy="914400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40" name="Line 8"/>
          <p:cNvSpPr/>
          <p:nvPr/>
        </p:nvSpPr>
        <p:spPr>
          <a:xfrm>
            <a:off x="4977765" y="3163570"/>
            <a:ext cx="2514600" cy="838200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41" name="Line 9"/>
          <p:cNvSpPr/>
          <p:nvPr/>
        </p:nvSpPr>
        <p:spPr>
          <a:xfrm>
            <a:off x="4901565" y="1258570"/>
            <a:ext cx="2628900" cy="995363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1" name="圆角矩形 10"/>
          <p:cNvSpPr/>
          <p:nvPr/>
        </p:nvSpPr>
        <p:spPr>
          <a:xfrm>
            <a:off x="1924685" y="1889760"/>
            <a:ext cx="1465316" cy="6468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连一连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/>
          <p:nvPr/>
        </p:nvSpPr>
        <p:spPr>
          <a:xfrm>
            <a:off x="6772275" y="762000"/>
            <a:ext cx="2895600" cy="5410200"/>
          </a:xfrm>
          <a:prstGeom prst="rect">
            <a:avLst/>
          </a:prstGeom>
          <a:solidFill>
            <a:srgbClr val="FFFFCC">
              <a:alpha val="45097"/>
            </a:srgbClr>
          </a:solidFill>
          <a:ln w="28575" cap="flat" cmpd="sng">
            <a:solidFill>
              <a:schemeClr val="tx1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459" name="Rectangle 3"/>
          <p:cNvSpPr/>
          <p:nvPr/>
        </p:nvSpPr>
        <p:spPr>
          <a:xfrm>
            <a:off x="4943475" y="762000"/>
            <a:ext cx="1676400" cy="5410200"/>
          </a:xfrm>
          <a:prstGeom prst="rect">
            <a:avLst/>
          </a:prstGeom>
          <a:solidFill>
            <a:srgbClr val="CCECFF">
              <a:alpha val="50980"/>
            </a:srgbClr>
          </a:solidFill>
          <a:ln w="28575" cap="flat" cmpd="sng">
            <a:solidFill>
              <a:schemeClr val="tx1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460" name="Rectangle 4"/>
          <p:cNvSpPr/>
          <p:nvPr/>
        </p:nvSpPr>
        <p:spPr>
          <a:xfrm>
            <a:off x="3114675" y="762000"/>
            <a:ext cx="1676400" cy="5410200"/>
          </a:xfrm>
          <a:prstGeom prst="rect">
            <a:avLst/>
          </a:prstGeom>
          <a:solidFill>
            <a:srgbClr val="EAEAEA">
              <a:alpha val="50980"/>
            </a:srgbClr>
          </a:solidFill>
          <a:ln w="28575" cap="flat" cmpd="sng">
            <a:solidFill>
              <a:schemeClr val="tx1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114675" y="685800"/>
            <a:ext cx="8153400" cy="54082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lnSpc>
                <a:spcPct val="120000"/>
              </a:lnSpc>
              <a:buClrTx/>
              <a:buSzTx/>
              <a:buFont typeface="Arial" panose="020B0604020202020204" pitchFamily="34" charset="0"/>
              <a:defRPr/>
            </a:pPr>
            <a:r>
              <a:rPr kumimoji="0" lang="zh-CN" sz="4800" b="1" kern="1200" cap="none" spc="0" normalizeH="0" baseline="0" noProof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蜻 蜓</a:t>
            </a:r>
            <a:r>
              <a:rPr kumimoji="0" lang="zh-CN" sz="4800" b="1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半 空 </a:t>
            </a:r>
            <a:r>
              <a:rPr kumimoji="0" lang="zh-CN" sz="4800" b="1" kern="1200" cap="none" spc="0" normalizeH="0" baseline="0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展 翅 飞</a:t>
            </a:r>
            <a:r>
              <a:rPr kumimoji="0" lang="zh-CN" altLang="zh-CN" sz="4800" b="1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,</a:t>
            </a:r>
          </a:p>
          <a:p>
            <a:pPr marR="0" defTabSz="914400">
              <a:lnSpc>
                <a:spcPct val="120000"/>
              </a:lnSpc>
              <a:buClrTx/>
              <a:buSzTx/>
              <a:buFont typeface="Arial" panose="020B0604020202020204" pitchFamily="34" charset="0"/>
              <a:defRPr/>
            </a:pPr>
            <a:r>
              <a:rPr kumimoji="0" lang="zh-CN" sz="4800" b="1" kern="1200" cap="none" spc="0" normalizeH="0" baseline="0" noProof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蝴 蝶</a:t>
            </a:r>
            <a:r>
              <a:rPr kumimoji="0" lang="zh-CN" sz="4800" b="1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花 间 </a:t>
            </a:r>
            <a:r>
              <a:rPr kumimoji="0" lang="zh-CN" sz="4800" b="1" kern="1200" cap="none" spc="0" normalizeH="0" baseline="0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捉 迷 藏</a:t>
            </a:r>
            <a:r>
              <a:rPr kumimoji="0" lang="zh-CN" sz="4800" b="1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</a:p>
          <a:p>
            <a:pPr marR="0" defTabSz="914400">
              <a:lnSpc>
                <a:spcPct val="120000"/>
              </a:lnSpc>
              <a:buClrTx/>
              <a:buSzTx/>
              <a:buFont typeface="Arial" panose="020B0604020202020204" pitchFamily="34" charset="0"/>
              <a:defRPr/>
            </a:pPr>
            <a:r>
              <a:rPr kumimoji="0" lang="zh-CN" sz="4800" b="1" kern="1200" cap="none" spc="0" normalizeH="0" baseline="0" noProof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蚯 蚓</a:t>
            </a:r>
            <a:r>
              <a:rPr kumimoji="0" lang="zh-CN" sz="4800" b="1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土 里 </a:t>
            </a:r>
            <a:r>
              <a:rPr kumimoji="0" lang="zh-CN" sz="4800" b="1" kern="1200" cap="none" spc="0" normalizeH="0" baseline="0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造 宫 殿</a:t>
            </a:r>
            <a:r>
              <a:rPr kumimoji="0" lang="zh-CN" altLang="zh-CN" sz="4800" b="1" kern="1200" cap="none" spc="0" normalizeH="0" baseline="0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,</a:t>
            </a:r>
          </a:p>
          <a:p>
            <a:pPr marR="0" defTabSz="914400">
              <a:lnSpc>
                <a:spcPct val="120000"/>
              </a:lnSpc>
              <a:buClrTx/>
              <a:buSzTx/>
              <a:buFont typeface="Arial" panose="020B0604020202020204" pitchFamily="34" charset="0"/>
              <a:defRPr/>
            </a:pPr>
            <a:r>
              <a:rPr kumimoji="0" lang="zh-CN" sz="4800" b="1" kern="1200" cap="none" spc="0" normalizeH="0" baseline="0" noProof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蚂 蚁</a:t>
            </a:r>
            <a:r>
              <a:rPr kumimoji="0" lang="zh-CN" sz="4800" b="1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地 上 </a:t>
            </a:r>
            <a:r>
              <a:rPr kumimoji="0" lang="zh-CN" sz="4800" b="1" kern="1200" cap="none" spc="0" normalizeH="0" baseline="0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运 食 粮</a:t>
            </a:r>
            <a:r>
              <a:rPr kumimoji="0" lang="zh-CN" sz="4800" b="1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</a:p>
          <a:p>
            <a:pPr marR="0" defTabSz="914400">
              <a:lnSpc>
                <a:spcPct val="120000"/>
              </a:lnSpc>
              <a:buClrTx/>
              <a:buSzTx/>
              <a:buFont typeface="Arial" panose="020B0604020202020204" pitchFamily="34" charset="0"/>
              <a:defRPr/>
            </a:pPr>
            <a:r>
              <a:rPr kumimoji="0" lang="zh-CN" sz="4800" b="1" kern="1200" cap="none" spc="0" normalizeH="0" baseline="0" noProof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蝌 蚪</a:t>
            </a:r>
            <a:r>
              <a:rPr kumimoji="0" lang="zh-CN" sz="4800" b="1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池 中 </a:t>
            </a:r>
            <a:r>
              <a:rPr kumimoji="0" lang="zh-CN" sz="4800" b="1" kern="1200" cap="none" spc="0" normalizeH="0" baseline="0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游 得 欢</a:t>
            </a:r>
            <a:r>
              <a:rPr kumimoji="0" lang="zh-CN" altLang="zh-CN" sz="4800" b="1" kern="1200" cap="none" spc="0" normalizeH="0" baseline="0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,</a:t>
            </a:r>
          </a:p>
          <a:p>
            <a:pPr marR="0" defTabSz="914400">
              <a:lnSpc>
                <a:spcPct val="120000"/>
              </a:lnSpc>
              <a:buClrTx/>
              <a:buSzTx/>
              <a:buFont typeface="Arial" panose="020B0604020202020204" pitchFamily="34" charset="0"/>
              <a:defRPr/>
            </a:pPr>
            <a:r>
              <a:rPr kumimoji="0" lang="zh-CN" sz="4800" b="1" kern="1200" cap="none" spc="0" normalizeH="0" baseline="0" noProof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蜘 蛛</a:t>
            </a:r>
            <a:r>
              <a:rPr kumimoji="0" lang="zh-CN" sz="4800" b="1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房 前 </a:t>
            </a:r>
            <a:r>
              <a:rPr kumimoji="0" lang="zh-CN" sz="4800" b="1" kern="1200" cap="none" spc="0" normalizeH="0" baseline="0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结 网 忙</a:t>
            </a:r>
            <a:r>
              <a:rPr kumimoji="0" lang="zh-CN" sz="4800" b="1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1403985" y="1774190"/>
            <a:ext cx="1465316" cy="6468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读一读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bldLvl="0" animBg="1"/>
      <p:bldP spid="19459" grpId="0" bldLvl="0" animBg="1"/>
      <p:bldP spid="1946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167" r="39277" b="30209"/>
          <a:stretch>
            <a:fillRect/>
          </a:stretch>
        </p:blipFill>
        <p:spPr>
          <a:xfrm>
            <a:off x="4965700" y="4783455"/>
            <a:ext cx="2262505" cy="1442085"/>
          </a:xfrm>
          <a:prstGeom prst="rect">
            <a:avLst/>
          </a:prstGeom>
        </p:spPr>
      </p:pic>
      <p:pic>
        <p:nvPicPr>
          <p:cNvPr id="26626" name="Picture 9" descr="http://hiphotos.baidu.com/%B0%B2%D3%D0%D0%F2/pic/item/1463390b3a292df51de2cbb0bc315c6035a87390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8665" y="764540"/>
            <a:ext cx="4323080" cy="5461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627" name="Group 4"/>
          <p:cNvGrpSpPr/>
          <p:nvPr/>
        </p:nvGrpSpPr>
        <p:grpSpPr>
          <a:xfrm>
            <a:off x="2128838" y="5224145"/>
            <a:ext cx="5110162" cy="0"/>
            <a:chOff x="604838" y="5105400"/>
            <a:chExt cx="5110162" cy="0"/>
          </a:xfrm>
        </p:grpSpPr>
        <p:sp>
          <p:nvSpPr>
            <p:cNvPr id="26637" name="Line 5"/>
            <p:cNvSpPr/>
            <p:nvPr/>
          </p:nvSpPr>
          <p:spPr>
            <a:xfrm flipV="1">
              <a:off x="0" y="0"/>
              <a:ext cx="792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6638" name="Line 6"/>
            <p:cNvSpPr/>
            <p:nvPr/>
          </p:nvSpPr>
          <p:spPr>
            <a:xfrm flipV="1">
              <a:off x="1008" y="0"/>
              <a:ext cx="792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6639" name="Line 7"/>
            <p:cNvSpPr/>
            <p:nvPr/>
          </p:nvSpPr>
          <p:spPr>
            <a:xfrm flipV="1">
              <a:off x="1968" y="0"/>
              <a:ext cx="1251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pic>
        <p:nvPicPr>
          <p:cNvPr id="26628" name="Picture 9" descr="N_06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2005" y="5266055"/>
            <a:ext cx="928370" cy="8934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9" name="Text Box 12"/>
          <p:cNvSpPr txBox="1"/>
          <p:nvPr/>
        </p:nvSpPr>
        <p:spPr>
          <a:xfrm>
            <a:off x="2809875" y="1915795"/>
            <a:ext cx="607377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兔子地里吃青草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endParaRPr lang="zh-CN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2738438" y="3690620"/>
            <a:ext cx="4430713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defRPr/>
            </a:pPr>
            <a:r>
              <a:rPr kumimoji="0" lang="zh-CN" sz="3600" b="1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小鱼</a:t>
            </a:r>
            <a:r>
              <a:rPr kumimoji="0" lang="en-US" altLang="zh-CN" sz="3600" b="1" u="sng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</a:t>
            </a:r>
            <a:r>
              <a:rPr kumimoji="0" lang="zh-CN" altLang="en-US" sz="3600" b="1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endParaRPr kumimoji="0" lang="zh-CN" sz="3600" b="1" kern="1200" cap="none" spc="0" normalizeH="0" baseline="0" noProof="0" dirty="0"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2809875" y="2833370"/>
            <a:ext cx="485775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defRPr/>
            </a:pPr>
            <a:r>
              <a:rPr kumimoji="0" lang="zh-CN" sz="3600" b="1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蜜蜂</a:t>
            </a:r>
            <a:r>
              <a:rPr kumimoji="0" lang="en-US" altLang="zh-CN" sz="3600" b="1" u="sng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</a:t>
            </a:r>
            <a:r>
              <a:rPr kumimoji="0" lang="zh-CN" altLang="en-US" sz="3600" b="1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zh-CN" sz="3600" b="1" kern="1200" cap="none" spc="0" normalizeH="0" baseline="0" noProof="0" dirty="0"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6632" name="Text Box 24"/>
          <p:cNvSpPr txBox="1"/>
          <p:nvPr/>
        </p:nvSpPr>
        <p:spPr>
          <a:xfrm>
            <a:off x="2809875" y="4619308"/>
            <a:ext cx="41433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燕子</a:t>
            </a:r>
            <a:r>
              <a:rPr lang="zh-CN" altLang="en-US" sz="32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27" name="圆角矩形 26"/>
          <p:cNvSpPr/>
          <p:nvPr/>
        </p:nvSpPr>
        <p:spPr>
          <a:xfrm>
            <a:off x="1734185" y="999490"/>
            <a:ext cx="3090916" cy="6468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我们一起编儿歌</a:t>
            </a:r>
          </a:p>
        </p:txBody>
      </p:sp>
      <p:pic>
        <p:nvPicPr>
          <p:cNvPr id="26634" name="Picture 31" descr="http://s6.sinaimg.cn/mw600/001qvEXsty6JQGCgvxXd5&amp;69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17660" y="2766695"/>
            <a:ext cx="400050" cy="6057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5" name="Picture 31" descr="http://s6.sinaimg.cn/mw600/001qvEXsty6JQGCgvxXd5&amp;69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3660" y="1570990"/>
            <a:ext cx="592455" cy="810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6" name="Picture 31" descr="http://s6.sinaimg.cn/mw600/001qvEXsty6JQGCgvxXd5&amp;69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954895" y="2381885"/>
            <a:ext cx="357505" cy="508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3375" y="941705"/>
            <a:ext cx="1675130" cy="1218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组合 9"/>
          <p:cNvGrpSpPr/>
          <p:nvPr/>
        </p:nvGrpSpPr>
        <p:grpSpPr>
          <a:xfrm>
            <a:off x="2341245" y="2062163"/>
            <a:ext cx="9034463" cy="3169285"/>
            <a:chOff x="476201" y="627534"/>
            <a:chExt cx="8597202" cy="2376588"/>
          </a:xfrm>
        </p:grpSpPr>
        <p:sp>
          <p:nvSpPr>
            <p:cNvPr id="2" name="TextBox 1"/>
            <p:cNvSpPr txBox="1">
              <a:spLocks noChangeArrowheads="1"/>
            </p:cNvSpPr>
            <p:nvPr/>
          </p:nvSpPr>
          <p:spPr bwMode="auto">
            <a:xfrm>
              <a:off x="476201" y="627534"/>
              <a:ext cx="7802592" cy="237658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342900" marR="0" lvl="0" indent="-342900" algn="l" defTabSz="9144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蜻蜓展翅    蝴蝶飞舞    蚯蚓松土</a:t>
              </a:r>
              <a:endPara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蚂蚁搬家    蝌蚪游水    蜘蛛结网     </a:t>
              </a:r>
            </a:p>
          </p:txBody>
        </p:sp>
        <p:sp>
          <p:nvSpPr>
            <p:cNvPr id="27653" name="矩形 3"/>
            <p:cNvSpPr/>
            <p:nvPr/>
          </p:nvSpPr>
          <p:spPr>
            <a:xfrm>
              <a:off x="1046991" y="1232266"/>
              <a:ext cx="2578932" cy="39141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zhǎn</a:t>
              </a:r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en-US" altLang="zh-CN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chì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7654" name="矩形 4"/>
            <p:cNvSpPr/>
            <p:nvPr/>
          </p:nvSpPr>
          <p:spPr>
            <a:xfrm>
              <a:off x="3063953" y="1222046"/>
              <a:ext cx="3448918" cy="39141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hú</a:t>
              </a:r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en-US" altLang="zh-CN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dié</a:t>
              </a:r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</a:t>
              </a:r>
              <a:r>
                <a:rPr lang="en-US" altLang="zh-CN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wǔ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7655" name="矩形 5"/>
            <p:cNvSpPr/>
            <p:nvPr/>
          </p:nvSpPr>
          <p:spPr>
            <a:xfrm>
              <a:off x="5334492" y="1214903"/>
              <a:ext cx="3738911" cy="39141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qiū</a:t>
              </a:r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en-US" altLang="zh-CN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yǐn</a:t>
              </a:r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en-US" altLang="zh-CN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sōnɡ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7656" name="矩形 6"/>
            <p:cNvSpPr/>
            <p:nvPr/>
          </p:nvSpPr>
          <p:spPr>
            <a:xfrm>
              <a:off x="1314596" y="2072024"/>
              <a:ext cx="1128959" cy="39141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bān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7657" name="矩形 7"/>
            <p:cNvSpPr/>
            <p:nvPr/>
          </p:nvSpPr>
          <p:spPr>
            <a:xfrm>
              <a:off x="6544540" y="2093022"/>
              <a:ext cx="1128959" cy="39141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jié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7658" name="矩形 8"/>
            <p:cNvSpPr/>
            <p:nvPr/>
          </p:nvSpPr>
          <p:spPr>
            <a:xfrm>
              <a:off x="3014100" y="2072024"/>
              <a:ext cx="1998941" cy="39141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kē dǒu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1" name="圆角矩形 10"/>
          <p:cNvSpPr/>
          <p:nvPr/>
        </p:nvSpPr>
        <p:spPr>
          <a:xfrm>
            <a:off x="2079308" y="1954213"/>
            <a:ext cx="3497316" cy="6468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读一读，记一记。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47"/>
          <p:cNvGraphicFramePr>
            <a:graphicFrameLocks noGrp="1"/>
          </p:cNvGraphicFramePr>
          <p:nvPr/>
        </p:nvGraphicFramePr>
        <p:xfrm>
          <a:off x="7200900" y="1388533"/>
          <a:ext cx="3454400" cy="3454400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1894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10" marB="45710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45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10" marB="45710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6834717" y="5048250"/>
            <a:ext cx="4226983" cy="1078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先外后内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，门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字框要大，要正，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里面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的“日”要稍小些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，放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在田字格的中心位置。</a:t>
            </a:r>
            <a:endParaRPr kumimoji="0" lang="zh-CN" altLang="en-US" sz="2135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26517" y="228811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间</a:t>
            </a:r>
          </a:p>
        </p:txBody>
      </p:sp>
      <p:sp>
        <p:nvSpPr>
          <p:cNvPr id="6" name="矩形 5"/>
          <p:cNvSpPr/>
          <p:nvPr/>
        </p:nvSpPr>
        <p:spPr>
          <a:xfrm>
            <a:off x="4207933" y="143086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jiān</a:t>
            </a:r>
          </a:p>
        </p:txBody>
      </p:sp>
      <p:sp>
        <p:nvSpPr>
          <p:cNvPr id="10" name="TextBox 45"/>
          <p:cNvSpPr txBox="1"/>
          <p:nvPr/>
        </p:nvSpPr>
        <p:spPr>
          <a:xfrm>
            <a:off x="1250951" y="2224617"/>
            <a:ext cx="2252133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花</a:t>
            </a:r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间</a:t>
            </a:r>
          </a:p>
        </p:txBody>
      </p:sp>
      <p:sp>
        <p:nvSpPr>
          <p:cNvPr id="11" name="TextBox 45"/>
          <p:cNvSpPr txBox="1">
            <a:spLocks noChangeArrowheads="1"/>
          </p:cNvSpPr>
          <p:nvPr/>
        </p:nvSpPr>
        <p:spPr bwMode="auto">
          <a:xfrm>
            <a:off x="821267" y="4883150"/>
            <a:ext cx="40407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中间  山间</a:t>
            </a:r>
          </a:p>
        </p:txBody>
      </p:sp>
      <p:sp>
        <p:nvSpPr>
          <p:cNvPr id="12" name="TextBox 46"/>
          <p:cNvSpPr txBox="1">
            <a:spLocks noChangeArrowheads="1"/>
          </p:cNvSpPr>
          <p:nvPr/>
        </p:nvSpPr>
        <p:spPr bwMode="auto">
          <a:xfrm>
            <a:off x="821267" y="5422900"/>
            <a:ext cx="5338233" cy="9118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造句：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小女孩在花草中间快乐地</a:t>
            </a:r>
            <a:endParaRPr kumimoji="0" lang="en-US" altLang="zh-CN" sz="2665" b="1" kern="1200" cap="none" spc="0" normalizeH="0" baseline="0" noProof="0" dirty="0">
              <a:latin typeface="+mn-ea"/>
              <a:ea typeface="+mn-ea"/>
              <a:cs typeface="+mn-cs"/>
            </a:endParaRPr>
          </a:p>
          <a:p>
            <a:pPr marR="0" defTabSz="457200">
              <a:buClrTx/>
              <a:buSzTx/>
              <a:defRPr/>
            </a:pPr>
            <a:r>
              <a:rPr kumimoji="0" lang="en-US" altLang="zh-CN" sz="2665" b="1" kern="1200" cap="none" spc="0" normalizeH="0" baseline="0" noProof="0" dirty="0">
                <a:latin typeface="+mn-ea"/>
                <a:ea typeface="+mn-ea"/>
                <a:cs typeface="+mn-cs"/>
              </a:rPr>
              <a:t>      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笑着。</a:t>
            </a:r>
          </a:p>
        </p:txBody>
      </p:sp>
      <p:sp>
        <p:nvSpPr>
          <p:cNvPr id="13" name="文本框 30"/>
          <p:cNvSpPr txBox="1"/>
          <p:nvPr/>
        </p:nvSpPr>
        <p:spPr>
          <a:xfrm>
            <a:off x="821267" y="4341284"/>
            <a:ext cx="3149600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J 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</a:t>
            </a:r>
            <a:r>
              <a:rPr lang="zh-CN" altLang="en-US" sz="2665" b="1" dirty="0">
                <a:latin typeface="宋体" panose="02010600030101010101" pitchFamily="2" charset="-122"/>
              </a:rPr>
              <a:t>门</a:t>
            </a:r>
          </a:p>
        </p:txBody>
      </p:sp>
      <p:sp>
        <p:nvSpPr>
          <p:cNvPr id="14" name="文本框 31"/>
          <p:cNvSpPr txBox="1"/>
          <p:nvPr/>
        </p:nvSpPr>
        <p:spPr>
          <a:xfrm>
            <a:off x="821267" y="3799417"/>
            <a:ext cx="2770717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 </a:t>
            </a:r>
            <a:r>
              <a:rPr lang="zh-CN" altLang="en-US" sz="2665" b="1" dirty="0">
                <a:latin typeface="宋体" panose="02010600030101010101" pitchFamily="2" charset="-122"/>
              </a:rPr>
              <a:t>半包围</a:t>
            </a:r>
          </a:p>
        </p:txBody>
      </p:sp>
      <p:sp>
        <p:nvSpPr>
          <p:cNvPr id="15" name="Freeform 47"/>
          <p:cNvSpPr/>
          <p:nvPr/>
        </p:nvSpPr>
        <p:spPr>
          <a:xfrm>
            <a:off x="8113184" y="1932517"/>
            <a:ext cx="353483" cy="340783"/>
          </a:xfrm>
          <a:custGeom>
            <a:avLst/>
            <a:gdLst>
              <a:gd name="txL" fmla="*/ 0 w 418"/>
              <a:gd name="txT" fmla="*/ 0 h 401"/>
              <a:gd name="txR" fmla="*/ 418 w 418"/>
              <a:gd name="txB" fmla="*/ 401 h 401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18" h="401">
                <a:moveTo>
                  <a:pt x="354" y="128"/>
                </a:moveTo>
                <a:lnTo>
                  <a:pt x="386" y="176"/>
                </a:lnTo>
                <a:lnTo>
                  <a:pt x="402" y="208"/>
                </a:lnTo>
                <a:lnTo>
                  <a:pt x="418" y="240"/>
                </a:lnTo>
                <a:lnTo>
                  <a:pt x="418" y="272"/>
                </a:lnTo>
                <a:lnTo>
                  <a:pt x="418" y="320"/>
                </a:lnTo>
                <a:lnTo>
                  <a:pt x="418" y="352"/>
                </a:lnTo>
                <a:lnTo>
                  <a:pt x="402" y="368"/>
                </a:lnTo>
                <a:lnTo>
                  <a:pt x="386" y="385"/>
                </a:lnTo>
                <a:lnTo>
                  <a:pt x="370" y="401"/>
                </a:lnTo>
                <a:lnTo>
                  <a:pt x="338" y="401"/>
                </a:lnTo>
                <a:lnTo>
                  <a:pt x="322" y="401"/>
                </a:lnTo>
                <a:lnTo>
                  <a:pt x="289" y="385"/>
                </a:lnTo>
                <a:lnTo>
                  <a:pt x="257" y="368"/>
                </a:lnTo>
                <a:lnTo>
                  <a:pt x="225" y="320"/>
                </a:lnTo>
                <a:lnTo>
                  <a:pt x="177" y="256"/>
                </a:lnTo>
                <a:lnTo>
                  <a:pt x="112" y="176"/>
                </a:lnTo>
                <a:lnTo>
                  <a:pt x="64" y="96"/>
                </a:lnTo>
                <a:lnTo>
                  <a:pt x="16" y="32"/>
                </a:lnTo>
                <a:lnTo>
                  <a:pt x="0" y="0"/>
                </a:lnTo>
                <a:lnTo>
                  <a:pt x="16" y="0"/>
                </a:lnTo>
                <a:lnTo>
                  <a:pt x="32" y="0"/>
                </a:lnTo>
                <a:lnTo>
                  <a:pt x="64" y="0"/>
                </a:lnTo>
                <a:lnTo>
                  <a:pt x="96" y="0"/>
                </a:lnTo>
                <a:lnTo>
                  <a:pt x="161" y="16"/>
                </a:lnTo>
                <a:lnTo>
                  <a:pt x="209" y="16"/>
                </a:lnTo>
                <a:lnTo>
                  <a:pt x="257" y="48"/>
                </a:lnTo>
                <a:lnTo>
                  <a:pt x="305" y="80"/>
                </a:lnTo>
                <a:lnTo>
                  <a:pt x="354" y="12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16" name="Freeform 48"/>
          <p:cNvSpPr/>
          <p:nvPr/>
        </p:nvSpPr>
        <p:spPr>
          <a:xfrm>
            <a:off x="7895167" y="2298700"/>
            <a:ext cx="245533" cy="1885951"/>
          </a:xfrm>
          <a:custGeom>
            <a:avLst/>
            <a:gdLst>
              <a:gd name="txL" fmla="*/ 0 w 290"/>
              <a:gd name="txT" fmla="*/ 0 h 2226"/>
              <a:gd name="txR" fmla="*/ 290 w 290"/>
              <a:gd name="txB" fmla="*/ 2226 h 222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90" h="2226">
                <a:moveTo>
                  <a:pt x="32" y="112"/>
                </a:moveTo>
                <a:lnTo>
                  <a:pt x="16" y="80"/>
                </a:lnTo>
                <a:lnTo>
                  <a:pt x="16" y="48"/>
                </a:lnTo>
                <a:lnTo>
                  <a:pt x="16" y="16"/>
                </a:lnTo>
                <a:lnTo>
                  <a:pt x="32" y="0"/>
                </a:lnTo>
                <a:lnTo>
                  <a:pt x="64" y="0"/>
                </a:lnTo>
                <a:lnTo>
                  <a:pt x="113" y="16"/>
                </a:lnTo>
                <a:lnTo>
                  <a:pt x="145" y="32"/>
                </a:lnTo>
                <a:lnTo>
                  <a:pt x="193" y="80"/>
                </a:lnTo>
                <a:lnTo>
                  <a:pt x="241" y="112"/>
                </a:lnTo>
                <a:lnTo>
                  <a:pt x="274" y="160"/>
                </a:lnTo>
                <a:lnTo>
                  <a:pt x="290" y="176"/>
                </a:lnTo>
                <a:lnTo>
                  <a:pt x="290" y="192"/>
                </a:lnTo>
                <a:lnTo>
                  <a:pt x="290" y="224"/>
                </a:lnTo>
                <a:lnTo>
                  <a:pt x="290" y="256"/>
                </a:lnTo>
                <a:lnTo>
                  <a:pt x="290" y="320"/>
                </a:lnTo>
                <a:lnTo>
                  <a:pt x="290" y="384"/>
                </a:lnTo>
                <a:lnTo>
                  <a:pt x="274" y="432"/>
                </a:lnTo>
                <a:lnTo>
                  <a:pt x="274" y="480"/>
                </a:lnTo>
                <a:lnTo>
                  <a:pt x="274" y="544"/>
                </a:lnTo>
                <a:lnTo>
                  <a:pt x="258" y="624"/>
                </a:lnTo>
                <a:lnTo>
                  <a:pt x="258" y="720"/>
                </a:lnTo>
                <a:lnTo>
                  <a:pt x="258" y="832"/>
                </a:lnTo>
                <a:lnTo>
                  <a:pt x="258" y="944"/>
                </a:lnTo>
                <a:lnTo>
                  <a:pt x="241" y="1089"/>
                </a:lnTo>
                <a:lnTo>
                  <a:pt x="241" y="1217"/>
                </a:lnTo>
                <a:lnTo>
                  <a:pt x="241" y="1345"/>
                </a:lnTo>
                <a:lnTo>
                  <a:pt x="225" y="1473"/>
                </a:lnTo>
                <a:lnTo>
                  <a:pt x="225" y="1569"/>
                </a:lnTo>
                <a:lnTo>
                  <a:pt x="225" y="1681"/>
                </a:lnTo>
                <a:lnTo>
                  <a:pt x="209" y="1777"/>
                </a:lnTo>
                <a:lnTo>
                  <a:pt x="209" y="1857"/>
                </a:lnTo>
                <a:lnTo>
                  <a:pt x="193" y="1937"/>
                </a:lnTo>
                <a:lnTo>
                  <a:pt x="177" y="2002"/>
                </a:lnTo>
                <a:lnTo>
                  <a:pt x="177" y="2066"/>
                </a:lnTo>
                <a:lnTo>
                  <a:pt x="161" y="2114"/>
                </a:lnTo>
                <a:lnTo>
                  <a:pt x="161" y="2146"/>
                </a:lnTo>
                <a:lnTo>
                  <a:pt x="145" y="2178"/>
                </a:lnTo>
                <a:lnTo>
                  <a:pt x="145" y="2210"/>
                </a:lnTo>
                <a:lnTo>
                  <a:pt x="129" y="2226"/>
                </a:lnTo>
                <a:lnTo>
                  <a:pt x="113" y="2226"/>
                </a:lnTo>
                <a:lnTo>
                  <a:pt x="97" y="2194"/>
                </a:lnTo>
                <a:lnTo>
                  <a:pt x="64" y="2162"/>
                </a:lnTo>
                <a:lnTo>
                  <a:pt x="48" y="2098"/>
                </a:lnTo>
                <a:lnTo>
                  <a:pt x="32" y="2050"/>
                </a:lnTo>
                <a:lnTo>
                  <a:pt x="16" y="2002"/>
                </a:lnTo>
                <a:lnTo>
                  <a:pt x="0" y="1969"/>
                </a:lnTo>
                <a:lnTo>
                  <a:pt x="0" y="1937"/>
                </a:lnTo>
                <a:lnTo>
                  <a:pt x="0" y="1905"/>
                </a:lnTo>
                <a:lnTo>
                  <a:pt x="16" y="1857"/>
                </a:lnTo>
                <a:lnTo>
                  <a:pt x="16" y="1809"/>
                </a:lnTo>
                <a:lnTo>
                  <a:pt x="16" y="1761"/>
                </a:lnTo>
                <a:lnTo>
                  <a:pt x="32" y="1713"/>
                </a:lnTo>
                <a:lnTo>
                  <a:pt x="32" y="1649"/>
                </a:lnTo>
                <a:lnTo>
                  <a:pt x="64" y="1521"/>
                </a:lnTo>
                <a:lnTo>
                  <a:pt x="64" y="1409"/>
                </a:lnTo>
                <a:lnTo>
                  <a:pt x="97" y="1185"/>
                </a:lnTo>
                <a:lnTo>
                  <a:pt x="97" y="1057"/>
                </a:lnTo>
                <a:lnTo>
                  <a:pt x="97" y="912"/>
                </a:lnTo>
                <a:lnTo>
                  <a:pt x="97" y="752"/>
                </a:lnTo>
                <a:lnTo>
                  <a:pt x="97" y="576"/>
                </a:lnTo>
                <a:lnTo>
                  <a:pt x="97" y="480"/>
                </a:lnTo>
                <a:lnTo>
                  <a:pt x="97" y="400"/>
                </a:lnTo>
                <a:lnTo>
                  <a:pt x="97" y="336"/>
                </a:lnTo>
                <a:lnTo>
                  <a:pt x="80" y="272"/>
                </a:lnTo>
                <a:lnTo>
                  <a:pt x="80" y="208"/>
                </a:lnTo>
                <a:lnTo>
                  <a:pt x="64" y="176"/>
                </a:lnTo>
                <a:lnTo>
                  <a:pt x="48" y="144"/>
                </a:lnTo>
                <a:lnTo>
                  <a:pt x="32" y="11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17" name="Freeform 49"/>
          <p:cNvSpPr/>
          <p:nvPr/>
        </p:nvSpPr>
        <p:spPr>
          <a:xfrm>
            <a:off x="8699500" y="2000251"/>
            <a:ext cx="1157817" cy="2400300"/>
          </a:xfrm>
          <a:custGeom>
            <a:avLst/>
            <a:gdLst>
              <a:gd name="txL" fmla="*/ 0 w 1368"/>
              <a:gd name="txT" fmla="*/ 0 h 2835"/>
              <a:gd name="txR" fmla="*/ 1368 w 1368"/>
              <a:gd name="txB" fmla="*/ 2835 h 283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368" h="2835">
                <a:moveTo>
                  <a:pt x="1272" y="545"/>
                </a:moveTo>
                <a:lnTo>
                  <a:pt x="1272" y="609"/>
                </a:lnTo>
                <a:lnTo>
                  <a:pt x="1272" y="673"/>
                </a:lnTo>
                <a:lnTo>
                  <a:pt x="1272" y="769"/>
                </a:lnTo>
                <a:lnTo>
                  <a:pt x="1288" y="865"/>
                </a:lnTo>
                <a:lnTo>
                  <a:pt x="1288" y="977"/>
                </a:lnTo>
                <a:lnTo>
                  <a:pt x="1288" y="1105"/>
                </a:lnTo>
                <a:lnTo>
                  <a:pt x="1304" y="1233"/>
                </a:lnTo>
                <a:lnTo>
                  <a:pt x="1304" y="1394"/>
                </a:lnTo>
                <a:lnTo>
                  <a:pt x="1320" y="1554"/>
                </a:lnTo>
                <a:lnTo>
                  <a:pt x="1320" y="1698"/>
                </a:lnTo>
                <a:lnTo>
                  <a:pt x="1320" y="1826"/>
                </a:lnTo>
                <a:lnTo>
                  <a:pt x="1320" y="1954"/>
                </a:lnTo>
                <a:lnTo>
                  <a:pt x="1320" y="2066"/>
                </a:lnTo>
                <a:lnTo>
                  <a:pt x="1320" y="2162"/>
                </a:lnTo>
                <a:lnTo>
                  <a:pt x="1320" y="2242"/>
                </a:lnTo>
                <a:lnTo>
                  <a:pt x="1320" y="2322"/>
                </a:lnTo>
                <a:lnTo>
                  <a:pt x="1304" y="2467"/>
                </a:lnTo>
                <a:lnTo>
                  <a:pt x="1288" y="2579"/>
                </a:lnTo>
                <a:lnTo>
                  <a:pt x="1272" y="2659"/>
                </a:lnTo>
                <a:lnTo>
                  <a:pt x="1240" y="2723"/>
                </a:lnTo>
                <a:lnTo>
                  <a:pt x="1207" y="2771"/>
                </a:lnTo>
                <a:lnTo>
                  <a:pt x="1175" y="2803"/>
                </a:lnTo>
                <a:lnTo>
                  <a:pt x="1159" y="2819"/>
                </a:lnTo>
                <a:lnTo>
                  <a:pt x="1143" y="2835"/>
                </a:lnTo>
                <a:lnTo>
                  <a:pt x="1127" y="2819"/>
                </a:lnTo>
                <a:lnTo>
                  <a:pt x="1111" y="2803"/>
                </a:lnTo>
                <a:lnTo>
                  <a:pt x="1079" y="2771"/>
                </a:lnTo>
                <a:lnTo>
                  <a:pt x="1062" y="2707"/>
                </a:lnTo>
                <a:lnTo>
                  <a:pt x="1046" y="2659"/>
                </a:lnTo>
                <a:lnTo>
                  <a:pt x="998" y="2595"/>
                </a:lnTo>
                <a:lnTo>
                  <a:pt x="934" y="2531"/>
                </a:lnTo>
                <a:lnTo>
                  <a:pt x="853" y="2483"/>
                </a:lnTo>
                <a:lnTo>
                  <a:pt x="789" y="2435"/>
                </a:lnTo>
                <a:lnTo>
                  <a:pt x="724" y="2403"/>
                </a:lnTo>
                <a:lnTo>
                  <a:pt x="692" y="2371"/>
                </a:lnTo>
                <a:lnTo>
                  <a:pt x="676" y="2355"/>
                </a:lnTo>
                <a:lnTo>
                  <a:pt x="692" y="2338"/>
                </a:lnTo>
                <a:lnTo>
                  <a:pt x="708" y="2338"/>
                </a:lnTo>
                <a:lnTo>
                  <a:pt x="757" y="2338"/>
                </a:lnTo>
                <a:lnTo>
                  <a:pt x="805" y="2338"/>
                </a:lnTo>
                <a:lnTo>
                  <a:pt x="918" y="2355"/>
                </a:lnTo>
                <a:lnTo>
                  <a:pt x="998" y="2371"/>
                </a:lnTo>
                <a:lnTo>
                  <a:pt x="1062" y="2355"/>
                </a:lnTo>
                <a:lnTo>
                  <a:pt x="1111" y="2322"/>
                </a:lnTo>
                <a:lnTo>
                  <a:pt x="1111" y="2306"/>
                </a:lnTo>
                <a:lnTo>
                  <a:pt x="1111" y="2290"/>
                </a:lnTo>
                <a:lnTo>
                  <a:pt x="1111" y="2242"/>
                </a:lnTo>
                <a:lnTo>
                  <a:pt x="1127" y="2194"/>
                </a:lnTo>
                <a:lnTo>
                  <a:pt x="1127" y="2130"/>
                </a:lnTo>
                <a:lnTo>
                  <a:pt x="1127" y="2050"/>
                </a:lnTo>
                <a:lnTo>
                  <a:pt x="1127" y="1970"/>
                </a:lnTo>
                <a:lnTo>
                  <a:pt x="1127" y="1858"/>
                </a:lnTo>
                <a:lnTo>
                  <a:pt x="1127" y="1650"/>
                </a:lnTo>
                <a:lnTo>
                  <a:pt x="1127" y="1394"/>
                </a:lnTo>
                <a:lnTo>
                  <a:pt x="1111" y="1137"/>
                </a:lnTo>
                <a:lnTo>
                  <a:pt x="1111" y="849"/>
                </a:lnTo>
                <a:lnTo>
                  <a:pt x="1095" y="721"/>
                </a:lnTo>
                <a:lnTo>
                  <a:pt x="1095" y="593"/>
                </a:lnTo>
                <a:lnTo>
                  <a:pt x="1079" y="497"/>
                </a:lnTo>
                <a:lnTo>
                  <a:pt x="1079" y="417"/>
                </a:lnTo>
                <a:lnTo>
                  <a:pt x="1062" y="337"/>
                </a:lnTo>
                <a:lnTo>
                  <a:pt x="1062" y="288"/>
                </a:lnTo>
                <a:lnTo>
                  <a:pt x="1046" y="256"/>
                </a:lnTo>
                <a:lnTo>
                  <a:pt x="1046" y="240"/>
                </a:lnTo>
                <a:lnTo>
                  <a:pt x="982" y="224"/>
                </a:lnTo>
                <a:lnTo>
                  <a:pt x="918" y="208"/>
                </a:lnTo>
                <a:lnTo>
                  <a:pt x="853" y="208"/>
                </a:lnTo>
                <a:lnTo>
                  <a:pt x="773" y="224"/>
                </a:lnTo>
                <a:lnTo>
                  <a:pt x="660" y="240"/>
                </a:lnTo>
                <a:lnTo>
                  <a:pt x="515" y="272"/>
                </a:lnTo>
                <a:lnTo>
                  <a:pt x="435" y="272"/>
                </a:lnTo>
                <a:lnTo>
                  <a:pt x="370" y="288"/>
                </a:lnTo>
                <a:lnTo>
                  <a:pt x="322" y="305"/>
                </a:lnTo>
                <a:lnTo>
                  <a:pt x="274" y="305"/>
                </a:lnTo>
                <a:lnTo>
                  <a:pt x="241" y="321"/>
                </a:lnTo>
                <a:lnTo>
                  <a:pt x="209" y="321"/>
                </a:lnTo>
                <a:lnTo>
                  <a:pt x="193" y="321"/>
                </a:lnTo>
                <a:lnTo>
                  <a:pt x="177" y="321"/>
                </a:lnTo>
                <a:lnTo>
                  <a:pt x="129" y="305"/>
                </a:lnTo>
                <a:lnTo>
                  <a:pt x="80" y="272"/>
                </a:lnTo>
                <a:lnTo>
                  <a:pt x="48" y="272"/>
                </a:lnTo>
                <a:lnTo>
                  <a:pt x="16" y="256"/>
                </a:lnTo>
                <a:lnTo>
                  <a:pt x="0" y="224"/>
                </a:lnTo>
                <a:lnTo>
                  <a:pt x="0" y="208"/>
                </a:lnTo>
                <a:lnTo>
                  <a:pt x="0" y="176"/>
                </a:lnTo>
                <a:lnTo>
                  <a:pt x="16" y="176"/>
                </a:lnTo>
                <a:lnTo>
                  <a:pt x="48" y="176"/>
                </a:lnTo>
                <a:lnTo>
                  <a:pt x="80" y="176"/>
                </a:lnTo>
                <a:lnTo>
                  <a:pt x="113" y="176"/>
                </a:lnTo>
                <a:lnTo>
                  <a:pt x="145" y="176"/>
                </a:lnTo>
                <a:lnTo>
                  <a:pt x="177" y="160"/>
                </a:lnTo>
                <a:lnTo>
                  <a:pt x="225" y="160"/>
                </a:lnTo>
                <a:lnTo>
                  <a:pt x="274" y="160"/>
                </a:lnTo>
                <a:lnTo>
                  <a:pt x="338" y="144"/>
                </a:lnTo>
                <a:lnTo>
                  <a:pt x="402" y="144"/>
                </a:lnTo>
                <a:lnTo>
                  <a:pt x="483" y="128"/>
                </a:lnTo>
                <a:lnTo>
                  <a:pt x="563" y="112"/>
                </a:lnTo>
                <a:lnTo>
                  <a:pt x="644" y="96"/>
                </a:lnTo>
                <a:lnTo>
                  <a:pt x="724" y="96"/>
                </a:lnTo>
                <a:lnTo>
                  <a:pt x="789" y="80"/>
                </a:lnTo>
                <a:lnTo>
                  <a:pt x="837" y="64"/>
                </a:lnTo>
                <a:lnTo>
                  <a:pt x="869" y="48"/>
                </a:lnTo>
                <a:lnTo>
                  <a:pt x="901" y="48"/>
                </a:lnTo>
                <a:lnTo>
                  <a:pt x="934" y="32"/>
                </a:lnTo>
                <a:lnTo>
                  <a:pt x="934" y="16"/>
                </a:lnTo>
                <a:lnTo>
                  <a:pt x="966" y="0"/>
                </a:lnTo>
                <a:lnTo>
                  <a:pt x="1014" y="0"/>
                </a:lnTo>
                <a:lnTo>
                  <a:pt x="1046" y="0"/>
                </a:lnTo>
                <a:lnTo>
                  <a:pt x="1095" y="16"/>
                </a:lnTo>
                <a:lnTo>
                  <a:pt x="1143" y="48"/>
                </a:lnTo>
                <a:lnTo>
                  <a:pt x="1223" y="96"/>
                </a:lnTo>
                <a:lnTo>
                  <a:pt x="1288" y="128"/>
                </a:lnTo>
                <a:lnTo>
                  <a:pt x="1336" y="176"/>
                </a:lnTo>
                <a:lnTo>
                  <a:pt x="1368" y="208"/>
                </a:lnTo>
                <a:lnTo>
                  <a:pt x="1368" y="224"/>
                </a:lnTo>
                <a:lnTo>
                  <a:pt x="1368" y="272"/>
                </a:lnTo>
                <a:lnTo>
                  <a:pt x="1336" y="305"/>
                </a:lnTo>
                <a:lnTo>
                  <a:pt x="1304" y="337"/>
                </a:lnTo>
                <a:lnTo>
                  <a:pt x="1288" y="385"/>
                </a:lnTo>
                <a:lnTo>
                  <a:pt x="1288" y="465"/>
                </a:lnTo>
                <a:lnTo>
                  <a:pt x="1272" y="54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18" name="Freeform 50"/>
          <p:cNvSpPr/>
          <p:nvPr/>
        </p:nvSpPr>
        <p:spPr>
          <a:xfrm>
            <a:off x="8426451" y="2652184"/>
            <a:ext cx="190500" cy="1071033"/>
          </a:xfrm>
          <a:custGeom>
            <a:avLst/>
            <a:gdLst>
              <a:gd name="txL" fmla="*/ 0 w 225"/>
              <a:gd name="txT" fmla="*/ 0 h 1265"/>
              <a:gd name="txR" fmla="*/ 225 w 225"/>
              <a:gd name="txB" fmla="*/ 1265 h 1265"/>
            </a:gdLst>
            <a:ahLst/>
            <a:cxnLst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25" h="1265">
                <a:moveTo>
                  <a:pt x="32" y="128"/>
                </a:moveTo>
                <a:lnTo>
                  <a:pt x="0" y="80"/>
                </a:lnTo>
                <a:lnTo>
                  <a:pt x="0" y="48"/>
                </a:lnTo>
                <a:lnTo>
                  <a:pt x="0" y="16"/>
                </a:lnTo>
                <a:lnTo>
                  <a:pt x="32" y="0"/>
                </a:lnTo>
                <a:lnTo>
                  <a:pt x="48" y="0"/>
                </a:lnTo>
                <a:lnTo>
                  <a:pt x="96" y="0"/>
                </a:lnTo>
                <a:lnTo>
                  <a:pt x="145" y="16"/>
                </a:lnTo>
                <a:lnTo>
                  <a:pt x="225" y="48"/>
                </a:lnTo>
                <a:lnTo>
                  <a:pt x="225" y="176"/>
                </a:lnTo>
                <a:lnTo>
                  <a:pt x="225" y="304"/>
                </a:lnTo>
                <a:lnTo>
                  <a:pt x="225" y="432"/>
                </a:lnTo>
                <a:lnTo>
                  <a:pt x="225" y="528"/>
                </a:lnTo>
                <a:lnTo>
                  <a:pt x="225" y="641"/>
                </a:lnTo>
                <a:lnTo>
                  <a:pt x="225" y="721"/>
                </a:lnTo>
                <a:lnTo>
                  <a:pt x="225" y="817"/>
                </a:lnTo>
                <a:lnTo>
                  <a:pt x="225" y="881"/>
                </a:lnTo>
                <a:lnTo>
                  <a:pt x="225" y="961"/>
                </a:lnTo>
                <a:lnTo>
                  <a:pt x="209" y="1009"/>
                </a:lnTo>
                <a:lnTo>
                  <a:pt x="209" y="1073"/>
                </a:lnTo>
                <a:lnTo>
                  <a:pt x="209" y="1105"/>
                </a:lnTo>
                <a:lnTo>
                  <a:pt x="209" y="1153"/>
                </a:lnTo>
                <a:lnTo>
                  <a:pt x="209" y="1169"/>
                </a:lnTo>
                <a:lnTo>
                  <a:pt x="209" y="1185"/>
                </a:lnTo>
                <a:lnTo>
                  <a:pt x="209" y="1201"/>
                </a:lnTo>
                <a:lnTo>
                  <a:pt x="193" y="1233"/>
                </a:lnTo>
                <a:lnTo>
                  <a:pt x="177" y="1249"/>
                </a:lnTo>
                <a:lnTo>
                  <a:pt x="161" y="1249"/>
                </a:lnTo>
                <a:lnTo>
                  <a:pt x="129" y="1265"/>
                </a:lnTo>
                <a:lnTo>
                  <a:pt x="113" y="1249"/>
                </a:lnTo>
                <a:lnTo>
                  <a:pt x="113" y="1233"/>
                </a:lnTo>
                <a:lnTo>
                  <a:pt x="96" y="1185"/>
                </a:lnTo>
                <a:lnTo>
                  <a:pt x="96" y="1121"/>
                </a:lnTo>
                <a:lnTo>
                  <a:pt x="80" y="1057"/>
                </a:lnTo>
                <a:lnTo>
                  <a:pt x="80" y="961"/>
                </a:lnTo>
                <a:lnTo>
                  <a:pt x="80" y="849"/>
                </a:lnTo>
                <a:lnTo>
                  <a:pt x="80" y="737"/>
                </a:lnTo>
                <a:lnTo>
                  <a:pt x="80" y="609"/>
                </a:lnTo>
                <a:lnTo>
                  <a:pt x="80" y="512"/>
                </a:lnTo>
                <a:lnTo>
                  <a:pt x="80" y="416"/>
                </a:lnTo>
                <a:lnTo>
                  <a:pt x="64" y="336"/>
                </a:lnTo>
                <a:lnTo>
                  <a:pt x="64" y="256"/>
                </a:lnTo>
                <a:lnTo>
                  <a:pt x="48" y="208"/>
                </a:lnTo>
                <a:lnTo>
                  <a:pt x="48" y="160"/>
                </a:lnTo>
                <a:lnTo>
                  <a:pt x="32" y="12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19" name="Freeform 51"/>
          <p:cNvSpPr/>
          <p:nvPr/>
        </p:nvSpPr>
        <p:spPr>
          <a:xfrm>
            <a:off x="8521700" y="2569633"/>
            <a:ext cx="736600" cy="1181100"/>
          </a:xfrm>
          <a:custGeom>
            <a:avLst/>
            <a:gdLst>
              <a:gd name="txL" fmla="*/ 0 w 869"/>
              <a:gd name="txT" fmla="*/ 0 h 1393"/>
              <a:gd name="txR" fmla="*/ 869 w 869"/>
              <a:gd name="txB" fmla="*/ 1393 h 139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869" h="1393">
                <a:moveTo>
                  <a:pt x="0" y="144"/>
                </a:moveTo>
                <a:lnTo>
                  <a:pt x="112" y="144"/>
                </a:lnTo>
                <a:lnTo>
                  <a:pt x="193" y="128"/>
                </a:lnTo>
                <a:lnTo>
                  <a:pt x="289" y="128"/>
                </a:lnTo>
                <a:lnTo>
                  <a:pt x="370" y="96"/>
                </a:lnTo>
                <a:lnTo>
                  <a:pt x="418" y="80"/>
                </a:lnTo>
                <a:lnTo>
                  <a:pt x="483" y="64"/>
                </a:lnTo>
                <a:lnTo>
                  <a:pt x="515" y="48"/>
                </a:lnTo>
                <a:lnTo>
                  <a:pt x="531" y="16"/>
                </a:lnTo>
                <a:lnTo>
                  <a:pt x="563" y="0"/>
                </a:lnTo>
                <a:lnTo>
                  <a:pt x="611" y="0"/>
                </a:lnTo>
                <a:lnTo>
                  <a:pt x="627" y="0"/>
                </a:lnTo>
                <a:lnTo>
                  <a:pt x="660" y="0"/>
                </a:lnTo>
                <a:lnTo>
                  <a:pt x="708" y="16"/>
                </a:lnTo>
                <a:lnTo>
                  <a:pt x="756" y="48"/>
                </a:lnTo>
                <a:lnTo>
                  <a:pt x="805" y="80"/>
                </a:lnTo>
                <a:lnTo>
                  <a:pt x="837" y="96"/>
                </a:lnTo>
                <a:lnTo>
                  <a:pt x="853" y="128"/>
                </a:lnTo>
                <a:lnTo>
                  <a:pt x="869" y="144"/>
                </a:lnTo>
                <a:lnTo>
                  <a:pt x="853" y="192"/>
                </a:lnTo>
                <a:lnTo>
                  <a:pt x="821" y="240"/>
                </a:lnTo>
                <a:lnTo>
                  <a:pt x="821" y="256"/>
                </a:lnTo>
                <a:lnTo>
                  <a:pt x="805" y="288"/>
                </a:lnTo>
                <a:lnTo>
                  <a:pt x="805" y="320"/>
                </a:lnTo>
                <a:lnTo>
                  <a:pt x="805" y="384"/>
                </a:lnTo>
                <a:lnTo>
                  <a:pt x="788" y="448"/>
                </a:lnTo>
                <a:lnTo>
                  <a:pt x="788" y="528"/>
                </a:lnTo>
                <a:lnTo>
                  <a:pt x="788" y="624"/>
                </a:lnTo>
                <a:lnTo>
                  <a:pt x="788" y="721"/>
                </a:lnTo>
                <a:lnTo>
                  <a:pt x="788" y="833"/>
                </a:lnTo>
                <a:lnTo>
                  <a:pt x="788" y="929"/>
                </a:lnTo>
                <a:lnTo>
                  <a:pt x="788" y="1025"/>
                </a:lnTo>
                <a:lnTo>
                  <a:pt x="772" y="1089"/>
                </a:lnTo>
                <a:lnTo>
                  <a:pt x="772" y="1153"/>
                </a:lnTo>
                <a:lnTo>
                  <a:pt x="772" y="1217"/>
                </a:lnTo>
                <a:lnTo>
                  <a:pt x="772" y="1249"/>
                </a:lnTo>
                <a:lnTo>
                  <a:pt x="756" y="1281"/>
                </a:lnTo>
                <a:lnTo>
                  <a:pt x="740" y="1329"/>
                </a:lnTo>
                <a:lnTo>
                  <a:pt x="724" y="1361"/>
                </a:lnTo>
                <a:lnTo>
                  <a:pt x="708" y="1393"/>
                </a:lnTo>
                <a:lnTo>
                  <a:pt x="692" y="1393"/>
                </a:lnTo>
                <a:lnTo>
                  <a:pt x="676" y="1393"/>
                </a:lnTo>
                <a:lnTo>
                  <a:pt x="660" y="1377"/>
                </a:lnTo>
                <a:lnTo>
                  <a:pt x="660" y="1361"/>
                </a:lnTo>
                <a:lnTo>
                  <a:pt x="644" y="1345"/>
                </a:lnTo>
                <a:lnTo>
                  <a:pt x="644" y="1313"/>
                </a:lnTo>
                <a:lnTo>
                  <a:pt x="644" y="1297"/>
                </a:lnTo>
                <a:lnTo>
                  <a:pt x="644" y="1249"/>
                </a:lnTo>
                <a:lnTo>
                  <a:pt x="644" y="1201"/>
                </a:lnTo>
                <a:lnTo>
                  <a:pt x="644" y="1153"/>
                </a:lnTo>
                <a:lnTo>
                  <a:pt x="644" y="1089"/>
                </a:lnTo>
                <a:lnTo>
                  <a:pt x="644" y="1009"/>
                </a:lnTo>
                <a:lnTo>
                  <a:pt x="644" y="929"/>
                </a:lnTo>
                <a:lnTo>
                  <a:pt x="660" y="769"/>
                </a:lnTo>
                <a:lnTo>
                  <a:pt x="660" y="624"/>
                </a:lnTo>
                <a:lnTo>
                  <a:pt x="660" y="496"/>
                </a:lnTo>
                <a:lnTo>
                  <a:pt x="644" y="400"/>
                </a:lnTo>
                <a:lnTo>
                  <a:pt x="627" y="320"/>
                </a:lnTo>
                <a:lnTo>
                  <a:pt x="611" y="272"/>
                </a:lnTo>
                <a:lnTo>
                  <a:pt x="595" y="224"/>
                </a:lnTo>
                <a:lnTo>
                  <a:pt x="579" y="208"/>
                </a:lnTo>
                <a:lnTo>
                  <a:pt x="563" y="208"/>
                </a:lnTo>
                <a:lnTo>
                  <a:pt x="515" y="208"/>
                </a:lnTo>
                <a:lnTo>
                  <a:pt x="466" y="208"/>
                </a:lnTo>
                <a:lnTo>
                  <a:pt x="402" y="208"/>
                </a:lnTo>
                <a:lnTo>
                  <a:pt x="322" y="224"/>
                </a:lnTo>
                <a:lnTo>
                  <a:pt x="225" y="240"/>
                </a:lnTo>
                <a:lnTo>
                  <a:pt x="128" y="256"/>
                </a:lnTo>
                <a:lnTo>
                  <a:pt x="0" y="272"/>
                </a:lnTo>
                <a:lnTo>
                  <a:pt x="0" y="14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0" name="Freeform 52"/>
          <p:cNvSpPr/>
          <p:nvPr/>
        </p:nvSpPr>
        <p:spPr>
          <a:xfrm>
            <a:off x="8549217" y="3018367"/>
            <a:ext cx="395816" cy="148167"/>
          </a:xfrm>
          <a:custGeom>
            <a:avLst/>
            <a:gdLst>
              <a:gd name="txL" fmla="*/ 0 w 467"/>
              <a:gd name="txT" fmla="*/ 0 h 177"/>
              <a:gd name="txR" fmla="*/ 467 w 467"/>
              <a:gd name="txB" fmla="*/ 177 h 177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67" h="177">
                <a:moveTo>
                  <a:pt x="161" y="48"/>
                </a:moveTo>
                <a:lnTo>
                  <a:pt x="273" y="16"/>
                </a:lnTo>
                <a:lnTo>
                  <a:pt x="370" y="0"/>
                </a:lnTo>
                <a:lnTo>
                  <a:pt x="418" y="0"/>
                </a:lnTo>
                <a:lnTo>
                  <a:pt x="451" y="16"/>
                </a:lnTo>
                <a:lnTo>
                  <a:pt x="467" y="32"/>
                </a:lnTo>
                <a:lnTo>
                  <a:pt x="467" y="64"/>
                </a:lnTo>
                <a:lnTo>
                  <a:pt x="467" y="80"/>
                </a:lnTo>
                <a:lnTo>
                  <a:pt x="451" y="112"/>
                </a:lnTo>
                <a:lnTo>
                  <a:pt x="434" y="129"/>
                </a:lnTo>
                <a:lnTo>
                  <a:pt x="402" y="145"/>
                </a:lnTo>
                <a:lnTo>
                  <a:pt x="338" y="161"/>
                </a:lnTo>
                <a:lnTo>
                  <a:pt x="257" y="177"/>
                </a:lnTo>
                <a:lnTo>
                  <a:pt x="145" y="177"/>
                </a:lnTo>
                <a:lnTo>
                  <a:pt x="64" y="177"/>
                </a:lnTo>
                <a:lnTo>
                  <a:pt x="0" y="177"/>
                </a:lnTo>
                <a:lnTo>
                  <a:pt x="0" y="80"/>
                </a:lnTo>
                <a:lnTo>
                  <a:pt x="32" y="64"/>
                </a:lnTo>
                <a:lnTo>
                  <a:pt x="64" y="64"/>
                </a:lnTo>
                <a:lnTo>
                  <a:pt x="161" y="4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4" name="Freeform 53"/>
          <p:cNvSpPr/>
          <p:nvPr/>
        </p:nvSpPr>
        <p:spPr>
          <a:xfrm>
            <a:off x="8549217" y="3464984"/>
            <a:ext cx="573616" cy="107949"/>
          </a:xfrm>
          <a:custGeom>
            <a:avLst/>
            <a:gdLst>
              <a:gd name="txL" fmla="*/ 0 w 676"/>
              <a:gd name="txT" fmla="*/ 0 h 128"/>
              <a:gd name="txR" fmla="*/ 676 w 676"/>
              <a:gd name="txB" fmla="*/ 128 h 12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6" h="128">
                <a:moveTo>
                  <a:pt x="676" y="32"/>
                </a:moveTo>
                <a:lnTo>
                  <a:pt x="676" y="128"/>
                </a:lnTo>
                <a:lnTo>
                  <a:pt x="0" y="128"/>
                </a:lnTo>
                <a:lnTo>
                  <a:pt x="0" y="32"/>
                </a:lnTo>
                <a:lnTo>
                  <a:pt x="145" y="16"/>
                </a:lnTo>
                <a:lnTo>
                  <a:pt x="273" y="0"/>
                </a:lnTo>
                <a:lnTo>
                  <a:pt x="354" y="0"/>
                </a:lnTo>
                <a:lnTo>
                  <a:pt x="451" y="0"/>
                </a:lnTo>
                <a:lnTo>
                  <a:pt x="547" y="16"/>
                </a:lnTo>
                <a:lnTo>
                  <a:pt x="676" y="3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896" y="58547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/>
      <p:bldP spid="11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/>
          <p:cNvGraphicFramePr>
            <a:graphicFrameLocks noGrp="1"/>
          </p:cNvGraphicFramePr>
          <p:nvPr/>
        </p:nvGraphicFramePr>
        <p:xfrm>
          <a:off x="7200900" y="1388533"/>
          <a:ext cx="3454400" cy="3454400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1894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10" marB="45710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45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10" marB="45710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6834717" y="4997450"/>
            <a:ext cx="4226983" cy="1078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先内后外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，“米”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写在中心偏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右上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一些，走之的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笔顺是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：点、横折折撇、平捺。</a:t>
            </a:r>
            <a:endParaRPr kumimoji="0" lang="zh-CN" altLang="en-US" sz="2135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518" name="矩形 4"/>
          <p:cNvSpPr/>
          <p:nvPr/>
        </p:nvSpPr>
        <p:spPr>
          <a:xfrm>
            <a:off x="4726517" y="228811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迷 </a:t>
            </a:r>
          </a:p>
        </p:txBody>
      </p:sp>
      <p:sp>
        <p:nvSpPr>
          <p:cNvPr id="42" name="矩形 41"/>
          <p:cNvSpPr/>
          <p:nvPr/>
        </p:nvSpPr>
        <p:spPr>
          <a:xfrm>
            <a:off x="4169833" y="143086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 mí</a:t>
            </a:r>
          </a:p>
        </p:txBody>
      </p:sp>
      <p:sp>
        <p:nvSpPr>
          <p:cNvPr id="21521" name="TextBox 45"/>
          <p:cNvSpPr txBox="1"/>
          <p:nvPr/>
        </p:nvSpPr>
        <p:spPr>
          <a:xfrm>
            <a:off x="1147233" y="2224617"/>
            <a:ext cx="3210984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捉</a:t>
            </a:r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迷</a:t>
            </a:r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藏</a:t>
            </a:r>
          </a:p>
        </p:txBody>
      </p:sp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821267" y="4842933"/>
            <a:ext cx="40407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迷路  迷宫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21267" y="5391150"/>
            <a:ext cx="5528733" cy="9118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造句：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小孩们在快乐地玩着捉迷藏</a:t>
            </a:r>
            <a:endParaRPr kumimoji="0" lang="en-US" altLang="zh-CN" sz="2665" b="1" kern="1200" cap="none" spc="0" normalizeH="0" baseline="0" noProof="0" dirty="0">
              <a:latin typeface="+mn-ea"/>
              <a:ea typeface="+mn-ea"/>
              <a:cs typeface="+mn-cs"/>
            </a:endParaRPr>
          </a:p>
          <a:p>
            <a:pPr marR="0" defTabSz="457200">
              <a:buClrTx/>
              <a:buSzTx/>
              <a:defRPr/>
            </a:pPr>
            <a:r>
              <a:rPr kumimoji="0" lang="en-US" altLang="zh-CN" sz="2665" b="1" kern="1200" cap="none" spc="0" normalizeH="0" baseline="0" noProof="0" dirty="0">
                <a:latin typeface="+mn-ea"/>
                <a:ea typeface="+mn-ea"/>
                <a:cs typeface="+mn-cs"/>
              </a:rPr>
              <a:t>      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游戏。</a:t>
            </a:r>
          </a:p>
        </p:txBody>
      </p:sp>
      <p:sp>
        <p:nvSpPr>
          <p:cNvPr id="25" name="文本框 30"/>
          <p:cNvSpPr txBox="1"/>
          <p:nvPr/>
        </p:nvSpPr>
        <p:spPr>
          <a:xfrm>
            <a:off x="821267" y="4294717"/>
            <a:ext cx="3149600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M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</a:t>
            </a:r>
            <a:r>
              <a:rPr lang="zh-CN" altLang="en-US" sz="2665" b="1" dirty="0">
                <a:latin typeface="宋体" panose="02010600030101010101" pitchFamily="2" charset="-122"/>
              </a:rPr>
              <a:t>辶</a:t>
            </a:r>
          </a:p>
        </p:txBody>
      </p:sp>
      <p:sp>
        <p:nvSpPr>
          <p:cNvPr id="26" name="文本框 31"/>
          <p:cNvSpPr txBox="1"/>
          <p:nvPr/>
        </p:nvSpPr>
        <p:spPr>
          <a:xfrm>
            <a:off x="821267" y="3748617"/>
            <a:ext cx="2770717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 </a:t>
            </a:r>
            <a:r>
              <a:rPr lang="zh-CN" altLang="en-US" sz="2665" b="1" dirty="0">
                <a:latin typeface="宋体" panose="02010600030101010101" pitchFamily="2" charset="-122"/>
              </a:rPr>
              <a:t>半包围</a:t>
            </a:r>
          </a:p>
        </p:txBody>
      </p:sp>
      <p:sp>
        <p:nvSpPr>
          <p:cNvPr id="27" name="Freeform 46"/>
          <p:cNvSpPr/>
          <p:nvPr/>
        </p:nvSpPr>
        <p:spPr>
          <a:xfrm>
            <a:off x="7890933" y="2150533"/>
            <a:ext cx="383117" cy="366184"/>
          </a:xfrm>
          <a:custGeom>
            <a:avLst/>
            <a:gdLst>
              <a:gd name="txL" fmla="*/ 0 w 451"/>
              <a:gd name="txT" fmla="*/ 0 h 433"/>
              <a:gd name="txR" fmla="*/ 451 w 451"/>
              <a:gd name="txB" fmla="*/ 433 h 433"/>
            </a:gdLst>
            <a:ahLst/>
            <a:cxnLst>
              <a:cxn ang="0">
                <a:pos x="0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0" y="0"/>
              </a:cxn>
            </a:cxnLst>
            <a:rect l="txL" t="txT" r="txR" b="txB"/>
            <a:pathLst>
              <a:path w="451" h="433">
                <a:moveTo>
                  <a:pt x="0" y="0"/>
                </a:moveTo>
                <a:lnTo>
                  <a:pt x="64" y="0"/>
                </a:lnTo>
                <a:lnTo>
                  <a:pt x="145" y="16"/>
                </a:lnTo>
                <a:lnTo>
                  <a:pt x="209" y="48"/>
                </a:lnTo>
                <a:lnTo>
                  <a:pt x="290" y="80"/>
                </a:lnTo>
                <a:lnTo>
                  <a:pt x="354" y="128"/>
                </a:lnTo>
                <a:lnTo>
                  <a:pt x="402" y="176"/>
                </a:lnTo>
                <a:lnTo>
                  <a:pt x="435" y="224"/>
                </a:lnTo>
                <a:lnTo>
                  <a:pt x="451" y="289"/>
                </a:lnTo>
                <a:lnTo>
                  <a:pt x="435" y="337"/>
                </a:lnTo>
                <a:lnTo>
                  <a:pt x="435" y="369"/>
                </a:lnTo>
                <a:lnTo>
                  <a:pt x="418" y="401"/>
                </a:lnTo>
                <a:lnTo>
                  <a:pt x="386" y="433"/>
                </a:lnTo>
                <a:lnTo>
                  <a:pt x="370" y="433"/>
                </a:lnTo>
                <a:lnTo>
                  <a:pt x="338" y="417"/>
                </a:lnTo>
                <a:lnTo>
                  <a:pt x="306" y="385"/>
                </a:lnTo>
                <a:lnTo>
                  <a:pt x="257" y="337"/>
                </a:lnTo>
                <a:lnTo>
                  <a:pt x="209" y="273"/>
                </a:lnTo>
                <a:lnTo>
                  <a:pt x="145" y="208"/>
                </a:lnTo>
                <a:lnTo>
                  <a:pt x="80" y="112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38"/>
          <p:cNvSpPr/>
          <p:nvPr/>
        </p:nvSpPr>
        <p:spPr>
          <a:xfrm>
            <a:off x="7660217" y="2842684"/>
            <a:ext cx="641349" cy="1056216"/>
          </a:xfrm>
          <a:custGeom>
            <a:avLst/>
            <a:gdLst>
              <a:gd name="txL" fmla="*/ 0 w 757"/>
              <a:gd name="txT" fmla="*/ 0 h 1249"/>
              <a:gd name="txR" fmla="*/ 757 w 757"/>
              <a:gd name="txB" fmla="*/ 1249 h 1249"/>
            </a:gdLst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757" h="1249">
                <a:moveTo>
                  <a:pt x="451" y="64"/>
                </a:moveTo>
                <a:lnTo>
                  <a:pt x="467" y="32"/>
                </a:lnTo>
                <a:lnTo>
                  <a:pt x="483" y="16"/>
                </a:lnTo>
                <a:lnTo>
                  <a:pt x="499" y="0"/>
                </a:lnTo>
                <a:lnTo>
                  <a:pt x="515" y="0"/>
                </a:lnTo>
                <a:lnTo>
                  <a:pt x="548" y="16"/>
                </a:lnTo>
                <a:lnTo>
                  <a:pt x="596" y="32"/>
                </a:lnTo>
                <a:lnTo>
                  <a:pt x="660" y="64"/>
                </a:lnTo>
                <a:lnTo>
                  <a:pt x="709" y="112"/>
                </a:lnTo>
                <a:lnTo>
                  <a:pt x="725" y="128"/>
                </a:lnTo>
                <a:lnTo>
                  <a:pt x="741" y="144"/>
                </a:lnTo>
                <a:lnTo>
                  <a:pt x="757" y="176"/>
                </a:lnTo>
                <a:lnTo>
                  <a:pt x="741" y="208"/>
                </a:lnTo>
                <a:lnTo>
                  <a:pt x="725" y="224"/>
                </a:lnTo>
                <a:lnTo>
                  <a:pt x="692" y="256"/>
                </a:lnTo>
                <a:lnTo>
                  <a:pt x="660" y="304"/>
                </a:lnTo>
                <a:lnTo>
                  <a:pt x="628" y="352"/>
                </a:lnTo>
                <a:lnTo>
                  <a:pt x="596" y="432"/>
                </a:lnTo>
                <a:lnTo>
                  <a:pt x="564" y="513"/>
                </a:lnTo>
                <a:lnTo>
                  <a:pt x="531" y="577"/>
                </a:lnTo>
                <a:lnTo>
                  <a:pt x="515" y="625"/>
                </a:lnTo>
                <a:lnTo>
                  <a:pt x="515" y="657"/>
                </a:lnTo>
                <a:lnTo>
                  <a:pt x="515" y="673"/>
                </a:lnTo>
                <a:lnTo>
                  <a:pt x="531" y="705"/>
                </a:lnTo>
                <a:lnTo>
                  <a:pt x="548" y="753"/>
                </a:lnTo>
                <a:lnTo>
                  <a:pt x="564" y="817"/>
                </a:lnTo>
                <a:lnTo>
                  <a:pt x="580" y="897"/>
                </a:lnTo>
                <a:lnTo>
                  <a:pt x="596" y="1009"/>
                </a:lnTo>
                <a:lnTo>
                  <a:pt x="612" y="1121"/>
                </a:lnTo>
                <a:lnTo>
                  <a:pt x="612" y="1249"/>
                </a:lnTo>
                <a:lnTo>
                  <a:pt x="548" y="1249"/>
                </a:lnTo>
                <a:lnTo>
                  <a:pt x="548" y="1201"/>
                </a:lnTo>
                <a:lnTo>
                  <a:pt x="531" y="1121"/>
                </a:lnTo>
                <a:lnTo>
                  <a:pt x="499" y="1025"/>
                </a:lnTo>
                <a:lnTo>
                  <a:pt x="467" y="897"/>
                </a:lnTo>
                <a:lnTo>
                  <a:pt x="419" y="801"/>
                </a:lnTo>
                <a:lnTo>
                  <a:pt x="387" y="721"/>
                </a:lnTo>
                <a:lnTo>
                  <a:pt x="387" y="689"/>
                </a:lnTo>
                <a:lnTo>
                  <a:pt x="370" y="657"/>
                </a:lnTo>
                <a:lnTo>
                  <a:pt x="370" y="641"/>
                </a:lnTo>
                <a:lnTo>
                  <a:pt x="370" y="609"/>
                </a:lnTo>
                <a:lnTo>
                  <a:pt x="387" y="577"/>
                </a:lnTo>
                <a:lnTo>
                  <a:pt x="387" y="513"/>
                </a:lnTo>
                <a:lnTo>
                  <a:pt x="403" y="449"/>
                </a:lnTo>
                <a:lnTo>
                  <a:pt x="419" y="368"/>
                </a:lnTo>
                <a:lnTo>
                  <a:pt x="435" y="320"/>
                </a:lnTo>
                <a:lnTo>
                  <a:pt x="435" y="272"/>
                </a:lnTo>
                <a:lnTo>
                  <a:pt x="435" y="256"/>
                </a:lnTo>
                <a:lnTo>
                  <a:pt x="419" y="240"/>
                </a:lnTo>
                <a:lnTo>
                  <a:pt x="403" y="224"/>
                </a:lnTo>
                <a:lnTo>
                  <a:pt x="387" y="240"/>
                </a:lnTo>
                <a:lnTo>
                  <a:pt x="354" y="240"/>
                </a:lnTo>
                <a:lnTo>
                  <a:pt x="306" y="256"/>
                </a:lnTo>
                <a:lnTo>
                  <a:pt x="242" y="272"/>
                </a:lnTo>
                <a:lnTo>
                  <a:pt x="193" y="288"/>
                </a:lnTo>
                <a:lnTo>
                  <a:pt x="161" y="288"/>
                </a:lnTo>
                <a:lnTo>
                  <a:pt x="113" y="272"/>
                </a:lnTo>
                <a:lnTo>
                  <a:pt x="65" y="240"/>
                </a:lnTo>
                <a:lnTo>
                  <a:pt x="0" y="224"/>
                </a:lnTo>
                <a:lnTo>
                  <a:pt x="97" y="192"/>
                </a:lnTo>
                <a:lnTo>
                  <a:pt x="193" y="160"/>
                </a:lnTo>
                <a:lnTo>
                  <a:pt x="258" y="144"/>
                </a:lnTo>
                <a:lnTo>
                  <a:pt x="322" y="112"/>
                </a:lnTo>
                <a:lnTo>
                  <a:pt x="370" y="96"/>
                </a:lnTo>
                <a:lnTo>
                  <a:pt x="419" y="80"/>
                </a:lnTo>
                <a:lnTo>
                  <a:pt x="435" y="64"/>
                </a:lnTo>
                <a:lnTo>
                  <a:pt x="451" y="6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39"/>
          <p:cNvSpPr/>
          <p:nvPr/>
        </p:nvSpPr>
        <p:spPr>
          <a:xfrm>
            <a:off x="7577667" y="3845984"/>
            <a:ext cx="2631017" cy="541867"/>
          </a:xfrm>
          <a:custGeom>
            <a:avLst/>
            <a:gdLst>
              <a:gd name="txL" fmla="*/ 0 w 3107"/>
              <a:gd name="txT" fmla="*/ 0 h 641"/>
              <a:gd name="txR" fmla="*/ 3107 w 3107"/>
              <a:gd name="txB" fmla="*/ 641 h 641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107" h="641">
                <a:moveTo>
                  <a:pt x="177" y="224"/>
                </a:moveTo>
                <a:lnTo>
                  <a:pt x="144" y="208"/>
                </a:lnTo>
                <a:lnTo>
                  <a:pt x="128" y="192"/>
                </a:lnTo>
                <a:lnTo>
                  <a:pt x="96" y="176"/>
                </a:lnTo>
                <a:lnTo>
                  <a:pt x="64" y="128"/>
                </a:lnTo>
                <a:lnTo>
                  <a:pt x="32" y="112"/>
                </a:lnTo>
                <a:lnTo>
                  <a:pt x="16" y="80"/>
                </a:lnTo>
                <a:lnTo>
                  <a:pt x="0" y="64"/>
                </a:lnTo>
                <a:lnTo>
                  <a:pt x="0" y="48"/>
                </a:lnTo>
                <a:lnTo>
                  <a:pt x="32" y="32"/>
                </a:lnTo>
                <a:lnTo>
                  <a:pt x="80" y="32"/>
                </a:lnTo>
                <a:lnTo>
                  <a:pt x="128" y="32"/>
                </a:lnTo>
                <a:lnTo>
                  <a:pt x="193" y="16"/>
                </a:lnTo>
                <a:lnTo>
                  <a:pt x="338" y="0"/>
                </a:lnTo>
                <a:lnTo>
                  <a:pt x="450" y="0"/>
                </a:lnTo>
                <a:lnTo>
                  <a:pt x="483" y="0"/>
                </a:lnTo>
                <a:lnTo>
                  <a:pt x="531" y="16"/>
                </a:lnTo>
                <a:lnTo>
                  <a:pt x="595" y="16"/>
                </a:lnTo>
                <a:lnTo>
                  <a:pt x="676" y="32"/>
                </a:lnTo>
                <a:lnTo>
                  <a:pt x="772" y="48"/>
                </a:lnTo>
                <a:lnTo>
                  <a:pt x="869" y="64"/>
                </a:lnTo>
                <a:lnTo>
                  <a:pt x="982" y="96"/>
                </a:lnTo>
                <a:lnTo>
                  <a:pt x="1127" y="128"/>
                </a:lnTo>
                <a:lnTo>
                  <a:pt x="1255" y="160"/>
                </a:lnTo>
                <a:lnTo>
                  <a:pt x="1384" y="192"/>
                </a:lnTo>
                <a:lnTo>
                  <a:pt x="1497" y="208"/>
                </a:lnTo>
                <a:lnTo>
                  <a:pt x="1593" y="240"/>
                </a:lnTo>
                <a:lnTo>
                  <a:pt x="1690" y="256"/>
                </a:lnTo>
                <a:lnTo>
                  <a:pt x="1771" y="272"/>
                </a:lnTo>
                <a:lnTo>
                  <a:pt x="1835" y="289"/>
                </a:lnTo>
                <a:lnTo>
                  <a:pt x="1883" y="305"/>
                </a:lnTo>
                <a:lnTo>
                  <a:pt x="1948" y="321"/>
                </a:lnTo>
                <a:lnTo>
                  <a:pt x="2012" y="337"/>
                </a:lnTo>
                <a:lnTo>
                  <a:pt x="2093" y="353"/>
                </a:lnTo>
                <a:lnTo>
                  <a:pt x="2173" y="353"/>
                </a:lnTo>
                <a:lnTo>
                  <a:pt x="2270" y="353"/>
                </a:lnTo>
                <a:lnTo>
                  <a:pt x="2382" y="369"/>
                </a:lnTo>
                <a:lnTo>
                  <a:pt x="2495" y="369"/>
                </a:lnTo>
                <a:lnTo>
                  <a:pt x="2608" y="369"/>
                </a:lnTo>
                <a:lnTo>
                  <a:pt x="2720" y="369"/>
                </a:lnTo>
                <a:lnTo>
                  <a:pt x="2833" y="369"/>
                </a:lnTo>
                <a:lnTo>
                  <a:pt x="2914" y="369"/>
                </a:lnTo>
                <a:lnTo>
                  <a:pt x="2978" y="369"/>
                </a:lnTo>
                <a:lnTo>
                  <a:pt x="3042" y="385"/>
                </a:lnTo>
                <a:lnTo>
                  <a:pt x="3075" y="385"/>
                </a:lnTo>
                <a:lnTo>
                  <a:pt x="3107" y="385"/>
                </a:lnTo>
                <a:lnTo>
                  <a:pt x="3107" y="401"/>
                </a:lnTo>
                <a:lnTo>
                  <a:pt x="3091" y="417"/>
                </a:lnTo>
                <a:lnTo>
                  <a:pt x="3059" y="433"/>
                </a:lnTo>
                <a:lnTo>
                  <a:pt x="3026" y="449"/>
                </a:lnTo>
                <a:lnTo>
                  <a:pt x="2978" y="465"/>
                </a:lnTo>
                <a:lnTo>
                  <a:pt x="2914" y="497"/>
                </a:lnTo>
                <a:lnTo>
                  <a:pt x="2849" y="513"/>
                </a:lnTo>
                <a:lnTo>
                  <a:pt x="2769" y="545"/>
                </a:lnTo>
                <a:lnTo>
                  <a:pt x="2688" y="561"/>
                </a:lnTo>
                <a:lnTo>
                  <a:pt x="2608" y="593"/>
                </a:lnTo>
                <a:lnTo>
                  <a:pt x="2543" y="609"/>
                </a:lnTo>
                <a:lnTo>
                  <a:pt x="2479" y="625"/>
                </a:lnTo>
                <a:lnTo>
                  <a:pt x="2431" y="625"/>
                </a:lnTo>
                <a:lnTo>
                  <a:pt x="2382" y="641"/>
                </a:lnTo>
                <a:lnTo>
                  <a:pt x="2350" y="641"/>
                </a:lnTo>
                <a:lnTo>
                  <a:pt x="2318" y="641"/>
                </a:lnTo>
                <a:lnTo>
                  <a:pt x="2286" y="641"/>
                </a:lnTo>
                <a:lnTo>
                  <a:pt x="2254" y="641"/>
                </a:lnTo>
                <a:lnTo>
                  <a:pt x="2205" y="625"/>
                </a:lnTo>
                <a:lnTo>
                  <a:pt x="2141" y="609"/>
                </a:lnTo>
                <a:lnTo>
                  <a:pt x="2076" y="593"/>
                </a:lnTo>
                <a:lnTo>
                  <a:pt x="1996" y="561"/>
                </a:lnTo>
                <a:lnTo>
                  <a:pt x="1915" y="545"/>
                </a:lnTo>
                <a:lnTo>
                  <a:pt x="1819" y="497"/>
                </a:lnTo>
                <a:lnTo>
                  <a:pt x="1626" y="433"/>
                </a:lnTo>
                <a:lnTo>
                  <a:pt x="1449" y="369"/>
                </a:lnTo>
                <a:lnTo>
                  <a:pt x="1288" y="305"/>
                </a:lnTo>
                <a:lnTo>
                  <a:pt x="1127" y="256"/>
                </a:lnTo>
                <a:lnTo>
                  <a:pt x="982" y="208"/>
                </a:lnTo>
                <a:lnTo>
                  <a:pt x="837" y="176"/>
                </a:lnTo>
                <a:lnTo>
                  <a:pt x="724" y="144"/>
                </a:lnTo>
                <a:lnTo>
                  <a:pt x="627" y="128"/>
                </a:lnTo>
                <a:lnTo>
                  <a:pt x="531" y="144"/>
                </a:lnTo>
                <a:lnTo>
                  <a:pt x="450" y="144"/>
                </a:lnTo>
                <a:lnTo>
                  <a:pt x="386" y="160"/>
                </a:lnTo>
                <a:lnTo>
                  <a:pt x="322" y="176"/>
                </a:lnTo>
                <a:lnTo>
                  <a:pt x="241" y="208"/>
                </a:lnTo>
                <a:lnTo>
                  <a:pt x="177" y="22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0" name="Freeform 40"/>
          <p:cNvSpPr/>
          <p:nvPr/>
        </p:nvSpPr>
        <p:spPr>
          <a:xfrm>
            <a:off x="8614833" y="2461684"/>
            <a:ext cx="270933" cy="313267"/>
          </a:xfrm>
          <a:custGeom>
            <a:avLst/>
            <a:gdLst>
              <a:gd name="txL" fmla="*/ 0 w 322"/>
              <a:gd name="txT" fmla="*/ 0 h 368"/>
              <a:gd name="txR" fmla="*/ 322 w 322"/>
              <a:gd name="txB" fmla="*/ 368 h 36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22" h="368">
                <a:moveTo>
                  <a:pt x="322" y="208"/>
                </a:moveTo>
                <a:lnTo>
                  <a:pt x="322" y="240"/>
                </a:lnTo>
                <a:lnTo>
                  <a:pt x="322" y="272"/>
                </a:lnTo>
                <a:lnTo>
                  <a:pt x="290" y="320"/>
                </a:lnTo>
                <a:lnTo>
                  <a:pt x="274" y="336"/>
                </a:lnTo>
                <a:lnTo>
                  <a:pt x="258" y="352"/>
                </a:lnTo>
                <a:lnTo>
                  <a:pt x="242" y="368"/>
                </a:lnTo>
                <a:lnTo>
                  <a:pt x="226" y="368"/>
                </a:lnTo>
                <a:lnTo>
                  <a:pt x="209" y="352"/>
                </a:lnTo>
                <a:lnTo>
                  <a:pt x="177" y="320"/>
                </a:lnTo>
                <a:lnTo>
                  <a:pt x="161" y="272"/>
                </a:lnTo>
                <a:lnTo>
                  <a:pt x="129" y="224"/>
                </a:lnTo>
                <a:lnTo>
                  <a:pt x="81" y="160"/>
                </a:lnTo>
                <a:lnTo>
                  <a:pt x="48" y="80"/>
                </a:lnTo>
                <a:lnTo>
                  <a:pt x="0" y="0"/>
                </a:lnTo>
                <a:lnTo>
                  <a:pt x="97" y="0"/>
                </a:lnTo>
                <a:lnTo>
                  <a:pt x="161" y="32"/>
                </a:lnTo>
                <a:lnTo>
                  <a:pt x="226" y="48"/>
                </a:lnTo>
                <a:lnTo>
                  <a:pt x="258" y="80"/>
                </a:lnTo>
                <a:lnTo>
                  <a:pt x="306" y="144"/>
                </a:lnTo>
                <a:lnTo>
                  <a:pt x="322" y="176"/>
                </a:lnTo>
                <a:lnTo>
                  <a:pt x="322" y="20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41"/>
          <p:cNvSpPr/>
          <p:nvPr/>
        </p:nvSpPr>
        <p:spPr>
          <a:xfrm>
            <a:off x="9321800" y="2190751"/>
            <a:ext cx="410633" cy="448733"/>
          </a:xfrm>
          <a:custGeom>
            <a:avLst/>
            <a:gdLst>
              <a:gd name="txL" fmla="*/ 0 w 483"/>
              <a:gd name="txT" fmla="*/ 0 h 529"/>
              <a:gd name="txR" fmla="*/ 483 w 483"/>
              <a:gd name="txB" fmla="*/ 529 h 52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83" h="529">
                <a:moveTo>
                  <a:pt x="387" y="48"/>
                </a:moveTo>
                <a:lnTo>
                  <a:pt x="419" y="64"/>
                </a:lnTo>
                <a:lnTo>
                  <a:pt x="451" y="80"/>
                </a:lnTo>
                <a:lnTo>
                  <a:pt x="483" y="112"/>
                </a:lnTo>
                <a:lnTo>
                  <a:pt x="483" y="144"/>
                </a:lnTo>
                <a:lnTo>
                  <a:pt x="483" y="160"/>
                </a:lnTo>
                <a:lnTo>
                  <a:pt x="467" y="176"/>
                </a:lnTo>
                <a:lnTo>
                  <a:pt x="451" y="193"/>
                </a:lnTo>
                <a:lnTo>
                  <a:pt x="419" y="225"/>
                </a:lnTo>
                <a:lnTo>
                  <a:pt x="355" y="289"/>
                </a:lnTo>
                <a:lnTo>
                  <a:pt x="258" y="369"/>
                </a:lnTo>
                <a:lnTo>
                  <a:pt x="194" y="417"/>
                </a:lnTo>
                <a:lnTo>
                  <a:pt x="145" y="449"/>
                </a:lnTo>
                <a:lnTo>
                  <a:pt x="97" y="481"/>
                </a:lnTo>
                <a:lnTo>
                  <a:pt x="65" y="497"/>
                </a:lnTo>
                <a:lnTo>
                  <a:pt x="16" y="529"/>
                </a:lnTo>
                <a:lnTo>
                  <a:pt x="0" y="529"/>
                </a:lnTo>
                <a:lnTo>
                  <a:pt x="0" y="513"/>
                </a:lnTo>
                <a:lnTo>
                  <a:pt x="16" y="465"/>
                </a:lnTo>
                <a:lnTo>
                  <a:pt x="65" y="401"/>
                </a:lnTo>
                <a:lnTo>
                  <a:pt x="129" y="321"/>
                </a:lnTo>
                <a:lnTo>
                  <a:pt x="177" y="225"/>
                </a:lnTo>
                <a:lnTo>
                  <a:pt x="226" y="160"/>
                </a:lnTo>
                <a:lnTo>
                  <a:pt x="242" y="112"/>
                </a:lnTo>
                <a:lnTo>
                  <a:pt x="226" y="64"/>
                </a:lnTo>
                <a:lnTo>
                  <a:pt x="210" y="48"/>
                </a:lnTo>
                <a:lnTo>
                  <a:pt x="210" y="32"/>
                </a:lnTo>
                <a:lnTo>
                  <a:pt x="226" y="16"/>
                </a:lnTo>
                <a:lnTo>
                  <a:pt x="242" y="0"/>
                </a:lnTo>
                <a:lnTo>
                  <a:pt x="258" y="0"/>
                </a:lnTo>
                <a:lnTo>
                  <a:pt x="290" y="0"/>
                </a:lnTo>
                <a:lnTo>
                  <a:pt x="338" y="16"/>
                </a:lnTo>
                <a:lnTo>
                  <a:pt x="387" y="4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2" name="Freeform 42"/>
          <p:cNvSpPr/>
          <p:nvPr/>
        </p:nvSpPr>
        <p:spPr>
          <a:xfrm>
            <a:off x="9241367" y="3221567"/>
            <a:ext cx="491067" cy="406400"/>
          </a:xfrm>
          <a:custGeom>
            <a:avLst/>
            <a:gdLst>
              <a:gd name="txL" fmla="*/ 0 w 579"/>
              <a:gd name="txT" fmla="*/ 0 h 480"/>
              <a:gd name="txR" fmla="*/ 579 w 579"/>
              <a:gd name="txB" fmla="*/ 480 h 48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579" h="480">
                <a:moveTo>
                  <a:pt x="112" y="16"/>
                </a:moveTo>
                <a:lnTo>
                  <a:pt x="193" y="32"/>
                </a:lnTo>
                <a:lnTo>
                  <a:pt x="257" y="48"/>
                </a:lnTo>
                <a:lnTo>
                  <a:pt x="322" y="80"/>
                </a:lnTo>
                <a:lnTo>
                  <a:pt x="402" y="128"/>
                </a:lnTo>
                <a:lnTo>
                  <a:pt x="467" y="192"/>
                </a:lnTo>
                <a:lnTo>
                  <a:pt x="515" y="240"/>
                </a:lnTo>
                <a:lnTo>
                  <a:pt x="547" y="304"/>
                </a:lnTo>
                <a:lnTo>
                  <a:pt x="563" y="368"/>
                </a:lnTo>
                <a:lnTo>
                  <a:pt x="579" y="416"/>
                </a:lnTo>
                <a:lnTo>
                  <a:pt x="579" y="448"/>
                </a:lnTo>
                <a:lnTo>
                  <a:pt x="563" y="480"/>
                </a:lnTo>
                <a:lnTo>
                  <a:pt x="547" y="480"/>
                </a:lnTo>
                <a:lnTo>
                  <a:pt x="515" y="464"/>
                </a:lnTo>
                <a:lnTo>
                  <a:pt x="467" y="432"/>
                </a:lnTo>
                <a:lnTo>
                  <a:pt x="418" y="400"/>
                </a:lnTo>
                <a:lnTo>
                  <a:pt x="370" y="368"/>
                </a:lnTo>
                <a:lnTo>
                  <a:pt x="322" y="320"/>
                </a:lnTo>
                <a:lnTo>
                  <a:pt x="257" y="272"/>
                </a:lnTo>
                <a:lnTo>
                  <a:pt x="209" y="208"/>
                </a:lnTo>
                <a:lnTo>
                  <a:pt x="145" y="160"/>
                </a:lnTo>
                <a:lnTo>
                  <a:pt x="112" y="128"/>
                </a:lnTo>
                <a:lnTo>
                  <a:pt x="64" y="96"/>
                </a:lnTo>
                <a:lnTo>
                  <a:pt x="48" y="64"/>
                </a:lnTo>
                <a:lnTo>
                  <a:pt x="16" y="48"/>
                </a:lnTo>
                <a:lnTo>
                  <a:pt x="16" y="32"/>
                </a:lnTo>
                <a:lnTo>
                  <a:pt x="0" y="32"/>
                </a:lnTo>
                <a:lnTo>
                  <a:pt x="16" y="16"/>
                </a:lnTo>
                <a:lnTo>
                  <a:pt x="32" y="16"/>
                </a:lnTo>
                <a:lnTo>
                  <a:pt x="64" y="0"/>
                </a:lnTo>
                <a:lnTo>
                  <a:pt x="112" y="1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" name="Freeform 44"/>
          <p:cNvSpPr/>
          <p:nvPr/>
        </p:nvSpPr>
        <p:spPr>
          <a:xfrm>
            <a:off x="8532284" y="2787651"/>
            <a:ext cx="1185333" cy="311149"/>
          </a:xfrm>
          <a:custGeom>
            <a:avLst/>
            <a:gdLst>
              <a:gd name="txL" fmla="*/ 0 w 1400"/>
              <a:gd name="txT" fmla="*/ 0 h 368"/>
              <a:gd name="txR" fmla="*/ 1400 w 1400"/>
              <a:gd name="txB" fmla="*/ 368 h 36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400" h="368">
                <a:moveTo>
                  <a:pt x="80" y="352"/>
                </a:moveTo>
                <a:lnTo>
                  <a:pt x="48" y="336"/>
                </a:lnTo>
                <a:lnTo>
                  <a:pt x="32" y="320"/>
                </a:lnTo>
                <a:lnTo>
                  <a:pt x="16" y="304"/>
                </a:lnTo>
                <a:lnTo>
                  <a:pt x="0" y="288"/>
                </a:lnTo>
                <a:lnTo>
                  <a:pt x="16" y="288"/>
                </a:lnTo>
                <a:lnTo>
                  <a:pt x="32" y="272"/>
                </a:lnTo>
                <a:lnTo>
                  <a:pt x="80" y="256"/>
                </a:lnTo>
                <a:lnTo>
                  <a:pt x="144" y="240"/>
                </a:lnTo>
                <a:lnTo>
                  <a:pt x="225" y="224"/>
                </a:lnTo>
                <a:lnTo>
                  <a:pt x="322" y="192"/>
                </a:lnTo>
                <a:lnTo>
                  <a:pt x="450" y="160"/>
                </a:lnTo>
                <a:lnTo>
                  <a:pt x="579" y="128"/>
                </a:lnTo>
                <a:lnTo>
                  <a:pt x="724" y="96"/>
                </a:lnTo>
                <a:lnTo>
                  <a:pt x="837" y="80"/>
                </a:lnTo>
                <a:lnTo>
                  <a:pt x="949" y="48"/>
                </a:lnTo>
                <a:lnTo>
                  <a:pt x="1030" y="32"/>
                </a:lnTo>
                <a:lnTo>
                  <a:pt x="1110" y="16"/>
                </a:lnTo>
                <a:lnTo>
                  <a:pt x="1159" y="0"/>
                </a:lnTo>
                <a:lnTo>
                  <a:pt x="1207" y="0"/>
                </a:lnTo>
                <a:lnTo>
                  <a:pt x="1223" y="0"/>
                </a:lnTo>
                <a:lnTo>
                  <a:pt x="1288" y="0"/>
                </a:lnTo>
                <a:lnTo>
                  <a:pt x="1336" y="16"/>
                </a:lnTo>
                <a:lnTo>
                  <a:pt x="1368" y="32"/>
                </a:lnTo>
                <a:lnTo>
                  <a:pt x="1384" y="48"/>
                </a:lnTo>
                <a:lnTo>
                  <a:pt x="1400" y="64"/>
                </a:lnTo>
                <a:lnTo>
                  <a:pt x="1384" y="80"/>
                </a:lnTo>
                <a:lnTo>
                  <a:pt x="1352" y="96"/>
                </a:lnTo>
                <a:lnTo>
                  <a:pt x="1336" y="112"/>
                </a:lnTo>
                <a:lnTo>
                  <a:pt x="1304" y="128"/>
                </a:lnTo>
                <a:lnTo>
                  <a:pt x="1255" y="128"/>
                </a:lnTo>
                <a:lnTo>
                  <a:pt x="1223" y="144"/>
                </a:lnTo>
                <a:lnTo>
                  <a:pt x="1159" y="160"/>
                </a:lnTo>
                <a:lnTo>
                  <a:pt x="1046" y="192"/>
                </a:lnTo>
                <a:lnTo>
                  <a:pt x="933" y="224"/>
                </a:lnTo>
                <a:lnTo>
                  <a:pt x="837" y="240"/>
                </a:lnTo>
                <a:lnTo>
                  <a:pt x="756" y="256"/>
                </a:lnTo>
                <a:lnTo>
                  <a:pt x="579" y="288"/>
                </a:lnTo>
                <a:lnTo>
                  <a:pt x="386" y="336"/>
                </a:lnTo>
                <a:lnTo>
                  <a:pt x="305" y="352"/>
                </a:lnTo>
                <a:lnTo>
                  <a:pt x="241" y="368"/>
                </a:lnTo>
                <a:lnTo>
                  <a:pt x="209" y="368"/>
                </a:lnTo>
                <a:lnTo>
                  <a:pt x="193" y="368"/>
                </a:lnTo>
                <a:lnTo>
                  <a:pt x="177" y="368"/>
                </a:lnTo>
                <a:lnTo>
                  <a:pt x="144" y="368"/>
                </a:lnTo>
                <a:lnTo>
                  <a:pt x="112" y="352"/>
                </a:lnTo>
                <a:lnTo>
                  <a:pt x="80" y="35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4" name="Freeform 43"/>
          <p:cNvSpPr/>
          <p:nvPr/>
        </p:nvSpPr>
        <p:spPr>
          <a:xfrm>
            <a:off x="8983133" y="1919817"/>
            <a:ext cx="258233" cy="2074333"/>
          </a:xfrm>
          <a:custGeom>
            <a:avLst/>
            <a:gdLst>
              <a:gd name="txL" fmla="*/ 0 w 306"/>
              <a:gd name="txT" fmla="*/ 0 h 2450"/>
              <a:gd name="txR" fmla="*/ 306 w 306"/>
              <a:gd name="txB" fmla="*/ 2450 h 245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06" h="2450">
                <a:moveTo>
                  <a:pt x="274" y="192"/>
                </a:moveTo>
                <a:lnTo>
                  <a:pt x="274" y="208"/>
                </a:lnTo>
                <a:lnTo>
                  <a:pt x="257" y="240"/>
                </a:lnTo>
                <a:lnTo>
                  <a:pt x="257" y="288"/>
                </a:lnTo>
                <a:lnTo>
                  <a:pt x="257" y="336"/>
                </a:lnTo>
                <a:lnTo>
                  <a:pt x="241" y="416"/>
                </a:lnTo>
                <a:lnTo>
                  <a:pt x="241" y="513"/>
                </a:lnTo>
                <a:lnTo>
                  <a:pt x="241" y="609"/>
                </a:lnTo>
                <a:lnTo>
                  <a:pt x="225" y="737"/>
                </a:lnTo>
                <a:lnTo>
                  <a:pt x="225" y="1233"/>
                </a:lnTo>
                <a:lnTo>
                  <a:pt x="225" y="1473"/>
                </a:lnTo>
                <a:lnTo>
                  <a:pt x="225" y="1714"/>
                </a:lnTo>
                <a:lnTo>
                  <a:pt x="225" y="1826"/>
                </a:lnTo>
                <a:lnTo>
                  <a:pt x="225" y="1922"/>
                </a:lnTo>
                <a:lnTo>
                  <a:pt x="209" y="2018"/>
                </a:lnTo>
                <a:lnTo>
                  <a:pt x="209" y="2098"/>
                </a:lnTo>
                <a:lnTo>
                  <a:pt x="209" y="2162"/>
                </a:lnTo>
                <a:lnTo>
                  <a:pt x="209" y="2226"/>
                </a:lnTo>
                <a:lnTo>
                  <a:pt x="193" y="2274"/>
                </a:lnTo>
                <a:lnTo>
                  <a:pt x="193" y="2322"/>
                </a:lnTo>
                <a:lnTo>
                  <a:pt x="177" y="2370"/>
                </a:lnTo>
                <a:lnTo>
                  <a:pt x="161" y="2418"/>
                </a:lnTo>
                <a:lnTo>
                  <a:pt x="145" y="2450"/>
                </a:lnTo>
                <a:lnTo>
                  <a:pt x="129" y="2450"/>
                </a:lnTo>
                <a:lnTo>
                  <a:pt x="113" y="2450"/>
                </a:lnTo>
                <a:lnTo>
                  <a:pt x="113" y="2418"/>
                </a:lnTo>
                <a:lnTo>
                  <a:pt x="96" y="2370"/>
                </a:lnTo>
                <a:lnTo>
                  <a:pt x="80" y="2306"/>
                </a:lnTo>
                <a:lnTo>
                  <a:pt x="64" y="2242"/>
                </a:lnTo>
                <a:lnTo>
                  <a:pt x="48" y="2178"/>
                </a:lnTo>
                <a:lnTo>
                  <a:pt x="48" y="2146"/>
                </a:lnTo>
                <a:lnTo>
                  <a:pt x="48" y="2130"/>
                </a:lnTo>
                <a:lnTo>
                  <a:pt x="48" y="2098"/>
                </a:lnTo>
                <a:lnTo>
                  <a:pt x="48" y="2050"/>
                </a:lnTo>
                <a:lnTo>
                  <a:pt x="48" y="2018"/>
                </a:lnTo>
                <a:lnTo>
                  <a:pt x="64" y="1986"/>
                </a:lnTo>
                <a:lnTo>
                  <a:pt x="64" y="1922"/>
                </a:lnTo>
                <a:lnTo>
                  <a:pt x="80" y="1874"/>
                </a:lnTo>
                <a:lnTo>
                  <a:pt x="80" y="1810"/>
                </a:lnTo>
                <a:lnTo>
                  <a:pt x="96" y="1730"/>
                </a:lnTo>
                <a:lnTo>
                  <a:pt x="96" y="1634"/>
                </a:lnTo>
                <a:lnTo>
                  <a:pt x="113" y="1505"/>
                </a:lnTo>
                <a:lnTo>
                  <a:pt x="113" y="1377"/>
                </a:lnTo>
                <a:lnTo>
                  <a:pt x="113" y="1233"/>
                </a:lnTo>
                <a:lnTo>
                  <a:pt x="113" y="1057"/>
                </a:lnTo>
                <a:lnTo>
                  <a:pt x="113" y="881"/>
                </a:lnTo>
                <a:lnTo>
                  <a:pt x="96" y="689"/>
                </a:lnTo>
                <a:lnTo>
                  <a:pt x="96" y="545"/>
                </a:lnTo>
                <a:lnTo>
                  <a:pt x="96" y="400"/>
                </a:lnTo>
                <a:lnTo>
                  <a:pt x="80" y="288"/>
                </a:lnTo>
                <a:lnTo>
                  <a:pt x="80" y="208"/>
                </a:lnTo>
                <a:lnTo>
                  <a:pt x="64" y="144"/>
                </a:lnTo>
                <a:lnTo>
                  <a:pt x="48" y="96"/>
                </a:lnTo>
                <a:lnTo>
                  <a:pt x="48" y="80"/>
                </a:lnTo>
                <a:lnTo>
                  <a:pt x="16" y="64"/>
                </a:lnTo>
                <a:lnTo>
                  <a:pt x="0" y="48"/>
                </a:lnTo>
                <a:lnTo>
                  <a:pt x="0" y="32"/>
                </a:lnTo>
                <a:lnTo>
                  <a:pt x="0" y="16"/>
                </a:lnTo>
                <a:lnTo>
                  <a:pt x="16" y="16"/>
                </a:lnTo>
                <a:lnTo>
                  <a:pt x="48" y="0"/>
                </a:lnTo>
                <a:lnTo>
                  <a:pt x="96" y="16"/>
                </a:lnTo>
                <a:lnTo>
                  <a:pt x="161" y="16"/>
                </a:lnTo>
                <a:lnTo>
                  <a:pt x="209" y="32"/>
                </a:lnTo>
                <a:lnTo>
                  <a:pt x="257" y="64"/>
                </a:lnTo>
                <a:lnTo>
                  <a:pt x="290" y="80"/>
                </a:lnTo>
                <a:lnTo>
                  <a:pt x="290" y="96"/>
                </a:lnTo>
                <a:lnTo>
                  <a:pt x="306" y="112"/>
                </a:lnTo>
                <a:lnTo>
                  <a:pt x="306" y="144"/>
                </a:lnTo>
                <a:lnTo>
                  <a:pt x="274" y="19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5" name="Freeform 45"/>
          <p:cNvSpPr/>
          <p:nvPr/>
        </p:nvSpPr>
        <p:spPr>
          <a:xfrm>
            <a:off x="8369300" y="2935817"/>
            <a:ext cx="749300" cy="787400"/>
          </a:xfrm>
          <a:custGeom>
            <a:avLst/>
            <a:gdLst>
              <a:gd name="txL" fmla="*/ 0 w 886"/>
              <a:gd name="txT" fmla="*/ 0 h 929"/>
              <a:gd name="txR" fmla="*/ 886 w 886"/>
              <a:gd name="txB" fmla="*/ 929 h 929"/>
            </a:gdLst>
            <a:ahLst/>
            <a:cxnLst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886" h="929">
                <a:moveTo>
                  <a:pt x="0" y="929"/>
                </a:moveTo>
                <a:lnTo>
                  <a:pt x="0" y="913"/>
                </a:lnTo>
                <a:lnTo>
                  <a:pt x="16" y="881"/>
                </a:lnTo>
                <a:lnTo>
                  <a:pt x="65" y="833"/>
                </a:lnTo>
                <a:lnTo>
                  <a:pt x="129" y="785"/>
                </a:lnTo>
                <a:lnTo>
                  <a:pt x="194" y="737"/>
                </a:lnTo>
                <a:lnTo>
                  <a:pt x="274" y="673"/>
                </a:lnTo>
                <a:lnTo>
                  <a:pt x="419" y="545"/>
                </a:lnTo>
                <a:lnTo>
                  <a:pt x="451" y="497"/>
                </a:lnTo>
                <a:lnTo>
                  <a:pt x="499" y="449"/>
                </a:lnTo>
                <a:lnTo>
                  <a:pt x="548" y="385"/>
                </a:lnTo>
                <a:lnTo>
                  <a:pt x="596" y="320"/>
                </a:lnTo>
                <a:lnTo>
                  <a:pt x="660" y="256"/>
                </a:lnTo>
                <a:lnTo>
                  <a:pt x="709" y="176"/>
                </a:lnTo>
                <a:lnTo>
                  <a:pt x="773" y="96"/>
                </a:lnTo>
                <a:lnTo>
                  <a:pt x="838" y="0"/>
                </a:lnTo>
                <a:lnTo>
                  <a:pt x="870" y="96"/>
                </a:lnTo>
                <a:lnTo>
                  <a:pt x="886" y="192"/>
                </a:lnTo>
                <a:lnTo>
                  <a:pt x="805" y="304"/>
                </a:lnTo>
                <a:lnTo>
                  <a:pt x="725" y="417"/>
                </a:lnTo>
                <a:lnTo>
                  <a:pt x="628" y="497"/>
                </a:lnTo>
                <a:lnTo>
                  <a:pt x="548" y="577"/>
                </a:lnTo>
                <a:lnTo>
                  <a:pt x="467" y="657"/>
                </a:lnTo>
                <a:lnTo>
                  <a:pt x="403" y="721"/>
                </a:lnTo>
                <a:lnTo>
                  <a:pt x="322" y="769"/>
                </a:lnTo>
                <a:lnTo>
                  <a:pt x="258" y="801"/>
                </a:lnTo>
                <a:lnTo>
                  <a:pt x="161" y="865"/>
                </a:lnTo>
                <a:lnTo>
                  <a:pt x="113" y="897"/>
                </a:lnTo>
                <a:lnTo>
                  <a:pt x="81" y="913"/>
                </a:lnTo>
                <a:lnTo>
                  <a:pt x="49" y="913"/>
                </a:lnTo>
                <a:lnTo>
                  <a:pt x="16" y="929"/>
                </a:lnTo>
                <a:lnTo>
                  <a:pt x="0" y="929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896" y="58547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4" grpId="0"/>
      <p:bldP spid="24" grpId="0"/>
      <p:bldP spid="25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/>
          <p:cNvGraphicFramePr>
            <a:graphicFrameLocks noGrp="1"/>
          </p:cNvGraphicFramePr>
          <p:nvPr/>
        </p:nvGraphicFramePr>
        <p:xfrm>
          <a:off x="7188200" y="1413933"/>
          <a:ext cx="3454400" cy="3456305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2021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609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6834717" y="5073650"/>
            <a:ext cx="4226983" cy="1078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先内后外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，里面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“告”的第二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横写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在横中线上，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走之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的平捺要舒展。</a:t>
            </a:r>
            <a:endParaRPr kumimoji="0" lang="zh-CN" altLang="en-US" sz="2135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542" name="矩形 4"/>
          <p:cNvSpPr/>
          <p:nvPr/>
        </p:nvSpPr>
        <p:spPr>
          <a:xfrm>
            <a:off x="4726517" y="228811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 </a:t>
            </a:r>
          </a:p>
        </p:txBody>
      </p:sp>
      <p:sp>
        <p:nvSpPr>
          <p:cNvPr id="42" name="矩形 41"/>
          <p:cNvSpPr/>
          <p:nvPr/>
        </p:nvSpPr>
        <p:spPr>
          <a:xfrm>
            <a:off x="4222751" y="143086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zào </a:t>
            </a:r>
          </a:p>
        </p:txBody>
      </p:sp>
      <p:sp>
        <p:nvSpPr>
          <p:cNvPr id="22545" name="TextBox 45"/>
          <p:cNvSpPr txBox="1"/>
          <p:nvPr/>
        </p:nvSpPr>
        <p:spPr>
          <a:xfrm>
            <a:off x="1005417" y="2224617"/>
            <a:ext cx="3475567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</a:t>
            </a:r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宫殿</a:t>
            </a:r>
          </a:p>
        </p:txBody>
      </p:sp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800100" y="5171017"/>
            <a:ext cx="40407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建造  制造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00100" y="5676900"/>
            <a:ext cx="5744633" cy="7073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lnSpc>
                <a:spcPct val="150000"/>
              </a:lnSpc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造句：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工人们日夜都在忙着建造大楼。</a:t>
            </a:r>
          </a:p>
        </p:txBody>
      </p:sp>
      <p:sp>
        <p:nvSpPr>
          <p:cNvPr id="25" name="文本框 30"/>
          <p:cNvSpPr txBox="1"/>
          <p:nvPr/>
        </p:nvSpPr>
        <p:spPr>
          <a:xfrm>
            <a:off x="800100" y="4555067"/>
            <a:ext cx="3729567" cy="7073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Z 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</a:t>
            </a:r>
            <a:r>
              <a:rPr lang="zh-CN" altLang="en-US" sz="2665" b="1" dirty="0">
                <a:latin typeface="宋体" panose="02010600030101010101" pitchFamily="2" charset="-122"/>
              </a:rPr>
              <a:t>辶</a:t>
            </a:r>
          </a:p>
        </p:txBody>
      </p:sp>
      <p:sp>
        <p:nvSpPr>
          <p:cNvPr id="26" name="文本框 31"/>
          <p:cNvSpPr txBox="1"/>
          <p:nvPr/>
        </p:nvSpPr>
        <p:spPr>
          <a:xfrm>
            <a:off x="800100" y="3937000"/>
            <a:ext cx="2770717" cy="7073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 </a:t>
            </a:r>
            <a:r>
              <a:rPr lang="zh-CN" altLang="en-US" sz="2665" b="1" dirty="0">
                <a:latin typeface="宋体" panose="02010600030101010101" pitchFamily="2" charset="-122"/>
              </a:rPr>
              <a:t>半包围</a:t>
            </a:r>
          </a:p>
        </p:txBody>
      </p:sp>
      <p:sp>
        <p:nvSpPr>
          <p:cNvPr id="27" name="Freeform 38"/>
          <p:cNvSpPr/>
          <p:nvPr/>
        </p:nvSpPr>
        <p:spPr>
          <a:xfrm>
            <a:off x="7935384" y="2277533"/>
            <a:ext cx="355600" cy="395817"/>
          </a:xfrm>
          <a:custGeom>
            <a:avLst/>
            <a:gdLst>
              <a:gd name="txL" fmla="*/ 0 w 419"/>
              <a:gd name="txT" fmla="*/ 0 h 466"/>
              <a:gd name="txR" fmla="*/ 419 w 419"/>
              <a:gd name="txB" fmla="*/ 466 h 466"/>
            </a:gdLst>
            <a:ahLst/>
            <a:cxnLst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419" h="466">
                <a:moveTo>
                  <a:pt x="0" y="16"/>
                </a:moveTo>
                <a:lnTo>
                  <a:pt x="49" y="0"/>
                </a:lnTo>
                <a:lnTo>
                  <a:pt x="97" y="0"/>
                </a:lnTo>
                <a:lnTo>
                  <a:pt x="145" y="16"/>
                </a:lnTo>
                <a:lnTo>
                  <a:pt x="210" y="48"/>
                </a:lnTo>
                <a:lnTo>
                  <a:pt x="274" y="80"/>
                </a:lnTo>
                <a:lnTo>
                  <a:pt x="322" y="112"/>
                </a:lnTo>
                <a:lnTo>
                  <a:pt x="354" y="144"/>
                </a:lnTo>
                <a:lnTo>
                  <a:pt x="387" y="193"/>
                </a:lnTo>
                <a:lnTo>
                  <a:pt x="403" y="241"/>
                </a:lnTo>
                <a:lnTo>
                  <a:pt x="419" y="289"/>
                </a:lnTo>
                <a:lnTo>
                  <a:pt x="419" y="338"/>
                </a:lnTo>
                <a:lnTo>
                  <a:pt x="403" y="370"/>
                </a:lnTo>
                <a:lnTo>
                  <a:pt x="387" y="418"/>
                </a:lnTo>
                <a:lnTo>
                  <a:pt x="371" y="450"/>
                </a:lnTo>
                <a:lnTo>
                  <a:pt x="354" y="466"/>
                </a:lnTo>
                <a:lnTo>
                  <a:pt x="338" y="466"/>
                </a:lnTo>
                <a:lnTo>
                  <a:pt x="306" y="434"/>
                </a:lnTo>
                <a:lnTo>
                  <a:pt x="258" y="402"/>
                </a:lnTo>
                <a:lnTo>
                  <a:pt x="210" y="338"/>
                </a:lnTo>
                <a:lnTo>
                  <a:pt x="97" y="177"/>
                </a:lnTo>
                <a:lnTo>
                  <a:pt x="49" y="96"/>
                </a:lnTo>
                <a:lnTo>
                  <a:pt x="0" y="1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31"/>
          <p:cNvSpPr/>
          <p:nvPr/>
        </p:nvSpPr>
        <p:spPr>
          <a:xfrm>
            <a:off x="8536517" y="2345267"/>
            <a:ext cx="353483" cy="696384"/>
          </a:xfrm>
          <a:custGeom>
            <a:avLst/>
            <a:gdLst>
              <a:gd name="txL" fmla="*/ 0 w 418"/>
              <a:gd name="txT" fmla="*/ 0 h 821"/>
              <a:gd name="txR" fmla="*/ 418 w 418"/>
              <a:gd name="txB" fmla="*/ 821 h 821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18" h="821">
                <a:moveTo>
                  <a:pt x="418" y="145"/>
                </a:moveTo>
                <a:lnTo>
                  <a:pt x="418" y="177"/>
                </a:lnTo>
                <a:lnTo>
                  <a:pt x="402" y="225"/>
                </a:lnTo>
                <a:lnTo>
                  <a:pt x="386" y="274"/>
                </a:lnTo>
                <a:lnTo>
                  <a:pt x="354" y="338"/>
                </a:lnTo>
                <a:lnTo>
                  <a:pt x="322" y="402"/>
                </a:lnTo>
                <a:lnTo>
                  <a:pt x="273" y="483"/>
                </a:lnTo>
                <a:lnTo>
                  <a:pt x="225" y="563"/>
                </a:lnTo>
                <a:lnTo>
                  <a:pt x="161" y="660"/>
                </a:lnTo>
                <a:lnTo>
                  <a:pt x="96" y="740"/>
                </a:lnTo>
                <a:lnTo>
                  <a:pt x="48" y="789"/>
                </a:lnTo>
                <a:lnTo>
                  <a:pt x="16" y="821"/>
                </a:lnTo>
                <a:lnTo>
                  <a:pt x="0" y="821"/>
                </a:lnTo>
                <a:lnTo>
                  <a:pt x="0" y="805"/>
                </a:lnTo>
                <a:lnTo>
                  <a:pt x="16" y="757"/>
                </a:lnTo>
                <a:lnTo>
                  <a:pt x="32" y="676"/>
                </a:lnTo>
                <a:lnTo>
                  <a:pt x="48" y="644"/>
                </a:lnTo>
                <a:lnTo>
                  <a:pt x="80" y="579"/>
                </a:lnTo>
                <a:lnTo>
                  <a:pt x="112" y="483"/>
                </a:lnTo>
                <a:lnTo>
                  <a:pt x="161" y="402"/>
                </a:lnTo>
                <a:lnTo>
                  <a:pt x="193" y="322"/>
                </a:lnTo>
                <a:lnTo>
                  <a:pt x="209" y="242"/>
                </a:lnTo>
                <a:lnTo>
                  <a:pt x="225" y="177"/>
                </a:lnTo>
                <a:lnTo>
                  <a:pt x="225" y="129"/>
                </a:lnTo>
                <a:lnTo>
                  <a:pt x="225" y="97"/>
                </a:lnTo>
                <a:lnTo>
                  <a:pt x="209" y="81"/>
                </a:lnTo>
                <a:lnTo>
                  <a:pt x="193" y="64"/>
                </a:lnTo>
                <a:lnTo>
                  <a:pt x="193" y="48"/>
                </a:lnTo>
                <a:lnTo>
                  <a:pt x="193" y="16"/>
                </a:lnTo>
                <a:lnTo>
                  <a:pt x="209" y="16"/>
                </a:lnTo>
                <a:lnTo>
                  <a:pt x="241" y="0"/>
                </a:lnTo>
                <a:lnTo>
                  <a:pt x="273" y="16"/>
                </a:lnTo>
                <a:lnTo>
                  <a:pt x="322" y="16"/>
                </a:lnTo>
                <a:lnTo>
                  <a:pt x="370" y="48"/>
                </a:lnTo>
                <a:lnTo>
                  <a:pt x="402" y="64"/>
                </a:lnTo>
                <a:lnTo>
                  <a:pt x="418" y="97"/>
                </a:lnTo>
                <a:lnTo>
                  <a:pt x="418" y="14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33"/>
          <p:cNvSpPr/>
          <p:nvPr/>
        </p:nvSpPr>
        <p:spPr>
          <a:xfrm>
            <a:off x="8739717" y="2482851"/>
            <a:ext cx="899583" cy="273049"/>
          </a:xfrm>
          <a:custGeom>
            <a:avLst/>
            <a:gdLst>
              <a:gd name="txL" fmla="*/ 0 w 1063"/>
              <a:gd name="txT" fmla="*/ 0 h 322"/>
              <a:gd name="txR" fmla="*/ 1063 w 1063"/>
              <a:gd name="txB" fmla="*/ 322 h 322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1063" h="322">
                <a:moveTo>
                  <a:pt x="0" y="209"/>
                </a:moveTo>
                <a:lnTo>
                  <a:pt x="81" y="209"/>
                </a:lnTo>
                <a:lnTo>
                  <a:pt x="193" y="193"/>
                </a:lnTo>
                <a:lnTo>
                  <a:pt x="322" y="145"/>
                </a:lnTo>
                <a:lnTo>
                  <a:pt x="483" y="113"/>
                </a:lnTo>
                <a:lnTo>
                  <a:pt x="580" y="81"/>
                </a:lnTo>
                <a:lnTo>
                  <a:pt x="644" y="64"/>
                </a:lnTo>
                <a:lnTo>
                  <a:pt x="725" y="32"/>
                </a:lnTo>
                <a:lnTo>
                  <a:pt x="773" y="16"/>
                </a:lnTo>
                <a:lnTo>
                  <a:pt x="837" y="16"/>
                </a:lnTo>
                <a:lnTo>
                  <a:pt x="886" y="0"/>
                </a:lnTo>
                <a:lnTo>
                  <a:pt x="918" y="0"/>
                </a:lnTo>
                <a:lnTo>
                  <a:pt x="950" y="0"/>
                </a:lnTo>
                <a:lnTo>
                  <a:pt x="998" y="0"/>
                </a:lnTo>
                <a:lnTo>
                  <a:pt x="1031" y="0"/>
                </a:lnTo>
                <a:lnTo>
                  <a:pt x="1047" y="16"/>
                </a:lnTo>
                <a:lnTo>
                  <a:pt x="1063" y="48"/>
                </a:lnTo>
                <a:lnTo>
                  <a:pt x="1047" y="64"/>
                </a:lnTo>
                <a:lnTo>
                  <a:pt x="1031" y="81"/>
                </a:lnTo>
                <a:lnTo>
                  <a:pt x="1014" y="97"/>
                </a:lnTo>
                <a:lnTo>
                  <a:pt x="966" y="129"/>
                </a:lnTo>
                <a:lnTo>
                  <a:pt x="918" y="145"/>
                </a:lnTo>
                <a:lnTo>
                  <a:pt x="853" y="161"/>
                </a:lnTo>
                <a:lnTo>
                  <a:pt x="773" y="193"/>
                </a:lnTo>
                <a:lnTo>
                  <a:pt x="692" y="209"/>
                </a:lnTo>
                <a:lnTo>
                  <a:pt x="499" y="258"/>
                </a:lnTo>
                <a:lnTo>
                  <a:pt x="322" y="290"/>
                </a:lnTo>
                <a:lnTo>
                  <a:pt x="161" y="322"/>
                </a:lnTo>
                <a:lnTo>
                  <a:pt x="0" y="322"/>
                </a:lnTo>
                <a:lnTo>
                  <a:pt x="0" y="209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0" name="Freeform 35"/>
          <p:cNvSpPr/>
          <p:nvPr/>
        </p:nvSpPr>
        <p:spPr>
          <a:xfrm>
            <a:off x="8727017" y="3367617"/>
            <a:ext cx="175683" cy="641349"/>
          </a:xfrm>
          <a:custGeom>
            <a:avLst/>
            <a:gdLst>
              <a:gd name="txL" fmla="*/ 0 w 209"/>
              <a:gd name="txT" fmla="*/ 0 h 757"/>
              <a:gd name="txR" fmla="*/ 209 w 209"/>
              <a:gd name="txB" fmla="*/ 757 h 757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09" h="757">
                <a:moveTo>
                  <a:pt x="209" y="48"/>
                </a:moveTo>
                <a:lnTo>
                  <a:pt x="209" y="209"/>
                </a:lnTo>
                <a:lnTo>
                  <a:pt x="209" y="354"/>
                </a:lnTo>
                <a:lnTo>
                  <a:pt x="209" y="483"/>
                </a:lnTo>
                <a:lnTo>
                  <a:pt x="209" y="580"/>
                </a:lnTo>
                <a:lnTo>
                  <a:pt x="209" y="660"/>
                </a:lnTo>
                <a:lnTo>
                  <a:pt x="193" y="708"/>
                </a:lnTo>
                <a:lnTo>
                  <a:pt x="177" y="740"/>
                </a:lnTo>
                <a:lnTo>
                  <a:pt x="177" y="757"/>
                </a:lnTo>
                <a:lnTo>
                  <a:pt x="145" y="757"/>
                </a:lnTo>
                <a:lnTo>
                  <a:pt x="129" y="724"/>
                </a:lnTo>
                <a:lnTo>
                  <a:pt x="113" y="676"/>
                </a:lnTo>
                <a:lnTo>
                  <a:pt x="97" y="612"/>
                </a:lnTo>
                <a:lnTo>
                  <a:pt x="81" y="467"/>
                </a:lnTo>
                <a:lnTo>
                  <a:pt x="81" y="306"/>
                </a:lnTo>
                <a:lnTo>
                  <a:pt x="64" y="242"/>
                </a:lnTo>
                <a:lnTo>
                  <a:pt x="48" y="177"/>
                </a:lnTo>
                <a:lnTo>
                  <a:pt x="32" y="129"/>
                </a:lnTo>
                <a:lnTo>
                  <a:pt x="16" y="97"/>
                </a:lnTo>
                <a:lnTo>
                  <a:pt x="0" y="48"/>
                </a:lnTo>
                <a:lnTo>
                  <a:pt x="0" y="32"/>
                </a:lnTo>
                <a:lnTo>
                  <a:pt x="0" y="16"/>
                </a:lnTo>
                <a:lnTo>
                  <a:pt x="16" y="0"/>
                </a:lnTo>
                <a:lnTo>
                  <a:pt x="48" y="0"/>
                </a:lnTo>
                <a:lnTo>
                  <a:pt x="113" y="16"/>
                </a:lnTo>
                <a:lnTo>
                  <a:pt x="209" y="4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36"/>
          <p:cNvSpPr/>
          <p:nvPr/>
        </p:nvSpPr>
        <p:spPr>
          <a:xfrm>
            <a:off x="8794751" y="3287184"/>
            <a:ext cx="872067" cy="516467"/>
          </a:xfrm>
          <a:custGeom>
            <a:avLst/>
            <a:gdLst>
              <a:gd name="txL" fmla="*/ 0 w 1030"/>
              <a:gd name="txT" fmla="*/ 0 h 611"/>
              <a:gd name="txR" fmla="*/ 1030 w 1030"/>
              <a:gd name="txB" fmla="*/ 611 h 611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030" h="611">
                <a:moveTo>
                  <a:pt x="386" y="209"/>
                </a:moveTo>
                <a:lnTo>
                  <a:pt x="257" y="225"/>
                </a:lnTo>
                <a:lnTo>
                  <a:pt x="144" y="241"/>
                </a:lnTo>
                <a:lnTo>
                  <a:pt x="64" y="241"/>
                </a:lnTo>
                <a:lnTo>
                  <a:pt x="0" y="241"/>
                </a:lnTo>
                <a:lnTo>
                  <a:pt x="0" y="144"/>
                </a:lnTo>
                <a:lnTo>
                  <a:pt x="112" y="128"/>
                </a:lnTo>
                <a:lnTo>
                  <a:pt x="209" y="128"/>
                </a:lnTo>
                <a:lnTo>
                  <a:pt x="322" y="112"/>
                </a:lnTo>
                <a:lnTo>
                  <a:pt x="434" y="80"/>
                </a:lnTo>
                <a:lnTo>
                  <a:pt x="547" y="64"/>
                </a:lnTo>
                <a:lnTo>
                  <a:pt x="627" y="48"/>
                </a:lnTo>
                <a:lnTo>
                  <a:pt x="692" y="32"/>
                </a:lnTo>
                <a:lnTo>
                  <a:pt x="724" y="16"/>
                </a:lnTo>
                <a:lnTo>
                  <a:pt x="756" y="0"/>
                </a:lnTo>
                <a:lnTo>
                  <a:pt x="788" y="0"/>
                </a:lnTo>
                <a:lnTo>
                  <a:pt x="805" y="0"/>
                </a:lnTo>
                <a:lnTo>
                  <a:pt x="869" y="32"/>
                </a:lnTo>
                <a:lnTo>
                  <a:pt x="901" y="48"/>
                </a:lnTo>
                <a:lnTo>
                  <a:pt x="949" y="80"/>
                </a:lnTo>
                <a:lnTo>
                  <a:pt x="982" y="112"/>
                </a:lnTo>
                <a:lnTo>
                  <a:pt x="1014" y="128"/>
                </a:lnTo>
                <a:lnTo>
                  <a:pt x="1030" y="144"/>
                </a:lnTo>
                <a:lnTo>
                  <a:pt x="1030" y="161"/>
                </a:lnTo>
                <a:lnTo>
                  <a:pt x="1014" y="209"/>
                </a:lnTo>
                <a:lnTo>
                  <a:pt x="998" y="225"/>
                </a:lnTo>
                <a:lnTo>
                  <a:pt x="982" y="241"/>
                </a:lnTo>
                <a:lnTo>
                  <a:pt x="966" y="241"/>
                </a:lnTo>
                <a:lnTo>
                  <a:pt x="949" y="273"/>
                </a:lnTo>
                <a:lnTo>
                  <a:pt x="917" y="305"/>
                </a:lnTo>
                <a:lnTo>
                  <a:pt x="885" y="354"/>
                </a:lnTo>
                <a:lnTo>
                  <a:pt x="853" y="402"/>
                </a:lnTo>
                <a:lnTo>
                  <a:pt x="821" y="466"/>
                </a:lnTo>
                <a:lnTo>
                  <a:pt x="772" y="531"/>
                </a:lnTo>
                <a:lnTo>
                  <a:pt x="740" y="611"/>
                </a:lnTo>
                <a:lnTo>
                  <a:pt x="660" y="611"/>
                </a:lnTo>
                <a:lnTo>
                  <a:pt x="676" y="515"/>
                </a:lnTo>
                <a:lnTo>
                  <a:pt x="692" y="434"/>
                </a:lnTo>
                <a:lnTo>
                  <a:pt x="708" y="354"/>
                </a:lnTo>
                <a:lnTo>
                  <a:pt x="708" y="305"/>
                </a:lnTo>
                <a:lnTo>
                  <a:pt x="708" y="257"/>
                </a:lnTo>
                <a:lnTo>
                  <a:pt x="708" y="209"/>
                </a:lnTo>
                <a:lnTo>
                  <a:pt x="708" y="193"/>
                </a:lnTo>
                <a:lnTo>
                  <a:pt x="708" y="177"/>
                </a:lnTo>
                <a:lnTo>
                  <a:pt x="692" y="177"/>
                </a:lnTo>
                <a:lnTo>
                  <a:pt x="676" y="177"/>
                </a:lnTo>
                <a:lnTo>
                  <a:pt x="644" y="177"/>
                </a:lnTo>
                <a:lnTo>
                  <a:pt x="611" y="177"/>
                </a:lnTo>
                <a:lnTo>
                  <a:pt x="563" y="177"/>
                </a:lnTo>
                <a:lnTo>
                  <a:pt x="515" y="177"/>
                </a:lnTo>
                <a:lnTo>
                  <a:pt x="450" y="193"/>
                </a:lnTo>
                <a:lnTo>
                  <a:pt x="386" y="209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2" name="Freeform 37"/>
          <p:cNvSpPr/>
          <p:nvPr/>
        </p:nvSpPr>
        <p:spPr>
          <a:xfrm>
            <a:off x="8862484" y="3735917"/>
            <a:ext cx="668867" cy="162983"/>
          </a:xfrm>
          <a:custGeom>
            <a:avLst/>
            <a:gdLst>
              <a:gd name="txL" fmla="*/ 0 w 789"/>
              <a:gd name="txT" fmla="*/ 0 h 193"/>
              <a:gd name="txR" fmla="*/ 789 w 789"/>
              <a:gd name="txB" fmla="*/ 193 h 19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789" h="193">
                <a:moveTo>
                  <a:pt x="789" y="128"/>
                </a:moveTo>
                <a:lnTo>
                  <a:pt x="789" y="145"/>
                </a:lnTo>
                <a:lnTo>
                  <a:pt x="757" y="145"/>
                </a:lnTo>
                <a:lnTo>
                  <a:pt x="725" y="161"/>
                </a:lnTo>
                <a:lnTo>
                  <a:pt x="676" y="161"/>
                </a:lnTo>
                <a:lnTo>
                  <a:pt x="644" y="161"/>
                </a:lnTo>
                <a:lnTo>
                  <a:pt x="596" y="161"/>
                </a:lnTo>
                <a:lnTo>
                  <a:pt x="531" y="161"/>
                </a:lnTo>
                <a:lnTo>
                  <a:pt x="451" y="161"/>
                </a:lnTo>
                <a:lnTo>
                  <a:pt x="354" y="177"/>
                </a:lnTo>
                <a:lnTo>
                  <a:pt x="242" y="177"/>
                </a:lnTo>
                <a:lnTo>
                  <a:pt x="129" y="177"/>
                </a:lnTo>
                <a:lnTo>
                  <a:pt x="0" y="193"/>
                </a:lnTo>
                <a:lnTo>
                  <a:pt x="0" y="80"/>
                </a:lnTo>
                <a:lnTo>
                  <a:pt x="161" y="64"/>
                </a:lnTo>
                <a:lnTo>
                  <a:pt x="338" y="32"/>
                </a:lnTo>
                <a:lnTo>
                  <a:pt x="419" y="16"/>
                </a:lnTo>
                <a:lnTo>
                  <a:pt x="483" y="16"/>
                </a:lnTo>
                <a:lnTo>
                  <a:pt x="547" y="16"/>
                </a:lnTo>
                <a:lnTo>
                  <a:pt x="596" y="0"/>
                </a:lnTo>
                <a:lnTo>
                  <a:pt x="676" y="16"/>
                </a:lnTo>
                <a:lnTo>
                  <a:pt x="741" y="48"/>
                </a:lnTo>
                <a:lnTo>
                  <a:pt x="757" y="80"/>
                </a:lnTo>
                <a:lnTo>
                  <a:pt x="773" y="96"/>
                </a:lnTo>
                <a:lnTo>
                  <a:pt x="789" y="12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3" name="Freeform 39"/>
          <p:cNvSpPr/>
          <p:nvPr/>
        </p:nvSpPr>
        <p:spPr>
          <a:xfrm>
            <a:off x="7649633" y="3026833"/>
            <a:ext cx="626533" cy="1037167"/>
          </a:xfrm>
          <a:custGeom>
            <a:avLst/>
            <a:gdLst>
              <a:gd name="txL" fmla="*/ 0 w 741"/>
              <a:gd name="txT" fmla="*/ 0 h 1223"/>
              <a:gd name="txR" fmla="*/ 741 w 741"/>
              <a:gd name="txB" fmla="*/ 1223 h 122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741" h="1223">
                <a:moveTo>
                  <a:pt x="403" y="595"/>
                </a:moveTo>
                <a:lnTo>
                  <a:pt x="403" y="563"/>
                </a:lnTo>
                <a:lnTo>
                  <a:pt x="419" y="531"/>
                </a:lnTo>
                <a:lnTo>
                  <a:pt x="419" y="467"/>
                </a:lnTo>
                <a:lnTo>
                  <a:pt x="435" y="402"/>
                </a:lnTo>
                <a:lnTo>
                  <a:pt x="451" y="338"/>
                </a:lnTo>
                <a:lnTo>
                  <a:pt x="451" y="289"/>
                </a:lnTo>
                <a:lnTo>
                  <a:pt x="451" y="257"/>
                </a:lnTo>
                <a:lnTo>
                  <a:pt x="451" y="241"/>
                </a:lnTo>
                <a:lnTo>
                  <a:pt x="435" y="225"/>
                </a:lnTo>
                <a:lnTo>
                  <a:pt x="403" y="225"/>
                </a:lnTo>
                <a:lnTo>
                  <a:pt x="354" y="241"/>
                </a:lnTo>
                <a:lnTo>
                  <a:pt x="306" y="241"/>
                </a:lnTo>
                <a:lnTo>
                  <a:pt x="242" y="273"/>
                </a:lnTo>
                <a:lnTo>
                  <a:pt x="193" y="273"/>
                </a:lnTo>
                <a:lnTo>
                  <a:pt x="161" y="289"/>
                </a:lnTo>
                <a:lnTo>
                  <a:pt x="145" y="289"/>
                </a:lnTo>
                <a:lnTo>
                  <a:pt x="97" y="289"/>
                </a:lnTo>
                <a:lnTo>
                  <a:pt x="48" y="257"/>
                </a:lnTo>
                <a:lnTo>
                  <a:pt x="32" y="257"/>
                </a:lnTo>
                <a:lnTo>
                  <a:pt x="16" y="241"/>
                </a:lnTo>
                <a:lnTo>
                  <a:pt x="0" y="209"/>
                </a:lnTo>
                <a:lnTo>
                  <a:pt x="97" y="177"/>
                </a:lnTo>
                <a:lnTo>
                  <a:pt x="177" y="161"/>
                </a:lnTo>
                <a:lnTo>
                  <a:pt x="242" y="129"/>
                </a:lnTo>
                <a:lnTo>
                  <a:pt x="306" y="112"/>
                </a:lnTo>
                <a:lnTo>
                  <a:pt x="354" y="96"/>
                </a:lnTo>
                <a:lnTo>
                  <a:pt x="387" y="80"/>
                </a:lnTo>
                <a:lnTo>
                  <a:pt x="419" y="64"/>
                </a:lnTo>
                <a:lnTo>
                  <a:pt x="435" y="48"/>
                </a:lnTo>
                <a:lnTo>
                  <a:pt x="451" y="16"/>
                </a:lnTo>
                <a:lnTo>
                  <a:pt x="483" y="0"/>
                </a:lnTo>
                <a:lnTo>
                  <a:pt x="515" y="0"/>
                </a:lnTo>
                <a:lnTo>
                  <a:pt x="548" y="16"/>
                </a:lnTo>
                <a:lnTo>
                  <a:pt x="580" y="32"/>
                </a:lnTo>
                <a:lnTo>
                  <a:pt x="644" y="48"/>
                </a:lnTo>
                <a:lnTo>
                  <a:pt x="676" y="80"/>
                </a:lnTo>
                <a:lnTo>
                  <a:pt x="709" y="112"/>
                </a:lnTo>
                <a:lnTo>
                  <a:pt x="725" y="129"/>
                </a:lnTo>
                <a:lnTo>
                  <a:pt x="741" y="145"/>
                </a:lnTo>
                <a:lnTo>
                  <a:pt x="725" y="209"/>
                </a:lnTo>
                <a:lnTo>
                  <a:pt x="709" y="225"/>
                </a:lnTo>
                <a:lnTo>
                  <a:pt x="692" y="241"/>
                </a:lnTo>
                <a:lnTo>
                  <a:pt x="660" y="257"/>
                </a:lnTo>
                <a:lnTo>
                  <a:pt x="644" y="289"/>
                </a:lnTo>
                <a:lnTo>
                  <a:pt x="612" y="338"/>
                </a:lnTo>
                <a:lnTo>
                  <a:pt x="596" y="402"/>
                </a:lnTo>
                <a:lnTo>
                  <a:pt x="564" y="467"/>
                </a:lnTo>
                <a:lnTo>
                  <a:pt x="548" y="515"/>
                </a:lnTo>
                <a:lnTo>
                  <a:pt x="548" y="563"/>
                </a:lnTo>
                <a:lnTo>
                  <a:pt x="531" y="579"/>
                </a:lnTo>
                <a:lnTo>
                  <a:pt x="548" y="595"/>
                </a:lnTo>
                <a:lnTo>
                  <a:pt x="564" y="644"/>
                </a:lnTo>
                <a:lnTo>
                  <a:pt x="580" y="692"/>
                </a:lnTo>
                <a:lnTo>
                  <a:pt x="628" y="772"/>
                </a:lnTo>
                <a:lnTo>
                  <a:pt x="660" y="869"/>
                </a:lnTo>
                <a:lnTo>
                  <a:pt x="676" y="982"/>
                </a:lnTo>
                <a:lnTo>
                  <a:pt x="660" y="1094"/>
                </a:lnTo>
                <a:lnTo>
                  <a:pt x="644" y="1223"/>
                </a:lnTo>
                <a:lnTo>
                  <a:pt x="564" y="1223"/>
                </a:lnTo>
                <a:lnTo>
                  <a:pt x="564" y="1126"/>
                </a:lnTo>
                <a:lnTo>
                  <a:pt x="564" y="1046"/>
                </a:lnTo>
                <a:lnTo>
                  <a:pt x="548" y="982"/>
                </a:lnTo>
                <a:lnTo>
                  <a:pt x="531" y="933"/>
                </a:lnTo>
                <a:lnTo>
                  <a:pt x="515" y="853"/>
                </a:lnTo>
                <a:lnTo>
                  <a:pt x="467" y="740"/>
                </a:lnTo>
                <a:lnTo>
                  <a:pt x="435" y="692"/>
                </a:lnTo>
                <a:lnTo>
                  <a:pt x="419" y="660"/>
                </a:lnTo>
                <a:lnTo>
                  <a:pt x="403" y="627"/>
                </a:lnTo>
                <a:lnTo>
                  <a:pt x="403" y="59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4" name="Freeform 40"/>
          <p:cNvSpPr/>
          <p:nvPr/>
        </p:nvSpPr>
        <p:spPr>
          <a:xfrm>
            <a:off x="7622117" y="3981451"/>
            <a:ext cx="2603500" cy="503767"/>
          </a:xfrm>
          <a:custGeom>
            <a:avLst/>
            <a:gdLst>
              <a:gd name="txL" fmla="*/ 0 w 3075"/>
              <a:gd name="txT" fmla="*/ 0 h 596"/>
              <a:gd name="txR" fmla="*/ 3075 w 3075"/>
              <a:gd name="txB" fmla="*/ 596 h 59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075" h="596">
                <a:moveTo>
                  <a:pt x="290" y="193"/>
                </a:moveTo>
                <a:lnTo>
                  <a:pt x="225" y="226"/>
                </a:lnTo>
                <a:lnTo>
                  <a:pt x="193" y="258"/>
                </a:lnTo>
                <a:lnTo>
                  <a:pt x="161" y="258"/>
                </a:lnTo>
                <a:lnTo>
                  <a:pt x="145" y="274"/>
                </a:lnTo>
                <a:lnTo>
                  <a:pt x="129" y="258"/>
                </a:lnTo>
                <a:lnTo>
                  <a:pt x="97" y="242"/>
                </a:lnTo>
                <a:lnTo>
                  <a:pt x="80" y="210"/>
                </a:lnTo>
                <a:lnTo>
                  <a:pt x="48" y="177"/>
                </a:lnTo>
                <a:lnTo>
                  <a:pt x="16" y="145"/>
                </a:lnTo>
                <a:lnTo>
                  <a:pt x="0" y="113"/>
                </a:lnTo>
                <a:lnTo>
                  <a:pt x="0" y="81"/>
                </a:lnTo>
                <a:lnTo>
                  <a:pt x="145" y="65"/>
                </a:lnTo>
                <a:lnTo>
                  <a:pt x="274" y="33"/>
                </a:lnTo>
                <a:lnTo>
                  <a:pt x="419" y="16"/>
                </a:lnTo>
                <a:lnTo>
                  <a:pt x="499" y="16"/>
                </a:lnTo>
                <a:lnTo>
                  <a:pt x="580" y="0"/>
                </a:lnTo>
                <a:lnTo>
                  <a:pt x="757" y="16"/>
                </a:lnTo>
                <a:lnTo>
                  <a:pt x="934" y="33"/>
                </a:lnTo>
                <a:lnTo>
                  <a:pt x="982" y="49"/>
                </a:lnTo>
                <a:lnTo>
                  <a:pt x="1030" y="65"/>
                </a:lnTo>
                <a:lnTo>
                  <a:pt x="1095" y="81"/>
                </a:lnTo>
                <a:lnTo>
                  <a:pt x="1159" y="97"/>
                </a:lnTo>
                <a:lnTo>
                  <a:pt x="1240" y="113"/>
                </a:lnTo>
                <a:lnTo>
                  <a:pt x="1320" y="129"/>
                </a:lnTo>
                <a:lnTo>
                  <a:pt x="1417" y="145"/>
                </a:lnTo>
                <a:lnTo>
                  <a:pt x="1529" y="177"/>
                </a:lnTo>
                <a:lnTo>
                  <a:pt x="1723" y="226"/>
                </a:lnTo>
                <a:lnTo>
                  <a:pt x="1900" y="242"/>
                </a:lnTo>
                <a:lnTo>
                  <a:pt x="2045" y="258"/>
                </a:lnTo>
                <a:lnTo>
                  <a:pt x="2157" y="274"/>
                </a:lnTo>
                <a:lnTo>
                  <a:pt x="2270" y="274"/>
                </a:lnTo>
                <a:lnTo>
                  <a:pt x="2399" y="274"/>
                </a:lnTo>
                <a:lnTo>
                  <a:pt x="2544" y="274"/>
                </a:lnTo>
                <a:lnTo>
                  <a:pt x="2721" y="258"/>
                </a:lnTo>
                <a:lnTo>
                  <a:pt x="2801" y="258"/>
                </a:lnTo>
                <a:lnTo>
                  <a:pt x="2866" y="242"/>
                </a:lnTo>
                <a:lnTo>
                  <a:pt x="2930" y="242"/>
                </a:lnTo>
                <a:lnTo>
                  <a:pt x="2978" y="242"/>
                </a:lnTo>
                <a:lnTo>
                  <a:pt x="3027" y="242"/>
                </a:lnTo>
                <a:lnTo>
                  <a:pt x="3043" y="242"/>
                </a:lnTo>
                <a:lnTo>
                  <a:pt x="3075" y="258"/>
                </a:lnTo>
                <a:lnTo>
                  <a:pt x="3059" y="274"/>
                </a:lnTo>
                <a:lnTo>
                  <a:pt x="3011" y="306"/>
                </a:lnTo>
                <a:lnTo>
                  <a:pt x="2946" y="338"/>
                </a:lnTo>
                <a:lnTo>
                  <a:pt x="2866" y="403"/>
                </a:lnTo>
                <a:lnTo>
                  <a:pt x="2769" y="451"/>
                </a:lnTo>
                <a:lnTo>
                  <a:pt x="2673" y="483"/>
                </a:lnTo>
                <a:lnTo>
                  <a:pt x="2512" y="564"/>
                </a:lnTo>
                <a:lnTo>
                  <a:pt x="2447" y="580"/>
                </a:lnTo>
                <a:lnTo>
                  <a:pt x="2383" y="596"/>
                </a:lnTo>
                <a:lnTo>
                  <a:pt x="2334" y="596"/>
                </a:lnTo>
                <a:lnTo>
                  <a:pt x="2302" y="596"/>
                </a:lnTo>
                <a:lnTo>
                  <a:pt x="2270" y="596"/>
                </a:lnTo>
                <a:lnTo>
                  <a:pt x="2222" y="596"/>
                </a:lnTo>
                <a:lnTo>
                  <a:pt x="2157" y="580"/>
                </a:lnTo>
                <a:lnTo>
                  <a:pt x="2093" y="564"/>
                </a:lnTo>
                <a:lnTo>
                  <a:pt x="2012" y="531"/>
                </a:lnTo>
                <a:lnTo>
                  <a:pt x="1900" y="499"/>
                </a:lnTo>
                <a:lnTo>
                  <a:pt x="1771" y="451"/>
                </a:lnTo>
                <a:lnTo>
                  <a:pt x="1626" y="403"/>
                </a:lnTo>
                <a:lnTo>
                  <a:pt x="1304" y="274"/>
                </a:lnTo>
                <a:lnTo>
                  <a:pt x="982" y="193"/>
                </a:lnTo>
                <a:lnTo>
                  <a:pt x="837" y="161"/>
                </a:lnTo>
                <a:lnTo>
                  <a:pt x="708" y="129"/>
                </a:lnTo>
                <a:lnTo>
                  <a:pt x="612" y="129"/>
                </a:lnTo>
                <a:lnTo>
                  <a:pt x="547" y="113"/>
                </a:lnTo>
                <a:lnTo>
                  <a:pt x="419" y="145"/>
                </a:lnTo>
                <a:lnTo>
                  <a:pt x="290" y="193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5" name="Freeform 32"/>
          <p:cNvSpPr/>
          <p:nvPr/>
        </p:nvSpPr>
        <p:spPr>
          <a:xfrm>
            <a:off x="9080500" y="1909233"/>
            <a:ext cx="245533" cy="1145117"/>
          </a:xfrm>
          <a:custGeom>
            <a:avLst/>
            <a:gdLst>
              <a:gd name="txL" fmla="*/ 0 w 289"/>
              <a:gd name="txT" fmla="*/ 0 h 1352"/>
              <a:gd name="txR" fmla="*/ 289 w 289"/>
              <a:gd name="txB" fmla="*/ 1352 h 1352"/>
            </a:gdLst>
            <a:ahLst/>
            <a:cxnLst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</a:cxnLst>
            <a:rect l="txL" t="txT" r="txR" b="txB"/>
            <a:pathLst>
              <a:path w="289" h="1352">
                <a:moveTo>
                  <a:pt x="16" y="0"/>
                </a:moveTo>
                <a:lnTo>
                  <a:pt x="32" y="0"/>
                </a:lnTo>
                <a:lnTo>
                  <a:pt x="64" y="0"/>
                </a:lnTo>
                <a:lnTo>
                  <a:pt x="112" y="0"/>
                </a:lnTo>
                <a:lnTo>
                  <a:pt x="161" y="16"/>
                </a:lnTo>
                <a:lnTo>
                  <a:pt x="209" y="48"/>
                </a:lnTo>
                <a:lnTo>
                  <a:pt x="241" y="64"/>
                </a:lnTo>
                <a:lnTo>
                  <a:pt x="273" y="97"/>
                </a:lnTo>
                <a:lnTo>
                  <a:pt x="289" y="113"/>
                </a:lnTo>
                <a:lnTo>
                  <a:pt x="289" y="177"/>
                </a:lnTo>
                <a:lnTo>
                  <a:pt x="289" y="242"/>
                </a:lnTo>
                <a:lnTo>
                  <a:pt x="273" y="258"/>
                </a:lnTo>
                <a:lnTo>
                  <a:pt x="273" y="290"/>
                </a:lnTo>
                <a:lnTo>
                  <a:pt x="273" y="322"/>
                </a:lnTo>
                <a:lnTo>
                  <a:pt x="257" y="370"/>
                </a:lnTo>
                <a:lnTo>
                  <a:pt x="241" y="467"/>
                </a:lnTo>
                <a:lnTo>
                  <a:pt x="241" y="596"/>
                </a:lnTo>
                <a:lnTo>
                  <a:pt x="225" y="773"/>
                </a:lnTo>
                <a:lnTo>
                  <a:pt x="209" y="950"/>
                </a:lnTo>
                <a:lnTo>
                  <a:pt x="209" y="1143"/>
                </a:lnTo>
                <a:lnTo>
                  <a:pt x="193" y="1352"/>
                </a:lnTo>
                <a:lnTo>
                  <a:pt x="64" y="1352"/>
                </a:lnTo>
                <a:lnTo>
                  <a:pt x="64" y="1127"/>
                </a:lnTo>
                <a:lnTo>
                  <a:pt x="80" y="917"/>
                </a:lnTo>
                <a:lnTo>
                  <a:pt x="80" y="757"/>
                </a:lnTo>
                <a:lnTo>
                  <a:pt x="80" y="596"/>
                </a:lnTo>
                <a:lnTo>
                  <a:pt x="80" y="483"/>
                </a:lnTo>
                <a:lnTo>
                  <a:pt x="80" y="370"/>
                </a:lnTo>
                <a:lnTo>
                  <a:pt x="80" y="290"/>
                </a:lnTo>
                <a:lnTo>
                  <a:pt x="80" y="225"/>
                </a:lnTo>
                <a:lnTo>
                  <a:pt x="64" y="177"/>
                </a:lnTo>
                <a:lnTo>
                  <a:pt x="48" y="145"/>
                </a:lnTo>
                <a:lnTo>
                  <a:pt x="48" y="97"/>
                </a:lnTo>
                <a:lnTo>
                  <a:pt x="32" y="81"/>
                </a:lnTo>
                <a:lnTo>
                  <a:pt x="16" y="48"/>
                </a:lnTo>
                <a:lnTo>
                  <a:pt x="0" y="32"/>
                </a:lnTo>
                <a:lnTo>
                  <a:pt x="16" y="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" name="Freeform 34"/>
          <p:cNvSpPr/>
          <p:nvPr/>
        </p:nvSpPr>
        <p:spPr>
          <a:xfrm>
            <a:off x="8413751" y="2904067"/>
            <a:ext cx="1511300" cy="368300"/>
          </a:xfrm>
          <a:custGeom>
            <a:avLst/>
            <a:gdLst>
              <a:gd name="txL" fmla="*/ 0 w 1787"/>
              <a:gd name="txT" fmla="*/ 0 h 434"/>
              <a:gd name="txR" fmla="*/ 1787 w 1787"/>
              <a:gd name="txB" fmla="*/ 434 h 434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787" h="434">
                <a:moveTo>
                  <a:pt x="805" y="145"/>
                </a:moveTo>
                <a:lnTo>
                  <a:pt x="950" y="113"/>
                </a:lnTo>
                <a:lnTo>
                  <a:pt x="1078" y="80"/>
                </a:lnTo>
                <a:lnTo>
                  <a:pt x="1191" y="48"/>
                </a:lnTo>
                <a:lnTo>
                  <a:pt x="1288" y="32"/>
                </a:lnTo>
                <a:lnTo>
                  <a:pt x="1384" y="16"/>
                </a:lnTo>
                <a:lnTo>
                  <a:pt x="1449" y="0"/>
                </a:lnTo>
                <a:lnTo>
                  <a:pt x="1497" y="0"/>
                </a:lnTo>
                <a:lnTo>
                  <a:pt x="1529" y="0"/>
                </a:lnTo>
                <a:lnTo>
                  <a:pt x="1594" y="0"/>
                </a:lnTo>
                <a:lnTo>
                  <a:pt x="1642" y="0"/>
                </a:lnTo>
                <a:lnTo>
                  <a:pt x="1674" y="16"/>
                </a:lnTo>
                <a:lnTo>
                  <a:pt x="1722" y="48"/>
                </a:lnTo>
                <a:lnTo>
                  <a:pt x="1771" y="97"/>
                </a:lnTo>
                <a:lnTo>
                  <a:pt x="1771" y="113"/>
                </a:lnTo>
                <a:lnTo>
                  <a:pt x="1787" y="129"/>
                </a:lnTo>
                <a:lnTo>
                  <a:pt x="1771" y="145"/>
                </a:lnTo>
                <a:lnTo>
                  <a:pt x="1755" y="161"/>
                </a:lnTo>
                <a:lnTo>
                  <a:pt x="1706" y="177"/>
                </a:lnTo>
                <a:lnTo>
                  <a:pt x="1658" y="177"/>
                </a:lnTo>
                <a:lnTo>
                  <a:pt x="1578" y="177"/>
                </a:lnTo>
                <a:lnTo>
                  <a:pt x="1481" y="177"/>
                </a:lnTo>
                <a:lnTo>
                  <a:pt x="1352" y="193"/>
                </a:lnTo>
                <a:lnTo>
                  <a:pt x="1207" y="209"/>
                </a:lnTo>
                <a:lnTo>
                  <a:pt x="885" y="274"/>
                </a:lnTo>
                <a:lnTo>
                  <a:pt x="547" y="338"/>
                </a:lnTo>
                <a:lnTo>
                  <a:pt x="467" y="370"/>
                </a:lnTo>
                <a:lnTo>
                  <a:pt x="386" y="386"/>
                </a:lnTo>
                <a:lnTo>
                  <a:pt x="322" y="402"/>
                </a:lnTo>
                <a:lnTo>
                  <a:pt x="273" y="418"/>
                </a:lnTo>
                <a:lnTo>
                  <a:pt x="225" y="418"/>
                </a:lnTo>
                <a:lnTo>
                  <a:pt x="193" y="434"/>
                </a:lnTo>
                <a:lnTo>
                  <a:pt x="177" y="434"/>
                </a:lnTo>
                <a:lnTo>
                  <a:pt x="129" y="418"/>
                </a:lnTo>
                <a:lnTo>
                  <a:pt x="64" y="386"/>
                </a:lnTo>
                <a:lnTo>
                  <a:pt x="32" y="386"/>
                </a:lnTo>
                <a:lnTo>
                  <a:pt x="16" y="370"/>
                </a:lnTo>
                <a:lnTo>
                  <a:pt x="0" y="354"/>
                </a:lnTo>
                <a:lnTo>
                  <a:pt x="0" y="338"/>
                </a:lnTo>
                <a:lnTo>
                  <a:pt x="0" y="322"/>
                </a:lnTo>
                <a:lnTo>
                  <a:pt x="16" y="322"/>
                </a:lnTo>
                <a:lnTo>
                  <a:pt x="48" y="306"/>
                </a:lnTo>
                <a:lnTo>
                  <a:pt x="96" y="290"/>
                </a:lnTo>
                <a:lnTo>
                  <a:pt x="129" y="290"/>
                </a:lnTo>
                <a:lnTo>
                  <a:pt x="177" y="274"/>
                </a:lnTo>
                <a:lnTo>
                  <a:pt x="241" y="274"/>
                </a:lnTo>
                <a:lnTo>
                  <a:pt x="322" y="257"/>
                </a:lnTo>
                <a:lnTo>
                  <a:pt x="418" y="225"/>
                </a:lnTo>
                <a:lnTo>
                  <a:pt x="531" y="209"/>
                </a:lnTo>
                <a:lnTo>
                  <a:pt x="660" y="177"/>
                </a:lnTo>
                <a:lnTo>
                  <a:pt x="805" y="14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896" y="58547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4" grpId="0"/>
      <p:bldP spid="24" grpId="0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Group 47"/>
          <p:cNvGraphicFramePr>
            <a:graphicFrameLocks noGrp="1"/>
          </p:cNvGraphicFramePr>
          <p:nvPr/>
        </p:nvGraphicFramePr>
        <p:xfrm>
          <a:off x="7213600" y="1376257"/>
          <a:ext cx="3454400" cy="3456305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2021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609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6872817" y="4999990"/>
            <a:ext cx="4226983" cy="119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先内后外</a:t>
            </a:r>
            <a:r>
              <a:rPr kumimoji="0" lang="zh-CN" altLang="en-US" sz="24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，里面</a:t>
            </a:r>
            <a:r>
              <a:rPr kumimoji="0" lang="zh-CN" alt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“云”的撇折</a:t>
            </a:r>
            <a:r>
              <a:rPr kumimoji="0" lang="zh-CN" altLang="en-US" sz="24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起笔</a:t>
            </a:r>
            <a:r>
              <a:rPr kumimoji="0" lang="zh-CN" alt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于中心点往上一些</a:t>
            </a:r>
            <a:r>
              <a:rPr kumimoji="0" lang="zh-CN" altLang="en-US" sz="24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，走</a:t>
            </a:r>
            <a:r>
              <a:rPr kumimoji="0" lang="zh-CN" alt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之的平捺要舒展。</a:t>
            </a:r>
            <a:endParaRPr kumimoji="0" lang="zh-CN" altLang="en-US" sz="2400" b="1" i="0" u="none" strike="noStrike" kern="1200" cap="none" spc="-10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566" name="矩形 4"/>
          <p:cNvSpPr/>
          <p:nvPr/>
        </p:nvSpPr>
        <p:spPr>
          <a:xfrm>
            <a:off x="4726517" y="230335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运</a:t>
            </a:r>
          </a:p>
        </p:txBody>
      </p:sp>
      <p:sp>
        <p:nvSpPr>
          <p:cNvPr id="42" name="矩形 41"/>
          <p:cNvSpPr/>
          <p:nvPr/>
        </p:nvSpPr>
        <p:spPr>
          <a:xfrm>
            <a:off x="4169833" y="144610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yùn </a:t>
            </a:r>
          </a:p>
        </p:txBody>
      </p:sp>
      <p:sp>
        <p:nvSpPr>
          <p:cNvPr id="23569" name="TextBox 45"/>
          <p:cNvSpPr txBox="1"/>
          <p:nvPr/>
        </p:nvSpPr>
        <p:spPr>
          <a:xfrm>
            <a:off x="1068917" y="2239857"/>
            <a:ext cx="33020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运</a:t>
            </a:r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食粮</a:t>
            </a:r>
          </a:p>
        </p:txBody>
      </p:sp>
      <p:sp>
        <p:nvSpPr>
          <p:cNvPr id="3" name="TextBox 20"/>
          <p:cNvSpPr txBox="1">
            <a:spLocks noChangeArrowheads="1"/>
          </p:cNvSpPr>
          <p:nvPr/>
        </p:nvSpPr>
        <p:spPr bwMode="auto">
          <a:xfrm>
            <a:off x="833967" y="5186257"/>
            <a:ext cx="40407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运送  运输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33967" y="5673090"/>
            <a:ext cx="4853517" cy="7073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lnSpc>
                <a:spcPct val="150000"/>
              </a:lnSpc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造句：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卡车在不停地运送物资。</a:t>
            </a:r>
          </a:p>
        </p:txBody>
      </p:sp>
      <p:sp>
        <p:nvSpPr>
          <p:cNvPr id="25" name="文本框 30"/>
          <p:cNvSpPr txBox="1"/>
          <p:nvPr/>
        </p:nvSpPr>
        <p:spPr>
          <a:xfrm>
            <a:off x="833967" y="4587240"/>
            <a:ext cx="3149600" cy="7073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Y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</a:t>
            </a:r>
            <a:r>
              <a:rPr lang="zh-CN" altLang="en-US" sz="2665" b="1" dirty="0">
                <a:latin typeface="宋体" panose="02010600030101010101" pitchFamily="2" charset="-122"/>
              </a:rPr>
              <a:t>辶</a:t>
            </a:r>
          </a:p>
        </p:txBody>
      </p:sp>
      <p:sp>
        <p:nvSpPr>
          <p:cNvPr id="26" name="文本框 31"/>
          <p:cNvSpPr txBox="1"/>
          <p:nvPr/>
        </p:nvSpPr>
        <p:spPr>
          <a:xfrm>
            <a:off x="833967" y="3990340"/>
            <a:ext cx="2770717" cy="7073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 </a:t>
            </a:r>
            <a:r>
              <a:rPr lang="zh-CN" altLang="en-US" sz="2665" b="1" dirty="0">
                <a:latin typeface="宋体" panose="02010600030101010101" pitchFamily="2" charset="-122"/>
              </a:rPr>
              <a:t>半包围</a:t>
            </a:r>
          </a:p>
        </p:txBody>
      </p:sp>
      <p:sp>
        <p:nvSpPr>
          <p:cNvPr id="27" name="Freeform 42"/>
          <p:cNvSpPr/>
          <p:nvPr/>
        </p:nvSpPr>
        <p:spPr>
          <a:xfrm>
            <a:off x="8062384" y="2218691"/>
            <a:ext cx="353483" cy="366183"/>
          </a:xfrm>
          <a:custGeom>
            <a:avLst/>
            <a:gdLst>
              <a:gd name="txL" fmla="*/ 0 w 418"/>
              <a:gd name="txT" fmla="*/ 0 h 434"/>
              <a:gd name="txR" fmla="*/ 418 w 418"/>
              <a:gd name="txB" fmla="*/ 434 h 434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18" h="434">
                <a:moveTo>
                  <a:pt x="96" y="193"/>
                </a:moveTo>
                <a:lnTo>
                  <a:pt x="48" y="145"/>
                </a:lnTo>
                <a:lnTo>
                  <a:pt x="16" y="80"/>
                </a:lnTo>
                <a:lnTo>
                  <a:pt x="0" y="48"/>
                </a:lnTo>
                <a:lnTo>
                  <a:pt x="0" y="0"/>
                </a:lnTo>
                <a:lnTo>
                  <a:pt x="80" y="16"/>
                </a:lnTo>
                <a:lnTo>
                  <a:pt x="161" y="32"/>
                </a:lnTo>
                <a:lnTo>
                  <a:pt x="225" y="64"/>
                </a:lnTo>
                <a:lnTo>
                  <a:pt x="306" y="96"/>
                </a:lnTo>
                <a:lnTo>
                  <a:pt x="354" y="145"/>
                </a:lnTo>
                <a:lnTo>
                  <a:pt x="386" y="193"/>
                </a:lnTo>
                <a:lnTo>
                  <a:pt x="402" y="225"/>
                </a:lnTo>
                <a:lnTo>
                  <a:pt x="418" y="290"/>
                </a:lnTo>
                <a:lnTo>
                  <a:pt x="402" y="338"/>
                </a:lnTo>
                <a:lnTo>
                  <a:pt x="386" y="370"/>
                </a:lnTo>
                <a:lnTo>
                  <a:pt x="386" y="402"/>
                </a:lnTo>
                <a:lnTo>
                  <a:pt x="370" y="418"/>
                </a:lnTo>
                <a:lnTo>
                  <a:pt x="354" y="434"/>
                </a:lnTo>
                <a:lnTo>
                  <a:pt x="322" y="434"/>
                </a:lnTo>
                <a:lnTo>
                  <a:pt x="290" y="418"/>
                </a:lnTo>
                <a:lnTo>
                  <a:pt x="257" y="386"/>
                </a:lnTo>
                <a:lnTo>
                  <a:pt x="225" y="354"/>
                </a:lnTo>
                <a:lnTo>
                  <a:pt x="177" y="306"/>
                </a:lnTo>
                <a:lnTo>
                  <a:pt x="129" y="257"/>
                </a:lnTo>
                <a:lnTo>
                  <a:pt x="96" y="193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41"/>
          <p:cNvSpPr/>
          <p:nvPr/>
        </p:nvSpPr>
        <p:spPr>
          <a:xfrm>
            <a:off x="7776633" y="2953173"/>
            <a:ext cx="558800" cy="994833"/>
          </a:xfrm>
          <a:custGeom>
            <a:avLst/>
            <a:gdLst>
              <a:gd name="txL" fmla="*/ 0 w 660"/>
              <a:gd name="txT" fmla="*/ 0 h 1175"/>
              <a:gd name="txR" fmla="*/ 660 w 660"/>
              <a:gd name="txB" fmla="*/ 1175 h 117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60" h="1175">
                <a:moveTo>
                  <a:pt x="563" y="1175"/>
                </a:moveTo>
                <a:lnTo>
                  <a:pt x="499" y="1175"/>
                </a:lnTo>
                <a:lnTo>
                  <a:pt x="467" y="1046"/>
                </a:lnTo>
                <a:lnTo>
                  <a:pt x="451" y="933"/>
                </a:lnTo>
                <a:lnTo>
                  <a:pt x="418" y="853"/>
                </a:lnTo>
                <a:lnTo>
                  <a:pt x="402" y="772"/>
                </a:lnTo>
                <a:lnTo>
                  <a:pt x="386" y="708"/>
                </a:lnTo>
                <a:lnTo>
                  <a:pt x="370" y="660"/>
                </a:lnTo>
                <a:lnTo>
                  <a:pt x="370" y="628"/>
                </a:lnTo>
                <a:lnTo>
                  <a:pt x="370" y="612"/>
                </a:lnTo>
                <a:lnTo>
                  <a:pt x="370" y="595"/>
                </a:lnTo>
                <a:lnTo>
                  <a:pt x="370" y="547"/>
                </a:lnTo>
                <a:lnTo>
                  <a:pt x="386" y="499"/>
                </a:lnTo>
                <a:lnTo>
                  <a:pt x="386" y="418"/>
                </a:lnTo>
                <a:lnTo>
                  <a:pt x="402" y="354"/>
                </a:lnTo>
                <a:lnTo>
                  <a:pt x="386" y="290"/>
                </a:lnTo>
                <a:lnTo>
                  <a:pt x="386" y="241"/>
                </a:lnTo>
                <a:lnTo>
                  <a:pt x="370" y="225"/>
                </a:lnTo>
                <a:lnTo>
                  <a:pt x="338" y="225"/>
                </a:lnTo>
                <a:lnTo>
                  <a:pt x="273" y="225"/>
                </a:lnTo>
                <a:lnTo>
                  <a:pt x="209" y="241"/>
                </a:lnTo>
                <a:lnTo>
                  <a:pt x="161" y="257"/>
                </a:lnTo>
                <a:lnTo>
                  <a:pt x="112" y="241"/>
                </a:lnTo>
                <a:lnTo>
                  <a:pt x="48" y="225"/>
                </a:lnTo>
                <a:lnTo>
                  <a:pt x="32" y="225"/>
                </a:lnTo>
                <a:lnTo>
                  <a:pt x="16" y="209"/>
                </a:lnTo>
                <a:lnTo>
                  <a:pt x="0" y="177"/>
                </a:lnTo>
                <a:lnTo>
                  <a:pt x="112" y="145"/>
                </a:lnTo>
                <a:lnTo>
                  <a:pt x="209" y="113"/>
                </a:lnTo>
                <a:lnTo>
                  <a:pt x="306" y="80"/>
                </a:lnTo>
                <a:lnTo>
                  <a:pt x="338" y="64"/>
                </a:lnTo>
                <a:lnTo>
                  <a:pt x="354" y="32"/>
                </a:lnTo>
                <a:lnTo>
                  <a:pt x="386" y="0"/>
                </a:lnTo>
                <a:lnTo>
                  <a:pt x="434" y="0"/>
                </a:lnTo>
                <a:lnTo>
                  <a:pt x="451" y="0"/>
                </a:lnTo>
                <a:lnTo>
                  <a:pt x="483" y="0"/>
                </a:lnTo>
                <a:lnTo>
                  <a:pt x="515" y="16"/>
                </a:lnTo>
                <a:lnTo>
                  <a:pt x="563" y="48"/>
                </a:lnTo>
                <a:lnTo>
                  <a:pt x="612" y="80"/>
                </a:lnTo>
                <a:lnTo>
                  <a:pt x="644" y="97"/>
                </a:lnTo>
                <a:lnTo>
                  <a:pt x="660" y="129"/>
                </a:lnTo>
                <a:lnTo>
                  <a:pt x="660" y="145"/>
                </a:lnTo>
                <a:lnTo>
                  <a:pt x="660" y="193"/>
                </a:lnTo>
                <a:lnTo>
                  <a:pt x="628" y="225"/>
                </a:lnTo>
                <a:lnTo>
                  <a:pt x="595" y="241"/>
                </a:lnTo>
                <a:lnTo>
                  <a:pt x="579" y="274"/>
                </a:lnTo>
                <a:lnTo>
                  <a:pt x="547" y="322"/>
                </a:lnTo>
                <a:lnTo>
                  <a:pt x="531" y="386"/>
                </a:lnTo>
                <a:lnTo>
                  <a:pt x="499" y="467"/>
                </a:lnTo>
                <a:lnTo>
                  <a:pt x="483" y="515"/>
                </a:lnTo>
                <a:lnTo>
                  <a:pt x="467" y="547"/>
                </a:lnTo>
                <a:lnTo>
                  <a:pt x="467" y="579"/>
                </a:lnTo>
                <a:lnTo>
                  <a:pt x="467" y="595"/>
                </a:lnTo>
                <a:lnTo>
                  <a:pt x="483" y="644"/>
                </a:lnTo>
                <a:lnTo>
                  <a:pt x="499" y="692"/>
                </a:lnTo>
                <a:lnTo>
                  <a:pt x="531" y="772"/>
                </a:lnTo>
                <a:lnTo>
                  <a:pt x="547" y="853"/>
                </a:lnTo>
                <a:lnTo>
                  <a:pt x="563" y="949"/>
                </a:lnTo>
                <a:lnTo>
                  <a:pt x="563" y="1046"/>
                </a:lnTo>
                <a:lnTo>
                  <a:pt x="563" y="117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43"/>
          <p:cNvSpPr/>
          <p:nvPr/>
        </p:nvSpPr>
        <p:spPr>
          <a:xfrm>
            <a:off x="8784167" y="2163657"/>
            <a:ext cx="791633" cy="285749"/>
          </a:xfrm>
          <a:custGeom>
            <a:avLst/>
            <a:gdLst>
              <a:gd name="txL" fmla="*/ 0 w 934"/>
              <a:gd name="txT" fmla="*/ 0 h 337"/>
              <a:gd name="txR" fmla="*/ 934 w 934"/>
              <a:gd name="txB" fmla="*/ 337 h 337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934" h="337">
                <a:moveTo>
                  <a:pt x="499" y="289"/>
                </a:moveTo>
                <a:lnTo>
                  <a:pt x="370" y="321"/>
                </a:lnTo>
                <a:lnTo>
                  <a:pt x="274" y="337"/>
                </a:lnTo>
                <a:lnTo>
                  <a:pt x="193" y="337"/>
                </a:lnTo>
                <a:lnTo>
                  <a:pt x="145" y="337"/>
                </a:lnTo>
                <a:lnTo>
                  <a:pt x="97" y="321"/>
                </a:lnTo>
                <a:lnTo>
                  <a:pt x="65" y="305"/>
                </a:lnTo>
                <a:lnTo>
                  <a:pt x="32" y="273"/>
                </a:lnTo>
                <a:lnTo>
                  <a:pt x="0" y="225"/>
                </a:lnTo>
                <a:lnTo>
                  <a:pt x="161" y="160"/>
                </a:lnTo>
                <a:lnTo>
                  <a:pt x="290" y="128"/>
                </a:lnTo>
                <a:lnTo>
                  <a:pt x="419" y="80"/>
                </a:lnTo>
                <a:lnTo>
                  <a:pt x="515" y="48"/>
                </a:lnTo>
                <a:lnTo>
                  <a:pt x="612" y="32"/>
                </a:lnTo>
                <a:lnTo>
                  <a:pt x="676" y="16"/>
                </a:lnTo>
                <a:lnTo>
                  <a:pt x="725" y="0"/>
                </a:lnTo>
                <a:lnTo>
                  <a:pt x="757" y="0"/>
                </a:lnTo>
                <a:lnTo>
                  <a:pt x="837" y="16"/>
                </a:lnTo>
                <a:lnTo>
                  <a:pt x="870" y="16"/>
                </a:lnTo>
                <a:lnTo>
                  <a:pt x="902" y="32"/>
                </a:lnTo>
                <a:lnTo>
                  <a:pt x="918" y="64"/>
                </a:lnTo>
                <a:lnTo>
                  <a:pt x="934" y="112"/>
                </a:lnTo>
                <a:lnTo>
                  <a:pt x="934" y="128"/>
                </a:lnTo>
                <a:lnTo>
                  <a:pt x="918" y="144"/>
                </a:lnTo>
                <a:lnTo>
                  <a:pt x="870" y="177"/>
                </a:lnTo>
                <a:lnTo>
                  <a:pt x="821" y="193"/>
                </a:lnTo>
                <a:lnTo>
                  <a:pt x="741" y="225"/>
                </a:lnTo>
                <a:lnTo>
                  <a:pt x="628" y="257"/>
                </a:lnTo>
                <a:lnTo>
                  <a:pt x="499" y="289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0" name="Freeform 44"/>
          <p:cNvSpPr/>
          <p:nvPr/>
        </p:nvSpPr>
        <p:spPr>
          <a:xfrm>
            <a:off x="8498417" y="2667424"/>
            <a:ext cx="1430867" cy="340783"/>
          </a:xfrm>
          <a:custGeom>
            <a:avLst/>
            <a:gdLst>
              <a:gd name="txL" fmla="*/ 0 w 1691"/>
              <a:gd name="txT" fmla="*/ 0 h 402"/>
              <a:gd name="txR" fmla="*/ 1691 w 1691"/>
              <a:gd name="txB" fmla="*/ 402 h 402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691" h="402">
                <a:moveTo>
                  <a:pt x="64" y="370"/>
                </a:moveTo>
                <a:lnTo>
                  <a:pt x="32" y="322"/>
                </a:lnTo>
                <a:lnTo>
                  <a:pt x="16" y="306"/>
                </a:lnTo>
                <a:lnTo>
                  <a:pt x="0" y="274"/>
                </a:lnTo>
                <a:lnTo>
                  <a:pt x="242" y="241"/>
                </a:lnTo>
                <a:lnTo>
                  <a:pt x="467" y="193"/>
                </a:lnTo>
                <a:lnTo>
                  <a:pt x="676" y="145"/>
                </a:lnTo>
                <a:lnTo>
                  <a:pt x="869" y="97"/>
                </a:lnTo>
                <a:lnTo>
                  <a:pt x="1047" y="48"/>
                </a:lnTo>
                <a:lnTo>
                  <a:pt x="1175" y="16"/>
                </a:lnTo>
                <a:lnTo>
                  <a:pt x="1288" y="0"/>
                </a:lnTo>
                <a:lnTo>
                  <a:pt x="1385" y="0"/>
                </a:lnTo>
                <a:lnTo>
                  <a:pt x="1449" y="0"/>
                </a:lnTo>
                <a:lnTo>
                  <a:pt x="1513" y="16"/>
                </a:lnTo>
                <a:lnTo>
                  <a:pt x="1562" y="16"/>
                </a:lnTo>
                <a:lnTo>
                  <a:pt x="1594" y="32"/>
                </a:lnTo>
                <a:lnTo>
                  <a:pt x="1642" y="64"/>
                </a:lnTo>
                <a:lnTo>
                  <a:pt x="1674" y="97"/>
                </a:lnTo>
                <a:lnTo>
                  <a:pt x="1674" y="113"/>
                </a:lnTo>
                <a:lnTo>
                  <a:pt x="1691" y="129"/>
                </a:lnTo>
                <a:lnTo>
                  <a:pt x="1674" y="145"/>
                </a:lnTo>
                <a:lnTo>
                  <a:pt x="1658" y="161"/>
                </a:lnTo>
                <a:lnTo>
                  <a:pt x="1642" y="177"/>
                </a:lnTo>
                <a:lnTo>
                  <a:pt x="1610" y="193"/>
                </a:lnTo>
                <a:lnTo>
                  <a:pt x="1562" y="209"/>
                </a:lnTo>
                <a:lnTo>
                  <a:pt x="1513" y="225"/>
                </a:lnTo>
                <a:lnTo>
                  <a:pt x="1449" y="225"/>
                </a:lnTo>
                <a:lnTo>
                  <a:pt x="1369" y="225"/>
                </a:lnTo>
                <a:lnTo>
                  <a:pt x="1272" y="225"/>
                </a:lnTo>
                <a:lnTo>
                  <a:pt x="1159" y="241"/>
                </a:lnTo>
                <a:lnTo>
                  <a:pt x="1030" y="241"/>
                </a:lnTo>
                <a:lnTo>
                  <a:pt x="757" y="274"/>
                </a:lnTo>
                <a:lnTo>
                  <a:pt x="483" y="338"/>
                </a:lnTo>
                <a:lnTo>
                  <a:pt x="419" y="354"/>
                </a:lnTo>
                <a:lnTo>
                  <a:pt x="370" y="354"/>
                </a:lnTo>
                <a:lnTo>
                  <a:pt x="306" y="370"/>
                </a:lnTo>
                <a:lnTo>
                  <a:pt x="274" y="386"/>
                </a:lnTo>
                <a:lnTo>
                  <a:pt x="225" y="386"/>
                </a:lnTo>
                <a:lnTo>
                  <a:pt x="209" y="402"/>
                </a:lnTo>
                <a:lnTo>
                  <a:pt x="177" y="402"/>
                </a:lnTo>
                <a:lnTo>
                  <a:pt x="161" y="402"/>
                </a:lnTo>
                <a:lnTo>
                  <a:pt x="129" y="386"/>
                </a:lnTo>
                <a:lnTo>
                  <a:pt x="64" y="37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45"/>
          <p:cNvSpPr/>
          <p:nvPr/>
        </p:nvSpPr>
        <p:spPr>
          <a:xfrm>
            <a:off x="8621184" y="2872740"/>
            <a:ext cx="939800" cy="939800"/>
          </a:xfrm>
          <a:custGeom>
            <a:avLst/>
            <a:gdLst>
              <a:gd name="txL" fmla="*/ 0 w 1111"/>
              <a:gd name="txT" fmla="*/ 0 h 1111"/>
              <a:gd name="txR" fmla="*/ 1111 w 1111"/>
              <a:gd name="txB" fmla="*/ 1111 h 1111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1111" h="1111">
                <a:moveTo>
                  <a:pt x="0" y="918"/>
                </a:moveTo>
                <a:lnTo>
                  <a:pt x="0" y="902"/>
                </a:lnTo>
                <a:lnTo>
                  <a:pt x="16" y="869"/>
                </a:lnTo>
                <a:lnTo>
                  <a:pt x="48" y="853"/>
                </a:lnTo>
                <a:lnTo>
                  <a:pt x="80" y="821"/>
                </a:lnTo>
                <a:lnTo>
                  <a:pt x="113" y="805"/>
                </a:lnTo>
                <a:lnTo>
                  <a:pt x="129" y="789"/>
                </a:lnTo>
                <a:lnTo>
                  <a:pt x="145" y="757"/>
                </a:lnTo>
                <a:lnTo>
                  <a:pt x="177" y="725"/>
                </a:lnTo>
                <a:lnTo>
                  <a:pt x="241" y="628"/>
                </a:lnTo>
                <a:lnTo>
                  <a:pt x="306" y="499"/>
                </a:lnTo>
                <a:lnTo>
                  <a:pt x="370" y="371"/>
                </a:lnTo>
                <a:lnTo>
                  <a:pt x="419" y="242"/>
                </a:lnTo>
                <a:lnTo>
                  <a:pt x="451" y="129"/>
                </a:lnTo>
                <a:lnTo>
                  <a:pt x="451" y="0"/>
                </a:lnTo>
                <a:lnTo>
                  <a:pt x="547" y="65"/>
                </a:lnTo>
                <a:lnTo>
                  <a:pt x="628" y="97"/>
                </a:lnTo>
                <a:lnTo>
                  <a:pt x="676" y="145"/>
                </a:lnTo>
                <a:lnTo>
                  <a:pt x="692" y="177"/>
                </a:lnTo>
                <a:lnTo>
                  <a:pt x="676" y="210"/>
                </a:lnTo>
                <a:lnTo>
                  <a:pt x="644" y="290"/>
                </a:lnTo>
                <a:lnTo>
                  <a:pt x="580" y="387"/>
                </a:lnTo>
                <a:lnTo>
                  <a:pt x="499" y="499"/>
                </a:lnTo>
                <a:lnTo>
                  <a:pt x="451" y="564"/>
                </a:lnTo>
                <a:lnTo>
                  <a:pt x="402" y="628"/>
                </a:lnTo>
                <a:lnTo>
                  <a:pt x="370" y="676"/>
                </a:lnTo>
                <a:lnTo>
                  <a:pt x="354" y="709"/>
                </a:lnTo>
                <a:lnTo>
                  <a:pt x="322" y="741"/>
                </a:lnTo>
                <a:lnTo>
                  <a:pt x="306" y="773"/>
                </a:lnTo>
                <a:lnTo>
                  <a:pt x="306" y="789"/>
                </a:lnTo>
                <a:lnTo>
                  <a:pt x="322" y="805"/>
                </a:lnTo>
                <a:lnTo>
                  <a:pt x="370" y="789"/>
                </a:lnTo>
                <a:lnTo>
                  <a:pt x="435" y="789"/>
                </a:lnTo>
                <a:lnTo>
                  <a:pt x="515" y="773"/>
                </a:lnTo>
                <a:lnTo>
                  <a:pt x="628" y="741"/>
                </a:lnTo>
                <a:lnTo>
                  <a:pt x="757" y="709"/>
                </a:lnTo>
                <a:lnTo>
                  <a:pt x="918" y="676"/>
                </a:lnTo>
                <a:lnTo>
                  <a:pt x="1095" y="628"/>
                </a:lnTo>
                <a:lnTo>
                  <a:pt x="1111" y="741"/>
                </a:lnTo>
                <a:lnTo>
                  <a:pt x="998" y="773"/>
                </a:lnTo>
                <a:lnTo>
                  <a:pt x="885" y="805"/>
                </a:lnTo>
                <a:lnTo>
                  <a:pt x="789" y="837"/>
                </a:lnTo>
                <a:lnTo>
                  <a:pt x="692" y="853"/>
                </a:lnTo>
                <a:lnTo>
                  <a:pt x="612" y="886"/>
                </a:lnTo>
                <a:lnTo>
                  <a:pt x="547" y="902"/>
                </a:lnTo>
                <a:lnTo>
                  <a:pt x="499" y="918"/>
                </a:lnTo>
                <a:lnTo>
                  <a:pt x="451" y="934"/>
                </a:lnTo>
                <a:lnTo>
                  <a:pt x="370" y="966"/>
                </a:lnTo>
                <a:lnTo>
                  <a:pt x="306" y="998"/>
                </a:lnTo>
                <a:lnTo>
                  <a:pt x="258" y="1030"/>
                </a:lnTo>
                <a:lnTo>
                  <a:pt x="225" y="1063"/>
                </a:lnTo>
                <a:lnTo>
                  <a:pt x="193" y="1079"/>
                </a:lnTo>
                <a:lnTo>
                  <a:pt x="177" y="1095"/>
                </a:lnTo>
                <a:lnTo>
                  <a:pt x="161" y="1111"/>
                </a:lnTo>
                <a:lnTo>
                  <a:pt x="129" y="1111"/>
                </a:lnTo>
                <a:lnTo>
                  <a:pt x="113" y="1111"/>
                </a:lnTo>
                <a:lnTo>
                  <a:pt x="97" y="1095"/>
                </a:lnTo>
                <a:lnTo>
                  <a:pt x="80" y="1063"/>
                </a:lnTo>
                <a:lnTo>
                  <a:pt x="48" y="1030"/>
                </a:lnTo>
                <a:lnTo>
                  <a:pt x="32" y="998"/>
                </a:lnTo>
                <a:lnTo>
                  <a:pt x="16" y="966"/>
                </a:lnTo>
                <a:lnTo>
                  <a:pt x="0" y="91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2" name="Freeform 46"/>
          <p:cNvSpPr/>
          <p:nvPr/>
        </p:nvSpPr>
        <p:spPr>
          <a:xfrm>
            <a:off x="7694084" y="3907791"/>
            <a:ext cx="2548467" cy="503767"/>
          </a:xfrm>
          <a:custGeom>
            <a:avLst/>
            <a:gdLst>
              <a:gd name="txL" fmla="*/ 0 w 3011"/>
              <a:gd name="txT" fmla="*/ 0 h 595"/>
              <a:gd name="txR" fmla="*/ 3011 w 3011"/>
              <a:gd name="txB" fmla="*/ 595 h 59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011" h="595">
                <a:moveTo>
                  <a:pt x="902" y="177"/>
                </a:moveTo>
                <a:lnTo>
                  <a:pt x="789" y="144"/>
                </a:lnTo>
                <a:lnTo>
                  <a:pt x="709" y="128"/>
                </a:lnTo>
                <a:lnTo>
                  <a:pt x="628" y="112"/>
                </a:lnTo>
                <a:lnTo>
                  <a:pt x="580" y="112"/>
                </a:lnTo>
                <a:lnTo>
                  <a:pt x="548" y="128"/>
                </a:lnTo>
                <a:lnTo>
                  <a:pt x="499" y="128"/>
                </a:lnTo>
                <a:lnTo>
                  <a:pt x="370" y="160"/>
                </a:lnTo>
                <a:lnTo>
                  <a:pt x="306" y="193"/>
                </a:lnTo>
                <a:lnTo>
                  <a:pt x="258" y="209"/>
                </a:lnTo>
                <a:lnTo>
                  <a:pt x="209" y="225"/>
                </a:lnTo>
                <a:lnTo>
                  <a:pt x="177" y="225"/>
                </a:lnTo>
                <a:lnTo>
                  <a:pt x="145" y="209"/>
                </a:lnTo>
                <a:lnTo>
                  <a:pt x="97" y="193"/>
                </a:lnTo>
                <a:lnTo>
                  <a:pt x="48" y="160"/>
                </a:lnTo>
                <a:lnTo>
                  <a:pt x="0" y="112"/>
                </a:lnTo>
                <a:lnTo>
                  <a:pt x="113" y="80"/>
                </a:lnTo>
                <a:lnTo>
                  <a:pt x="193" y="64"/>
                </a:lnTo>
                <a:lnTo>
                  <a:pt x="290" y="48"/>
                </a:lnTo>
                <a:lnTo>
                  <a:pt x="370" y="32"/>
                </a:lnTo>
                <a:lnTo>
                  <a:pt x="435" y="16"/>
                </a:lnTo>
                <a:lnTo>
                  <a:pt x="483" y="0"/>
                </a:lnTo>
                <a:lnTo>
                  <a:pt x="531" y="0"/>
                </a:lnTo>
                <a:lnTo>
                  <a:pt x="580" y="0"/>
                </a:lnTo>
                <a:lnTo>
                  <a:pt x="612" y="0"/>
                </a:lnTo>
                <a:lnTo>
                  <a:pt x="676" y="0"/>
                </a:lnTo>
                <a:lnTo>
                  <a:pt x="741" y="16"/>
                </a:lnTo>
                <a:lnTo>
                  <a:pt x="837" y="32"/>
                </a:lnTo>
                <a:lnTo>
                  <a:pt x="950" y="48"/>
                </a:lnTo>
                <a:lnTo>
                  <a:pt x="1063" y="80"/>
                </a:lnTo>
                <a:lnTo>
                  <a:pt x="1208" y="96"/>
                </a:lnTo>
                <a:lnTo>
                  <a:pt x="1369" y="144"/>
                </a:lnTo>
                <a:lnTo>
                  <a:pt x="1530" y="177"/>
                </a:lnTo>
                <a:lnTo>
                  <a:pt x="1658" y="209"/>
                </a:lnTo>
                <a:lnTo>
                  <a:pt x="1787" y="225"/>
                </a:lnTo>
                <a:lnTo>
                  <a:pt x="1900" y="241"/>
                </a:lnTo>
                <a:lnTo>
                  <a:pt x="2013" y="257"/>
                </a:lnTo>
                <a:lnTo>
                  <a:pt x="2093" y="257"/>
                </a:lnTo>
                <a:lnTo>
                  <a:pt x="2158" y="273"/>
                </a:lnTo>
                <a:lnTo>
                  <a:pt x="2222" y="257"/>
                </a:lnTo>
                <a:lnTo>
                  <a:pt x="2335" y="257"/>
                </a:lnTo>
                <a:lnTo>
                  <a:pt x="2447" y="257"/>
                </a:lnTo>
                <a:lnTo>
                  <a:pt x="2576" y="241"/>
                </a:lnTo>
                <a:lnTo>
                  <a:pt x="2721" y="241"/>
                </a:lnTo>
                <a:lnTo>
                  <a:pt x="2785" y="225"/>
                </a:lnTo>
                <a:lnTo>
                  <a:pt x="2834" y="225"/>
                </a:lnTo>
                <a:lnTo>
                  <a:pt x="2882" y="225"/>
                </a:lnTo>
                <a:lnTo>
                  <a:pt x="2930" y="225"/>
                </a:lnTo>
                <a:lnTo>
                  <a:pt x="2963" y="225"/>
                </a:lnTo>
                <a:lnTo>
                  <a:pt x="2995" y="225"/>
                </a:lnTo>
                <a:lnTo>
                  <a:pt x="3011" y="225"/>
                </a:lnTo>
                <a:lnTo>
                  <a:pt x="3011" y="241"/>
                </a:lnTo>
                <a:lnTo>
                  <a:pt x="2995" y="257"/>
                </a:lnTo>
                <a:lnTo>
                  <a:pt x="2963" y="289"/>
                </a:lnTo>
                <a:lnTo>
                  <a:pt x="2898" y="321"/>
                </a:lnTo>
                <a:lnTo>
                  <a:pt x="2802" y="370"/>
                </a:lnTo>
                <a:lnTo>
                  <a:pt x="2608" y="466"/>
                </a:lnTo>
                <a:lnTo>
                  <a:pt x="2528" y="498"/>
                </a:lnTo>
                <a:lnTo>
                  <a:pt x="2447" y="547"/>
                </a:lnTo>
                <a:lnTo>
                  <a:pt x="2367" y="563"/>
                </a:lnTo>
                <a:lnTo>
                  <a:pt x="2286" y="579"/>
                </a:lnTo>
                <a:lnTo>
                  <a:pt x="2238" y="595"/>
                </a:lnTo>
                <a:lnTo>
                  <a:pt x="2174" y="595"/>
                </a:lnTo>
                <a:lnTo>
                  <a:pt x="2141" y="595"/>
                </a:lnTo>
                <a:lnTo>
                  <a:pt x="2093" y="579"/>
                </a:lnTo>
                <a:lnTo>
                  <a:pt x="2029" y="563"/>
                </a:lnTo>
                <a:lnTo>
                  <a:pt x="1964" y="547"/>
                </a:lnTo>
                <a:lnTo>
                  <a:pt x="1900" y="531"/>
                </a:lnTo>
                <a:lnTo>
                  <a:pt x="1803" y="498"/>
                </a:lnTo>
                <a:lnTo>
                  <a:pt x="1723" y="466"/>
                </a:lnTo>
                <a:lnTo>
                  <a:pt x="1610" y="418"/>
                </a:lnTo>
                <a:lnTo>
                  <a:pt x="1401" y="337"/>
                </a:lnTo>
                <a:lnTo>
                  <a:pt x="1208" y="273"/>
                </a:lnTo>
                <a:lnTo>
                  <a:pt x="1047" y="225"/>
                </a:lnTo>
                <a:lnTo>
                  <a:pt x="902" y="177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4" name="Freeform 47"/>
          <p:cNvSpPr/>
          <p:nvPr/>
        </p:nvSpPr>
        <p:spPr>
          <a:xfrm>
            <a:off x="9330267" y="3143673"/>
            <a:ext cx="408517" cy="656167"/>
          </a:xfrm>
          <a:custGeom>
            <a:avLst/>
            <a:gdLst>
              <a:gd name="txL" fmla="*/ 0 w 483"/>
              <a:gd name="txT" fmla="*/ 0 h 773"/>
              <a:gd name="txR" fmla="*/ 483 w 483"/>
              <a:gd name="txB" fmla="*/ 773 h 773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483" h="773">
                <a:moveTo>
                  <a:pt x="0" y="32"/>
                </a:moveTo>
                <a:lnTo>
                  <a:pt x="16" y="16"/>
                </a:lnTo>
                <a:lnTo>
                  <a:pt x="32" y="0"/>
                </a:lnTo>
                <a:lnTo>
                  <a:pt x="65" y="16"/>
                </a:lnTo>
                <a:lnTo>
                  <a:pt x="97" y="16"/>
                </a:lnTo>
                <a:lnTo>
                  <a:pt x="145" y="49"/>
                </a:lnTo>
                <a:lnTo>
                  <a:pt x="193" y="81"/>
                </a:lnTo>
                <a:lnTo>
                  <a:pt x="258" y="145"/>
                </a:lnTo>
                <a:lnTo>
                  <a:pt x="306" y="209"/>
                </a:lnTo>
                <a:lnTo>
                  <a:pt x="370" y="290"/>
                </a:lnTo>
                <a:lnTo>
                  <a:pt x="419" y="354"/>
                </a:lnTo>
                <a:lnTo>
                  <a:pt x="451" y="419"/>
                </a:lnTo>
                <a:lnTo>
                  <a:pt x="467" y="483"/>
                </a:lnTo>
                <a:lnTo>
                  <a:pt x="483" y="547"/>
                </a:lnTo>
                <a:lnTo>
                  <a:pt x="483" y="596"/>
                </a:lnTo>
                <a:lnTo>
                  <a:pt x="451" y="692"/>
                </a:lnTo>
                <a:lnTo>
                  <a:pt x="435" y="724"/>
                </a:lnTo>
                <a:lnTo>
                  <a:pt x="419" y="757"/>
                </a:lnTo>
                <a:lnTo>
                  <a:pt x="403" y="773"/>
                </a:lnTo>
                <a:lnTo>
                  <a:pt x="387" y="757"/>
                </a:lnTo>
                <a:lnTo>
                  <a:pt x="370" y="757"/>
                </a:lnTo>
                <a:lnTo>
                  <a:pt x="354" y="741"/>
                </a:lnTo>
                <a:lnTo>
                  <a:pt x="338" y="708"/>
                </a:lnTo>
                <a:lnTo>
                  <a:pt x="322" y="676"/>
                </a:lnTo>
                <a:lnTo>
                  <a:pt x="290" y="628"/>
                </a:lnTo>
                <a:lnTo>
                  <a:pt x="258" y="564"/>
                </a:lnTo>
                <a:lnTo>
                  <a:pt x="226" y="483"/>
                </a:lnTo>
                <a:lnTo>
                  <a:pt x="177" y="403"/>
                </a:lnTo>
                <a:lnTo>
                  <a:pt x="129" y="322"/>
                </a:lnTo>
                <a:lnTo>
                  <a:pt x="97" y="242"/>
                </a:lnTo>
                <a:lnTo>
                  <a:pt x="65" y="193"/>
                </a:lnTo>
                <a:lnTo>
                  <a:pt x="48" y="129"/>
                </a:lnTo>
                <a:lnTo>
                  <a:pt x="16" y="97"/>
                </a:lnTo>
                <a:lnTo>
                  <a:pt x="16" y="65"/>
                </a:lnTo>
                <a:lnTo>
                  <a:pt x="0" y="49"/>
                </a:lnTo>
                <a:lnTo>
                  <a:pt x="0" y="3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896" y="58547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3" grpId="0"/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矩形 2"/>
          <p:cNvSpPr>
            <a:spLocks noChangeArrowheads="1"/>
          </p:cNvSpPr>
          <p:nvPr/>
        </p:nvSpPr>
        <p:spPr bwMode="auto">
          <a:xfrm>
            <a:off x="2100263" y="931863"/>
            <a:ext cx="7905750" cy="1753235"/>
          </a:xfrm>
          <a:prstGeom prst="rect">
            <a:avLst/>
          </a:prstGeom>
          <a:noFill/>
          <a:ln w="25400" algn="ctr">
            <a:noFill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听课文朗读，找一找课文中一共写了几种小动物，把它们圈出来。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8" name="Picture 9" descr="C:\Users\Administrator\Desktop\screentcut222.bmp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43282" y="2946401"/>
            <a:ext cx="4572032" cy="2982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识字5 朗读-动物儿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9213011" y="4113362"/>
            <a:ext cx="450011" cy="4500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Group 47"/>
          <p:cNvGraphicFramePr>
            <a:graphicFrameLocks noGrp="1"/>
          </p:cNvGraphicFramePr>
          <p:nvPr/>
        </p:nvGraphicFramePr>
        <p:xfrm>
          <a:off x="7226300" y="1348317"/>
          <a:ext cx="3454400" cy="3456305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2021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609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6834717" y="5073650"/>
            <a:ext cx="4226983" cy="1078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“氵”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呈弧形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，第二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点在横中线上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；“也”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的竖在竖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中线上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，竖弯钩要圆润。</a:t>
            </a:r>
            <a:endParaRPr kumimoji="0" lang="zh-CN" altLang="en-US" sz="2135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90" name="矩形 4"/>
          <p:cNvSpPr/>
          <p:nvPr/>
        </p:nvSpPr>
        <p:spPr>
          <a:xfrm>
            <a:off x="4726517" y="228811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池</a:t>
            </a:r>
          </a:p>
        </p:txBody>
      </p:sp>
      <p:sp>
        <p:nvSpPr>
          <p:cNvPr id="42" name="矩形 41"/>
          <p:cNvSpPr/>
          <p:nvPr/>
        </p:nvSpPr>
        <p:spPr>
          <a:xfrm>
            <a:off x="4169833" y="143086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chí </a:t>
            </a:r>
          </a:p>
        </p:txBody>
      </p:sp>
      <p:sp>
        <p:nvSpPr>
          <p:cNvPr id="24593" name="TextBox 45"/>
          <p:cNvSpPr txBox="1"/>
          <p:nvPr/>
        </p:nvSpPr>
        <p:spPr>
          <a:xfrm>
            <a:off x="1250951" y="2224617"/>
            <a:ext cx="2252133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池</a:t>
            </a:r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中</a:t>
            </a:r>
          </a:p>
        </p:txBody>
      </p:sp>
      <p:sp>
        <p:nvSpPr>
          <p:cNvPr id="3" name="TextBox 20"/>
          <p:cNvSpPr txBox="1">
            <a:spLocks noChangeArrowheads="1"/>
          </p:cNvSpPr>
          <p:nvPr/>
        </p:nvSpPr>
        <p:spPr bwMode="auto">
          <a:xfrm>
            <a:off x="804333" y="5151967"/>
            <a:ext cx="40407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水池  浴池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04333" y="5653617"/>
            <a:ext cx="4853517" cy="7073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lnSpc>
                <a:spcPct val="150000"/>
              </a:lnSpc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造句：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水池里有好多金鱼。</a:t>
            </a:r>
          </a:p>
        </p:txBody>
      </p:sp>
      <p:sp>
        <p:nvSpPr>
          <p:cNvPr id="25" name="文本框 30"/>
          <p:cNvSpPr txBox="1"/>
          <p:nvPr/>
        </p:nvSpPr>
        <p:spPr>
          <a:xfrm>
            <a:off x="804333" y="4540251"/>
            <a:ext cx="3729567" cy="7073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C 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 </a:t>
            </a:r>
            <a:r>
              <a:rPr lang="zh-CN" altLang="en-US" sz="2665" b="1" dirty="0">
                <a:latin typeface="宋体" panose="02010600030101010101" pitchFamily="2" charset="-122"/>
              </a:rPr>
              <a:t>氵</a:t>
            </a:r>
          </a:p>
        </p:txBody>
      </p:sp>
      <p:sp>
        <p:nvSpPr>
          <p:cNvPr id="26" name="文本框 31"/>
          <p:cNvSpPr txBox="1"/>
          <p:nvPr/>
        </p:nvSpPr>
        <p:spPr>
          <a:xfrm>
            <a:off x="804333" y="3930651"/>
            <a:ext cx="2770717" cy="7073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 </a:t>
            </a:r>
            <a:r>
              <a:rPr lang="zh-CN" altLang="en-US" sz="2665" b="1" dirty="0">
                <a:latin typeface="宋体" panose="02010600030101010101" pitchFamily="2" charset="-122"/>
              </a:rPr>
              <a:t>左右</a:t>
            </a:r>
          </a:p>
        </p:txBody>
      </p:sp>
      <p:sp>
        <p:nvSpPr>
          <p:cNvPr id="27" name="Freeform 33"/>
          <p:cNvSpPr/>
          <p:nvPr/>
        </p:nvSpPr>
        <p:spPr>
          <a:xfrm>
            <a:off x="7962900" y="2173817"/>
            <a:ext cx="368300" cy="353483"/>
          </a:xfrm>
          <a:custGeom>
            <a:avLst/>
            <a:gdLst>
              <a:gd name="txL" fmla="*/ 0 w 435"/>
              <a:gd name="txT" fmla="*/ 0 h 416"/>
              <a:gd name="txR" fmla="*/ 435 w 435"/>
              <a:gd name="txB" fmla="*/ 416 h 41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35" h="416">
                <a:moveTo>
                  <a:pt x="387" y="128"/>
                </a:moveTo>
                <a:lnTo>
                  <a:pt x="403" y="160"/>
                </a:lnTo>
                <a:lnTo>
                  <a:pt x="419" y="192"/>
                </a:lnTo>
                <a:lnTo>
                  <a:pt x="435" y="240"/>
                </a:lnTo>
                <a:lnTo>
                  <a:pt x="435" y="288"/>
                </a:lnTo>
                <a:lnTo>
                  <a:pt x="435" y="320"/>
                </a:lnTo>
                <a:lnTo>
                  <a:pt x="435" y="352"/>
                </a:lnTo>
                <a:lnTo>
                  <a:pt x="435" y="384"/>
                </a:lnTo>
                <a:lnTo>
                  <a:pt x="419" y="400"/>
                </a:lnTo>
                <a:lnTo>
                  <a:pt x="403" y="400"/>
                </a:lnTo>
                <a:lnTo>
                  <a:pt x="371" y="416"/>
                </a:lnTo>
                <a:lnTo>
                  <a:pt x="354" y="400"/>
                </a:lnTo>
                <a:lnTo>
                  <a:pt x="322" y="384"/>
                </a:lnTo>
                <a:lnTo>
                  <a:pt x="290" y="368"/>
                </a:lnTo>
                <a:lnTo>
                  <a:pt x="242" y="336"/>
                </a:lnTo>
                <a:lnTo>
                  <a:pt x="193" y="304"/>
                </a:lnTo>
                <a:lnTo>
                  <a:pt x="161" y="256"/>
                </a:lnTo>
                <a:lnTo>
                  <a:pt x="65" y="160"/>
                </a:lnTo>
                <a:lnTo>
                  <a:pt x="32" y="112"/>
                </a:lnTo>
                <a:lnTo>
                  <a:pt x="16" y="64"/>
                </a:lnTo>
                <a:lnTo>
                  <a:pt x="0" y="32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32" y="0"/>
                </a:lnTo>
                <a:lnTo>
                  <a:pt x="65" y="0"/>
                </a:lnTo>
                <a:lnTo>
                  <a:pt x="97" y="0"/>
                </a:lnTo>
                <a:lnTo>
                  <a:pt x="145" y="0"/>
                </a:lnTo>
                <a:lnTo>
                  <a:pt x="242" y="32"/>
                </a:lnTo>
                <a:lnTo>
                  <a:pt x="290" y="48"/>
                </a:lnTo>
                <a:lnTo>
                  <a:pt x="338" y="64"/>
                </a:lnTo>
                <a:lnTo>
                  <a:pt x="354" y="96"/>
                </a:lnTo>
                <a:lnTo>
                  <a:pt x="387" y="12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31"/>
          <p:cNvSpPr/>
          <p:nvPr/>
        </p:nvSpPr>
        <p:spPr>
          <a:xfrm>
            <a:off x="7785100" y="3299884"/>
            <a:ext cx="503767" cy="963083"/>
          </a:xfrm>
          <a:custGeom>
            <a:avLst/>
            <a:gdLst>
              <a:gd name="txL" fmla="*/ 0 w 596"/>
              <a:gd name="txT" fmla="*/ 0 h 1137"/>
              <a:gd name="txR" fmla="*/ 596 w 596"/>
              <a:gd name="txB" fmla="*/ 1137 h 1137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596" h="1137">
                <a:moveTo>
                  <a:pt x="483" y="416"/>
                </a:moveTo>
                <a:lnTo>
                  <a:pt x="419" y="592"/>
                </a:lnTo>
                <a:lnTo>
                  <a:pt x="386" y="672"/>
                </a:lnTo>
                <a:lnTo>
                  <a:pt x="354" y="753"/>
                </a:lnTo>
                <a:lnTo>
                  <a:pt x="338" y="817"/>
                </a:lnTo>
                <a:lnTo>
                  <a:pt x="306" y="865"/>
                </a:lnTo>
                <a:lnTo>
                  <a:pt x="290" y="913"/>
                </a:lnTo>
                <a:lnTo>
                  <a:pt x="274" y="961"/>
                </a:lnTo>
                <a:lnTo>
                  <a:pt x="258" y="1041"/>
                </a:lnTo>
                <a:lnTo>
                  <a:pt x="225" y="1089"/>
                </a:lnTo>
                <a:lnTo>
                  <a:pt x="209" y="1121"/>
                </a:lnTo>
                <a:lnTo>
                  <a:pt x="193" y="1137"/>
                </a:lnTo>
                <a:lnTo>
                  <a:pt x="161" y="1121"/>
                </a:lnTo>
                <a:lnTo>
                  <a:pt x="129" y="1089"/>
                </a:lnTo>
                <a:lnTo>
                  <a:pt x="113" y="1041"/>
                </a:lnTo>
                <a:lnTo>
                  <a:pt x="80" y="977"/>
                </a:lnTo>
                <a:lnTo>
                  <a:pt x="48" y="913"/>
                </a:lnTo>
                <a:lnTo>
                  <a:pt x="16" y="849"/>
                </a:lnTo>
                <a:lnTo>
                  <a:pt x="0" y="801"/>
                </a:lnTo>
                <a:lnTo>
                  <a:pt x="0" y="769"/>
                </a:lnTo>
                <a:lnTo>
                  <a:pt x="0" y="753"/>
                </a:lnTo>
                <a:lnTo>
                  <a:pt x="16" y="737"/>
                </a:lnTo>
                <a:lnTo>
                  <a:pt x="64" y="704"/>
                </a:lnTo>
                <a:lnTo>
                  <a:pt x="113" y="688"/>
                </a:lnTo>
                <a:lnTo>
                  <a:pt x="161" y="672"/>
                </a:lnTo>
                <a:lnTo>
                  <a:pt x="177" y="672"/>
                </a:lnTo>
                <a:lnTo>
                  <a:pt x="193" y="640"/>
                </a:lnTo>
                <a:lnTo>
                  <a:pt x="209" y="624"/>
                </a:lnTo>
                <a:lnTo>
                  <a:pt x="225" y="576"/>
                </a:lnTo>
                <a:lnTo>
                  <a:pt x="258" y="528"/>
                </a:lnTo>
                <a:lnTo>
                  <a:pt x="290" y="464"/>
                </a:lnTo>
                <a:lnTo>
                  <a:pt x="338" y="400"/>
                </a:lnTo>
                <a:lnTo>
                  <a:pt x="386" y="304"/>
                </a:lnTo>
                <a:lnTo>
                  <a:pt x="419" y="224"/>
                </a:lnTo>
                <a:lnTo>
                  <a:pt x="451" y="160"/>
                </a:lnTo>
                <a:lnTo>
                  <a:pt x="483" y="112"/>
                </a:lnTo>
                <a:lnTo>
                  <a:pt x="515" y="64"/>
                </a:lnTo>
                <a:lnTo>
                  <a:pt x="547" y="32"/>
                </a:lnTo>
                <a:lnTo>
                  <a:pt x="563" y="16"/>
                </a:lnTo>
                <a:lnTo>
                  <a:pt x="580" y="0"/>
                </a:lnTo>
                <a:lnTo>
                  <a:pt x="596" y="0"/>
                </a:lnTo>
                <a:lnTo>
                  <a:pt x="596" y="16"/>
                </a:lnTo>
                <a:lnTo>
                  <a:pt x="596" y="32"/>
                </a:lnTo>
                <a:lnTo>
                  <a:pt x="596" y="64"/>
                </a:lnTo>
                <a:lnTo>
                  <a:pt x="580" y="112"/>
                </a:lnTo>
                <a:lnTo>
                  <a:pt x="563" y="176"/>
                </a:lnTo>
                <a:lnTo>
                  <a:pt x="547" y="240"/>
                </a:lnTo>
                <a:lnTo>
                  <a:pt x="515" y="320"/>
                </a:lnTo>
                <a:lnTo>
                  <a:pt x="483" y="41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4" name="Freeform 32"/>
          <p:cNvSpPr/>
          <p:nvPr/>
        </p:nvSpPr>
        <p:spPr>
          <a:xfrm>
            <a:off x="8276167" y="2459567"/>
            <a:ext cx="1418167" cy="1016000"/>
          </a:xfrm>
          <a:custGeom>
            <a:avLst/>
            <a:gdLst>
              <a:gd name="txL" fmla="*/ 0 w 1674"/>
              <a:gd name="txT" fmla="*/ 0 h 1201"/>
              <a:gd name="txR" fmla="*/ 1674 w 1674"/>
              <a:gd name="txB" fmla="*/ 1201 h 1201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674" h="1201">
                <a:moveTo>
                  <a:pt x="273" y="753"/>
                </a:moveTo>
                <a:lnTo>
                  <a:pt x="322" y="737"/>
                </a:lnTo>
                <a:lnTo>
                  <a:pt x="370" y="705"/>
                </a:lnTo>
                <a:lnTo>
                  <a:pt x="434" y="672"/>
                </a:lnTo>
                <a:lnTo>
                  <a:pt x="499" y="624"/>
                </a:lnTo>
                <a:lnTo>
                  <a:pt x="579" y="576"/>
                </a:lnTo>
                <a:lnTo>
                  <a:pt x="660" y="512"/>
                </a:lnTo>
                <a:lnTo>
                  <a:pt x="756" y="448"/>
                </a:lnTo>
                <a:lnTo>
                  <a:pt x="853" y="384"/>
                </a:lnTo>
                <a:lnTo>
                  <a:pt x="966" y="320"/>
                </a:lnTo>
                <a:lnTo>
                  <a:pt x="1046" y="256"/>
                </a:lnTo>
                <a:lnTo>
                  <a:pt x="1127" y="208"/>
                </a:lnTo>
                <a:lnTo>
                  <a:pt x="1191" y="160"/>
                </a:lnTo>
                <a:lnTo>
                  <a:pt x="1239" y="128"/>
                </a:lnTo>
                <a:lnTo>
                  <a:pt x="1288" y="96"/>
                </a:lnTo>
                <a:lnTo>
                  <a:pt x="1320" y="64"/>
                </a:lnTo>
                <a:lnTo>
                  <a:pt x="1336" y="48"/>
                </a:lnTo>
                <a:lnTo>
                  <a:pt x="1384" y="16"/>
                </a:lnTo>
                <a:lnTo>
                  <a:pt x="1432" y="0"/>
                </a:lnTo>
                <a:lnTo>
                  <a:pt x="1465" y="0"/>
                </a:lnTo>
                <a:lnTo>
                  <a:pt x="1497" y="16"/>
                </a:lnTo>
                <a:lnTo>
                  <a:pt x="1529" y="32"/>
                </a:lnTo>
                <a:lnTo>
                  <a:pt x="1577" y="64"/>
                </a:lnTo>
                <a:lnTo>
                  <a:pt x="1626" y="96"/>
                </a:lnTo>
                <a:lnTo>
                  <a:pt x="1658" y="112"/>
                </a:lnTo>
                <a:lnTo>
                  <a:pt x="1674" y="144"/>
                </a:lnTo>
                <a:lnTo>
                  <a:pt x="1674" y="160"/>
                </a:lnTo>
                <a:lnTo>
                  <a:pt x="1674" y="192"/>
                </a:lnTo>
                <a:lnTo>
                  <a:pt x="1642" y="224"/>
                </a:lnTo>
                <a:lnTo>
                  <a:pt x="1610" y="256"/>
                </a:lnTo>
                <a:lnTo>
                  <a:pt x="1593" y="304"/>
                </a:lnTo>
                <a:lnTo>
                  <a:pt x="1577" y="384"/>
                </a:lnTo>
                <a:lnTo>
                  <a:pt x="1561" y="464"/>
                </a:lnTo>
                <a:lnTo>
                  <a:pt x="1561" y="576"/>
                </a:lnTo>
                <a:lnTo>
                  <a:pt x="1545" y="656"/>
                </a:lnTo>
                <a:lnTo>
                  <a:pt x="1529" y="737"/>
                </a:lnTo>
                <a:lnTo>
                  <a:pt x="1497" y="801"/>
                </a:lnTo>
                <a:lnTo>
                  <a:pt x="1449" y="945"/>
                </a:lnTo>
                <a:lnTo>
                  <a:pt x="1400" y="1009"/>
                </a:lnTo>
                <a:lnTo>
                  <a:pt x="1368" y="1073"/>
                </a:lnTo>
                <a:lnTo>
                  <a:pt x="1320" y="1137"/>
                </a:lnTo>
                <a:lnTo>
                  <a:pt x="1288" y="1185"/>
                </a:lnTo>
                <a:lnTo>
                  <a:pt x="1255" y="1201"/>
                </a:lnTo>
                <a:lnTo>
                  <a:pt x="1239" y="1201"/>
                </a:lnTo>
                <a:lnTo>
                  <a:pt x="1207" y="1201"/>
                </a:lnTo>
                <a:lnTo>
                  <a:pt x="1207" y="1185"/>
                </a:lnTo>
                <a:lnTo>
                  <a:pt x="1191" y="1153"/>
                </a:lnTo>
                <a:lnTo>
                  <a:pt x="1191" y="1105"/>
                </a:lnTo>
                <a:lnTo>
                  <a:pt x="1175" y="1057"/>
                </a:lnTo>
                <a:lnTo>
                  <a:pt x="1159" y="1009"/>
                </a:lnTo>
                <a:lnTo>
                  <a:pt x="1127" y="961"/>
                </a:lnTo>
                <a:lnTo>
                  <a:pt x="1094" y="913"/>
                </a:lnTo>
                <a:lnTo>
                  <a:pt x="1046" y="881"/>
                </a:lnTo>
                <a:lnTo>
                  <a:pt x="1014" y="849"/>
                </a:lnTo>
                <a:lnTo>
                  <a:pt x="1014" y="817"/>
                </a:lnTo>
                <a:lnTo>
                  <a:pt x="1014" y="801"/>
                </a:lnTo>
                <a:lnTo>
                  <a:pt x="1030" y="801"/>
                </a:lnTo>
                <a:lnTo>
                  <a:pt x="1046" y="801"/>
                </a:lnTo>
                <a:lnTo>
                  <a:pt x="1094" y="801"/>
                </a:lnTo>
                <a:lnTo>
                  <a:pt x="1143" y="801"/>
                </a:lnTo>
                <a:lnTo>
                  <a:pt x="1175" y="817"/>
                </a:lnTo>
                <a:lnTo>
                  <a:pt x="1223" y="833"/>
                </a:lnTo>
                <a:lnTo>
                  <a:pt x="1255" y="817"/>
                </a:lnTo>
                <a:lnTo>
                  <a:pt x="1271" y="801"/>
                </a:lnTo>
                <a:lnTo>
                  <a:pt x="1288" y="785"/>
                </a:lnTo>
                <a:lnTo>
                  <a:pt x="1320" y="737"/>
                </a:lnTo>
                <a:lnTo>
                  <a:pt x="1336" y="672"/>
                </a:lnTo>
                <a:lnTo>
                  <a:pt x="1352" y="592"/>
                </a:lnTo>
                <a:lnTo>
                  <a:pt x="1368" y="512"/>
                </a:lnTo>
                <a:lnTo>
                  <a:pt x="1384" y="432"/>
                </a:lnTo>
                <a:lnTo>
                  <a:pt x="1384" y="384"/>
                </a:lnTo>
                <a:lnTo>
                  <a:pt x="1384" y="336"/>
                </a:lnTo>
                <a:lnTo>
                  <a:pt x="1368" y="288"/>
                </a:lnTo>
                <a:lnTo>
                  <a:pt x="1336" y="256"/>
                </a:lnTo>
                <a:lnTo>
                  <a:pt x="1304" y="256"/>
                </a:lnTo>
                <a:lnTo>
                  <a:pt x="1255" y="272"/>
                </a:lnTo>
                <a:lnTo>
                  <a:pt x="1191" y="320"/>
                </a:lnTo>
                <a:lnTo>
                  <a:pt x="1094" y="384"/>
                </a:lnTo>
                <a:lnTo>
                  <a:pt x="982" y="464"/>
                </a:lnTo>
                <a:lnTo>
                  <a:pt x="869" y="544"/>
                </a:lnTo>
                <a:lnTo>
                  <a:pt x="724" y="640"/>
                </a:lnTo>
                <a:lnTo>
                  <a:pt x="563" y="753"/>
                </a:lnTo>
                <a:lnTo>
                  <a:pt x="483" y="801"/>
                </a:lnTo>
                <a:lnTo>
                  <a:pt x="418" y="849"/>
                </a:lnTo>
                <a:lnTo>
                  <a:pt x="354" y="897"/>
                </a:lnTo>
                <a:lnTo>
                  <a:pt x="305" y="929"/>
                </a:lnTo>
                <a:lnTo>
                  <a:pt x="257" y="945"/>
                </a:lnTo>
                <a:lnTo>
                  <a:pt x="225" y="977"/>
                </a:lnTo>
                <a:lnTo>
                  <a:pt x="193" y="977"/>
                </a:lnTo>
                <a:lnTo>
                  <a:pt x="177" y="993"/>
                </a:lnTo>
                <a:lnTo>
                  <a:pt x="144" y="993"/>
                </a:lnTo>
                <a:lnTo>
                  <a:pt x="128" y="993"/>
                </a:lnTo>
                <a:lnTo>
                  <a:pt x="96" y="977"/>
                </a:lnTo>
                <a:lnTo>
                  <a:pt x="64" y="945"/>
                </a:lnTo>
                <a:lnTo>
                  <a:pt x="16" y="913"/>
                </a:lnTo>
                <a:lnTo>
                  <a:pt x="0" y="897"/>
                </a:lnTo>
                <a:lnTo>
                  <a:pt x="0" y="881"/>
                </a:lnTo>
                <a:lnTo>
                  <a:pt x="0" y="865"/>
                </a:lnTo>
                <a:lnTo>
                  <a:pt x="16" y="865"/>
                </a:lnTo>
                <a:lnTo>
                  <a:pt x="32" y="849"/>
                </a:lnTo>
                <a:lnTo>
                  <a:pt x="64" y="833"/>
                </a:lnTo>
                <a:lnTo>
                  <a:pt x="112" y="817"/>
                </a:lnTo>
                <a:lnTo>
                  <a:pt x="161" y="801"/>
                </a:lnTo>
                <a:lnTo>
                  <a:pt x="273" y="753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" name="Freeform 34"/>
          <p:cNvSpPr/>
          <p:nvPr/>
        </p:nvSpPr>
        <p:spPr>
          <a:xfrm>
            <a:off x="7797800" y="2770717"/>
            <a:ext cx="273051" cy="366183"/>
          </a:xfrm>
          <a:custGeom>
            <a:avLst/>
            <a:gdLst>
              <a:gd name="txL" fmla="*/ 0 w 322"/>
              <a:gd name="txT" fmla="*/ 0 h 433"/>
              <a:gd name="txR" fmla="*/ 322 w 322"/>
              <a:gd name="txB" fmla="*/ 433 h 433"/>
            </a:gdLst>
            <a:ahLst/>
            <a:cxnLst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322" h="433">
                <a:moveTo>
                  <a:pt x="0" y="128"/>
                </a:moveTo>
                <a:lnTo>
                  <a:pt x="0" y="80"/>
                </a:lnTo>
                <a:lnTo>
                  <a:pt x="0" y="48"/>
                </a:lnTo>
                <a:lnTo>
                  <a:pt x="0" y="16"/>
                </a:lnTo>
                <a:lnTo>
                  <a:pt x="16" y="0"/>
                </a:lnTo>
                <a:lnTo>
                  <a:pt x="32" y="0"/>
                </a:lnTo>
                <a:lnTo>
                  <a:pt x="48" y="16"/>
                </a:lnTo>
                <a:lnTo>
                  <a:pt x="97" y="32"/>
                </a:lnTo>
                <a:lnTo>
                  <a:pt x="145" y="64"/>
                </a:lnTo>
                <a:lnTo>
                  <a:pt x="209" y="80"/>
                </a:lnTo>
                <a:lnTo>
                  <a:pt x="242" y="112"/>
                </a:lnTo>
                <a:lnTo>
                  <a:pt x="274" y="144"/>
                </a:lnTo>
                <a:lnTo>
                  <a:pt x="306" y="176"/>
                </a:lnTo>
                <a:lnTo>
                  <a:pt x="322" y="240"/>
                </a:lnTo>
                <a:lnTo>
                  <a:pt x="322" y="304"/>
                </a:lnTo>
                <a:lnTo>
                  <a:pt x="322" y="353"/>
                </a:lnTo>
                <a:lnTo>
                  <a:pt x="322" y="385"/>
                </a:lnTo>
                <a:lnTo>
                  <a:pt x="306" y="417"/>
                </a:lnTo>
                <a:lnTo>
                  <a:pt x="274" y="433"/>
                </a:lnTo>
                <a:lnTo>
                  <a:pt x="242" y="433"/>
                </a:lnTo>
                <a:lnTo>
                  <a:pt x="209" y="433"/>
                </a:lnTo>
                <a:lnTo>
                  <a:pt x="161" y="401"/>
                </a:lnTo>
                <a:lnTo>
                  <a:pt x="129" y="353"/>
                </a:lnTo>
                <a:lnTo>
                  <a:pt x="81" y="304"/>
                </a:lnTo>
                <a:lnTo>
                  <a:pt x="48" y="240"/>
                </a:lnTo>
                <a:lnTo>
                  <a:pt x="16" y="176"/>
                </a:lnTo>
                <a:lnTo>
                  <a:pt x="0" y="12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35"/>
          <p:cNvSpPr/>
          <p:nvPr/>
        </p:nvSpPr>
        <p:spPr>
          <a:xfrm>
            <a:off x="8453967" y="2472267"/>
            <a:ext cx="1799167" cy="1612900"/>
          </a:xfrm>
          <a:custGeom>
            <a:avLst/>
            <a:gdLst>
              <a:gd name="txL" fmla="*/ 0 w 2125"/>
              <a:gd name="txT" fmla="*/ 0 h 1906"/>
              <a:gd name="txR" fmla="*/ 2125 w 2125"/>
              <a:gd name="txB" fmla="*/ 1906 h 190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125" h="1906">
                <a:moveTo>
                  <a:pt x="129" y="1505"/>
                </a:moveTo>
                <a:lnTo>
                  <a:pt x="113" y="1457"/>
                </a:lnTo>
                <a:lnTo>
                  <a:pt x="96" y="1409"/>
                </a:lnTo>
                <a:lnTo>
                  <a:pt x="80" y="1345"/>
                </a:lnTo>
                <a:lnTo>
                  <a:pt x="80" y="1265"/>
                </a:lnTo>
                <a:lnTo>
                  <a:pt x="64" y="1169"/>
                </a:lnTo>
                <a:lnTo>
                  <a:pt x="64" y="1073"/>
                </a:lnTo>
                <a:lnTo>
                  <a:pt x="64" y="961"/>
                </a:lnTo>
                <a:lnTo>
                  <a:pt x="64" y="849"/>
                </a:lnTo>
                <a:lnTo>
                  <a:pt x="80" y="737"/>
                </a:lnTo>
                <a:lnTo>
                  <a:pt x="80" y="624"/>
                </a:lnTo>
                <a:lnTo>
                  <a:pt x="80" y="528"/>
                </a:lnTo>
                <a:lnTo>
                  <a:pt x="80" y="448"/>
                </a:lnTo>
                <a:lnTo>
                  <a:pt x="80" y="384"/>
                </a:lnTo>
                <a:lnTo>
                  <a:pt x="80" y="320"/>
                </a:lnTo>
                <a:lnTo>
                  <a:pt x="80" y="272"/>
                </a:lnTo>
                <a:lnTo>
                  <a:pt x="64" y="240"/>
                </a:lnTo>
                <a:lnTo>
                  <a:pt x="64" y="192"/>
                </a:lnTo>
                <a:lnTo>
                  <a:pt x="48" y="144"/>
                </a:lnTo>
                <a:lnTo>
                  <a:pt x="48" y="112"/>
                </a:lnTo>
                <a:lnTo>
                  <a:pt x="32" y="80"/>
                </a:lnTo>
                <a:lnTo>
                  <a:pt x="0" y="48"/>
                </a:lnTo>
                <a:lnTo>
                  <a:pt x="0" y="32"/>
                </a:lnTo>
                <a:lnTo>
                  <a:pt x="0" y="16"/>
                </a:lnTo>
                <a:lnTo>
                  <a:pt x="16" y="0"/>
                </a:lnTo>
                <a:lnTo>
                  <a:pt x="48" y="0"/>
                </a:lnTo>
                <a:lnTo>
                  <a:pt x="80" y="0"/>
                </a:lnTo>
                <a:lnTo>
                  <a:pt x="129" y="16"/>
                </a:lnTo>
                <a:lnTo>
                  <a:pt x="161" y="32"/>
                </a:lnTo>
                <a:lnTo>
                  <a:pt x="209" y="64"/>
                </a:lnTo>
                <a:lnTo>
                  <a:pt x="225" y="80"/>
                </a:lnTo>
                <a:lnTo>
                  <a:pt x="241" y="112"/>
                </a:lnTo>
                <a:lnTo>
                  <a:pt x="257" y="176"/>
                </a:lnTo>
                <a:lnTo>
                  <a:pt x="241" y="240"/>
                </a:lnTo>
                <a:lnTo>
                  <a:pt x="241" y="288"/>
                </a:lnTo>
                <a:lnTo>
                  <a:pt x="225" y="336"/>
                </a:lnTo>
                <a:lnTo>
                  <a:pt x="225" y="384"/>
                </a:lnTo>
                <a:lnTo>
                  <a:pt x="225" y="432"/>
                </a:lnTo>
                <a:lnTo>
                  <a:pt x="225" y="496"/>
                </a:lnTo>
                <a:lnTo>
                  <a:pt x="209" y="560"/>
                </a:lnTo>
                <a:lnTo>
                  <a:pt x="209" y="640"/>
                </a:lnTo>
                <a:lnTo>
                  <a:pt x="193" y="785"/>
                </a:lnTo>
                <a:lnTo>
                  <a:pt x="193" y="913"/>
                </a:lnTo>
                <a:lnTo>
                  <a:pt x="193" y="1025"/>
                </a:lnTo>
                <a:lnTo>
                  <a:pt x="193" y="1105"/>
                </a:lnTo>
                <a:lnTo>
                  <a:pt x="225" y="1265"/>
                </a:lnTo>
                <a:lnTo>
                  <a:pt x="274" y="1393"/>
                </a:lnTo>
                <a:lnTo>
                  <a:pt x="306" y="1473"/>
                </a:lnTo>
                <a:lnTo>
                  <a:pt x="354" y="1521"/>
                </a:lnTo>
                <a:lnTo>
                  <a:pt x="435" y="1569"/>
                </a:lnTo>
                <a:lnTo>
                  <a:pt x="515" y="1617"/>
                </a:lnTo>
                <a:lnTo>
                  <a:pt x="596" y="1633"/>
                </a:lnTo>
                <a:lnTo>
                  <a:pt x="692" y="1665"/>
                </a:lnTo>
                <a:lnTo>
                  <a:pt x="789" y="1681"/>
                </a:lnTo>
                <a:lnTo>
                  <a:pt x="885" y="1681"/>
                </a:lnTo>
                <a:lnTo>
                  <a:pt x="1095" y="1665"/>
                </a:lnTo>
                <a:lnTo>
                  <a:pt x="1288" y="1649"/>
                </a:lnTo>
                <a:lnTo>
                  <a:pt x="1401" y="1633"/>
                </a:lnTo>
                <a:lnTo>
                  <a:pt x="1481" y="1617"/>
                </a:lnTo>
                <a:lnTo>
                  <a:pt x="1562" y="1585"/>
                </a:lnTo>
                <a:lnTo>
                  <a:pt x="1642" y="1553"/>
                </a:lnTo>
                <a:lnTo>
                  <a:pt x="1690" y="1521"/>
                </a:lnTo>
                <a:lnTo>
                  <a:pt x="1739" y="1489"/>
                </a:lnTo>
                <a:lnTo>
                  <a:pt x="1787" y="1457"/>
                </a:lnTo>
                <a:lnTo>
                  <a:pt x="1819" y="1425"/>
                </a:lnTo>
                <a:lnTo>
                  <a:pt x="1835" y="1377"/>
                </a:lnTo>
                <a:lnTo>
                  <a:pt x="1851" y="1313"/>
                </a:lnTo>
                <a:lnTo>
                  <a:pt x="1867" y="1217"/>
                </a:lnTo>
                <a:lnTo>
                  <a:pt x="1884" y="1105"/>
                </a:lnTo>
                <a:lnTo>
                  <a:pt x="1900" y="993"/>
                </a:lnTo>
                <a:lnTo>
                  <a:pt x="1900" y="961"/>
                </a:lnTo>
                <a:lnTo>
                  <a:pt x="1916" y="929"/>
                </a:lnTo>
                <a:lnTo>
                  <a:pt x="1916" y="897"/>
                </a:lnTo>
                <a:lnTo>
                  <a:pt x="1916" y="881"/>
                </a:lnTo>
                <a:lnTo>
                  <a:pt x="1932" y="865"/>
                </a:lnTo>
                <a:lnTo>
                  <a:pt x="1948" y="881"/>
                </a:lnTo>
                <a:lnTo>
                  <a:pt x="1964" y="929"/>
                </a:lnTo>
                <a:lnTo>
                  <a:pt x="1980" y="961"/>
                </a:lnTo>
                <a:lnTo>
                  <a:pt x="1980" y="1009"/>
                </a:lnTo>
                <a:lnTo>
                  <a:pt x="1996" y="1041"/>
                </a:lnTo>
                <a:lnTo>
                  <a:pt x="1996" y="1105"/>
                </a:lnTo>
                <a:lnTo>
                  <a:pt x="2028" y="1217"/>
                </a:lnTo>
                <a:lnTo>
                  <a:pt x="2045" y="1297"/>
                </a:lnTo>
                <a:lnTo>
                  <a:pt x="2077" y="1377"/>
                </a:lnTo>
                <a:lnTo>
                  <a:pt x="2109" y="1425"/>
                </a:lnTo>
                <a:lnTo>
                  <a:pt x="2125" y="1473"/>
                </a:lnTo>
                <a:lnTo>
                  <a:pt x="2125" y="1521"/>
                </a:lnTo>
                <a:lnTo>
                  <a:pt x="2093" y="1569"/>
                </a:lnTo>
                <a:lnTo>
                  <a:pt x="2045" y="1617"/>
                </a:lnTo>
                <a:lnTo>
                  <a:pt x="1964" y="1681"/>
                </a:lnTo>
                <a:lnTo>
                  <a:pt x="1900" y="1714"/>
                </a:lnTo>
                <a:lnTo>
                  <a:pt x="1819" y="1762"/>
                </a:lnTo>
                <a:lnTo>
                  <a:pt x="1723" y="1794"/>
                </a:lnTo>
                <a:lnTo>
                  <a:pt x="1610" y="1826"/>
                </a:lnTo>
                <a:lnTo>
                  <a:pt x="1481" y="1858"/>
                </a:lnTo>
                <a:lnTo>
                  <a:pt x="1320" y="1874"/>
                </a:lnTo>
                <a:lnTo>
                  <a:pt x="1159" y="1890"/>
                </a:lnTo>
                <a:lnTo>
                  <a:pt x="982" y="1906"/>
                </a:lnTo>
                <a:lnTo>
                  <a:pt x="837" y="1906"/>
                </a:lnTo>
                <a:lnTo>
                  <a:pt x="708" y="1890"/>
                </a:lnTo>
                <a:lnTo>
                  <a:pt x="612" y="1874"/>
                </a:lnTo>
                <a:lnTo>
                  <a:pt x="531" y="1858"/>
                </a:lnTo>
                <a:lnTo>
                  <a:pt x="451" y="1826"/>
                </a:lnTo>
                <a:lnTo>
                  <a:pt x="386" y="1794"/>
                </a:lnTo>
                <a:lnTo>
                  <a:pt x="322" y="1746"/>
                </a:lnTo>
                <a:lnTo>
                  <a:pt x="257" y="1698"/>
                </a:lnTo>
                <a:lnTo>
                  <a:pt x="209" y="1649"/>
                </a:lnTo>
                <a:lnTo>
                  <a:pt x="161" y="1585"/>
                </a:lnTo>
                <a:lnTo>
                  <a:pt x="129" y="150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2" name="Freeform 36"/>
          <p:cNvSpPr/>
          <p:nvPr/>
        </p:nvSpPr>
        <p:spPr>
          <a:xfrm>
            <a:off x="8875184" y="1807633"/>
            <a:ext cx="273049" cy="1735667"/>
          </a:xfrm>
          <a:custGeom>
            <a:avLst/>
            <a:gdLst>
              <a:gd name="txL" fmla="*/ 0 w 322"/>
              <a:gd name="txT" fmla="*/ 0 h 2050"/>
              <a:gd name="txR" fmla="*/ 322 w 322"/>
              <a:gd name="txB" fmla="*/ 2050 h 205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22" h="2050">
                <a:moveTo>
                  <a:pt x="177" y="1730"/>
                </a:moveTo>
                <a:lnTo>
                  <a:pt x="161" y="1810"/>
                </a:lnTo>
                <a:lnTo>
                  <a:pt x="161" y="1874"/>
                </a:lnTo>
                <a:lnTo>
                  <a:pt x="161" y="1922"/>
                </a:lnTo>
                <a:lnTo>
                  <a:pt x="145" y="1970"/>
                </a:lnTo>
                <a:lnTo>
                  <a:pt x="145" y="2002"/>
                </a:lnTo>
                <a:lnTo>
                  <a:pt x="129" y="2034"/>
                </a:lnTo>
                <a:lnTo>
                  <a:pt x="129" y="2050"/>
                </a:lnTo>
                <a:lnTo>
                  <a:pt x="113" y="2050"/>
                </a:lnTo>
                <a:lnTo>
                  <a:pt x="97" y="2018"/>
                </a:lnTo>
                <a:lnTo>
                  <a:pt x="80" y="1986"/>
                </a:lnTo>
                <a:lnTo>
                  <a:pt x="64" y="1922"/>
                </a:lnTo>
                <a:lnTo>
                  <a:pt x="48" y="1874"/>
                </a:lnTo>
                <a:lnTo>
                  <a:pt x="32" y="1826"/>
                </a:lnTo>
                <a:lnTo>
                  <a:pt x="32" y="1778"/>
                </a:lnTo>
                <a:lnTo>
                  <a:pt x="32" y="1746"/>
                </a:lnTo>
                <a:lnTo>
                  <a:pt x="32" y="1714"/>
                </a:lnTo>
                <a:lnTo>
                  <a:pt x="32" y="1650"/>
                </a:lnTo>
                <a:lnTo>
                  <a:pt x="48" y="1586"/>
                </a:lnTo>
                <a:lnTo>
                  <a:pt x="48" y="1506"/>
                </a:lnTo>
                <a:lnTo>
                  <a:pt x="64" y="1409"/>
                </a:lnTo>
                <a:lnTo>
                  <a:pt x="64" y="1281"/>
                </a:lnTo>
                <a:lnTo>
                  <a:pt x="80" y="1153"/>
                </a:lnTo>
                <a:lnTo>
                  <a:pt x="97" y="993"/>
                </a:lnTo>
                <a:lnTo>
                  <a:pt x="97" y="849"/>
                </a:lnTo>
                <a:lnTo>
                  <a:pt x="97" y="721"/>
                </a:lnTo>
                <a:lnTo>
                  <a:pt x="97" y="609"/>
                </a:lnTo>
                <a:lnTo>
                  <a:pt x="97" y="513"/>
                </a:lnTo>
                <a:lnTo>
                  <a:pt x="97" y="368"/>
                </a:lnTo>
                <a:lnTo>
                  <a:pt x="80" y="304"/>
                </a:lnTo>
                <a:lnTo>
                  <a:pt x="80" y="240"/>
                </a:lnTo>
                <a:lnTo>
                  <a:pt x="48" y="160"/>
                </a:lnTo>
                <a:lnTo>
                  <a:pt x="32" y="80"/>
                </a:lnTo>
                <a:lnTo>
                  <a:pt x="16" y="64"/>
                </a:lnTo>
                <a:lnTo>
                  <a:pt x="0" y="32"/>
                </a:lnTo>
                <a:lnTo>
                  <a:pt x="16" y="16"/>
                </a:lnTo>
                <a:lnTo>
                  <a:pt x="32" y="0"/>
                </a:lnTo>
                <a:lnTo>
                  <a:pt x="48" y="0"/>
                </a:lnTo>
                <a:lnTo>
                  <a:pt x="80" y="0"/>
                </a:lnTo>
                <a:lnTo>
                  <a:pt x="129" y="16"/>
                </a:lnTo>
                <a:lnTo>
                  <a:pt x="193" y="48"/>
                </a:lnTo>
                <a:lnTo>
                  <a:pt x="241" y="96"/>
                </a:lnTo>
                <a:lnTo>
                  <a:pt x="290" y="128"/>
                </a:lnTo>
                <a:lnTo>
                  <a:pt x="306" y="160"/>
                </a:lnTo>
                <a:lnTo>
                  <a:pt x="322" y="176"/>
                </a:lnTo>
                <a:lnTo>
                  <a:pt x="306" y="224"/>
                </a:lnTo>
                <a:lnTo>
                  <a:pt x="290" y="304"/>
                </a:lnTo>
                <a:lnTo>
                  <a:pt x="290" y="336"/>
                </a:lnTo>
                <a:lnTo>
                  <a:pt x="274" y="368"/>
                </a:lnTo>
                <a:lnTo>
                  <a:pt x="274" y="433"/>
                </a:lnTo>
                <a:lnTo>
                  <a:pt x="274" y="497"/>
                </a:lnTo>
                <a:lnTo>
                  <a:pt x="274" y="577"/>
                </a:lnTo>
                <a:lnTo>
                  <a:pt x="258" y="673"/>
                </a:lnTo>
                <a:lnTo>
                  <a:pt x="258" y="785"/>
                </a:lnTo>
                <a:lnTo>
                  <a:pt x="258" y="897"/>
                </a:lnTo>
                <a:lnTo>
                  <a:pt x="241" y="1137"/>
                </a:lnTo>
                <a:lnTo>
                  <a:pt x="225" y="1361"/>
                </a:lnTo>
                <a:lnTo>
                  <a:pt x="209" y="1554"/>
                </a:lnTo>
                <a:lnTo>
                  <a:pt x="177" y="173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896" y="58547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3" grpId="0"/>
      <p:bldP spid="24" grpId="0"/>
      <p:bldP spid="25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/>
          <p:cNvGraphicFramePr>
            <a:graphicFrameLocks noGrp="1"/>
          </p:cNvGraphicFramePr>
          <p:nvPr/>
        </p:nvGraphicFramePr>
        <p:xfrm>
          <a:off x="7213600" y="1335617"/>
          <a:ext cx="3454400" cy="3456305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2021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609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6834717" y="5048250"/>
            <a:ext cx="4423833" cy="1078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左小右大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，“又”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末笔捺变点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；“欠”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的首撇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从竖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中线右侧起笔。</a:t>
            </a:r>
            <a:endParaRPr kumimoji="0" lang="zh-CN" altLang="en-US" sz="2135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14" name="矩形 4"/>
          <p:cNvSpPr/>
          <p:nvPr/>
        </p:nvSpPr>
        <p:spPr>
          <a:xfrm>
            <a:off x="4726517" y="228811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欢</a:t>
            </a:r>
          </a:p>
        </p:txBody>
      </p:sp>
      <p:sp>
        <p:nvSpPr>
          <p:cNvPr id="42" name="矩形 41"/>
          <p:cNvSpPr/>
          <p:nvPr/>
        </p:nvSpPr>
        <p:spPr>
          <a:xfrm>
            <a:off x="4169833" y="143086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huān </a:t>
            </a:r>
          </a:p>
        </p:txBody>
      </p:sp>
      <p:sp>
        <p:nvSpPr>
          <p:cNvPr id="25617" name="TextBox 45"/>
          <p:cNvSpPr txBox="1"/>
          <p:nvPr/>
        </p:nvSpPr>
        <p:spPr>
          <a:xfrm>
            <a:off x="1030817" y="2224617"/>
            <a:ext cx="3475567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游得</a:t>
            </a:r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欢</a:t>
            </a:r>
            <a:endParaRPr lang="zh-CN" altLang="en-US" sz="7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800100" y="5139267"/>
            <a:ext cx="40407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欢快  欢乐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00100" y="5632450"/>
            <a:ext cx="4853517" cy="7073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lnSpc>
                <a:spcPct val="150000"/>
              </a:lnSpc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造句：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小鸭子在欢快地唱歌。</a:t>
            </a:r>
          </a:p>
        </p:txBody>
      </p:sp>
      <p:sp>
        <p:nvSpPr>
          <p:cNvPr id="25" name="文本框 30"/>
          <p:cNvSpPr txBox="1"/>
          <p:nvPr/>
        </p:nvSpPr>
        <p:spPr>
          <a:xfrm>
            <a:off x="800100" y="4540251"/>
            <a:ext cx="3149600" cy="7073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H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</a:t>
            </a:r>
            <a:r>
              <a:rPr lang="zh-CN" altLang="en-US" sz="2665" b="1" dirty="0">
                <a:latin typeface="宋体" panose="02010600030101010101" pitchFamily="2" charset="-122"/>
              </a:rPr>
              <a:t>又</a:t>
            </a:r>
          </a:p>
        </p:txBody>
      </p:sp>
      <p:sp>
        <p:nvSpPr>
          <p:cNvPr id="26" name="文本框 31"/>
          <p:cNvSpPr txBox="1"/>
          <p:nvPr/>
        </p:nvSpPr>
        <p:spPr>
          <a:xfrm>
            <a:off x="800100" y="3939117"/>
            <a:ext cx="2770717" cy="7073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 </a:t>
            </a:r>
            <a:r>
              <a:rPr lang="zh-CN" altLang="en-US" sz="2665" b="1" dirty="0">
                <a:latin typeface="宋体" panose="02010600030101010101" pitchFamily="2" charset="-122"/>
              </a:rPr>
              <a:t>左右</a:t>
            </a:r>
          </a:p>
        </p:txBody>
      </p:sp>
      <p:sp>
        <p:nvSpPr>
          <p:cNvPr id="27" name="Freeform 37"/>
          <p:cNvSpPr/>
          <p:nvPr/>
        </p:nvSpPr>
        <p:spPr>
          <a:xfrm>
            <a:off x="7727951" y="2406651"/>
            <a:ext cx="941916" cy="1750483"/>
          </a:xfrm>
          <a:custGeom>
            <a:avLst/>
            <a:gdLst>
              <a:gd name="txL" fmla="*/ 0 w 1111"/>
              <a:gd name="txT" fmla="*/ 0 h 2066"/>
              <a:gd name="txR" fmla="*/ 1111 w 1111"/>
              <a:gd name="txB" fmla="*/ 2066 h 206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11" h="2066">
                <a:moveTo>
                  <a:pt x="1015" y="80"/>
                </a:moveTo>
                <a:lnTo>
                  <a:pt x="1063" y="112"/>
                </a:lnTo>
                <a:lnTo>
                  <a:pt x="1079" y="144"/>
                </a:lnTo>
                <a:lnTo>
                  <a:pt x="1111" y="176"/>
                </a:lnTo>
                <a:lnTo>
                  <a:pt x="1111" y="192"/>
                </a:lnTo>
                <a:lnTo>
                  <a:pt x="1111" y="240"/>
                </a:lnTo>
                <a:lnTo>
                  <a:pt x="1079" y="272"/>
                </a:lnTo>
                <a:lnTo>
                  <a:pt x="1063" y="288"/>
                </a:lnTo>
                <a:lnTo>
                  <a:pt x="1047" y="320"/>
                </a:lnTo>
                <a:lnTo>
                  <a:pt x="1031" y="336"/>
                </a:lnTo>
                <a:lnTo>
                  <a:pt x="1031" y="384"/>
                </a:lnTo>
                <a:lnTo>
                  <a:pt x="1015" y="432"/>
                </a:lnTo>
                <a:lnTo>
                  <a:pt x="998" y="480"/>
                </a:lnTo>
                <a:lnTo>
                  <a:pt x="982" y="544"/>
                </a:lnTo>
                <a:lnTo>
                  <a:pt x="966" y="608"/>
                </a:lnTo>
                <a:lnTo>
                  <a:pt x="918" y="769"/>
                </a:lnTo>
                <a:lnTo>
                  <a:pt x="870" y="929"/>
                </a:lnTo>
                <a:lnTo>
                  <a:pt x="757" y="1217"/>
                </a:lnTo>
                <a:lnTo>
                  <a:pt x="676" y="1377"/>
                </a:lnTo>
                <a:lnTo>
                  <a:pt x="612" y="1505"/>
                </a:lnTo>
                <a:lnTo>
                  <a:pt x="548" y="1601"/>
                </a:lnTo>
                <a:lnTo>
                  <a:pt x="467" y="1681"/>
                </a:lnTo>
                <a:lnTo>
                  <a:pt x="403" y="1778"/>
                </a:lnTo>
                <a:lnTo>
                  <a:pt x="322" y="1842"/>
                </a:lnTo>
                <a:lnTo>
                  <a:pt x="242" y="1922"/>
                </a:lnTo>
                <a:lnTo>
                  <a:pt x="177" y="1970"/>
                </a:lnTo>
                <a:lnTo>
                  <a:pt x="113" y="2018"/>
                </a:lnTo>
                <a:lnTo>
                  <a:pt x="65" y="2066"/>
                </a:lnTo>
                <a:lnTo>
                  <a:pt x="32" y="2066"/>
                </a:lnTo>
                <a:lnTo>
                  <a:pt x="0" y="2066"/>
                </a:lnTo>
                <a:lnTo>
                  <a:pt x="0" y="2050"/>
                </a:lnTo>
                <a:lnTo>
                  <a:pt x="32" y="2018"/>
                </a:lnTo>
                <a:lnTo>
                  <a:pt x="65" y="1986"/>
                </a:lnTo>
                <a:lnTo>
                  <a:pt x="129" y="1922"/>
                </a:lnTo>
                <a:lnTo>
                  <a:pt x="193" y="1842"/>
                </a:lnTo>
                <a:lnTo>
                  <a:pt x="258" y="1762"/>
                </a:lnTo>
                <a:lnTo>
                  <a:pt x="338" y="1649"/>
                </a:lnTo>
                <a:lnTo>
                  <a:pt x="419" y="1521"/>
                </a:lnTo>
                <a:lnTo>
                  <a:pt x="483" y="1377"/>
                </a:lnTo>
                <a:lnTo>
                  <a:pt x="564" y="1217"/>
                </a:lnTo>
                <a:lnTo>
                  <a:pt x="628" y="1057"/>
                </a:lnTo>
                <a:lnTo>
                  <a:pt x="693" y="865"/>
                </a:lnTo>
                <a:lnTo>
                  <a:pt x="709" y="785"/>
                </a:lnTo>
                <a:lnTo>
                  <a:pt x="741" y="688"/>
                </a:lnTo>
                <a:lnTo>
                  <a:pt x="757" y="624"/>
                </a:lnTo>
                <a:lnTo>
                  <a:pt x="773" y="544"/>
                </a:lnTo>
                <a:lnTo>
                  <a:pt x="789" y="496"/>
                </a:lnTo>
                <a:lnTo>
                  <a:pt x="805" y="432"/>
                </a:lnTo>
                <a:lnTo>
                  <a:pt x="805" y="400"/>
                </a:lnTo>
                <a:lnTo>
                  <a:pt x="821" y="368"/>
                </a:lnTo>
                <a:lnTo>
                  <a:pt x="821" y="304"/>
                </a:lnTo>
                <a:lnTo>
                  <a:pt x="821" y="272"/>
                </a:lnTo>
                <a:lnTo>
                  <a:pt x="805" y="224"/>
                </a:lnTo>
                <a:lnTo>
                  <a:pt x="805" y="208"/>
                </a:lnTo>
                <a:lnTo>
                  <a:pt x="789" y="208"/>
                </a:lnTo>
                <a:lnTo>
                  <a:pt x="773" y="208"/>
                </a:lnTo>
                <a:lnTo>
                  <a:pt x="757" y="208"/>
                </a:lnTo>
                <a:lnTo>
                  <a:pt x="725" y="208"/>
                </a:lnTo>
                <a:lnTo>
                  <a:pt x="676" y="224"/>
                </a:lnTo>
                <a:lnTo>
                  <a:pt x="628" y="240"/>
                </a:lnTo>
                <a:lnTo>
                  <a:pt x="564" y="272"/>
                </a:lnTo>
                <a:lnTo>
                  <a:pt x="499" y="288"/>
                </a:lnTo>
                <a:lnTo>
                  <a:pt x="435" y="320"/>
                </a:lnTo>
                <a:lnTo>
                  <a:pt x="371" y="336"/>
                </a:lnTo>
                <a:lnTo>
                  <a:pt x="322" y="352"/>
                </a:lnTo>
                <a:lnTo>
                  <a:pt x="274" y="368"/>
                </a:lnTo>
                <a:lnTo>
                  <a:pt x="242" y="384"/>
                </a:lnTo>
                <a:lnTo>
                  <a:pt x="210" y="400"/>
                </a:lnTo>
                <a:lnTo>
                  <a:pt x="193" y="400"/>
                </a:lnTo>
                <a:lnTo>
                  <a:pt x="177" y="400"/>
                </a:lnTo>
                <a:lnTo>
                  <a:pt x="161" y="400"/>
                </a:lnTo>
                <a:lnTo>
                  <a:pt x="129" y="384"/>
                </a:lnTo>
                <a:lnTo>
                  <a:pt x="113" y="368"/>
                </a:lnTo>
                <a:lnTo>
                  <a:pt x="81" y="352"/>
                </a:lnTo>
                <a:lnTo>
                  <a:pt x="65" y="320"/>
                </a:lnTo>
                <a:lnTo>
                  <a:pt x="49" y="304"/>
                </a:lnTo>
                <a:lnTo>
                  <a:pt x="32" y="272"/>
                </a:lnTo>
                <a:lnTo>
                  <a:pt x="226" y="224"/>
                </a:lnTo>
                <a:lnTo>
                  <a:pt x="419" y="176"/>
                </a:lnTo>
                <a:lnTo>
                  <a:pt x="499" y="144"/>
                </a:lnTo>
                <a:lnTo>
                  <a:pt x="564" y="128"/>
                </a:lnTo>
                <a:lnTo>
                  <a:pt x="628" y="112"/>
                </a:lnTo>
                <a:lnTo>
                  <a:pt x="676" y="96"/>
                </a:lnTo>
                <a:lnTo>
                  <a:pt x="757" y="64"/>
                </a:lnTo>
                <a:lnTo>
                  <a:pt x="789" y="48"/>
                </a:lnTo>
                <a:lnTo>
                  <a:pt x="821" y="16"/>
                </a:lnTo>
                <a:lnTo>
                  <a:pt x="837" y="0"/>
                </a:lnTo>
                <a:lnTo>
                  <a:pt x="886" y="0"/>
                </a:lnTo>
                <a:lnTo>
                  <a:pt x="918" y="0"/>
                </a:lnTo>
                <a:lnTo>
                  <a:pt x="934" y="16"/>
                </a:lnTo>
                <a:lnTo>
                  <a:pt x="982" y="48"/>
                </a:lnTo>
                <a:lnTo>
                  <a:pt x="1015" y="8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38"/>
          <p:cNvSpPr/>
          <p:nvPr/>
        </p:nvSpPr>
        <p:spPr>
          <a:xfrm>
            <a:off x="7933267" y="2868084"/>
            <a:ext cx="694267" cy="990600"/>
          </a:xfrm>
          <a:custGeom>
            <a:avLst/>
            <a:gdLst>
              <a:gd name="txL" fmla="*/ 0 w 821"/>
              <a:gd name="txT" fmla="*/ 0 h 1169"/>
              <a:gd name="txR" fmla="*/ 821 w 821"/>
              <a:gd name="txB" fmla="*/ 1169 h 116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821" h="1169">
                <a:moveTo>
                  <a:pt x="805" y="1169"/>
                </a:moveTo>
                <a:lnTo>
                  <a:pt x="789" y="1169"/>
                </a:lnTo>
                <a:lnTo>
                  <a:pt x="773" y="1169"/>
                </a:lnTo>
                <a:lnTo>
                  <a:pt x="756" y="1153"/>
                </a:lnTo>
                <a:lnTo>
                  <a:pt x="740" y="1137"/>
                </a:lnTo>
                <a:lnTo>
                  <a:pt x="724" y="1105"/>
                </a:lnTo>
                <a:lnTo>
                  <a:pt x="692" y="1073"/>
                </a:lnTo>
                <a:lnTo>
                  <a:pt x="660" y="1025"/>
                </a:lnTo>
                <a:lnTo>
                  <a:pt x="644" y="977"/>
                </a:lnTo>
                <a:lnTo>
                  <a:pt x="563" y="849"/>
                </a:lnTo>
                <a:lnTo>
                  <a:pt x="467" y="721"/>
                </a:lnTo>
                <a:lnTo>
                  <a:pt x="370" y="577"/>
                </a:lnTo>
                <a:lnTo>
                  <a:pt x="241" y="417"/>
                </a:lnTo>
                <a:lnTo>
                  <a:pt x="193" y="337"/>
                </a:lnTo>
                <a:lnTo>
                  <a:pt x="145" y="257"/>
                </a:lnTo>
                <a:lnTo>
                  <a:pt x="96" y="193"/>
                </a:lnTo>
                <a:lnTo>
                  <a:pt x="64" y="128"/>
                </a:lnTo>
                <a:lnTo>
                  <a:pt x="32" y="96"/>
                </a:lnTo>
                <a:lnTo>
                  <a:pt x="16" y="48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48" y="16"/>
                </a:lnTo>
                <a:lnTo>
                  <a:pt x="80" y="48"/>
                </a:lnTo>
                <a:lnTo>
                  <a:pt x="129" y="80"/>
                </a:lnTo>
                <a:lnTo>
                  <a:pt x="177" y="128"/>
                </a:lnTo>
                <a:lnTo>
                  <a:pt x="241" y="176"/>
                </a:lnTo>
                <a:lnTo>
                  <a:pt x="322" y="257"/>
                </a:lnTo>
                <a:lnTo>
                  <a:pt x="402" y="321"/>
                </a:lnTo>
                <a:lnTo>
                  <a:pt x="483" y="401"/>
                </a:lnTo>
                <a:lnTo>
                  <a:pt x="563" y="481"/>
                </a:lnTo>
                <a:lnTo>
                  <a:pt x="628" y="561"/>
                </a:lnTo>
                <a:lnTo>
                  <a:pt x="676" y="625"/>
                </a:lnTo>
                <a:lnTo>
                  <a:pt x="724" y="705"/>
                </a:lnTo>
                <a:lnTo>
                  <a:pt x="756" y="769"/>
                </a:lnTo>
                <a:lnTo>
                  <a:pt x="789" y="833"/>
                </a:lnTo>
                <a:lnTo>
                  <a:pt x="805" y="897"/>
                </a:lnTo>
                <a:lnTo>
                  <a:pt x="821" y="993"/>
                </a:lnTo>
                <a:lnTo>
                  <a:pt x="821" y="1073"/>
                </a:lnTo>
                <a:lnTo>
                  <a:pt x="821" y="1137"/>
                </a:lnTo>
                <a:lnTo>
                  <a:pt x="805" y="1169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39"/>
          <p:cNvSpPr/>
          <p:nvPr/>
        </p:nvSpPr>
        <p:spPr>
          <a:xfrm>
            <a:off x="8724900" y="1742017"/>
            <a:ext cx="584200" cy="1248833"/>
          </a:xfrm>
          <a:custGeom>
            <a:avLst/>
            <a:gdLst>
              <a:gd name="txL" fmla="*/ 0 w 692"/>
              <a:gd name="txT" fmla="*/ 0 h 1473"/>
              <a:gd name="txR" fmla="*/ 692 w 692"/>
              <a:gd name="txB" fmla="*/ 1473 h 147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92" h="1473">
                <a:moveTo>
                  <a:pt x="531" y="657"/>
                </a:moveTo>
                <a:lnTo>
                  <a:pt x="450" y="833"/>
                </a:lnTo>
                <a:lnTo>
                  <a:pt x="370" y="1009"/>
                </a:lnTo>
                <a:lnTo>
                  <a:pt x="273" y="1153"/>
                </a:lnTo>
                <a:lnTo>
                  <a:pt x="193" y="1265"/>
                </a:lnTo>
                <a:lnTo>
                  <a:pt x="161" y="1329"/>
                </a:lnTo>
                <a:lnTo>
                  <a:pt x="112" y="1377"/>
                </a:lnTo>
                <a:lnTo>
                  <a:pt x="96" y="1409"/>
                </a:lnTo>
                <a:lnTo>
                  <a:pt x="64" y="1441"/>
                </a:lnTo>
                <a:lnTo>
                  <a:pt x="48" y="1457"/>
                </a:lnTo>
                <a:lnTo>
                  <a:pt x="32" y="1473"/>
                </a:lnTo>
                <a:lnTo>
                  <a:pt x="16" y="1473"/>
                </a:lnTo>
                <a:lnTo>
                  <a:pt x="0" y="1473"/>
                </a:lnTo>
                <a:lnTo>
                  <a:pt x="0" y="1441"/>
                </a:lnTo>
                <a:lnTo>
                  <a:pt x="16" y="1393"/>
                </a:lnTo>
                <a:lnTo>
                  <a:pt x="48" y="1313"/>
                </a:lnTo>
                <a:lnTo>
                  <a:pt x="112" y="1217"/>
                </a:lnTo>
                <a:lnTo>
                  <a:pt x="161" y="1089"/>
                </a:lnTo>
                <a:lnTo>
                  <a:pt x="225" y="961"/>
                </a:lnTo>
                <a:lnTo>
                  <a:pt x="322" y="689"/>
                </a:lnTo>
                <a:lnTo>
                  <a:pt x="370" y="561"/>
                </a:lnTo>
                <a:lnTo>
                  <a:pt x="402" y="448"/>
                </a:lnTo>
                <a:lnTo>
                  <a:pt x="434" y="352"/>
                </a:lnTo>
                <a:lnTo>
                  <a:pt x="450" y="272"/>
                </a:lnTo>
                <a:lnTo>
                  <a:pt x="450" y="208"/>
                </a:lnTo>
                <a:lnTo>
                  <a:pt x="450" y="160"/>
                </a:lnTo>
                <a:lnTo>
                  <a:pt x="434" y="128"/>
                </a:lnTo>
                <a:lnTo>
                  <a:pt x="418" y="80"/>
                </a:lnTo>
                <a:lnTo>
                  <a:pt x="402" y="48"/>
                </a:lnTo>
                <a:lnTo>
                  <a:pt x="402" y="32"/>
                </a:lnTo>
                <a:lnTo>
                  <a:pt x="418" y="16"/>
                </a:lnTo>
                <a:lnTo>
                  <a:pt x="434" y="0"/>
                </a:lnTo>
                <a:lnTo>
                  <a:pt x="466" y="0"/>
                </a:lnTo>
                <a:lnTo>
                  <a:pt x="499" y="16"/>
                </a:lnTo>
                <a:lnTo>
                  <a:pt x="547" y="32"/>
                </a:lnTo>
                <a:lnTo>
                  <a:pt x="579" y="64"/>
                </a:lnTo>
                <a:lnTo>
                  <a:pt x="627" y="112"/>
                </a:lnTo>
                <a:lnTo>
                  <a:pt x="660" y="144"/>
                </a:lnTo>
                <a:lnTo>
                  <a:pt x="692" y="176"/>
                </a:lnTo>
                <a:lnTo>
                  <a:pt x="692" y="192"/>
                </a:lnTo>
                <a:lnTo>
                  <a:pt x="692" y="224"/>
                </a:lnTo>
                <a:lnTo>
                  <a:pt x="692" y="256"/>
                </a:lnTo>
                <a:lnTo>
                  <a:pt x="676" y="288"/>
                </a:lnTo>
                <a:lnTo>
                  <a:pt x="660" y="336"/>
                </a:lnTo>
                <a:lnTo>
                  <a:pt x="644" y="400"/>
                </a:lnTo>
                <a:lnTo>
                  <a:pt x="611" y="464"/>
                </a:lnTo>
                <a:lnTo>
                  <a:pt x="579" y="561"/>
                </a:lnTo>
                <a:lnTo>
                  <a:pt x="531" y="657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" name="Freeform 40"/>
          <p:cNvSpPr/>
          <p:nvPr/>
        </p:nvSpPr>
        <p:spPr>
          <a:xfrm>
            <a:off x="8464551" y="2895600"/>
            <a:ext cx="776816" cy="1397000"/>
          </a:xfrm>
          <a:custGeom>
            <a:avLst/>
            <a:gdLst>
              <a:gd name="txL" fmla="*/ 0 w 917"/>
              <a:gd name="txT" fmla="*/ 0 h 1650"/>
              <a:gd name="txR" fmla="*/ 917 w 917"/>
              <a:gd name="txB" fmla="*/ 1650 h 165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917" h="1650">
                <a:moveTo>
                  <a:pt x="885" y="401"/>
                </a:moveTo>
                <a:lnTo>
                  <a:pt x="869" y="513"/>
                </a:lnTo>
                <a:lnTo>
                  <a:pt x="837" y="609"/>
                </a:lnTo>
                <a:lnTo>
                  <a:pt x="805" y="737"/>
                </a:lnTo>
                <a:lnTo>
                  <a:pt x="756" y="865"/>
                </a:lnTo>
                <a:lnTo>
                  <a:pt x="708" y="993"/>
                </a:lnTo>
                <a:lnTo>
                  <a:pt x="644" y="1089"/>
                </a:lnTo>
                <a:lnTo>
                  <a:pt x="595" y="1186"/>
                </a:lnTo>
                <a:lnTo>
                  <a:pt x="531" y="1266"/>
                </a:lnTo>
                <a:lnTo>
                  <a:pt x="467" y="1346"/>
                </a:lnTo>
                <a:lnTo>
                  <a:pt x="386" y="1410"/>
                </a:lnTo>
                <a:lnTo>
                  <a:pt x="306" y="1474"/>
                </a:lnTo>
                <a:lnTo>
                  <a:pt x="209" y="1538"/>
                </a:lnTo>
                <a:lnTo>
                  <a:pt x="112" y="1586"/>
                </a:lnTo>
                <a:lnTo>
                  <a:pt x="48" y="1634"/>
                </a:lnTo>
                <a:lnTo>
                  <a:pt x="16" y="1650"/>
                </a:lnTo>
                <a:lnTo>
                  <a:pt x="0" y="1650"/>
                </a:lnTo>
                <a:lnTo>
                  <a:pt x="0" y="1634"/>
                </a:lnTo>
                <a:lnTo>
                  <a:pt x="32" y="1586"/>
                </a:lnTo>
                <a:lnTo>
                  <a:pt x="96" y="1522"/>
                </a:lnTo>
                <a:lnTo>
                  <a:pt x="193" y="1458"/>
                </a:lnTo>
                <a:lnTo>
                  <a:pt x="273" y="1362"/>
                </a:lnTo>
                <a:lnTo>
                  <a:pt x="354" y="1266"/>
                </a:lnTo>
                <a:lnTo>
                  <a:pt x="434" y="1169"/>
                </a:lnTo>
                <a:lnTo>
                  <a:pt x="483" y="1073"/>
                </a:lnTo>
                <a:lnTo>
                  <a:pt x="531" y="977"/>
                </a:lnTo>
                <a:lnTo>
                  <a:pt x="579" y="865"/>
                </a:lnTo>
                <a:lnTo>
                  <a:pt x="644" y="625"/>
                </a:lnTo>
                <a:lnTo>
                  <a:pt x="660" y="529"/>
                </a:lnTo>
                <a:lnTo>
                  <a:pt x="676" y="433"/>
                </a:lnTo>
                <a:lnTo>
                  <a:pt x="692" y="353"/>
                </a:lnTo>
                <a:lnTo>
                  <a:pt x="708" y="273"/>
                </a:lnTo>
                <a:lnTo>
                  <a:pt x="692" y="177"/>
                </a:lnTo>
                <a:lnTo>
                  <a:pt x="676" y="80"/>
                </a:lnTo>
                <a:lnTo>
                  <a:pt x="660" y="48"/>
                </a:lnTo>
                <a:lnTo>
                  <a:pt x="660" y="32"/>
                </a:lnTo>
                <a:lnTo>
                  <a:pt x="660" y="16"/>
                </a:lnTo>
                <a:lnTo>
                  <a:pt x="676" y="0"/>
                </a:lnTo>
                <a:lnTo>
                  <a:pt x="708" y="0"/>
                </a:lnTo>
                <a:lnTo>
                  <a:pt x="740" y="16"/>
                </a:lnTo>
                <a:lnTo>
                  <a:pt x="772" y="32"/>
                </a:lnTo>
                <a:lnTo>
                  <a:pt x="821" y="48"/>
                </a:lnTo>
                <a:lnTo>
                  <a:pt x="853" y="80"/>
                </a:lnTo>
                <a:lnTo>
                  <a:pt x="885" y="112"/>
                </a:lnTo>
                <a:lnTo>
                  <a:pt x="917" y="128"/>
                </a:lnTo>
                <a:lnTo>
                  <a:pt x="917" y="144"/>
                </a:lnTo>
                <a:lnTo>
                  <a:pt x="917" y="193"/>
                </a:lnTo>
                <a:lnTo>
                  <a:pt x="901" y="241"/>
                </a:lnTo>
                <a:lnTo>
                  <a:pt x="901" y="321"/>
                </a:lnTo>
                <a:lnTo>
                  <a:pt x="885" y="401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41"/>
          <p:cNvSpPr/>
          <p:nvPr/>
        </p:nvSpPr>
        <p:spPr>
          <a:xfrm>
            <a:off x="9118600" y="3194051"/>
            <a:ext cx="1145117" cy="1098549"/>
          </a:xfrm>
          <a:custGeom>
            <a:avLst/>
            <a:gdLst>
              <a:gd name="txL" fmla="*/ 0 w 1353"/>
              <a:gd name="txT" fmla="*/ 0 h 1297"/>
              <a:gd name="txR" fmla="*/ 1353 w 1353"/>
              <a:gd name="txB" fmla="*/ 1297 h 1297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353" h="1297">
                <a:moveTo>
                  <a:pt x="886" y="1281"/>
                </a:moveTo>
                <a:lnTo>
                  <a:pt x="838" y="1297"/>
                </a:lnTo>
                <a:lnTo>
                  <a:pt x="789" y="1281"/>
                </a:lnTo>
                <a:lnTo>
                  <a:pt x="709" y="1265"/>
                </a:lnTo>
                <a:lnTo>
                  <a:pt x="693" y="1265"/>
                </a:lnTo>
                <a:lnTo>
                  <a:pt x="677" y="1249"/>
                </a:lnTo>
                <a:lnTo>
                  <a:pt x="661" y="1217"/>
                </a:lnTo>
                <a:lnTo>
                  <a:pt x="644" y="1185"/>
                </a:lnTo>
                <a:lnTo>
                  <a:pt x="612" y="1137"/>
                </a:lnTo>
                <a:lnTo>
                  <a:pt x="580" y="1089"/>
                </a:lnTo>
                <a:lnTo>
                  <a:pt x="532" y="1025"/>
                </a:lnTo>
                <a:lnTo>
                  <a:pt x="500" y="945"/>
                </a:lnTo>
                <a:lnTo>
                  <a:pt x="451" y="865"/>
                </a:lnTo>
                <a:lnTo>
                  <a:pt x="403" y="784"/>
                </a:lnTo>
                <a:lnTo>
                  <a:pt x="339" y="688"/>
                </a:lnTo>
                <a:lnTo>
                  <a:pt x="290" y="576"/>
                </a:lnTo>
                <a:lnTo>
                  <a:pt x="226" y="464"/>
                </a:lnTo>
                <a:lnTo>
                  <a:pt x="145" y="336"/>
                </a:lnTo>
                <a:lnTo>
                  <a:pt x="81" y="208"/>
                </a:lnTo>
                <a:lnTo>
                  <a:pt x="0" y="64"/>
                </a:lnTo>
                <a:lnTo>
                  <a:pt x="49" y="0"/>
                </a:lnTo>
                <a:lnTo>
                  <a:pt x="178" y="176"/>
                </a:lnTo>
                <a:lnTo>
                  <a:pt x="306" y="352"/>
                </a:lnTo>
                <a:lnTo>
                  <a:pt x="435" y="512"/>
                </a:lnTo>
                <a:lnTo>
                  <a:pt x="564" y="656"/>
                </a:lnTo>
                <a:lnTo>
                  <a:pt x="677" y="784"/>
                </a:lnTo>
                <a:lnTo>
                  <a:pt x="805" y="897"/>
                </a:lnTo>
                <a:lnTo>
                  <a:pt x="934" y="993"/>
                </a:lnTo>
                <a:lnTo>
                  <a:pt x="1079" y="1057"/>
                </a:lnTo>
                <a:lnTo>
                  <a:pt x="1144" y="1089"/>
                </a:lnTo>
                <a:lnTo>
                  <a:pt x="1208" y="1105"/>
                </a:lnTo>
                <a:lnTo>
                  <a:pt x="1256" y="1137"/>
                </a:lnTo>
                <a:lnTo>
                  <a:pt x="1288" y="1153"/>
                </a:lnTo>
                <a:lnTo>
                  <a:pt x="1321" y="1169"/>
                </a:lnTo>
                <a:lnTo>
                  <a:pt x="1337" y="1185"/>
                </a:lnTo>
                <a:lnTo>
                  <a:pt x="1353" y="1185"/>
                </a:lnTo>
                <a:lnTo>
                  <a:pt x="1353" y="1201"/>
                </a:lnTo>
                <a:lnTo>
                  <a:pt x="1337" y="1217"/>
                </a:lnTo>
                <a:lnTo>
                  <a:pt x="1305" y="1233"/>
                </a:lnTo>
                <a:lnTo>
                  <a:pt x="1256" y="1249"/>
                </a:lnTo>
                <a:lnTo>
                  <a:pt x="1176" y="1249"/>
                </a:lnTo>
                <a:lnTo>
                  <a:pt x="1015" y="1265"/>
                </a:lnTo>
                <a:lnTo>
                  <a:pt x="950" y="1281"/>
                </a:lnTo>
                <a:lnTo>
                  <a:pt x="886" y="1281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2" name="Freeform 42"/>
          <p:cNvSpPr/>
          <p:nvPr/>
        </p:nvSpPr>
        <p:spPr>
          <a:xfrm>
            <a:off x="8928100" y="2434167"/>
            <a:ext cx="982133" cy="529167"/>
          </a:xfrm>
          <a:custGeom>
            <a:avLst/>
            <a:gdLst>
              <a:gd name="txL" fmla="*/ 0 w 1159"/>
              <a:gd name="txT" fmla="*/ 0 h 624"/>
              <a:gd name="txR" fmla="*/ 1159 w 1159"/>
              <a:gd name="txB" fmla="*/ 624 h 624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59" h="624">
                <a:moveTo>
                  <a:pt x="821" y="480"/>
                </a:moveTo>
                <a:lnTo>
                  <a:pt x="773" y="544"/>
                </a:lnTo>
                <a:lnTo>
                  <a:pt x="725" y="592"/>
                </a:lnTo>
                <a:lnTo>
                  <a:pt x="692" y="624"/>
                </a:lnTo>
                <a:lnTo>
                  <a:pt x="676" y="624"/>
                </a:lnTo>
                <a:lnTo>
                  <a:pt x="660" y="608"/>
                </a:lnTo>
                <a:lnTo>
                  <a:pt x="676" y="576"/>
                </a:lnTo>
                <a:lnTo>
                  <a:pt x="692" y="512"/>
                </a:lnTo>
                <a:lnTo>
                  <a:pt x="708" y="432"/>
                </a:lnTo>
                <a:lnTo>
                  <a:pt x="741" y="336"/>
                </a:lnTo>
                <a:lnTo>
                  <a:pt x="757" y="272"/>
                </a:lnTo>
                <a:lnTo>
                  <a:pt x="757" y="240"/>
                </a:lnTo>
                <a:lnTo>
                  <a:pt x="757" y="208"/>
                </a:lnTo>
                <a:lnTo>
                  <a:pt x="741" y="208"/>
                </a:lnTo>
                <a:lnTo>
                  <a:pt x="692" y="208"/>
                </a:lnTo>
                <a:lnTo>
                  <a:pt x="612" y="224"/>
                </a:lnTo>
                <a:lnTo>
                  <a:pt x="499" y="256"/>
                </a:lnTo>
                <a:lnTo>
                  <a:pt x="370" y="288"/>
                </a:lnTo>
                <a:lnTo>
                  <a:pt x="258" y="304"/>
                </a:lnTo>
                <a:lnTo>
                  <a:pt x="129" y="304"/>
                </a:lnTo>
                <a:lnTo>
                  <a:pt x="0" y="320"/>
                </a:lnTo>
                <a:lnTo>
                  <a:pt x="16" y="208"/>
                </a:lnTo>
                <a:lnTo>
                  <a:pt x="161" y="192"/>
                </a:lnTo>
                <a:lnTo>
                  <a:pt x="306" y="176"/>
                </a:lnTo>
                <a:lnTo>
                  <a:pt x="419" y="144"/>
                </a:lnTo>
                <a:lnTo>
                  <a:pt x="531" y="112"/>
                </a:lnTo>
                <a:lnTo>
                  <a:pt x="628" y="80"/>
                </a:lnTo>
                <a:lnTo>
                  <a:pt x="692" y="64"/>
                </a:lnTo>
                <a:lnTo>
                  <a:pt x="757" y="48"/>
                </a:lnTo>
                <a:lnTo>
                  <a:pt x="789" y="32"/>
                </a:lnTo>
                <a:lnTo>
                  <a:pt x="837" y="16"/>
                </a:lnTo>
                <a:lnTo>
                  <a:pt x="869" y="0"/>
                </a:lnTo>
                <a:lnTo>
                  <a:pt x="902" y="16"/>
                </a:lnTo>
                <a:lnTo>
                  <a:pt x="934" y="32"/>
                </a:lnTo>
                <a:lnTo>
                  <a:pt x="982" y="64"/>
                </a:lnTo>
                <a:lnTo>
                  <a:pt x="1030" y="96"/>
                </a:lnTo>
                <a:lnTo>
                  <a:pt x="1095" y="144"/>
                </a:lnTo>
                <a:lnTo>
                  <a:pt x="1127" y="192"/>
                </a:lnTo>
                <a:lnTo>
                  <a:pt x="1143" y="208"/>
                </a:lnTo>
                <a:lnTo>
                  <a:pt x="1159" y="224"/>
                </a:lnTo>
                <a:lnTo>
                  <a:pt x="1143" y="240"/>
                </a:lnTo>
                <a:lnTo>
                  <a:pt x="1127" y="256"/>
                </a:lnTo>
                <a:lnTo>
                  <a:pt x="1095" y="272"/>
                </a:lnTo>
                <a:lnTo>
                  <a:pt x="1047" y="288"/>
                </a:lnTo>
                <a:lnTo>
                  <a:pt x="998" y="320"/>
                </a:lnTo>
                <a:lnTo>
                  <a:pt x="950" y="352"/>
                </a:lnTo>
                <a:lnTo>
                  <a:pt x="886" y="416"/>
                </a:lnTo>
                <a:lnTo>
                  <a:pt x="821" y="48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896" y="58547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4" grpId="0"/>
      <p:bldP spid="24" grpId="0"/>
      <p:bldP spid="25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/>
          <p:cNvGraphicFramePr>
            <a:graphicFrameLocks noGrp="1"/>
          </p:cNvGraphicFramePr>
          <p:nvPr/>
        </p:nvGraphicFramePr>
        <p:xfrm>
          <a:off x="7213600" y="1376257"/>
          <a:ext cx="3454400" cy="3456305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2021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609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6860117" y="4997873"/>
            <a:ext cx="4226983" cy="119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：先外后内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字框要大而正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，里面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的两个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“撇、点”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要分布均匀。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38" name="矩形 4"/>
          <p:cNvSpPr/>
          <p:nvPr/>
        </p:nvSpPr>
        <p:spPr>
          <a:xfrm>
            <a:off x="4726517" y="230335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网</a:t>
            </a:r>
          </a:p>
        </p:txBody>
      </p:sp>
      <p:sp>
        <p:nvSpPr>
          <p:cNvPr id="42" name="矩形 41"/>
          <p:cNvSpPr/>
          <p:nvPr/>
        </p:nvSpPr>
        <p:spPr>
          <a:xfrm>
            <a:off x="4116917" y="144610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wǎng </a:t>
            </a:r>
          </a:p>
        </p:txBody>
      </p:sp>
      <p:sp>
        <p:nvSpPr>
          <p:cNvPr id="26641" name="TextBox 45"/>
          <p:cNvSpPr txBox="1"/>
          <p:nvPr/>
        </p:nvSpPr>
        <p:spPr>
          <a:xfrm>
            <a:off x="1250951" y="2239857"/>
            <a:ext cx="2252133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结</a:t>
            </a:r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网</a:t>
            </a:r>
            <a:endParaRPr lang="zh-CN" altLang="en-US" sz="7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821267" y="5141807"/>
            <a:ext cx="40407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结网  蛛网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21267" y="5630757"/>
            <a:ext cx="4853517" cy="7073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lnSpc>
                <a:spcPct val="150000"/>
              </a:lnSpc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造句：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蜘蛛在日夜不停地结网。</a:t>
            </a:r>
          </a:p>
        </p:txBody>
      </p:sp>
      <p:sp>
        <p:nvSpPr>
          <p:cNvPr id="25" name="文本框 30"/>
          <p:cNvSpPr txBox="1"/>
          <p:nvPr/>
        </p:nvSpPr>
        <p:spPr>
          <a:xfrm>
            <a:off x="821267" y="4542791"/>
            <a:ext cx="3729567" cy="7073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W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</a:t>
            </a:r>
            <a:r>
              <a:rPr lang="zh-CN" altLang="en-US" sz="2665" b="1" dirty="0">
                <a:latin typeface="宋体" panose="02010600030101010101" pitchFamily="2" charset="-122"/>
              </a:rPr>
              <a:t>冂</a:t>
            </a:r>
          </a:p>
        </p:txBody>
      </p:sp>
      <p:sp>
        <p:nvSpPr>
          <p:cNvPr id="26" name="文本框 31"/>
          <p:cNvSpPr txBox="1"/>
          <p:nvPr/>
        </p:nvSpPr>
        <p:spPr>
          <a:xfrm>
            <a:off x="821267" y="3943773"/>
            <a:ext cx="2770717" cy="7073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 </a:t>
            </a:r>
            <a:r>
              <a:rPr lang="zh-CN" altLang="en-US" sz="2665" b="1" dirty="0">
                <a:latin typeface="宋体" panose="02010600030101010101" pitchFamily="2" charset="-122"/>
              </a:rPr>
              <a:t>半包围</a:t>
            </a:r>
          </a:p>
        </p:txBody>
      </p:sp>
      <p:sp>
        <p:nvSpPr>
          <p:cNvPr id="27" name="Freeform 31"/>
          <p:cNvSpPr/>
          <p:nvPr/>
        </p:nvSpPr>
        <p:spPr>
          <a:xfrm>
            <a:off x="7941733" y="2026073"/>
            <a:ext cx="245533" cy="2237317"/>
          </a:xfrm>
          <a:custGeom>
            <a:avLst/>
            <a:gdLst>
              <a:gd name="txL" fmla="*/ 0 w 290"/>
              <a:gd name="txT" fmla="*/ 0 h 2643"/>
              <a:gd name="txR" fmla="*/ 290 w 290"/>
              <a:gd name="txB" fmla="*/ 2643 h 264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90" h="2643">
                <a:moveTo>
                  <a:pt x="290" y="80"/>
                </a:moveTo>
                <a:lnTo>
                  <a:pt x="290" y="224"/>
                </a:lnTo>
                <a:lnTo>
                  <a:pt x="274" y="369"/>
                </a:lnTo>
                <a:lnTo>
                  <a:pt x="274" y="529"/>
                </a:lnTo>
                <a:lnTo>
                  <a:pt x="274" y="705"/>
                </a:lnTo>
                <a:lnTo>
                  <a:pt x="274" y="881"/>
                </a:lnTo>
                <a:lnTo>
                  <a:pt x="274" y="1057"/>
                </a:lnTo>
                <a:lnTo>
                  <a:pt x="258" y="1249"/>
                </a:lnTo>
                <a:lnTo>
                  <a:pt x="258" y="1458"/>
                </a:lnTo>
                <a:lnTo>
                  <a:pt x="241" y="1650"/>
                </a:lnTo>
                <a:lnTo>
                  <a:pt x="241" y="1826"/>
                </a:lnTo>
                <a:lnTo>
                  <a:pt x="225" y="1986"/>
                </a:lnTo>
                <a:lnTo>
                  <a:pt x="209" y="2114"/>
                </a:lnTo>
                <a:lnTo>
                  <a:pt x="209" y="2242"/>
                </a:lnTo>
                <a:lnTo>
                  <a:pt x="193" y="2338"/>
                </a:lnTo>
                <a:lnTo>
                  <a:pt x="193" y="2403"/>
                </a:lnTo>
                <a:lnTo>
                  <a:pt x="177" y="2467"/>
                </a:lnTo>
                <a:lnTo>
                  <a:pt x="161" y="2547"/>
                </a:lnTo>
                <a:lnTo>
                  <a:pt x="145" y="2595"/>
                </a:lnTo>
                <a:lnTo>
                  <a:pt x="129" y="2627"/>
                </a:lnTo>
                <a:lnTo>
                  <a:pt x="129" y="2643"/>
                </a:lnTo>
                <a:lnTo>
                  <a:pt x="113" y="2627"/>
                </a:lnTo>
                <a:lnTo>
                  <a:pt x="97" y="2611"/>
                </a:lnTo>
                <a:lnTo>
                  <a:pt x="80" y="2563"/>
                </a:lnTo>
                <a:lnTo>
                  <a:pt x="48" y="2515"/>
                </a:lnTo>
                <a:lnTo>
                  <a:pt x="32" y="2451"/>
                </a:lnTo>
                <a:lnTo>
                  <a:pt x="16" y="2403"/>
                </a:lnTo>
                <a:lnTo>
                  <a:pt x="0" y="2355"/>
                </a:lnTo>
                <a:lnTo>
                  <a:pt x="0" y="2322"/>
                </a:lnTo>
                <a:lnTo>
                  <a:pt x="0" y="2306"/>
                </a:lnTo>
                <a:lnTo>
                  <a:pt x="16" y="2258"/>
                </a:lnTo>
                <a:lnTo>
                  <a:pt x="32" y="2194"/>
                </a:lnTo>
                <a:lnTo>
                  <a:pt x="48" y="2114"/>
                </a:lnTo>
                <a:lnTo>
                  <a:pt x="48" y="2050"/>
                </a:lnTo>
                <a:lnTo>
                  <a:pt x="48" y="2002"/>
                </a:lnTo>
                <a:lnTo>
                  <a:pt x="64" y="1938"/>
                </a:lnTo>
                <a:lnTo>
                  <a:pt x="64" y="1858"/>
                </a:lnTo>
                <a:lnTo>
                  <a:pt x="80" y="1778"/>
                </a:lnTo>
                <a:lnTo>
                  <a:pt x="80" y="1682"/>
                </a:lnTo>
                <a:lnTo>
                  <a:pt x="97" y="1586"/>
                </a:lnTo>
                <a:lnTo>
                  <a:pt x="97" y="1490"/>
                </a:lnTo>
                <a:lnTo>
                  <a:pt x="113" y="1057"/>
                </a:lnTo>
                <a:lnTo>
                  <a:pt x="129" y="641"/>
                </a:lnTo>
                <a:lnTo>
                  <a:pt x="113" y="545"/>
                </a:lnTo>
                <a:lnTo>
                  <a:pt x="113" y="449"/>
                </a:lnTo>
                <a:lnTo>
                  <a:pt x="113" y="369"/>
                </a:lnTo>
                <a:lnTo>
                  <a:pt x="97" y="305"/>
                </a:lnTo>
                <a:lnTo>
                  <a:pt x="97" y="240"/>
                </a:lnTo>
                <a:lnTo>
                  <a:pt x="80" y="192"/>
                </a:lnTo>
                <a:lnTo>
                  <a:pt x="64" y="160"/>
                </a:lnTo>
                <a:lnTo>
                  <a:pt x="48" y="128"/>
                </a:lnTo>
                <a:lnTo>
                  <a:pt x="32" y="80"/>
                </a:lnTo>
                <a:lnTo>
                  <a:pt x="16" y="48"/>
                </a:lnTo>
                <a:lnTo>
                  <a:pt x="32" y="16"/>
                </a:lnTo>
                <a:lnTo>
                  <a:pt x="48" y="0"/>
                </a:lnTo>
                <a:lnTo>
                  <a:pt x="64" y="0"/>
                </a:lnTo>
                <a:lnTo>
                  <a:pt x="129" y="16"/>
                </a:lnTo>
                <a:lnTo>
                  <a:pt x="193" y="32"/>
                </a:lnTo>
                <a:lnTo>
                  <a:pt x="290" y="8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32"/>
          <p:cNvSpPr/>
          <p:nvPr/>
        </p:nvSpPr>
        <p:spPr>
          <a:xfrm>
            <a:off x="8786284" y="2311824"/>
            <a:ext cx="641349" cy="1409700"/>
          </a:xfrm>
          <a:custGeom>
            <a:avLst/>
            <a:gdLst>
              <a:gd name="txL" fmla="*/ 0 w 757"/>
              <a:gd name="txT" fmla="*/ 0 h 1665"/>
              <a:gd name="txR" fmla="*/ 757 w 757"/>
              <a:gd name="txB" fmla="*/ 1665 h 166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757" h="1665">
                <a:moveTo>
                  <a:pt x="580" y="816"/>
                </a:moveTo>
                <a:lnTo>
                  <a:pt x="531" y="960"/>
                </a:lnTo>
                <a:lnTo>
                  <a:pt x="451" y="1105"/>
                </a:lnTo>
                <a:lnTo>
                  <a:pt x="370" y="1233"/>
                </a:lnTo>
                <a:lnTo>
                  <a:pt x="258" y="1377"/>
                </a:lnTo>
                <a:lnTo>
                  <a:pt x="209" y="1457"/>
                </a:lnTo>
                <a:lnTo>
                  <a:pt x="161" y="1505"/>
                </a:lnTo>
                <a:lnTo>
                  <a:pt x="113" y="1569"/>
                </a:lnTo>
                <a:lnTo>
                  <a:pt x="81" y="1601"/>
                </a:lnTo>
                <a:lnTo>
                  <a:pt x="48" y="1633"/>
                </a:lnTo>
                <a:lnTo>
                  <a:pt x="16" y="1649"/>
                </a:lnTo>
                <a:lnTo>
                  <a:pt x="0" y="1665"/>
                </a:lnTo>
                <a:lnTo>
                  <a:pt x="0" y="1649"/>
                </a:lnTo>
                <a:lnTo>
                  <a:pt x="16" y="1617"/>
                </a:lnTo>
                <a:lnTo>
                  <a:pt x="32" y="1585"/>
                </a:lnTo>
                <a:lnTo>
                  <a:pt x="48" y="1537"/>
                </a:lnTo>
                <a:lnTo>
                  <a:pt x="81" y="1489"/>
                </a:lnTo>
                <a:lnTo>
                  <a:pt x="129" y="1425"/>
                </a:lnTo>
                <a:lnTo>
                  <a:pt x="177" y="1345"/>
                </a:lnTo>
                <a:lnTo>
                  <a:pt x="258" y="1185"/>
                </a:lnTo>
                <a:lnTo>
                  <a:pt x="338" y="1025"/>
                </a:lnTo>
                <a:lnTo>
                  <a:pt x="403" y="880"/>
                </a:lnTo>
                <a:lnTo>
                  <a:pt x="451" y="720"/>
                </a:lnTo>
                <a:lnTo>
                  <a:pt x="499" y="576"/>
                </a:lnTo>
                <a:lnTo>
                  <a:pt x="531" y="464"/>
                </a:lnTo>
                <a:lnTo>
                  <a:pt x="564" y="352"/>
                </a:lnTo>
                <a:lnTo>
                  <a:pt x="580" y="272"/>
                </a:lnTo>
                <a:lnTo>
                  <a:pt x="580" y="208"/>
                </a:lnTo>
                <a:lnTo>
                  <a:pt x="580" y="160"/>
                </a:lnTo>
                <a:lnTo>
                  <a:pt x="564" y="112"/>
                </a:lnTo>
                <a:lnTo>
                  <a:pt x="564" y="80"/>
                </a:lnTo>
                <a:lnTo>
                  <a:pt x="548" y="48"/>
                </a:lnTo>
                <a:lnTo>
                  <a:pt x="548" y="32"/>
                </a:lnTo>
                <a:lnTo>
                  <a:pt x="548" y="16"/>
                </a:lnTo>
                <a:lnTo>
                  <a:pt x="580" y="0"/>
                </a:lnTo>
                <a:lnTo>
                  <a:pt x="596" y="16"/>
                </a:lnTo>
                <a:lnTo>
                  <a:pt x="628" y="16"/>
                </a:lnTo>
                <a:lnTo>
                  <a:pt x="660" y="32"/>
                </a:lnTo>
                <a:lnTo>
                  <a:pt x="692" y="64"/>
                </a:lnTo>
                <a:lnTo>
                  <a:pt x="725" y="96"/>
                </a:lnTo>
                <a:lnTo>
                  <a:pt x="741" y="128"/>
                </a:lnTo>
                <a:lnTo>
                  <a:pt x="757" y="144"/>
                </a:lnTo>
                <a:lnTo>
                  <a:pt x="757" y="160"/>
                </a:lnTo>
                <a:lnTo>
                  <a:pt x="757" y="192"/>
                </a:lnTo>
                <a:lnTo>
                  <a:pt x="757" y="224"/>
                </a:lnTo>
                <a:lnTo>
                  <a:pt x="741" y="288"/>
                </a:lnTo>
                <a:lnTo>
                  <a:pt x="725" y="384"/>
                </a:lnTo>
                <a:lnTo>
                  <a:pt x="692" y="464"/>
                </a:lnTo>
                <a:lnTo>
                  <a:pt x="676" y="576"/>
                </a:lnTo>
                <a:lnTo>
                  <a:pt x="628" y="688"/>
                </a:lnTo>
                <a:lnTo>
                  <a:pt x="580" y="81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33"/>
          <p:cNvSpPr/>
          <p:nvPr/>
        </p:nvSpPr>
        <p:spPr>
          <a:xfrm>
            <a:off x="8923867" y="2678007"/>
            <a:ext cx="626533" cy="895351"/>
          </a:xfrm>
          <a:custGeom>
            <a:avLst/>
            <a:gdLst>
              <a:gd name="txL" fmla="*/ 0 w 741"/>
              <a:gd name="txT" fmla="*/ 0 h 1057"/>
              <a:gd name="txR" fmla="*/ 741 w 741"/>
              <a:gd name="txB" fmla="*/ 1057 h 1057"/>
            </a:gdLst>
            <a:ahLst/>
            <a:cxnLst>
              <a:cxn ang="0">
                <a:pos x="0" y="2147483647"/>
              </a:cxn>
              <a:cxn ang="0">
                <a:pos x="0" y="0"/>
              </a:cxn>
              <a:cxn ang="0">
                <a:pos x="0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741" h="1057">
                <a:moveTo>
                  <a:pt x="0" y="32"/>
                </a:moveTo>
                <a:lnTo>
                  <a:pt x="0" y="0"/>
                </a:lnTo>
                <a:lnTo>
                  <a:pt x="32" y="0"/>
                </a:lnTo>
                <a:lnTo>
                  <a:pt x="65" y="0"/>
                </a:lnTo>
                <a:lnTo>
                  <a:pt x="81" y="16"/>
                </a:lnTo>
                <a:lnTo>
                  <a:pt x="113" y="48"/>
                </a:lnTo>
                <a:lnTo>
                  <a:pt x="161" y="80"/>
                </a:lnTo>
                <a:lnTo>
                  <a:pt x="193" y="128"/>
                </a:lnTo>
                <a:lnTo>
                  <a:pt x="242" y="176"/>
                </a:lnTo>
                <a:lnTo>
                  <a:pt x="306" y="256"/>
                </a:lnTo>
                <a:lnTo>
                  <a:pt x="370" y="336"/>
                </a:lnTo>
                <a:lnTo>
                  <a:pt x="435" y="416"/>
                </a:lnTo>
                <a:lnTo>
                  <a:pt x="515" y="512"/>
                </a:lnTo>
                <a:lnTo>
                  <a:pt x="564" y="593"/>
                </a:lnTo>
                <a:lnTo>
                  <a:pt x="628" y="673"/>
                </a:lnTo>
                <a:lnTo>
                  <a:pt x="660" y="737"/>
                </a:lnTo>
                <a:lnTo>
                  <a:pt x="692" y="801"/>
                </a:lnTo>
                <a:lnTo>
                  <a:pt x="709" y="849"/>
                </a:lnTo>
                <a:lnTo>
                  <a:pt x="725" y="897"/>
                </a:lnTo>
                <a:lnTo>
                  <a:pt x="741" y="929"/>
                </a:lnTo>
                <a:lnTo>
                  <a:pt x="725" y="977"/>
                </a:lnTo>
                <a:lnTo>
                  <a:pt x="725" y="1009"/>
                </a:lnTo>
                <a:lnTo>
                  <a:pt x="725" y="1041"/>
                </a:lnTo>
                <a:lnTo>
                  <a:pt x="709" y="1057"/>
                </a:lnTo>
                <a:lnTo>
                  <a:pt x="676" y="1057"/>
                </a:lnTo>
                <a:lnTo>
                  <a:pt x="644" y="1025"/>
                </a:lnTo>
                <a:lnTo>
                  <a:pt x="596" y="977"/>
                </a:lnTo>
                <a:lnTo>
                  <a:pt x="548" y="913"/>
                </a:lnTo>
                <a:lnTo>
                  <a:pt x="483" y="817"/>
                </a:lnTo>
                <a:lnTo>
                  <a:pt x="403" y="705"/>
                </a:lnTo>
                <a:lnTo>
                  <a:pt x="322" y="561"/>
                </a:lnTo>
                <a:lnTo>
                  <a:pt x="226" y="400"/>
                </a:lnTo>
                <a:lnTo>
                  <a:pt x="177" y="320"/>
                </a:lnTo>
                <a:lnTo>
                  <a:pt x="129" y="256"/>
                </a:lnTo>
                <a:lnTo>
                  <a:pt x="97" y="192"/>
                </a:lnTo>
                <a:lnTo>
                  <a:pt x="65" y="144"/>
                </a:lnTo>
                <a:lnTo>
                  <a:pt x="32" y="112"/>
                </a:lnTo>
                <a:lnTo>
                  <a:pt x="16" y="80"/>
                </a:lnTo>
                <a:lnTo>
                  <a:pt x="0" y="48"/>
                </a:lnTo>
                <a:lnTo>
                  <a:pt x="0" y="3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" name="Freeform 34"/>
          <p:cNvSpPr/>
          <p:nvPr/>
        </p:nvSpPr>
        <p:spPr>
          <a:xfrm>
            <a:off x="8227484" y="2392257"/>
            <a:ext cx="628649" cy="1356783"/>
          </a:xfrm>
          <a:custGeom>
            <a:avLst/>
            <a:gdLst>
              <a:gd name="txL" fmla="*/ 0 w 741"/>
              <a:gd name="txT" fmla="*/ 0 h 1601"/>
              <a:gd name="txR" fmla="*/ 741 w 741"/>
              <a:gd name="txB" fmla="*/ 1601 h 1601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741" h="1601">
                <a:moveTo>
                  <a:pt x="145" y="1329"/>
                </a:moveTo>
                <a:lnTo>
                  <a:pt x="225" y="1201"/>
                </a:lnTo>
                <a:lnTo>
                  <a:pt x="306" y="1073"/>
                </a:lnTo>
                <a:lnTo>
                  <a:pt x="354" y="945"/>
                </a:lnTo>
                <a:lnTo>
                  <a:pt x="403" y="816"/>
                </a:lnTo>
                <a:lnTo>
                  <a:pt x="467" y="576"/>
                </a:lnTo>
                <a:lnTo>
                  <a:pt x="499" y="464"/>
                </a:lnTo>
                <a:lnTo>
                  <a:pt x="515" y="352"/>
                </a:lnTo>
                <a:lnTo>
                  <a:pt x="531" y="256"/>
                </a:lnTo>
                <a:lnTo>
                  <a:pt x="547" y="192"/>
                </a:lnTo>
                <a:lnTo>
                  <a:pt x="547" y="128"/>
                </a:lnTo>
                <a:lnTo>
                  <a:pt x="531" y="96"/>
                </a:lnTo>
                <a:lnTo>
                  <a:pt x="515" y="64"/>
                </a:lnTo>
                <a:lnTo>
                  <a:pt x="515" y="48"/>
                </a:lnTo>
                <a:lnTo>
                  <a:pt x="515" y="32"/>
                </a:lnTo>
                <a:lnTo>
                  <a:pt x="531" y="16"/>
                </a:lnTo>
                <a:lnTo>
                  <a:pt x="547" y="0"/>
                </a:lnTo>
                <a:lnTo>
                  <a:pt x="580" y="0"/>
                </a:lnTo>
                <a:lnTo>
                  <a:pt x="612" y="16"/>
                </a:lnTo>
                <a:lnTo>
                  <a:pt x="660" y="48"/>
                </a:lnTo>
                <a:lnTo>
                  <a:pt x="692" y="80"/>
                </a:lnTo>
                <a:lnTo>
                  <a:pt x="708" y="96"/>
                </a:lnTo>
                <a:lnTo>
                  <a:pt x="725" y="128"/>
                </a:lnTo>
                <a:lnTo>
                  <a:pt x="741" y="144"/>
                </a:lnTo>
                <a:lnTo>
                  <a:pt x="741" y="176"/>
                </a:lnTo>
                <a:lnTo>
                  <a:pt x="725" y="240"/>
                </a:lnTo>
                <a:lnTo>
                  <a:pt x="708" y="320"/>
                </a:lnTo>
                <a:lnTo>
                  <a:pt x="676" y="416"/>
                </a:lnTo>
                <a:lnTo>
                  <a:pt x="644" y="544"/>
                </a:lnTo>
                <a:lnTo>
                  <a:pt x="612" y="656"/>
                </a:lnTo>
                <a:lnTo>
                  <a:pt x="564" y="800"/>
                </a:lnTo>
                <a:lnTo>
                  <a:pt x="515" y="929"/>
                </a:lnTo>
                <a:lnTo>
                  <a:pt x="451" y="1073"/>
                </a:lnTo>
                <a:lnTo>
                  <a:pt x="370" y="1201"/>
                </a:lnTo>
                <a:lnTo>
                  <a:pt x="290" y="1313"/>
                </a:lnTo>
                <a:lnTo>
                  <a:pt x="193" y="1425"/>
                </a:lnTo>
                <a:lnTo>
                  <a:pt x="113" y="1505"/>
                </a:lnTo>
                <a:lnTo>
                  <a:pt x="64" y="1569"/>
                </a:lnTo>
                <a:lnTo>
                  <a:pt x="16" y="1601"/>
                </a:lnTo>
                <a:lnTo>
                  <a:pt x="0" y="1601"/>
                </a:lnTo>
                <a:lnTo>
                  <a:pt x="0" y="1569"/>
                </a:lnTo>
                <a:lnTo>
                  <a:pt x="32" y="1521"/>
                </a:lnTo>
                <a:lnTo>
                  <a:pt x="81" y="1441"/>
                </a:lnTo>
                <a:lnTo>
                  <a:pt x="145" y="1329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35"/>
          <p:cNvSpPr/>
          <p:nvPr/>
        </p:nvSpPr>
        <p:spPr>
          <a:xfrm>
            <a:off x="8310033" y="2582757"/>
            <a:ext cx="531284" cy="895349"/>
          </a:xfrm>
          <a:custGeom>
            <a:avLst/>
            <a:gdLst>
              <a:gd name="txL" fmla="*/ 0 w 628"/>
              <a:gd name="txT" fmla="*/ 0 h 1057"/>
              <a:gd name="txR" fmla="*/ 628 w 628"/>
              <a:gd name="txB" fmla="*/ 1057 h 1057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28" h="1057">
                <a:moveTo>
                  <a:pt x="579" y="833"/>
                </a:moveTo>
                <a:lnTo>
                  <a:pt x="611" y="881"/>
                </a:lnTo>
                <a:lnTo>
                  <a:pt x="628" y="913"/>
                </a:lnTo>
                <a:lnTo>
                  <a:pt x="628" y="961"/>
                </a:lnTo>
                <a:lnTo>
                  <a:pt x="628" y="993"/>
                </a:lnTo>
                <a:lnTo>
                  <a:pt x="611" y="1025"/>
                </a:lnTo>
                <a:lnTo>
                  <a:pt x="595" y="1041"/>
                </a:lnTo>
                <a:lnTo>
                  <a:pt x="579" y="1057"/>
                </a:lnTo>
                <a:lnTo>
                  <a:pt x="547" y="1057"/>
                </a:lnTo>
                <a:lnTo>
                  <a:pt x="515" y="1025"/>
                </a:lnTo>
                <a:lnTo>
                  <a:pt x="483" y="961"/>
                </a:lnTo>
                <a:lnTo>
                  <a:pt x="434" y="865"/>
                </a:lnTo>
                <a:lnTo>
                  <a:pt x="386" y="769"/>
                </a:lnTo>
                <a:lnTo>
                  <a:pt x="322" y="640"/>
                </a:lnTo>
                <a:lnTo>
                  <a:pt x="257" y="512"/>
                </a:lnTo>
                <a:lnTo>
                  <a:pt x="177" y="368"/>
                </a:lnTo>
                <a:lnTo>
                  <a:pt x="128" y="304"/>
                </a:lnTo>
                <a:lnTo>
                  <a:pt x="96" y="240"/>
                </a:lnTo>
                <a:lnTo>
                  <a:pt x="64" y="176"/>
                </a:lnTo>
                <a:lnTo>
                  <a:pt x="32" y="128"/>
                </a:lnTo>
                <a:lnTo>
                  <a:pt x="16" y="96"/>
                </a:lnTo>
                <a:lnTo>
                  <a:pt x="0" y="64"/>
                </a:lnTo>
                <a:lnTo>
                  <a:pt x="0" y="48"/>
                </a:lnTo>
                <a:lnTo>
                  <a:pt x="0" y="32"/>
                </a:lnTo>
                <a:lnTo>
                  <a:pt x="0" y="0"/>
                </a:lnTo>
                <a:lnTo>
                  <a:pt x="16" y="0"/>
                </a:lnTo>
                <a:lnTo>
                  <a:pt x="32" y="0"/>
                </a:lnTo>
                <a:lnTo>
                  <a:pt x="64" y="32"/>
                </a:lnTo>
                <a:lnTo>
                  <a:pt x="112" y="64"/>
                </a:lnTo>
                <a:lnTo>
                  <a:pt x="177" y="128"/>
                </a:lnTo>
                <a:lnTo>
                  <a:pt x="306" y="304"/>
                </a:lnTo>
                <a:lnTo>
                  <a:pt x="418" y="480"/>
                </a:lnTo>
                <a:lnTo>
                  <a:pt x="483" y="592"/>
                </a:lnTo>
                <a:lnTo>
                  <a:pt x="531" y="689"/>
                </a:lnTo>
                <a:lnTo>
                  <a:pt x="563" y="769"/>
                </a:lnTo>
                <a:lnTo>
                  <a:pt x="579" y="833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2" name="Freeform 36"/>
          <p:cNvSpPr/>
          <p:nvPr/>
        </p:nvSpPr>
        <p:spPr>
          <a:xfrm>
            <a:off x="8119533" y="1850391"/>
            <a:ext cx="1771651" cy="2575983"/>
          </a:xfrm>
          <a:custGeom>
            <a:avLst/>
            <a:gdLst>
              <a:gd name="txL" fmla="*/ 0 w 2093"/>
              <a:gd name="txT" fmla="*/ 0 h 3043"/>
              <a:gd name="txR" fmla="*/ 2093 w 2093"/>
              <a:gd name="txB" fmla="*/ 3043 h 304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093" h="3043">
                <a:moveTo>
                  <a:pt x="1594" y="240"/>
                </a:moveTo>
                <a:lnTo>
                  <a:pt x="1433" y="240"/>
                </a:lnTo>
                <a:lnTo>
                  <a:pt x="1272" y="256"/>
                </a:lnTo>
                <a:lnTo>
                  <a:pt x="1224" y="256"/>
                </a:lnTo>
                <a:lnTo>
                  <a:pt x="1159" y="272"/>
                </a:lnTo>
                <a:lnTo>
                  <a:pt x="1095" y="272"/>
                </a:lnTo>
                <a:lnTo>
                  <a:pt x="1015" y="288"/>
                </a:lnTo>
                <a:lnTo>
                  <a:pt x="934" y="304"/>
                </a:lnTo>
                <a:lnTo>
                  <a:pt x="837" y="320"/>
                </a:lnTo>
                <a:lnTo>
                  <a:pt x="741" y="320"/>
                </a:lnTo>
                <a:lnTo>
                  <a:pt x="628" y="336"/>
                </a:lnTo>
                <a:lnTo>
                  <a:pt x="515" y="352"/>
                </a:lnTo>
                <a:lnTo>
                  <a:pt x="419" y="368"/>
                </a:lnTo>
                <a:lnTo>
                  <a:pt x="322" y="384"/>
                </a:lnTo>
                <a:lnTo>
                  <a:pt x="242" y="384"/>
                </a:lnTo>
                <a:lnTo>
                  <a:pt x="161" y="400"/>
                </a:lnTo>
                <a:lnTo>
                  <a:pt x="97" y="400"/>
                </a:lnTo>
                <a:lnTo>
                  <a:pt x="49" y="400"/>
                </a:lnTo>
                <a:lnTo>
                  <a:pt x="0" y="400"/>
                </a:lnTo>
                <a:lnTo>
                  <a:pt x="0" y="288"/>
                </a:lnTo>
                <a:lnTo>
                  <a:pt x="113" y="288"/>
                </a:lnTo>
                <a:lnTo>
                  <a:pt x="242" y="272"/>
                </a:lnTo>
                <a:lnTo>
                  <a:pt x="371" y="256"/>
                </a:lnTo>
                <a:lnTo>
                  <a:pt x="515" y="240"/>
                </a:lnTo>
                <a:lnTo>
                  <a:pt x="660" y="224"/>
                </a:lnTo>
                <a:lnTo>
                  <a:pt x="837" y="192"/>
                </a:lnTo>
                <a:lnTo>
                  <a:pt x="1015" y="160"/>
                </a:lnTo>
                <a:lnTo>
                  <a:pt x="1208" y="128"/>
                </a:lnTo>
                <a:lnTo>
                  <a:pt x="1304" y="128"/>
                </a:lnTo>
                <a:lnTo>
                  <a:pt x="1401" y="112"/>
                </a:lnTo>
                <a:lnTo>
                  <a:pt x="1465" y="96"/>
                </a:lnTo>
                <a:lnTo>
                  <a:pt x="1530" y="96"/>
                </a:lnTo>
                <a:lnTo>
                  <a:pt x="1578" y="80"/>
                </a:lnTo>
                <a:lnTo>
                  <a:pt x="1610" y="64"/>
                </a:lnTo>
                <a:lnTo>
                  <a:pt x="1642" y="64"/>
                </a:lnTo>
                <a:lnTo>
                  <a:pt x="1659" y="48"/>
                </a:lnTo>
                <a:lnTo>
                  <a:pt x="1691" y="16"/>
                </a:lnTo>
                <a:lnTo>
                  <a:pt x="1723" y="0"/>
                </a:lnTo>
                <a:lnTo>
                  <a:pt x="1755" y="0"/>
                </a:lnTo>
                <a:lnTo>
                  <a:pt x="1787" y="32"/>
                </a:lnTo>
                <a:lnTo>
                  <a:pt x="1852" y="48"/>
                </a:lnTo>
                <a:lnTo>
                  <a:pt x="1932" y="96"/>
                </a:lnTo>
                <a:lnTo>
                  <a:pt x="1997" y="128"/>
                </a:lnTo>
                <a:lnTo>
                  <a:pt x="2045" y="176"/>
                </a:lnTo>
                <a:lnTo>
                  <a:pt x="2077" y="192"/>
                </a:lnTo>
                <a:lnTo>
                  <a:pt x="2093" y="224"/>
                </a:lnTo>
                <a:lnTo>
                  <a:pt x="2077" y="272"/>
                </a:lnTo>
                <a:lnTo>
                  <a:pt x="2061" y="320"/>
                </a:lnTo>
                <a:lnTo>
                  <a:pt x="2045" y="336"/>
                </a:lnTo>
                <a:lnTo>
                  <a:pt x="2045" y="368"/>
                </a:lnTo>
                <a:lnTo>
                  <a:pt x="2029" y="416"/>
                </a:lnTo>
                <a:lnTo>
                  <a:pt x="2029" y="480"/>
                </a:lnTo>
                <a:lnTo>
                  <a:pt x="2029" y="561"/>
                </a:lnTo>
                <a:lnTo>
                  <a:pt x="2029" y="657"/>
                </a:lnTo>
                <a:lnTo>
                  <a:pt x="2029" y="753"/>
                </a:lnTo>
                <a:lnTo>
                  <a:pt x="2029" y="881"/>
                </a:lnTo>
                <a:lnTo>
                  <a:pt x="2045" y="1121"/>
                </a:lnTo>
                <a:lnTo>
                  <a:pt x="2045" y="1361"/>
                </a:lnTo>
                <a:lnTo>
                  <a:pt x="2045" y="1586"/>
                </a:lnTo>
                <a:lnTo>
                  <a:pt x="2061" y="1794"/>
                </a:lnTo>
                <a:lnTo>
                  <a:pt x="2061" y="2002"/>
                </a:lnTo>
                <a:lnTo>
                  <a:pt x="2077" y="2178"/>
                </a:lnTo>
                <a:lnTo>
                  <a:pt x="2061" y="2354"/>
                </a:lnTo>
                <a:lnTo>
                  <a:pt x="2061" y="2514"/>
                </a:lnTo>
                <a:lnTo>
                  <a:pt x="2045" y="2643"/>
                </a:lnTo>
                <a:lnTo>
                  <a:pt x="2029" y="2755"/>
                </a:lnTo>
                <a:lnTo>
                  <a:pt x="1997" y="2851"/>
                </a:lnTo>
                <a:lnTo>
                  <a:pt x="1964" y="2915"/>
                </a:lnTo>
                <a:lnTo>
                  <a:pt x="1932" y="2979"/>
                </a:lnTo>
                <a:lnTo>
                  <a:pt x="1900" y="3011"/>
                </a:lnTo>
                <a:lnTo>
                  <a:pt x="1884" y="3027"/>
                </a:lnTo>
                <a:lnTo>
                  <a:pt x="1852" y="3043"/>
                </a:lnTo>
                <a:lnTo>
                  <a:pt x="1836" y="3027"/>
                </a:lnTo>
                <a:lnTo>
                  <a:pt x="1803" y="3011"/>
                </a:lnTo>
                <a:lnTo>
                  <a:pt x="1787" y="2963"/>
                </a:lnTo>
                <a:lnTo>
                  <a:pt x="1771" y="2915"/>
                </a:lnTo>
                <a:lnTo>
                  <a:pt x="1755" y="2835"/>
                </a:lnTo>
                <a:lnTo>
                  <a:pt x="1723" y="2771"/>
                </a:lnTo>
                <a:lnTo>
                  <a:pt x="1675" y="2707"/>
                </a:lnTo>
                <a:lnTo>
                  <a:pt x="1610" y="2627"/>
                </a:lnTo>
                <a:lnTo>
                  <a:pt x="1530" y="2563"/>
                </a:lnTo>
                <a:lnTo>
                  <a:pt x="1481" y="2514"/>
                </a:lnTo>
                <a:lnTo>
                  <a:pt x="1465" y="2482"/>
                </a:lnTo>
                <a:lnTo>
                  <a:pt x="1449" y="2466"/>
                </a:lnTo>
                <a:lnTo>
                  <a:pt x="1481" y="2450"/>
                </a:lnTo>
                <a:lnTo>
                  <a:pt x="1514" y="2450"/>
                </a:lnTo>
                <a:lnTo>
                  <a:pt x="1562" y="2466"/>
                </a:lnTo>
                <a:lnTo>
                  <a:pt x="1610" y="2498"/>
                </a:lnTo>
                <a:lnTo>
                  <a:pt x="1691" y="2514"/>
                </a:lnTo>
                <a:lnTo>
                  <a:pt x="1739" y="2530"/>
                </a:lnTo>
                <a:lnTo>
                  <a:pt x="1787" y="2546"/>
                </a:lnTo>
                <a:lnTo>
                  <a:pt x="1820" y="2530"/>
                </a:lnTo>
                <a:lnTo>
                  <a:pt x="1836" y="2530"/>
                </a:lnTo>
                <a:lnTo>
                  <a:pt x="1836" y="2498"/>
                </a:lnTo>
                <a:lnTo>
                  <a:pt x="1852" y="2466"/>
                </a:lnTo>
                <a:lnTo>
                  <a:pt x="1852" y="2434"/>
                </a:lnTo>
                <a:lnTo>
                  <a:pt x="1868" y="2370"/>
                </a:lnTo>
                <a:lnTo>
                  <a:pt x="1868" y="2322"/>
                </a:lnTo>
                <a:lnTo>
                  <a:pt x="1884" y="2242"/>
                </a:lnTo>
                <a:lnTo>
                  <a:pt x="1884" y="2162"/>
                </a:lnTo>
                <a:lnTo>
                  <a:pt x="1900" y="1986"/>
                </a:lnTo>
                <a:lnTo>
                  <a:pt x="1900" y="1794"/>
                </a:lnTo>
                <a:lnTo>
                  <a:pt x="1900" y="1570"/>
                </a:lnTo>
                <a:lnTo>
                  <a:pt x="1884" y="1329"/>
                </a:lnTo>
                <a:lnTo>
                  <a:pt x="1868" y="1089"/>
                </a:lnTo>
                <a:lnTo>
                  <a:pt x="1868" y="881"/>
                </a:lnTo>
                <a:lnTo>
                  <a:pt x="1852" y="721"/>
                </a:lnTo>
                <a:lnTo>
                  <a:pt x="1852" y="561"/>
                </a:lnTo>
                <a:lnTo>
                  <a:pt x="1820" y="448"/>
                </a:lnTo>
                <a:lnTo>
                  <a:pt x="1803" y="368"/>
                </a:lnTo>
                <a:lnTo>
                  <a:pt x="1787" y="304"/>
                </a:lnTo>
                <a:lnTo>
                  <a:pt x="1771" y="272"/>
                </a:lnTo>
                <a:lnTo>
                  <a:pt x="1755" y="256"/>
                </a:lnTo>
                <a:lnTo>
                  <a:pt x="1723" y="256"/>
                </a:lnTo>
                <a:lnTo>
                  <a:pt x="1659" y="240"/>
                </a:lnTo>
                <a:lnTo>
                  <a:pt x="1594" y="24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896" y="58547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4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5861507" y="5456238"/>
            <a:ext cx="2709863" cy="1044942"/>
            <a:chOff x="208" y="240"/>
            <a:chExt cx="1770" cy="1647"/>
          </a:xfrm>
        </p:grpSpPr>
        <p:sp>
          <p:nvSpPr>
            <p:cNvPr id="7192" name="Text Box 18"/>
            <p:cNvSpPr txBox="1"/>
            <p:nvPr/>
          </p:nvSpPr>
          <p:spPr>
            <a:xfrm>
              <a:off x="208" y="240"/>
              <a:ext cx="1680" cy="92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kē  dǒu  </a:t>
              </a:r>
              <a:endPara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7193" name="Text Box 19"/>
            <p:cNvSpPr txBox="1"/>
            <p:nvPr/>
          </p:nvSpPr>
          <p:spPr>
            <a:xfrm>
              <a:off x="208" y="870"/>
              <a:ext cx="1770" cy="101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3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蝌  蚪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441277" y="5345113"/>
            <a:ext cx="1823402" cy="1083018"/>
            <a:chOff x="-345" y="-360"/>
            <a:chExt cx="1809" cy="1706"/>
          </a:xfrm>
        </p:grpSpPr>
        <p:sp>
          <p:nvSpPr>
            <p:cNvPr id="7190" name="Text Box 3"/>
            <p:cNvSpPr txBox="1"/>
            <p:nvPr/>
          </p:nvSpPr>
          <p:spPr>
            <a:xfrm>
              <a:off x="-206" y="330"/>
              <a:ext cx="1550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蜘  蛛</a:t>
              </a:r>
            </a:p>
          </p:txBody>
        </p:sp>
        <p:sp>
          <p:nvSpPr>
            <p:cNvPr id="7191" name="Text Box 4"/>
            <p:cNvSpPr txBox="1"/>
            <p:nvPr/>
          </p:nvSpPr>
          <p:spPr>
            <a:xfrm>
              <a:off x="-345" y="-360"/>
              <a:ext cx="1809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zhī </a:t>
              </a:r>
              <a:r>
                <a:rPr lang="en-US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zhū</a:t>
              </a:r>
            </a:p>
          </p:txBody>
        </p:sp>
      </p:grpSp>
      <p:grpSp>
        <p:nvGrpSpPr>
          <p:cNvPr id="4" name="Group 5"/>
          <p:cNvGrpSpPr/>
          <p:nvPr/>
        </p:nvGrpSpPr>
        <p:grpSpPr>
          <a:xfrm>
            <a:off x="5571403" y="2748280"/>
            <a:ext cx="1722219" cy="1083019"/>
            <a:chOff x="104" y="-360"/>
            <a:chExt cx="1322" cy="1706"/>
          </a:xfrm>
        </p:grpSpPr>
        <p:sp>
          <p:nvSpPr>
            <p:cNvPr id="7188" name="Text Box 6"/>
            <p:cNvSpPr txBox="1"/>
            <p:nvPr/>
          </p:nvSpPr>
          <p:spPr>
            <a:xfrm>
              <a:off x="186" y="330"/>
              <a:ext cx="1199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蝴  蝶</a:t>
              </a:r>
            </a:p>
          </p:txBody>
        </p:sp>
        <p:sp>
          <p:nvSpPr>
            <p:cNvPr id="7189" name="Text Box 7"/>
            <p:cNvSpPr txBox="1"/>
            <p:nvPr/>
          </p:nvSpPr>
          <p:spPr>
            <a:xfrm>
              <a:off x="104" y="-360"/>
              <a:ext cx="1322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rgbClr val="FF0000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 </a:t>
              </a:r>
              <a:r>
                <a:rPr lang="zh-CN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hú  dié</a:t>
              </a:r>
            </a:p>
          </p:txBody>
        </p:sp>
      </p:grpSp>
      <p:grpSp>
        <p:nvGrpSpPr>
          <p:cNvPr id="5" name="Group 8"/>
          <p:cNvGrpSpPr/>
          <p:nvPr/>
        </p:nvGrpSpPr>
        <p:grpSpPr>
          <a:xfrm>
            <a:off x="8436293" y="2748280"/>
            <a:ext cx="1823489" cy="1102064"/>
            <a:chOff x="0" y="-360"/>
            <a:chExt cx="1648" cy="1736"/>
          </a:xfrm>
        </p:grpSpPr>
        <p:sp>
          <p:nvSpPr>
            <p:cNvPr id="7186" name="Text Box 9"/>
            <p:cNvSpPr txBox="1"/>
            <p:nvPr/>
          </p:nvSpPr>
          <p:spPr>
            <a:xfrm>
              <a:off x="120" y="360"/>
              <a:ext cx="1412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蚯  蚓</a:t>
              </a:r>
            </a:p>
          </p:txBody>
        </p:sp>
        <p:sp>
          <p:nvSpPr>
            <p:cNvPr id="7187" name="Text Box 10"/>
            <p:cNvSpPr txBox="1"/>
            <p:nvPr/>
          </p:nvSpPr>
          <p:spPr>
            <a:xfrm>
              <a:off x="0" y="-360"/>
              <a:ext cx="1648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qiū </a:t>
              </a:r>
              <a:r>
                <a:rPr lang="en-US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yǐn</a:t>
              </a:r>
            </a:p>
          </p:txBody>
        </p:sp>
      </p:grpSp>
      <p:grpSp>
        <p:nvGrpSpPr>
          <p:cNvPr id="6" name="Group 11"/>
          <p:cNvGrpSpPr/>
          <p:nvPr/>
        </p:nvGrpSpPr>
        <p:grpSpPr>
          <a:xfrm>
            <a:off x="2792730" y="5416550"/>
            <a:ext cx="1413623" cy="1035388"/>
            <a:chOff x="-120" y="-240"/>
            <a:chExt cx="1301" cy="1631"/>
          </a:xfrm>
        </p:grpSpPr>
        <p:sp>
          <p:nvSpPr>
            <p:cNvPr id="7184" name="Text Box 12"/>
            <p:cNvSpPr txBox="1"/>
            <p:nvPr/>
          </p:nvSpPr>
          <p:spPr>
            <a:xfrm>
              <a:off x="-120" y="375"/>
              <a:ext cx="1226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蚂 蚁</a:t>
              </a:r>
            </a:p>
          </p:txBody>
        </p:sp>
        <p:sp>
          <p:nvSpPr>
            <p:cNvPr id="7185" name="Text Box 13"/>
            <p:cNvSpPr txBox="1"/>
            <p:nvPr/>
          </p:nvSpPr>
          <p:spPr>
            <a:xfrm>
              <a:off x="-120" y="-240"/>
              <a:ext cx="1301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mǎ </a:t>
              </a:r>
              <a:r>
                <a:rPr lang="en-US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yǐ</a:t>
              </a:r>
            </a:p>
          </p:txBody>
        </p:sp>
      </p:grpSp>
      <p:grpSp>
        <p:nvGrpSpPr>
          <p:cNvPr id="7" name="Group 14"/>
          <p:cNvGrpSpPr/>
          <p:nvPr/>
        </p:nvGrpSpPr>
        <p:grpSpPr>
          <a:xfrm>
            <a:off x="2354887" y="2784793"/>
            <a:ext cx="2028825" cy="1102043"/>
            <a:chOff x="-320" y="-120"/>
            <a:chExt cx="2201" cy="1737"/>
          </a:xfrm>
        </p:grpSpPr>
        <p:sp>
          <p:nvSpPr>
            <p:cNvPr id="7182" name="Text Box 15"/>
            <p:cNvSpPr txBox="1"/>
            <p:nvPr/>
          </p:nvSpPr>
          <p:spPr>
            <a:xfrm>
              <a:off x="-320" y="-120"/>
              <a:ext cx="2201" cy="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qīnɡ tínɡ</a:t>
              </a:r>
            </a:p>
          </p:txBody>
        </p:sp>
        <p:sp>
          <p:nvSpPr>
            <p:cNvPr id="7183" name="Text Box 16"/>
            <p:cNvSpPr txBox="1"/>
            <p:nvPr/>
          </p:nvSpPr>
          <p:spPr>
            <a:xfrm>
              <a:off x="-200" y="600"/>
              <a:ext cx="1820" cy="10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zh-CN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3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蜻  蜓</a:t>
              </a:r>
            </a:p>
          </p:txBody>
        </p:sp>
      </p:grpSp>
      <p:pic>
        <p:nvPicPr>
          <p:cNvPr id="3081" name="Picture 21" descr="u=3725507004,2225961973&amp;fm=23&amp;g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1230" y="3702049"/>
            <a:ext cx="2290530" cy="1795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2" name="Picture 22" descr="u=3276843286,3041069271&amp;fm=23&amp;gp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2252" y="1052837"/>
            <a:ext cx="2471102" cy="1803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3" name="Picture 23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2497" y="1052837"/>
            <a:ext cx="2327996" cy="174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4" name="Picture 24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540000">
            <a:off x="8208619" y="1107726"/>
            <a:ext cx="2283545" cy="1693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5" name="Picture 25" descr="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540000">
            <a:off x="8220367" y="3721644"/>
            <a:ext cx="2260049" cy="1664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6" name="Picture 26" descr="7D78548B49B4CA17CAFF4AD0165DB2B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 flipH="1">
            <a:off x="5488093" y="3702048"/>
            <a:ext cx="2199420" cy="172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7"/>
          <p:cNvGrpSpPr/>
          <p:nvPr/>
        </p:nvGrpSpPr>
        <p:grpSpPr>
          <a:xfrm>
            <a:off x="5064125" y="4473893"/>
            <a:ext cx="6369050" cy="1286828"/>
            <a:chOff x="50" y="240"/>
            <a:chExt cx="1770" cy="2029"/>
          </a:xfrm>
        </p:grpSpPr>
        <p:sp>
          <p:nvSpPr>
            <p:cNvPr id="8214" name="Text Box 18"/>
            <p:cNvSpPr txBox="1"/>
            <p:nvPr/>
          </p:nvSpPr>
          <p:spPr>
            <a:xfrm>
              <a:off x="70" y="240"/>
              <a:ext cx="1680" cy="92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kē  dǒu  </a:t>
              </a:r>
              <a:endPara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215" name="Text Box 19"/>
            <p:cNvSpPr txBox="1"/>
            <p:nvPr/>
          </p:nvSpPr>
          <p:spPr>
            <a:xfrm>
              <a:off x="50" y="960"/>
              <a:ext cx="1770" cy="1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蝌 蚪</a:t>
              </a:r>
            </a:p>
          </p:txBody>
        </p:sp>
      </p:grpSp>
      <p:grpSp>
        <p:nvGrpSpPr>
          <p:cNvPr id="8195" name="Group 2"/>
          <p:cNvGrpSpPr/>
          <p:nvPr/>
        </p:nvGrpSpPr>
        <p:grpSpPr>
          <a:xfrm>
            <a:off x="7493000" y="4402455"/>
            <a:ext cx="2028518" cy="1363028"/>
            <a:chOff x="-120" y="-360"/>
            <a:chExt cx="966" cy="2148"/>
          </a:xfrm>
        </p:grpSpPr>
        <p:sp>
          <p:nvSpPr>
            <p:cNvPr id="8212" name="Text Box 3"/>
            <p:cNvSpPr txBox="1"/>
            <p:nvPr/>
          </p:nvSpPr>
          <p:spPr>
            <a:xfrm>
              <a:off x="-52" y="480"/>
              <a:ext cx="816" cy="13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蜘 蛛</a:t>
              </a:r>
            </a:p>
          </p:txBody>
        </p:sp>
        <p:sp>
          <p:nvSpPr>
            <p:cNvPr id="8213" name="Text Box 4"/>
            <p:cNvSpPr txBox="1"/>
            <p:nvPr/>
          </p:nvSpPr>
          <p:spPr>
            <a:xfrm>
              <a:off x="-120" y="-360"/>
              <a:ext cx="966" cy="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zhī </a:t>
              </a:r>
              <a:r>
                <a:rPr lang="en-US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zhū</a:t>
              </a:r>
            </a:p>
          </p:txBody>
        </p:sp>
      </p:grpSp>
      <p:grpSp>
        <p:nvGrpSpPr>
          <p:cNvPr id="8196" name="Group 5"/>
          <p:cNvGrpSpPr/>
          <p:nvPr/>
        </p:nvGrpSpPr>
        <p:grpSpPr>
          <a:xfrm>
            <a:off x="4992688" y="2837180"/>
            <a:ext cx="2999808" cy="1363028"/>
            <a:chOff x="0" y="-360"/>
            <a:chExt cx="1430" cy="2148"/>
          </a:xfrm>
        </p:grpSpPr>
        <p:sp>
          <p:nvSpPr>
            <p:cNvPr id="8210" name="Text Box 6"/>
            <p:cNvSpPr txBox="1"/>
            <p:nvPr/>
          </p:nvSpPr>
          <p:spPr>
            <a:xfrm>
              <a:off x="68" y="480"/>
              <a:ext cx="817" cy="13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蝴 蝶</a:t>
              </a:r>
            </a:p>
          </p:txBody>
        </p:sp>
        <p:sp>
          <p:nvSpPr>
            <p:cNvPr id="8211" name="Text Box 7"/>
            <p:cNvSpPr txBox="1"/>
            <p:nvPr/>
          </p:nvSpPr>
          <p:spPr>
            <a:xfrm>
              <a:off x="0" y="-360"/>
              <a:ext cx="1430" cy="92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3200" b="1" dirty="0">
                  <a:solidFill>
                    <a:srgbClr val="FF0000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 </a:t>
              </a:r>
              <a:r>
                <a:rPr lang="zh-CN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hú  dié</a:t>
              </a:r>
            </a:p>
          </p:txBody>
        </p:sp>
      </p:grpSp>
      <p:grpSp>
        <p:nvGrpSpPr>
          <p:cNvPr id="8197" name="Group 8"/>
          <p:cNvGrpSpPr/>
          <p:nvPr/>
        </p:nvGrpSpPr>
        <p:grpSpPr>
          <a:xfrm>
            <a:off x="7635875" y="2765743"/>
            <a:ext cx="1823487" cy="1363027"/>
            <a:chOff x="0" y="-360"/>
            <a:chExt cx="869" cy="2148"/>
          </a:xfrm>
        </p:grpSpPr>
        <p:sp>
          <p:nvSpPr>
            <p:cNvPr id="8208" name="Text Box 9"/>
            <p:cNvSpPr txBox="1"/>
            <p:nvPr/>
          </p:nvSpPr>
          <p:spPr>
            <a:xfrm>
              <a:off x="34" y="480"/>
              <a:ext cx="817" cy="13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蚯 蚓</a:t>
              </a:r>
            </a:p>
          </p:txBody>
        </p:sp>
        <p:sp>
          <p:nvSpPr>
            <p:cNvPr id="8209" name="Text Box 10"/>
            <p:cNvSpPr txBox="1"/>
            <p:nvPr/>
          </p:nvSpPr>
          <p:spPr>
            <a:xfrm>
              <a:off x="0" y="-360"/>
              <a:ext cx="869" cy="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qiū </a:t>
              </a:r>
              <a:r>
                <a:rPr lang="en-US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yǐn</a:t>
              </a:r>
            </a:p>
          </p:txBody>
        </p:sp>
      </p:grpSp>
      <p:grpSp>
        <p:nvGrpSpPr>
          <p:cNvPr id="8198" name="Group 11"/>
          <p:cNvGrpSpPr/>
          <p:nvPr/>
        </p:nvGrpSpPr>
        <p:grpSpPr>
          <a:xfrm>
            <a:off x="2349500" y="4402455"/>
            <a:ext cx="1714896" cy="1286828"/>
            <a:chOff x="-188" y="-240"/>
            <a:chExt cx="817" cy="2028"/>
          </a:xfrm>
        </p:grpSpPr>
        <p:sp>
          <p:nvSpPr>
            <p:cNvPr id="8206" name="Text Box 12"/>
            <p:cNvSpPr txBox="1"/>
            <p:nvPr/>
          </p:nvSpPr>
          <p:spPr>
            <a:xfrm>
              <a:off x="-188" y="480"/>
              <a:ext cx="817" cy="13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蚂 蚁</a:t>
              </a:r>
            </a:p>
          </p:txBody>
        </p:sp>
        <p:sp>
          <p:nvSpPr>
            <p:cNvPr id="8207" name="Text Box 13"/>
            <p:cNvSpPr txBox="1"/>
            <p:nvPr/>
          </p:nvSpPr>
          <p:spPr>
            <a:xfrm>
              <a:off x="-120" y="-240"/>
              <a:ext cx="673" cy="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mǎ </a:t>
              </a:r>
              <a:r>
                <a:rPr lang="en-US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yǐ</a:t>
              </a:r>
            </a:p>
          </p:txBody>
        </p:sp>
      </p:grpSp>
      <p:grpSp>
        <p:nvGrpSpPr>
          <p:cNvPr id="8199" name="Group 14"/>
          <p:cNvGrpSpPr/>
          <p:nvPr/>
        </p:nvGrpSpPr>
        <p:grpSpPr>
          <a:xfrm>
            <a:off x="2279650" y="2837180"/>
            <a:ext cx="2235031" cy="1286829"/>
            <a:chOff x="-50" y="-120"/>
            <a:chExt cx="788" cy="2029"/>
          </a:xfrm>
        </p:grpSpPr>
        <p:sp>
          <p:nvSpPr>
            <p:cNvPr id="8204" name="Text Box 15"/>
            <p:cNvSpPr txBox="1"/>
            <p:nvPr/>
          </p:nvSpPr>
          <p:spPr>
            <a:xfrm>
              <a:off x="-50" y="-120"/>
              <a:ext cx="788" cy="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zh-CN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qīnɡ  tínɡ</a:t>
              </a:r>
            </a:p>
          </p:txBody>
        </p:sp>
        <p:sp>
          <p:nvSpPr>
            <p:cNvPr id="8205" name="Text Box 16"/>
            <p:cNvSpPr txBox="1"/>
            <p:nvPr/>
          </p:nvSpPr>
          <p:spPr>
            <a:xfrm>
              <a:off x="0" y="600"/>
              <a:ext cx="645" cy="13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zh-CN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蜻 蜓</a:t>
              </a:r>
              <a:endPara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8" name="圆角矩形 27"/>
          <p:cNvSpPr/>
          <p:nvPr/>
        </p:nvSpPr>
        <p:spPr>
          <a:xfrm>
            <a:off x="1863725" y="1829118"/>
            <a:ext cx="3497316" cy="64680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读一读，认一认。</a:t>
            </a:r>
          </a:p>
        </p:txBody>
      </p:sp>
      <p:sp>
        <p:nvSpPr>
          <p:cNvPr id="29" name="云形标注 28"/>
          <p:cNvSpPr/>
          <p:nvPr/>
        </p:nvSpPr>
        <p:spPr>
          <a:xfrm>
            <a:off x="6564313" y="836930"/>
            <a:ext cx="3857625" cy="1793875"/>
          </a:xfrm>
          <a:prstGeom prst="cloudCallout">
            <a:avLst>
              <a:gd name="adj1" fmla="val 37448"/>
              <a:gd name="adj2" fmla="val 6090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761798" y="1048068"/>
            <a:ext cx="3460750" cy="13709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我发现这些小动物都是虫子。</a:t>
            </a:r>
          </a:p>
        </p:txBody>
      </p:sp>
      <p:pic>
        <p:nvPicPr>
          <p:cNvPr id="24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1865" y="2933700"/>
            <a:ext cx="1339215" cy="14687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541270" y="1097280"/>
            <a:ext cx="1407160" cy="1568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defRPr/>
            </a:pPr>
            <a:r>
              <a:rPr kumimoji="0" lang="zh-CN" sz="9600" b="1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蜻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314508" y="1097280"/>
            <a:ext cx="1407160" cy="1568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蜓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990908" y="1097280"/>
            <a:ext cx="1407160" cy="1568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蝴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878445" y="1097280"/>
            <a:ext cx="1407160" cy="1568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蝶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617470" y="4754880"/>
            <a:ext cx="1407160" cy="1568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蚯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4409758" y="4754880"/>
            <a:ext cx="1407160" cy="1568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蚓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2541270" y="2926080"/>
            <a:ext cx="1407160" cy="1568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蚂</a:t>
            </a: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4297045" y="2926080"/>
            <a:ext cx="1407160" cy="1568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蚁</a:t>
            </a: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6067108" y="2926080"/>
            <a:ext cx="1407160" cy="1568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蝌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7878445" y="2926080"/>
            <a:ext cx="1407160" cy="1568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蚪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6162358" y="4754880"/>
            <a:ext cx="1407160" cy="1568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蜘</a:t>
            </a: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7991158" y="4754880"/>
            <a:ext cx="1407160" cy="1568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蛛</a:t>
            </a:r>
          </a:p>
        </p:txBody>
      </p:sp>
      <p:grpSp>
        <p:nvGrpSpPr>
          <p:cNvPr id="2" name="Group 14"/>
          <p:cNvGrpSpPr>
            <a:grpSpLocks noChangeAspect="1"/>
          </p:cNvGrpSpPr>
          <p:nvPr/>
        </p:nvGrpSpPr>
        <p:grpSpPr>
          <a:xfrm>
            <a:off x="2532978" y="1345084"/>
            <a:ext cx="6108700" cy="4762500"/>
            <a:chOff x="0" y="24"/>
            <a:chExt cx="3848" cy="3000"/>
          </a:xfrm>
        </p:grpSpPr>
        <p:pic>
          <p:nvPicPr>
            <p:cNvPr id="9237" name="Picture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75" y="24"/>
              <a:ext cx="426" cy="6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8" name="Picture 1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" y="48"/>
              <a:ext cx="422" cy="5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9" name="Picture 1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52" y="48"/>
              <a:ext cx="361" cy="6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40" name="Picture 1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56" y="48"/>
              <a:ext cx="336" cy="62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41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104"/>
              <a:ext cx="487" cy="7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42" name="Picture 2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04" y="1152"/>
              <a:ext cx="480" cy="6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43" name="Picture 2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56" y="1200"/>
              <a:ext cx="395" cy="5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44" name="Picture 2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08" y="1152"/>
              <a:ext cx="432" cy="62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45" name="Picture 2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6" y="2352"/>
              <a:ext cx="413" cy="6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46" name="Picture 2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00" y="2304"/>
              <a:ext cx="426" cy="6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47" name="Picture 2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04" y="2352"/>
              <a:ext cx="432" cy="62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48" name="Picture 2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56" y="2358"/>
              <a:ext cx="392" cy="61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8" name="圆角矩形 27"/>
          <p:cNvSpPr/>
          <p:nvPr/>
        </p:nvSpPr>
        <p:spPr>
          <a:xfrm>
            <a:off x="1693545" y="662305"/>
            <a:ext cx="2716530" cy="5140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读一读，认一认。</a:t>
            </a:r>
          </a:p>
        </p:txBody>
      </p:sp>
      <p:grpSp>
        <p:nvGrpSpPr>
          <p:cNvPr id="9232" name="组合 33"/>
          <p:cNvGrpSpPr/>
          <p:nvPr/>
        </p:nvGrpSpPr>
        <p:grpSpPr>
          <a:xfrm>
            <a:off x="7200901" y="1924050"/>
            <a:ext cx="3849052" cy="3284855"/>
            <a:chOff x="5224147" y="2715888"/>
            <a:chExt cx="3849074" cy="3284872"/>
          </a:xfrm>
        </p:grpSpPr>
        <p:pic>
          <p:nvPicPr>
            <p:cNvPr id="9233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8796" y="4778385"/>
              <a:ext cx="1114425" cy="1222375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9234" name="组合 32"/>
            <p:cNvGrpSpPr/>
            <p:nvPr/>
          </p:nvGrpSpPr>
          <p:grpSpPr>
            <a:xfrm>
              <a:off x="5224147" y="2715888"/>
              <a:ext cx="3429019" cy="1793884"/>
              <a:chOff x="5224147" y="2715888"/>
              <a:chExt cx="3429019" cy="1793884"/>
            </a:xfrm>
          </p:grpSpPr>
          <p:sp>
            <p:nvSpPr>
              <p:cNvPr id="30" name="云形标注 29"/>
              <p:cNvSpPr/>
              <p:nvPr/>
            </p:nvSpPr>
            <p:spPr>
              <a:xfrm>
                <a:off x="5224147" y="2715888"/>
                <a:ext cx="3429019" cy="1793884"/>
              </a:xfrm>
              <a:prstGeom prst="cloudCallout">
                <a:avLst>
                  <a:gd name="adj1" fmla="val 32993"/>
                  <a:gd name="adj2" fmla="val 58248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rPr>
                  <a:t> 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endParaRPr>
              </a:p>
            </p:txBody>
          </p:sp>
          <p:sp>
            <p:nvSpPr>
              <p:cNvPr id="9236" name="矩形 31"/>
              <p:cNvSpPr/>
              <p:nvPr/>
            </p:nvSpPr>
            <p:spPr>
              <a:xfrm>
                <a:off x="5650139" y="2870195"/>
                <a:ext cx="2817610" cy="13709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3200" b="1" dirty="0">
                    <a:solidFill>
                      <a:srgbClr val="0000FF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我发现这些字都是虫字旁。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3"/>
          <p:cNvSpPr>
            <a:spLocks noChangeArrowheads="1"/>
          </p:cNvSpPr>
          <p:nvPr/>
        </p:nvSpPr>
        <p:spPr bwMode="auto">
          <a:xfrm rot="5400000">
            <a:off x="6293644" y="4713446"/>
            <a:ext cx="2000250" cy="7762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 rot="5400000">
            <a:off x="5303044" y="4713446"/>
            <a:ext cx="2000250" cy="7762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 rot="5400000">
            <a:off x="4026694" y="4642009"/>
            <a:ext cx="2000250" cy="7762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 rot="5400000">
            <a:off x="2936081" y="4570571"/>
            <a:ext cx="2000250" cy="7762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 rot="5400000">
            <a:off x="1864519" y="4642009"/>
            <a:ext cx="2000250" cy="7762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 rot="5400000">
            <a:off x="6293644" y="2498884"/>
            <a:ext cx="2000250" cy="7762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 rot="5400000">
            <a:off x="5293519" y="2498884"/>
            <a:ext cx="2000250" cy="7762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 rot="5400000">
            <a:off x="4007644" y="2498884"/>
            <a:ext cx="2000250" cy="7762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 rot="5400000">
            <a:off x="2936081" y="2498884"/>
            <a:ext cx="2000250" cy="7762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 rot="5400000">
            <a:off x="1864519" y="2427446"/>
            <a:ext cx="2000250" cy="7762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0252" name="Text Box 9"/>
          <p:cNvSpPr txBox="1"/>
          <p:nvPr/>
        </p:nvSpPr>
        <p:spPr>
          <a:xfrm>
            <a:off x="2433638" y="1775778"/>
            <a:ext cx="7848600" cy="4276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  胡  丘  斗  知</a:t>
            </a:r>
          </a:p>
          <a:p>
            <a:pPr>
              <a:spcBef>
                <a:spcPct val="50000"/>
              </a:spcBef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蜻 蝴 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蚯</a:t>
            </a: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 蚪 蜘</a:t>
            </a:r>
          </a:p>
          <a:p>
            <a:pPr>
              <a:spcBef>
                <a:spcPct val="50000"/>
              </a:spcBef>
            </a:pPr>
            <a:r>
              <a:rPr lang="zh-CN" altLang="en-US" sz="4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引  马  义  科  朱</a:t>
            </a:r>
          </a:p>
          <a:p>
            <a:pPr>
              <a:spcBef>
                <a:spcPct val="50000"/>
              </a:spcBef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蚓 蚂     蝌 蛛   </a:t>
            </a:r>
            <a:endParaRPr lang="zh-CN" altLang="en-US" sz="54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324350" y="1092835"/>
            <a:ext cx="3171825" cy="5829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读一读，认一认。</a:t>
            </a:r>
          </a:p>
        </p:txBody>
      </p:sp>
      <p:grpSp>
        <p:nvGrpSpPr>
          <p:cNvPr id="2" name="组合 21"/>
          <p:cNvGrpSpPr/>
          <p:nvPr/>
        </p:nvGrpSpPr>
        <p:grpSpPr>
          <a:xfrm>
            <a:off x="7834693" y="1609091"/>
            <a:ext cx="3151248" cy="3571874"/>
            <a:chOff x="6482147" y="1425560"/>
            <a:chExt cx="3151243" cy="3571894"/>
          </a:xfrm>
        </p:grpSpPr>
        <p:pic>
          <p:nvPicPr>
            <p:cNvPr id="10256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6439" y="3775079"/>
              <a:ext cx="1114425" cy="1222375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0257" name="组合 32"/>
            <p:cNvGrpSpPr/>
            <p:nvPr/>
          </p:nvGrpSpPr>
          <p:grpSpPr>
            <a:xfrm>
              <a:off x="6482147" y="1425560"/>
              <a:ext cx="3151243" cy="1492893"/>
              <a:chOff x="6482147" y="1425560"/>
              <a:chExt cx="3151243" cy="1492893"/>
            </a:xfrm>
          </p:grpSpPr>
          <p:sp>
            <p:nvSpPr>
              <p:cNvPr id="26" name="云形标注 25"/>
              <p:cNvSpPr/>
              <p:nvPr/>
            </p:nvSpPr>
            <p:spPr>
              <a:xfrm>
                <a:off x="6482147" y="1425560"/>
                <a:ext cx="2799076" cy="1492893"/>
              </a:xfrm>
              <a:prstGeom prst="cloudCallout">
                <a:avLst>
                  <a:gd name="adj1" fmla="val 18072"/>
                  <a:gd name="adj2" fmla="val 92837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rPr>
                  <a:t> 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endParaRPr>
              </a:p>
            </p:txBody>
          </p:sp>
          <p:sp>
            <p:nvSpPr>
              <p:cNvPr id="10259" name="矩形 26"/>
              <p:cNvSpPr/>
              <p:nvPr/>
            </p:nvSpPr>
            <p:spPr>
              <a:xfrm>
                <a:off x="6815780" y="1720837"/>
                <a:ext cx="2817610" cy="7308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3200" b="1" dirty="0">
                    <a:solidFill>
                      <a:srgbClr val="0000FF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我发现</a:t>
                </a:r>
                <a:r>
                  <a:rPr lang="en-US" altLang="zh-CN" sz="3200" b="1" dirty="0">
                    <a:solidFill>
                      <a:srgbClr val="0000FF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……</a:t>
                </a:r>
                <a:endPara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sp>
        <p:nvSpPr>
          <p:cNvPr id="10255" name="矩形 27"/>
          <p:cNvSpPr/>
          <p:nvPr/>
        </p:nvSpPr>
        <p:spPr>
          <a:xfrm>
            <a:off x="4638675" y="5211128"/>
            <a:ext cx="795020" cy="82994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蚁</a:t>
            </a:r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6" name="TextBox 142"/>
          <p:cNvSpPr txBox="1"/>
          <p:nvPr/>
        </p:nvSpPr>
        <p:spPr>
          <a:xfrm>
            <a:off x="4729798" y="5118100"/>
            <a:ext cx="1223962" cy="21399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80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方方课堂</a:t>
            </a:r>
            <a:endParaRPr lang="zh-CN" altLang="en-US" sz="8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295" name="TextBox 141"/>
          <p:cNvSpPr txBox="1"/>
          <p:nvPr/>
        </p:nvSpPr>
        <p:spPr>
          <a:xfrm rot="-2021058">
            <a:off x="3071178" y="4564063"/>
            <a:ext cx="1587500" cy="21399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80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方方课堂</a:t>
            </a:r>
            <a:endParaRPr lang="zh-CN" altLang="en-US" sz="8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TextBox 141"/>
          <p:cNvSpPr txBox="1"/>
          <p:nvPr/>
        </p:nvSpPr>
        <p:spPr>
          <a:xfrm rot="-2021058">
            <a:off x="1330643" y="2466023"/>
            <a:ext cx="1587500" cy="21399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80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方方课堂</a:t>
            </a:r>
            <a:endParaRPr lang="zh-CN" altLang="en-US" sz="8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Box 141"/>
          <p:cNvSpPr txBox="1"/>
          <p:nvPr/>
        </p:nvSpPr>
        <p:spPr>
          <a:xfrm rot="-2021058">
            <a:off x="4580573" y="2252028"/>
            <a:ext cx="1587500" cy="21399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80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方方课堂</a:t>
            </a:r>
            <a:endParaRPr lang="zh-CN" altLang="en-US" sz="8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Box 141"/>
          <p:cNvSpPr txBox="1"/>
          <p:nvPr/>
        </p:nvSpPr>
        <p:spPr>
          <a:xfrm rot="-2021058">
            <a:off x="1060768" y="3609023"/>
            <a:ext cx="1587500" cy="21399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80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方方课堂</a:t>
            </a:r>
            <a:endParaRPr lang="zh-CN" altLang="en-US" sz="8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TextBox 142"/>
          <p:cNvSpPr txBox="1"/>
          <p:nvPr/>
        </p:nvSpPr>
        <p:spPr>
          <a:xfrm>
            <a:off x="3007043" y="4337685"/>
            <a:ext cx="1223962" cy="21399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80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方方课堂</a:t>
            </a:r>
            <a:endParaRPr lang="zh-CN" altLang="en-US" sz="8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143"/>
          <p:cNvSpPr/>
          <p:nvPr/>
        </p:nvSpPr>
        <p:spPr>
          <a:xfrm rot="-487826">
            <a:off x="5182712" y="2728824"/>
            <a:ext cx="984565" cy="21544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80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www.ffketang.com</a:t>
            </a:r>
            <a:endParaRPr lang="zh-CN" altLang="en-US" sz="8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144"/>
          <p:cNvSpPr/>
          <p:nvPr/>
        </p:nvSpPr>
        <p:spPr>
          <a:xfrm>
            <a:off x="3870643" y="3258185"/>
            <a:ext cx="589280" cy="21399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80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方方课堂</a:t>
            </a:r>
            <a:endParaRPr lang="zh-CN" altLang="en-US" sz="8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TextBox 142"/>
          <p:cNvSpPr txBox="1"/>
          <p:nvPr/>
        </p:nvSpPr>
        <p:spPr>
          <a:xfrm>
            <a:off x="6526848" y="2980690"/>
            <a:ext cx="1223962" cy="21399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80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方方课堂</a:t>
            </a:r>
            <a:endParaRPr lang="zh-CN" altLang="en-US" sz="8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矩形 143"/>
          <p:cNvSpPr/>
          <p:nvPr/>
        </p:nvSpPr>
        <p:spPr>
          <a:xfrm rot="-487826">
            <a:off x="8702517" y="1371829"/>
            <a:ext cx="984565" cy="21544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80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www.ffketang.com</a:t>
            </a:r>
            <a:endParaRPr lang="zh-CN" altLang="en-US" sz="8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矩形 144"/>
          <p:cNvSpPr/>
          <p:nvPr/>
        </p:nvSpPr>
        <p:spPr>
          <a:xfrm>
            <a:off x="7390448" y="1901190"/>
            <a:ext cx="589280" cy="21399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80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方方课堂</a:t>
            </a:r>
            <a:endParaRPr lang="zh-CN" altLang="en-US" sz="8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TextBox 142"/>
          <p:cNvSpPr txBox="1"/>
          <p:nvPr/>
        </p:nvSpPr>
        <p:spPr>
          <a:xfrm>
            <a:off x="3276918" y="3194685"/>
            <a:ext cx="1223962" cy="21399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80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方方课堂</a:t>
            </a:r>
            <a:endParaRPr lang="zh-CN" altLang="en-US" sz="8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矩形 143"/>
          <p:cNvSpPr/>
          <p:nvPr/>
        </p:nvSpPr>
        <p:spPr>
          <a:xfrm rot="-487826">
            <a:off x="5452587" y="1585824"/>
            <a:ext cx="984565" cy="21544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80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www.ffketang.com</a:t>
            </a:r>
            <a:endParaRPr lang="zh-CN" altLang="en-US" sz="8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矩形 144"/>
          <p:cNvSpPr/>
          <p:nvPr/>
        </p:nvSpPr>
        <p:spPr>
          <a:xfrm>
            <a:off x="4140518" y="2115185"/>
            <a:ext cx="589280" cy="21399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80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方方课堂</a:t>
            </a:r>
            <a:endParaRPr lang="zh-CN" altLang="en-US" sz="8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297" name="矩形 143"/>
          <p:cNvSpPr/>
          <p:nvPr/>
        </p:nvSpPr>
        <p:spPr>
          <a:xfrm rot="-487826">
            <a:off x="7193122" y="3683864"/>
            <a:ext cx="984565" cy="21544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80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www.ffketang.com</a:t>
            </a:r>
            <a:endParaRPr lang="zh-CN" altLang="en-US" sz="8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298" name="矩形 144"/>
          <p:cNvSpPr/>
          <p:nvPr/>
        </p:nvSpPr>
        <p:spPr>
          <a:xfrm>
            <a:off x="5881053" y="4213225"/>
            <a:ext cx="589280" cy="21399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80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方方课堂</a:t>
            </a:r>
            <a:endParaRPr lang="zh-CN" altLang="en-US" sz="8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266" name="Rectangle 3"/>
          <p:cNvSpPr>
            <a:spLocks noGrp="1"/>
          </p:cNvSpPr>
          <p:nvPr>
            <p:ph idx="1"/>
          </p:nvPr>
        </p:nvSpPr>
        <p:spPr>
          <a:xfrm>
            <a:off x="1978025" y="1303020"/>
            <a:ext cx="9302115" cy="3000375"/>
          </a:xfrm>
          <a:noFill/>
          <a:ln>
            <a:noFill/>
          </a:ln>
        </p:spPr>
        <p:txBody>
          <a:bodyPr/>
          <a:lstStyle/>
          <a:p>
            <a:pPr marL="0" indent="0" eaLnBrk="1" hangingPunct="1">
              <a:lnSpc>
                <a:spcPct val="130000"/>
              </a:lnSpc>
              <a:buFontTx/>
              <a:buNone/>
            </a:pPr>
            <a:r>
              <a:rPr lang="zh-CN" altLang="en-US" dirty="0"/>
              <a:t>       </a:t>
            </a:r>
            <a:r>
              <a:rPr lang="zh-CN" altLang="en-US" sz="3600" dirty="0"/>
              <a:t>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汉字中有许多这样的字：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eaLnBrk="1" hangingPunct="1">
              <a:lnSpc>
                <a:spcPct val="130000"/>
              </a:lnSpc>
              <a:buFontTx/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一部分表示字的意思，叫做</a:t>
            </a:r>
            <a:r>
              <a:rPr lang="zh-CN" altLang="en-US" sz="36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形旁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</a:p>
          <a:p>
            <a:pPr marL="0" indent="0" eaLnBrk="1" hangingPunct="1">
              <a:lnSpc>
                <a:spcPct val="130000"/>
              </a:lnSpc>
              <a:buFontTx/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另一部分表示字的读音，叫做</a:t>
            </a:r>
            <a:r>
              <a:rPr lang="zh-CN" altLang="en-US" sz="36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声旁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。这类字称为-----</a:t>
            </a:r>
            <a:r>
              <a:rPr lang="zh-CN" altLang="en-US" sz="4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形声字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938520" y="4374515"/>
            <a:ext cx="1407160" cy="1568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defRPr/>
            </a:pPr>
            <a:r>
              <a:rPr kumimoji="0" lang="zh-CN" sz="9600" b="1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蜻</a:t>
            </a:r>
          </a:p>
        </p:txBody>
      </p:sp>
      <p:cxnSp>
        <p:nvCxnSpPr>
          <p:cNvPr id="8" name="直接箭头连接符 7"/>
          <p:cNvCxnSpPr/>
          <p:nvPr/>
        </p:nvCxnSpPr>
        <p:spPr>
          <a:xfrm rot="10800000">
            <a:off x="4938395" y="5231765"/>
            <a:ext cx="785813" cy="158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7438708" y="5303203"/>
            <a:ext cx="785813" cy="158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5914708" y="4474528"/>
            <a:ext cx="642938" cy="1285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6557645" y="4474528"/>
            <a:ext cx="642938" cy="1285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581083" y="4803140"/>
            <a:ext cx="1305560" cy="768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形旁</a:t>
            </a:r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295958" y="4946015"/>
            <a:ext cx="1305560" cy="768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声旁</a:t>
            </a:r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2815908" y="1088390"/>
            <a:ext cx="7072313" cy="3270250"/>
          </a:xfrm>
          <a:prstGeom prst="rect">
            <a:avLst/>
          </a:prstGeom>
          <a:noFill/>
          <a:ln w="571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2" grpId="0" bldLvl="0" animBg="1"/>
      <p:bldP spid="13" grpId="0" bldLvl="0" animBg="1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utoShape 3"/>
          <p:cNvSpPr>
            <a:spLocks noChangeArrowheads="1"/>
          </p:cNvSpPr>
          <p:nvPr/>
        </p:nvSpPr>
        <p:spPr bwMode="auto">
          <a:xfrm>
            <a:off x="1918970" y="1931035"/>
            <a:ext cx="2190750" cy="70675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08593" y="3157220"/>
            <a:ext cx="29241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cánɡ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842068" y="3152458"/>
            <a:ext cx="2243137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 zào</a:t>
            </a:r>
          </a:p>
        </p:txBody>
      </p:sp>
      <p:sp>
        <p:nvSpPr>
          <p:cNvPr id="12293" name="TextBox 17"/>
          <p:cNvSpPr txBox="1"/>
          <p:nvPr/>
        </p:nvSpPr>
        <p:spPr>
          <a:xfrm>
            <a:off x="2891155" y="3652520"/>
            <a:ext cx="11207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藏</a:t>
            </a:r>
          </a:p>
        </p:txBody>
      </p:sp>
      <p:sp>
        <p:nvSpPr>
          <p:cNvPr id="12294" name="TextBox 19"/>
          <p:cNvSpPr txBox="1"/>
          <p:nvPr/>
        </p:nvSpPr>
        <p:spPr>
          <a:xfrm>
            <a:off x="4188143" y="3642995"/>
            <a:ext cx="11207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造</a:t>
            </a:r>
          </a:p>
        </p:txBody>
      </p:sp>
      <p:sp>
        <p:nvSpPr>
          <p:cNvPr id="12295" name="TextBox 20"/>
          <p:cNvSpPr txBox="1"/>
          <p:nvPr/>
        </p:nvSpPr>
        <p:spPr>
          <a:xfrm>
            <a:off x="6810693" y="3649345"/>
            <a:ext cx="11207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粮</a:t>
            </a:r>
          </a:p>
        </p:txBody>
      </p:sp>
      <p:pic>
        <p:nvPicPr>
          <p:cNvPr id="12296" name="图片 7" descr="花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653" y="1930718"/>
            <a:ext cx="508000" cy="595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7" name="TextBox 30"/>
          <p:cNvSpPr txBox="1"/>
          <p:nvPr/>
        </p:nvSpPr>
        <p:spPr>
          <a:xfrm>
            <a:off x="2418715" y="1930718"/>
            <a:ext cx="171450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我会认</a:t>
            </a:r>
          </a:p>
        </p:txBody>
      </p:sp>
      <p:sp>
        <p:nvSpPr>
          <p:cNvPr id="12298" name="TextBox 24"/>
          <p:cNvSpPr txBox="1"/>
          <p:nvPr/>
        </p:nvSpPr>
        <p:spPr>
          <a:xfrm>
            <a:off x="5493068" y="3665220"/>
            <a:ext cx="11207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食</a:t>
            </a:r>
          </a:p>
        </p:txBody>
      </p:sp>
      <p:sp>
        <p:nvSpPr>
          <p:cNvPr id="47" name="矩形 46"/>
          <p:cNvSpPr/>
          <p:nvPr/>
        </p:nvSpPr>
        <p:spPr>
          <a:xfrm>
            <a:off x="5497830" y="3158808"/>
            <a:ext cx="16541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shí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537643" y="3152458"/>
            <a:ext cx="18224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liánɡ</a:t>
            </a:r>
          </a:p>
        </p:txBody>
      </p:sp>
      <p:sp>
        <p:nvSpPr>
          <p:cNvPr id="30" name="矩形 29"/>
          <p:cNvSpPr/>
          <p:nvPr/>
        </p:nvSpPr>
        <p:spPr>
          <a:xfrm>
            <a:off x="1451293" y="3152458"/>
            <a:ext cx="197961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mí 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02" name="TextBox 30"/>
          <p:cNvSpPr txBox="1"/>
          <p:nvPr/>
        </p:nvSpPr>
        <p:spPr>
          <a:xfrm>
            <a:off x="1710055" y="3647758"/>
            <a:ext cx="11207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迷</a:t>
            </a:r>
          </a:p>
        </p:txBody>
      </p:sp>
      <p:sp>
        <p:nvSpPr>
          <p:cNvPr id="12303" name="TextBox 31"/>
          <p:cNvSpPr txBox="1"/>
          <p:nvPr/>
        </p:nvSpPr>
        <p:spPr>
          <a:xfrm>
            <a:off x="8137843" y="3644583"/>
            <a:ext cx="11207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网</a:t>
            </a:r>
          </a:p>
        </p:txBody>
      </p:sp>
      <p:sp>
        <p:nvSpPr>
          <p:cNvPr id="36" name="矩形 35"/>
          <p:cNvSpPr/>
          <p:nvPr/>
        </p:nvSpPr>
        <p:spPr>
          <a:xfrm>
            <a:off x="8090218" y="3173095"/>
            <a:ext cx="2413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wǎnɡ</a:t>
            </a:r>
          </a:p>
        </p:txBody>
      </p:sp>
      <p:sp>
        <p:nvSpPr>
          <p:cNvPr id="31" name="云形标注 30"/>
          <p:cNvSpPr/>
          <p:nvPr/>
        </p:nvSpPr>
        <p:spPr>
          <a:xfrm>
            <a:off x="6696710" y="1228725"/>
            <a:ext cx="3027680" cy="1688465"/>
          </a:xfrm>
          <a:prstGeom prst="cloudCallout">
            <a:avLst>
              <a:gd name="adj1" fmla="val 54823"/>
              <a:gd name="adj2" fmla="val 8993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这些字里有形声字吗？</a:t>
            </a: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41485" y="3665220"/>
            <a:ext cx="1469390" cy="1839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47" grpId="0"/>
      <p:bldP spid="48" grpId="0"/>
      <p:bldP spid="30" grpId="0"/>
      <p:bldP spid="36" grpId="0"/>
      <p:bldP spid="31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ae1c0ff-5026-4947-8be4-8deebb65bb5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945</Words>
  <Application>WPS 演示</Application>
  <PresentationFormat>自定义</PresentationFormat>
  <Paragraphs>216</Paragraphs>
  <Slides>32</Slides>
  <Notes>3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3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ffkt</cp:lastModifiedBy>
  <cp:revision>3</cp:revision>
  <dcterms:created xsi:type="dcterms:W3CDTF">2020-02-01T19:05:00Z</dcterms:created>
  <dcterms:modified xsi:type="dcterms:W3CDTF">2020-04-24T07:24:20Z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