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8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77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96" y="-168"/>
      </p:cViewPr>
      <p:guideLst>
        <p:guide orient="horz" pos="2160"/>
        <p:guide pos="383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2020-4-24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‹#›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pPr/>
              <a:t>2020-4-24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358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3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7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68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13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7891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78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16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89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17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993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99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22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0963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09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23</a:t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2020-4-24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2020-4-24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2020-4-24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2020-4-24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2020-4-24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2020-4-24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2020-4-24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2020-4-24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443865" y="634365"/>
            <a:ext cx="11304270" cy="5589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slideLayout" Target="../slideLayouts/slideLayout12.xml"/><Relationship Id="rId7" Type="http://schemas.openxmlformats.org/officeDocument/2006/relationships/slide" Target="slide2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" Target="slide28.xml"/><Relationship Id="rId11" Type="http://schemas.openxmlformats.org/officeDocument/2006/relationships/slide" Target="slide26.xml"/><Relationship Id="rId5" Type="http://schemas.openxmlformats.org/officeDocument/2006/relationships/slide" Target="slide27.xml"/><Relationship Id="rId10" Type="http://schemas.openxmlformats.org/officeDocument/2006/relationships/slide" Target="slide25.xml"/><Relationship Id="rId4" Type="http://schemas.openxmlformats.org/officeDocument/2006/relationships/image" Target="../media/image8.png"/><Relationship Id="rId9" Type="http://schemas.openxmlformats.org/officeDocument/2006/relationships/slide" Target="slide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E:\&#26041;&#26041;&#35838;&#22530;\&#35821;&#25991;\&#20154;&#25945;&#19968;&#19979;\01%20&#37096;&#32534;&#19968;&#19979;&#35821;&#25991;&#26041;&#26041;&#35838;&#22530;&#33258;&#21046;&#35838;&#20214;-&#31532;1&#22871;\&#31532;5&#21333;&#20803;\&#35782;&#23383;8%20&#20154;&#20043;&#21021;\&#35782;&#23383;8%20&#26391;&#35835;-&#20154;&#20043;&#21021;.mp3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4" descr="图片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" y="0"/>
            <a:ext cx="1221486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1255395" y="714375"/>
            <a:ext cx="9693275" cy="58007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-1.17691 -2.22222E-6 " pathEditMode="relative" rAng="0" ptsTypes="AA">
                                      <p:cBhvr>
                                        <p:cTn id="6" dur="2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3"/>
          <p:cNvGrpSpPr/>
          <p:nvPr/>
        </p:nvGrpSpPr>
        <p:grpSpPr>
          <a:xfrm>
            <a:off x="1617345" y="2248218"/>
            <a:ext cx="8622665" cy="3415030"/>
            <a:chOff x="-108267" y="446407"/>
            <a:chExt cx="8622664" cy="2561085"/>
          </a:xfrm>
        </p:grpSpPr>
        <p:sp>
          <p:nvSpPr>
            <p:cNvPr id="2" name="TextBox 1"/>
            <p:cNvSpPr txBox="1">
              <a:spLocks noChangeArrowheads="1"/>
            </p:cNvSpPr>
            <p:nvPr/>
          </p:nvSpPr>
          <p:spPr bwMode="auto">
            <a:xfrm>
              <a:off x="-108267" y="446407"/>
              <a:ext cx="8622664" cy="25610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342900" marR="0" lvl="0" indent="-342900" algn="l" defTabSz="9144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5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初始  初夏    天性  性格</a:t>
              </a:r>
              <a:endParaRPr kumimoji="0" lang="en-US" altLang="zh-CN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5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专心  专门    善良  友善</a:t>
              </a:r>
              <a:endParaRPr kumimoji="0" lang="en-US" altLang="zh-CN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  <p:sp>
          <p:nvSpPr>
            <p:cNvPr id="14344" name="矩形 2"/>
            <p:cNvSpPr/>
            <p:nvPr/>
          </p:nvSpPr>
          <p:spPr>
            <a:xfrm>
              <a:off x="651828" y="583081"/>
              <a:ext cx="993140" cy="4838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36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shǐ</a:t>
              </a:r>
              <a:endPara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4345" name="矩形 4"/>
            <p:cNvSpPr/>
            <p:nvPr/>
          </p:nvSpPr>
          <p:spPr>
            <a:xfrm>
              <a:off x="7527607" y="532601"/>
              <a:ext cx="713740" cy="4838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36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ɡé</a:t>
              </a:r>
              <a:endPara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4346" name="矩形 5"/>
            <p:cNvSpPr/>
            <p:nvPr/>
          </p:nvSpPr>
          <p:spPr>
            <a:xfrm>
              <a:off x="5160962" y="1772665"/>
              <a:ext cx="1531620" cy="4838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36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liánɡ</a:t>
              </a:r>
              <a:endPara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4340" name="TextBox 1"/>
          <p:cNvSpPr txBox="1"/>
          <p:nvPr/>
        </p:nvSpPr>
        <p:spPr>
          <a:xfrm>
            <a:off x="2199958" y="1094740"/>
            <a:ext cx="4673600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读一读，记一记。</a:t>
            </a:r>
          </a:p>
        </p:txBody>
      </p:sp>
      <p:pic>
        <p:nvPicPr>
          <p:cNvPr id="14341" name="Picture 2" descr="E:\陈文丽\人一语大课堂正文\印标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085" y="1224280"/>
            <a:ext cx="504190" cy="5092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圆角矩形 13"/>
          <p:cNvSpPr/>
          <p:nvPr/>
        </p:nvSpPr>
        <p:spPr>
          <a:xfrm>
            <a:off x="1374140" y="2315845"/>
            <a:ext cx="8865870" cy="3407410"/>
          </a:xfrm>
          <a:prstGeom prst="roundRect">
            <a:avLst/>
          </a:prstGeom>
          <a:noFill/>
          <a:ln w="47625">
            <a:solidFill>
              <a:srgbClr val="FF66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0330" y="372110"/>
            <a:ext cx="2802890" cy="2212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1233170" y="1017270"/>
            <a:ext cx="2218690" cy="706120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10247" name="TextBox 30"/>
          <p:cNvSpPr txBox="1"/>
          <p:nvPr/>
        </p:nvSpPr>
        <p:spPr>
          <a:xfrm>
            <a:off x="1732915" y="1016953"/>
            <a:ext cx="171450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我会写</a:t>
            </a:r>
          </a:p>
        </p:txBody>
      </p:sp>
      <p:pic>
        <p:nvPicPr>
          <p:cNvPr id="10248" name="图片 7" descr="花盆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853" y="1016953"/>
            <a:ext cx="508000" cy="595312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5" name="Group 47"/>
          <p:cNvGraphicFramePr>
            <a:graphicFrameLocks noGrp="1"/>
          </p:cNvGraphicFramePr>
          <p:nvPr/>
        </p:nvGraphicFramePr>
        <p:xfrm>
          <a:off x="2042583" y="4038600"/>
          <a:ext cx="1200150" cy="1200150"/>
        </p:xfrm>
        <a:graphic>
          <a:graphicData uri="http://schemas.openxmlformats.org/drawingml/2006/table">
            <a:tbl>
              <a:tblPr/>
              <a:tblGrid>
                <a:gridCol w="595630"/>
                <a:gridCol w="604520"/>
              </a:tblGrid>
              <a:tr h="5969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46" marR="121946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46" marR="121946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46" marR="121946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46" marR="121946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Group 47"/>
          <p:cNvGraphicFramePr>
            <a:graphicFrameLocks noGrp="1"/>
          </p:cNvGraphicFramePr>
          <p:nvPr/>
        </p:nvGraphicFramePr>
        <p:xfrm>
          <a:off x="4364567" y="4038600"/>
          <a:ext cx="1200150" cy="1200150"/>
        </p:xfrm>
        <a:graphic>
          <a:graphicData uri="http://schemas.openxmlformats.org/drawingml/2006/table">
            <a:tbl>
              <a:tblPr/>
              <a:tblGrid>
                <a:gridCol w="594995"/>
                <a:gridCol w="605155"/>
              </a:tblGrid>
              <a:tr h="5969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46" marR="121946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46" marR="121946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46" marR="121946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46" marR="121946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Group 47"/>
          <p:cNvGraphicFramePr>
            <a:graphicFrameLocks noGrp="1"/>
          </p:cNvGraphicFramePr>
          <p:nvPr/>
        </p:nvGraphicFramePr>
        <p:xfrm>
          <a:off x="6756400" y="4038600"/>
          <a:ext cx="1200150" cy="1200150"/>
        </p:xfrm>
        <a:graphic>
          <a:graphicData uri="http://schemas.openxmlformats.org/drawingml/2006/table">
            <a:tbl>
              <a:tblPr/>
              <a:tblGrid>
                <a:gridCol w="594995"/>
                <a:gridCol w="605155"/>
              </a:tblGrid>
              <a:tr h="5969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46" marR="121946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46" marR="121946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46" marR="121946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46" marR="121946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Group 47"/>
          <p:cNvGraphicFramePr>
            <a:graphicFrameLocks noGrp="1"/>
          </p:cNvGraphicFramePr>
          <p:nvPr/>
        </p:nvGraphicFramePr>
        <p:xfrm>
          <a:off x="9086850" y="4038600"/>
          <a:ext cx="1200150" cy="1200150"/>
        </p:xfrm>
        <a:graphic>
          <a:graphicData uri="http://schemas.openxmlformats.org/drawingml/2006/table">
            <a:tbl>
              <a:tblPr/>
              <a:tblGrid>
                <a:gridCol w="595630"/>
                <a:gridCol w="604520"/>
              </a:tblGrid>
              <a:tr h="5969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46" marR="121946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46" marR="121946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46" marR="121946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46" marR="121946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矩形 16">
            <a:hlinkClick r:id="rId5" action="ppaction://hlinksldjump"/>
          </p:cNvPr>
          <p:cNvSpPr/>
          <p:nvPr/>
        </p:nvSpPr>
        <p:spPr>
          <a:xfrm>
            <a:off x="2049599" y="4043788"/>
            <a:ext cx="1101090" cy="1198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习</a:t>
            </a:r>
            <a:endParaRPr kumimoji="0" lang="zh-CN" altLang="en-US" sz="2665" b="0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矩形 23">
            <a:hlinkClick r:id="rId6" action="ppaction://hlinksldjump"/>
          </p:cNvPr>
          <p:cNvSpPr/>
          <p:nvPr/>
        </p:nvSpPr>
        <p:spPr>
          <a:xfrm>
            <a:off x="4382399" y="4035082"/>
            <a:ext cx="1101090" cy="1198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远</a:t>
            </a:r>
          </a:p>
        </p:txBody>
      </p:sp>
      <p:sp>
        <p:nvSpPr>
          <p:cNvPr id="25" name="矩形 24">
            <a:hlinkClick r:id="rId7" action="ppaction://hlinksldjump"/>
          </p:cNvPr>
          <p:cNvSpPr/>
          <p:nvPr/>
        </p:nvSpPr>
        <p:spPr>
          <a:xfrm>
            <a:off x="6762343" y="4038011"/>
            <a:ext cx="1101090" cy="1198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玉</a:t>
            </a:r>
          </a:p>
        </p:txBody>
      </p:sp>
      <p:sp>
        <p:nvSpPr>
          <p:cNvPr id="30" name="矩形 29">
            <a:hlinkClick r:id="rId8" action="ppaction://hlinksldjump"/>
          </p:cNvPr>
          <p:cNvSpPr/>
          <p:nvPr/>
        </p:nvSpPr>
        <p:spPr>
          <a:xfrm>
            <a:off x="9104425" y="4043787"/>
            <a:ext cx="1101090" cy="1198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义</a:t>
            </a:r>
          </a:p>
        </p:txBody>
      </p:sp>
      <p:graphicFrame>
        <p:nvGraphicFramePr>
          <p:cNvPr id="31" name="Group 4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172883" y="2281767"/>
          <a:ext cx="1200150" cy="1200150"/>
        </p:xfrm>
        <a:graphic>
          <a:graphicData uri="http://schemas.openxmlformats.org/drawingml/2006/table">
            <a:tbl>
              <a:tblPr/>
              <a:tblGrid>
                <a:gridCol w="595630"/>
                <a:gridCol w="604520"/>
              </a:tblGrid>
              <a:tr h="5969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46" marR="121946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46" marR="121946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46" marR="121946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46" marR="121946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Group 4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5577417" y="2281767"/>
          <a:ext cx="1200150" cy="1200150"/>
        </p:xfrm>
        <a:graphic>
          <a:graphicData uri="http://schemas.openxmlformats.org/drawingml/2006/table">
            <a:tbl>
              <a:tblPr/>
              <a:tblGrid>
                <a:gridCol w="595630"/>
                <a:gridCol w="604520"/>
              </a:tblGrid>
              <a:tr h="5969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46" marR="121946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46" marR="121946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46" marR="121946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46" marR="121946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Group 47"/>
          <p:cNvGraphicFramePr>
            <a:graphicFrameLocks noGrp="1"/>
          </p:cNvGraphicFramePr>
          <p:nvPr/>
        </p:nvGraphicFramePr>
        <p:xfrm>
          <a:off x="7886700" y="2281767"/>
          <a:ext cx="1200150" cy="1200150"/>
        </p:xfrm>
        <a:graphic>
          <a:graphicData uri="http://schemas.openxmlformats.org/drawingml/2006/table">
            <a:tbl>
              <a:tblPr/>
              <a:tblGrid>
                <a:gridCol w="594995"/>
                <a:gridCol w="605155"/>
              </a:tblGrid>
              <a:tr h="5969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46" marR="121946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46" marR="121946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46" marR="121946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46" marR="121946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4" name="矩形 33">
            <a:hlinkClick r:id="rId9" action="ppaction://hlinksldjump"/>
          </p:cNvPr>
          <p:cNvSpPr/>
          <p:nvPr/>
        </p:nvSpPr>
        <p:spPr>
          <a:xfrm>
            <a:off x="3173917" y="2286670"/>
            <a:ext cx="1101090" cy="1198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之</a:t>
            </a:r>
            <a:endParaRPr kumimoji="0" lang="zh-CN" altLang="en-US" sz="2665" b="0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" name="矩形 34">
            <a:hlinkClick r:id="rId10" action="ppaction://hlinksldjump"/>
          </p:cNvPr>
          <p:cNvSpPr/>
          <p:nvPr/>
        </p:nvSpPr>
        <p:spPr>
          <a:xfrm>
            <a:off x="5576723" y="2286671"/>
            <a:ext cx="1101090" cy="1198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相</a:t>
            </a:r>
          </a:p>
        </p:txBody>
      </p:sp>
      <p:sp>
        <p:nvSpPr>
          <p:cNvPr id="36" name="矩形 35">
            <a:hlinkClick r:id="rId11" action="ppaction://hlinksldjump"/>
          </p:cNvPr>
          <p:cNvSpPr/>
          <p:nvPr/>
        </p:nvSpPr>
        <p:spPr>
          <a:xfrm>
            <a:off x="7899097" y="2286671"/>
            <a:ext cx="1101090" cy="1198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近</a:t>
            </a:r>
          </a:p>
        </p:txBody>
      </p:sp>
      <p:sp>
        <p:nvSpPr>
          <p:cNvPr id="38" name="任意多边形 37"/>
          <p:cNvSpPr/>
          <p:nvPr/>
        </p:nvSpPr>
        <p:spPr>
          <a:xfrm>
            <a:off x="6959600" y="1045633"/>
            <a:ext cx="4533900" cy="493183"/>
          </a:xfrm>
          <a:custGeom>
            <a:avLst/>
            <a:gdLst>
              <a:gd name="connsiteX0" fmla="*/ 0 w 3400501"/>
              <a:gd name="connsiteY0" fmla="*/ 0 h 369332"/>
              <a:gd name="connsiteX1" fmla="*/ 3400501 w 3400501"/>
              <a:gd name="connsiteY1" fmla="*/ 0 h 369332"/>
              <a:gd name="connsiteX2" fmla="*/ 3400501 w 3400501"/>
              <a:gd name="connsiteY2" fmla="*/ 369332 h 369332"/>
              <a:gd name="connsiteX3" fmla="*/ 0 w 3400501"/>
              <a:gd name="connsiteY3" fmla="*/ 369332 h 369332"/>
              <a:gd name="connsiteX4" fmla="*/ 0 w 3400501"/>
              <a:gd name="connsiteY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0501" h="369332">
                <a:moveTo>
                  <a:pt x="0" y="0"/>
                </a:moveTo>
                <a:lnTo>
                  <a:pt x="3400501" y="0"/>
                </a:lnTo>
                <a:lnTo>
                  <a:pt x="3400501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1280" tIns="81280" rIns="81280" bIns="81280" spcCol="1270" anchor="ctr"/>
          <a:lstStyle>
            <a:defPPr>
              <a:defRPr lang="zh-CN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11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提示</a:t>
            </a:r>
            <a:r>
              <a:rPr kumimoji="0" 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：</a:t>
            </a:r>
            <a:r>
              <a:rPr kumimoji="0" 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点击生字进入详细讲解。</a:t>
            </a:r>
            <a:endParaRPr kumimoji="0" lang="zh-CN" sz="24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2115820" y="1513840"/>
            <a:ext cx="6697980" cy="795020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和同桌一起读课文，想一想：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15363" name="矩形 1"/>
          <p:cNvSpPr/>
          <p:nvPr/>
        </p:nvSpPr>
        <p:spPr>
          <a:xfrm>
            <a:off x="4571365" y="2692400"/>
            <a:ext cx="6664960" cy="27997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课文哪一个小节在讲教育？</a:t>
            </a:r>
            <a:endParaRPr lang="en-US" altLang="zh-CN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哪一个小节在讲学习？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/>
          <a:srcRect l="602" r="-602"/>
          <a:stretch>
            <a:fillRect/>
          </a:stretch>
        </p:blipFill>
        <p:spPr>
          <a:xfrm>
            <a:off x="990600" y="2788920"/>
            <a:ext cx="3269615" cy="24898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935355" y="1356360"/>
            <a:ext cx="4639945" cy="4264660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16387" name="TextBox 1"/>
          <p:cNvSpPr txBox="1"/>
          <p:nvPr/>
        </p:nvSpPr>
        <p:spPr>
          <a:xfrm>
            <a:off x="1087755" y="1315085"/>
            <a:ext cx="4497705" cy="4154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人之初，性本善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zh-CN" altLang="zh-CN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性相近，习相远。</a:t>
            </a:r>
          </a:p>
          <a:p>
            <a:pPr>
              <a:lnSpc>
                <a:spcPct val="150000"/>
              </a:lnSpc>
            </a:pPr>
            <a:r>
              <a:rPr lang="zh-CN" altLang="zh-CN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苟不教，性乃迁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zh-CN" altLang="zh-CN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教之道，贵以专。</a:t>
            </a:r>
            <a:endParaRPr lang="zh-CN" altLang="zh-CN" sz="4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243455" y="3564255"/>
            <a:ext cx="732790" cy="718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087755" y="4544060"/>
            <a:ext cx="763905" cy="7378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5792777" y="4322802"/>
            <a:ext cx="803290" cy="16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6721475" y="3868738"/>
            <a:ext cx="1554480" cy="9220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教育</a:t>
            </a:r>
          </a:p>
        </p:txBody>
      </p:sp>
      <p:grpSp>
        <p:nvGrpSpPr>
          <p:cNvPr id="2" name="组合 12"/>
          <p:cNvGrpSpPr/>
          <p:nvPr/>
        </p:nvGrpSpPr>
        <p:grpSpPr>
          <a:xfrm>
            <a:off x="6325870" y="756285"/>
            <a:ext cx="3895090" cy="2557301"/>
            <a:chOff x="5143504" y="-108585"/>
            <a:chExt cx="3538796" cy="2154556"/>
          </a:xfrm>
        </p:grpSpPr>
        <p:sp>
          <p:nvSpPr>
            <p:cNvPr id="17" name="云形标注 16"/>
            <p:cNvSpPr/>
            <p:nvPr/>
          </p:nvSpPr>
          <p:spPr>
            <a:xfrm>
              <a:off x="5143504" y="-108585"/>
              <a:ext cx="3430913" cy="2154556"/>
            </a:xfrm>
            <a:prstGeom prst="cloudCallout">
              <a:avLst>
                <a:gd name="adj1" fmla="val 41901"/>
                <a:gd name="adj2" fmla="val 8655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  <p:sp>
          <p:nvSpPr>
            <p:cNvPr id="16395" name="矩形 10"/>
            <p:cNvSpPr/>
            <p:nvPr/>
          </p:nvSpPr>
          <p:spPr>
            <a:xfrm>
              <a:off x="5348886" y="171751"/>
              <a:ext cx="3333414" cy="14771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36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这个小节在说什么？你从哪里看出来的呢？</a:t>
              </a:r>
              <a:endParaRPr lang="zh-CN" altLang="en-US" sz="3600" dirty="0">
                <a:latin typeface="Calibri" panose="020F0502020204030204" pitchFamily="34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095615" y="2974340"/>
            <a:ext cx="3446780" cy="3446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831850" y="3020695"/>
            <a:ext cx="8272780" cy="297243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410" name="TextBox 2"/>
          <p:cNvSpPr txBox="1"/>
          <p:nvPr/>
        </p:nvSpPr>
        <p:spPr>
          <a:xfrm>
            <a:off x="879475" y="654050"/>
            <a:ext cx="532701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人之初，性本善，</a:t>
            </a:r>
            <a:endParaRPr lang="en-US" altLang="zh-CN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性相近，习相远</a:t>
            </a: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920750" y="3020695"/>
            <a:ext cx="806640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4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accent4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4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   人在刚出生时候，天性本来都是善良的。人和人的天性大致接近，只是后天所处的环境和所受的教育不同，就形成巨大差别。</a:t>
            </a:r>
          </a:p>
        </p:txBody>
      </p:sp>
      <p:sp>
        <p:nvSpPr>
          <p:cNvPr id="6" name="矩形 5"/>
          <p:cNvSpPr/>
          <p:nvPr/>
        </p:nvSpPr>
        <p:spPr>
          <a:xfrm>
            <a:off x="5580063" y="1629410"/>
            <a:ext cx="2428240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近</a:t>
            </a:r>
            <a:r>
              <a:rPr lang="en-US" altLang="zh-CN" sz="4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4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远</a:t>
            </a:r>
            <a:endParaRPr lang="zh-CN" altLang="en-US" sz="44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7413" name="组合 6"/>
          <p:cNvGrpSpPr/>
          <p:nvPr/>
        </p:nvGrpSpPr>
        <p:grpSpPr>
          <a:xfrm>
            <a:off x="8250555" y="654050"/>
            <a:ext cx="3455673" cy="2197735"/>
            <a:chOff x="5449581" y="-67652"/>
            <a:chExt cx="4153792" cy="1734433"/>
          </a:xfrm>
        </p:grpSpPr>
        <p:sp>
          <p:nvSpPr>
            <p:cNvPr id="9" name="云形标注 8"/>
            <p:cNvSpPr/>
            <p:nvPr/>
          </p:nvSpPr>
          <p:spPr>
            <a:xfrm>
              <a:off x="5449581" y="-67652"/>
              <a:ext cx="4111807" cy="1734433"/>
            </a:xfrm>
            <a:prstGeom prst="cloudCallout">
              <a:avLst>
                <a:gd name="adj1" fmla="val 17588"/>
                <a:gd name="adj2" fmla="val 78228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  <p:sp>
          <p:nvSpPr>
            <p:cNvPr id="17415" name="矩形 9"/>
            <p:cNvSpPr/>
            <p:nvPr/>
          </p:nvSpPr>
          <p:spPr>
            <a:xfrm>
              <a:off x="5816724" y="69157"/>
              <a:ext cx="3786649" cy="13836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36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你能从句子中找出一组反义词吗？</a:t>
              </a:r>
              <a:endParaRPr lang="zh-CN" altLang="en-US" sz="3600" dirty="0">
                <a:latin typeface="Calibri" panose="020F0502020204030204" pitchFamily="34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586595" y="3515360"/>
            <a:ext cx="1817370" cy="2294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1042035" y="3543300"/>
            <a:ext cx="8089900" cy="239141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34" name="TextBox 2"/>
          <p:cNvSpPr txBox="1"/>
          <p:nvPr/>
        </p:nvSpPr>
        <p:spPr>
          <a:xfrm>
            <a:off x="1550670" y="828040"/>
            <a:ext cx="5166995" cy="2584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苟不教，性乃迁，</a:t>
            </a:r>
            <a:endParaRPr lang="en-US" altLang="zh-CN" sz="5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教之道，贵以专。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117600" y="3590925"/>
            <a:ext cx="7827645" cy="225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6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accent6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6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如果对孩子不严加教育，孩子善良的本性就会改变。教育孩子的方法，贵在教导他学习专心致志，始终不懈。</a:t>
            </a:r>
          </a:p>
        </p:txBody>
      </p:sp>
      <p:pic>
        <p:nvPicPr>
          <p:cNvPr id="3" name="图形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138670" y="909320"/>
            <a:ext cx="4107180" cy="2574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1360805" y="1310005"/>
            <a:ext cx="4886960" cy="4238625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19459" name="TextBox 1"/>
          <p:cNvSpPr txBox="1"/>
          <p:nvPr/>
        </p:nvSpPr>
        <p:spPr>
          <a:xfrm>
            <a:off x="1665605" y="1305560"/>
            <a:ext cx="4771390" cy="4831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人之初，性本善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zh-CN" altLang="zh-CN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性相近，习相远。</a:t>
            </a:r>
          </a:p>
          <a:p>
            <a:pPr>
              <a:lnSpc>
                <a:spcPct val="150000"/>
              </a:lnSpc>
            </a:pPr>
            <a:r>
              <a:rPr lang="zh-CN" altLang="zh-CN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苟不教，性乃迁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zh-CN" altLang="zh-CN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教之道，贵以专。</a:t>
            </a:r>
            <a:endParaRPr lang="en-US" altLang="zh-CN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zh-CN" sz="4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2" name="组合 12"/>
          <p:cNvGrpSpPr/>
          <p:nvPr/>
        </p:nvGrpSpPr>
        <p:grpSpPr>
          <a:xfrm>
            <a:off x="6623685" y="743903"/>
            <a:ext cx="4169410" cy="2807970"/>
            <a:chOff x="6151886" y="332401"/>
            <a:chExt cx="4169420" cy="2807989"/>
          </a:xfrm>
        </p:grpSpPr>
        <p:sp>
          <p:nvSpPr>
            <p:cNvPr id="17" name="云形标注 16"/>
            <p:cNvSpPr/>
            <p:nvPr/>
          </p:nvSpPr>
          <p:spPr>
            <a:xfrm>
              <a:off x="6151886" y="332401"/>
              <a:ext cx="4169420" cy="2569863"/>
            </a:xfrm>
            <a:prstGeom prst="cloudCallout">
              <a:avLst>
                <a:gd name="adj1" fmla="val 27276"/>
                <a:gd name="adj2" fmla="val 72251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  <p:sp>
          <p:nvSpPr>
            <p:cNvPr id="19463" name="矩形 10"/>
            <p:cNvSpPr/>
            <p:nvPr/>
          </p:nvSpPr>
          <p:spPr>
            <a:xfrm>
              <a:off x="6510662" y="488612"/>
              <a:ext cx="3810644" cy="26517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3600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后天的环境</a:t>
              </a:r>
            </a:p>
            <a:p>
              <a:pPr>
                <a:lnSpc>
                  <a:spcPct val="130000"/>
                </a:lnSpc>
              </a:pPr>
              <a:r>
                <a:rPr lang="zh-CN" altLang="en-US" sz="3600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和教育对孩子非</a:t>
              </a:r>
            </a:p>
            <a:p>
              <a:pPr>
                <a:lnSpc>
                  <a:spcPct val="130000"/>
                </a:lnSpc>
              </a:pPr>
              <a:r>
                <a:rPr lang="zh-CN" altLang="en-US" sz="3600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常重要。</a:t>
              </a:r>
              <a:endPara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30000"/>
                </a:lnSpc>
              </a:pPr>
              <a:endParaRPr lang="zh-CN" altLang="en-US" sz="2000" dirty="0">
                <a:latin typeface="Calibri" panose="020F0502020204030204" pitchFamily="34" charset="0"/>
              </a:endParaRPr>
            </a:p>
          </p:txBody>
        </p:sp>
      </p:grpSp>
      <p:pic>
        <p:nvPicPr>
          <p:cNvPr id="3" name="图片占位符 2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8" r="2978"/>
          <a:stretch>
            <a:fillRect/>
          </a:stretch>
        </p:blipFill>
        <p:spPr>
          <a:xfrm>
            <a:off x="9022715" y="3981450"/>
            <a:ext cx="2152650" cy="2145665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1191895" y="1310005"/>
            <a:ext cx="4736465" cy="4313555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20483" name="TextBox 1"/>
          <p:cNvSpPr txBox="1"/>
          <p:nvPr/>
        </p:nvSpPr>
        <p:spPr>
          <a:xfrm>
            <a:off x="1334770" y="1381760"/>
            <a:ext cx="4593590" cy="4154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子不学，非所宜，</a:t>
            </a:r>
          </a:p>
          <a:p>
            <a:pPr>
              <a:lnSpc>
                <a:spcPct val="150000"/>
              </a:lnSpc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幼不学，老何为？</a:t>
            </a:r>
          </a:p>
          <a:p>
            <a:pPr>
              <a:lnSpc>
                <a:spcPct val="150000"/>
              </a:lnSpc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玉不琢，不成器，</a:t>
            </a:r>
          </a:p>
          <a:p>
            <a:pPr>
              <a:lnSpc>
                <a:spcPct val="150000"/>
              </a:lnSpc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人不学，不知义。</a:t>
            </a:r>
            <a:endParaRPr lang="zh-CN" altLang="zh-CN" sz="4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6110931" y="3732847"/>
            <a:ext cx="803290" cy="16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7039610" y="3237548"/>
            <a:ext cx="1554480" cy="9220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</a:t>
            </a:r>
          </a:p>
        </p:txBody>
      </p:sp>
      <p:grpSp>
        <p:nvGrpSpPr>
          <p:cNvPr id="2" name="组合 12"/>
          <p:cNvGrpSpPr/>
          <p:nvPr/>
        </p:nvGrpSpPr>
        <p:grpSpPr>
          <a:xfrm>
            <a:off x="7059930" y="682625"/>
            <a:ext cx="4050030" cy="2551377"/>
            <a:chOff x="5575940" y="102870"/>
            <a:chExt cx="3660784" cy="2081531"/>
          </a:xfrm>
        </p:grpSpPr>
        <p:sp>
          <p:nvSpPr>
            <p:cNvPr id="17" name="云形标注 16"/>
            <p:cNvSpPr/>
            <p:nvPr/>
          </p:nvSpPr>
          <p:spPr>
            <a:xfrm>
              <a:off x="5575940" y="102870"/>
              <a:ext cx="3660784" cy="2081531"/>
            </a:xfrm>
            <a:prstGeom prst="cloudCallout">
              <a:avLst>
                <a:gd name="adj1" fmla="val 31122"/>
                <a:gd name="adj2" fmla="val 67822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  <p:sp>
          <p:nvSpPr>
            <p:cNvPr id="20492" name="矩形 10"/>
            <p:cNvSpPr/>
            <p:nvPr/>
          </p:nvSpPr>
          <p:spPr>
            <a:xfrm>
              <a:off x="5928685" y="380023"/>
              <a:ext cx="3073359" cy="143037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</a:t>
              </a:r>
              <a:r>
                <a:rPr lang="zh-CN" altLang="en-US" sz="36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这个小节在说什么？你从哪里看出来的呢？</a:t>
              </a:r>
            </a:p>
          </p:txBody>
        </p:sp>
      </p:grpSp>
      <p:sp>
        <p:nvSpPr>
          <p:cNvPr id="13" name="椭圆 12"/>
          <p:cNvSpPr/>
          <p:nvPr/>
        </p:nvSpPr>
        <p:spPr>
          <a:xfrm>
            <a:off x="2508885" y="1651635"/>
            <a:ext cx="683260" cy="7080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519680" y="2705735"/>
            <a:ext cx="661670" cy="669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509203" y="4658360"/>
            <a:ext cx="682625" cy="7385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979535" y="3604260"/>
            <a:ext cx="2650490" cy="2370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 bldLvl="0" animBg="1"/>
      <p:bldP spid="14" grpId="0" bldLvl="0" animBg="1"/>
      <p:bldP spid="1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234440" y="3528060"/>
            <a:ext cx="8488045" cy="243649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506" name="TextBox 2"/>
          <p:cNvSpPr txBox="1"/>
          <p:nvPr/>
        </p:nvSpPr>
        <p:spPr>
          <a:xfrm>
            <a:off x="1456690" y="850265"/>
            <a:ext cx="5651500" cy="2584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子不学，非所宜，幼不学，老何为？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418590" y="3472815"/>
            <a:ext cx="8089900" cy="24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6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accent6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6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    孩子不读书学习，这是很不应该的。幼小的时候不学习，长大以后还能有什么作为呢？</a:t>
            </a:r>
          </a:p>
        </p:txBody>
      </p:sp>
      <p:pic>
        <p:nvPicPr>
          <p:cNvPr id="3" name="图形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242175" y="850265"/>
            <a:ext cx="4122420" cy="2584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2" descr="图片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6985"/>
            <a:ext cx="12200890" cy="68510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云形标注 1"/>
          <p:cNvSpPr/>
          <p:nvPr/>
        </p:nvSpPr>
        <p:spPr>
          <a:xfrm>
            <a:off x="8167370" y="495935"/>
            <a:ext cx="3337560" cy="1892935"/>
          </a:xfrm>
          <a:prstGeom prst="cloudCallout">
            <a:avLst>
              <a:gd name="adj1" fmla="val -36834"/>
              <a:gd name="adj2" fmla="val 91965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826342" y="842328"/>
            <a:ext cx="2019300" cy="11988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这块玉</a:t>
            </a:r>
          </a:p>
          <a:p>
            <a:pPr algn="ctr"/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石美吗？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2.jpg"/>
          <p:cNvPicPr>
            <a:picLocks noChangeAspect="1"/>
          </p:cNvPicPr>
          <p:nvPr/>
        </p:nvPicPr>
        <p:blipFill>
          <a:blip r:embed="rId2" cstate="print"/>
          <a:srcRect l="6250" t="13889" r="2082" b="11110"/>
          <a:stretch>
            <a:fillRect/>
          </a:stretch>
        </p:blipFill>
        <p:spPr>
          <a:xfrm>
            <a:off x="1600200" y="811781"/>
            <a:ext cx="9144000" cy="5018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2105025" y="1106488"/>
            <a:ext cx="8001000" cy="4429125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solidFill>
            <a:schemeClr val="bg2">
              <a:alpha val="86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10243" name="矩形 1"/>
          <p:cNvSpPr/>
          <p:nvPr/>
        </p:nvSpPr>
        <p:spPr>
          <a:xfrm>
            <a:off x="2319338" y="1428750"/>
            <a:ext cx="7929562" cy="3784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   与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百家姓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》《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千字文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并称三大国学启蒙读物。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三字经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内容广泛，涵盖了历史、天文、地理、道德以及一些民间传说，所谓“熟读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三字经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，可知千古事”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6149" name="矩形 6"/>
          <p:cNvSpPr/>
          <p:nvPr/>
        </p:nvSpPr>
        <p:spPr>
          <a:xfrm>
            <a:off x="2642236" y="1147763"/>
            <a:ext cx="3627755" cy="11709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5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5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三字经</a:t>
            </a:r>
            <a:r>
              <a:rPr lang="en-US" altLang="zh-CN" sz="5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02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525" y="-12065"/>
            <a:ext cx="12192000" cy="688213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554" name="图片 4" descr="图片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515" y="0"/>
            <a:ext cx="9468485" cy="6842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 rot="5400000">
            <a:off x="6407309" y="2893219"/>
            <a:ext cx="6143625" cy="1071563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24938" y="357188"/>
            <a:ext cx="1138237" cy="6000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玉不琢</a:t>
            </a:r>
          </a:p>
          <a:p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 ，不成器</a:t>
            </a:r>
          </a:p>
          <a:p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 。</a:t>
            </a:r>
            <a:endParaRPr lang="zh-CN" altLang="en-US" sz="5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439545" y="3395028"/>
            <a:ext cx="9166225" cy="25888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78" name="TextBox 2"/>
          <p:cNvSpPr txBox="1"/>
          <p:nvPr/>
        </p:nvSpPr>
        <p:spPr>
          <a:xfrm>
            <a:off x="1444943" y="633413"/>
            <a:ext cx="5572125" cy="2584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玉不琢，不成器，</a:t>
            </a:r>
            <a:endParaRPr lang="en-US" altLang="zh-CN" sz="5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人不学，不知义。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562735" y="3443605"/>
            <a:ext cx="8919845" cy="24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6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accent6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6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   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美玉不经过雕琢，就不能成为有用的玉器；人不读书学习，就不会懂得知识和道理。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0" t="7334" b="9866"/>
          <a:stretch>
            <a:fillRect/>
          </a:stretch>
        </p:blipFill>
        <p:spPr>
          <a:xfrm>
            <a:off x="7444740" y="1047750"/>
            <a:ext cx="3805555" cy="1937385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106170" y="1622425"/>
            <a:ext cx="4784090" cy="41021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603" name="TextBox 1"/>
          <p:cNvSpPr txBox="1"/>
          <p:nvPr/>
        </p:nvSpPr>
        <p:spPr>
          <a:xfrm>
            <a:off x="1320800" y="1765935"/>
            <a:ext cx="4354830" cy="3815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zh-CN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子不学，非所宜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zh-CN" altLang="zh-CN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幼不学，老何为？</a:t>
            </a:r>
          </a:p>
          <a:p>
            <a:pPr>
              <a:lnSpc>
                <a:spcPct val="150000"/>
              </a:lnSpc>
            </a:pPr>
            <a:r>
              <a:rPr lang="zh-CN" altLang="zh-CN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玉不琢，不成器，</a:t>
            </a:r>
          </a:p>
          <a:p>
            <a:pPr>
              <a:lnSpc>
                <a:spcPct val="150000"/>
              </a:lnSpc>
            </a:pPr>
            <a:r>
              <a:rPr lang="zh-CN" altLang="zh-CN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人不学，不知义。</a:t>
            </a:r>
            <a:endParaRPr lang="zh-CN" altLang="en-US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12"/>
          <p:cNvGrpSpPr/>
          <p:nvPr/>
        </p:nvGrpSpPr>
        <p:grpSpPr>
          <a:xfrm>
            <a:off x="6271260" y="699771"/>
            <a:ext cx="4143375" cy="3173095"/>
            <a:chOff x="6003997" y="3061"/>
            <a:chExt cx="3857634" cy="2532232"/>
          </a:xfrm>
        </p:grpSpPr>
        <p:sp>
          <p:nvSpPr>
            <p:cNvPr id="8" name="云形标注 7"/>
            <p:cNvSpPr/>
            <p:nvPr/>
          </p:nvSpPr>
          <p:spPr>
            <a:xfrm>
              <a:off x="6003997" y="3061"/>
              <a:ext cx="3857634" cy="2071231"/>
            </a:xfrm>
            <a:prstGeom prst="cloudCallout">
              <a:avLst>
                <a:gd name="adj1" fmla="val 34659"/>
                <a:gd name="adj2" fmla="val 67559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  <p:sp>
          <p:nvSpPr>
            <p:cNvPr id="25607" name="矩形 9"/>
            <p:cNvSpPr/>
            <p:nvPr/>
          </p:nvSpPr>
          <p:spPr>
            <a:xfrm>
              <a:off x="6325023" y="164208"/>
              <a:ext cx="3224450" cy="23710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32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人只有从小好好学习，长大了才能有所作为。</a:t>
              </a:r>
              <a:endPara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30000"/>
                </a:lnSpc>
              </a:pPr>
              <a:endPara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30000"/>
                </a:lnSpc>
              </a:pPr>
              <a:endParaRPr lang="zh-CN" altLang="en-US" sz="2000" dirty="0">
                <a:latin typeface="Calibri" panose="020F0502020204030204" pitchFamily="34" charset="0"/>
              </a:endParaRPr>
            </a:p>
          </p:txBody>
        </p:sp>
      </p:grpSp>
      <p:pic>
        <p:nvPicPr>
          <p:cNvPr id="11" name="图片 10" descr="t01693987be4043ff7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0020" y="4010978"/>
            <a:ext cx="1582738" cy="19796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1"/>
          <p:cNvSpPr txBox="1"/>
          <p:nvPr/>
        </p:nvSpPr>
        <p:spPr>
          <a:xfrm>
            <a:off x="6534785" y="503555"/>
            <a:ext cx="3416935" cy="58508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人之初，性本善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，   </a:t>
            </a:r>
            <a:endParaRPr lang="zh-CN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性相近，习相远。</a:t>
            </a:r>
          </a:p>
          <a:p>
            <a:pPr>
              <a:lnSpc>
                <a:spcPct val="130000"/>
              </a:lnSpc>
            </a:pP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苟不教，性乃迁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zh-CN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教之道，贵以专。</a:t>
            </a:r>
            <a:b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子不学，非所宜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endParaRPr lang="zh-CN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幼不学，老何为？</a:t>
            </a:r>
            <a:endParaRPr lang="zh-CN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玉不琢，不成器，</a:t>
            </a:r>
            <a:endParaRPr lang="zh-CN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人不学，不知义。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zh-CN" altLang="en-US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2105025" y="816928"/>
            <a:ext cx="3786188" cy="714375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26630" name="Rectangle 5"/>
          <p:cNvSpPr/>
          <p:nvPr/>
        </p:nvSpPr>
        <p:spPr>
          <a:xfrm>
            <a:off x="2233613" y="850265"/>
            <a:ext cx="385572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读一读，背一背。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0010" y="3519805"/>
            <a:ext cx="3328035" cy="236918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Group 47"/>
          <p:cNvGraphicFramePr>
            <a:graphicFrameLocks noGrp="1"/>
          </p:cNvGraphicFramePr>
          <p:nvPr/>
        </p:nvGraphicFramePr>
        <p:xfrm>
          <a:off x="7213600" y="1350433"/>
          <a:ext cx="3454400" cy="3454400"/>
        </p:xfrm>
        <a:graphic>
          <a:graphicData uri="http://schemas.openxmlformats.org/drawingml/2006/table">
            <a:tbl>
              <a:tblPr/>
              <a:tblGrid>
                <a:gridCol w="1712595"/>
                <a:gridCol w="1741805"/>
              </a:tblGrid>
              <a:tr h="171894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10" marB="45710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54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10" marB="45710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矩形 2"/>
          <p:cNvSpPr>
            <a:spLocks noChangeArrowheads="1"/>
          </p:cNvSpPr>
          <p:nvPr/>
        </p:nvSpPr>
        <p:spPr bwMode="auto">
          <a:xfrm>
            <a:off x="6887633" y="4933950"/>
            <a:ext cx="4226983" cy="1198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书写指导：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主笔是平捺，要写得舒展。横撇的角度要小，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平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捺紧接着横撇写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42" name="矩形 4"/>
          <p:cNvSpPr/>
          <p:nvPr/>
        </p:nvSpPr>
        <p:spPr>
          <a:xfrm>
            <a:off x="4726517" y="2250017"/>
            <a:ext cx="1543685" cy="17329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06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之</a:t>
            </a:r>
          </a:p>
        </p:txBody>
      </p:sp>
      <p:sp>
        <p:nvSpPr>
          <p:cNvPr id="42" name="矩形 41"/>
          <p:cNvSpPr/>
          <p:nvPr/>
        </p:nvSpPr>
        <p:spPr>
          <a:xfrm>
            <a:off x="4169833" y="1392767"/>
            <a:ext cx="2459567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64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zhī </a:t>
            </a:r>
          </a:p>
        </p:txBody>
      </p:sp>
      <p:sp>
        <p:nvSpPr>
          <p:cNvPr id="22545" name="TextBox 45"/>
          <p:cNvSpPr txBox="1"/>
          <p:nvPr/>
        </p:nvSpPr>
        <p:spPr>
          <a:xfrm>
            <a:off x="1060451" y="2186517"/>
            <a:ext cx="3210983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7200" dirty="0"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  <a:r>
              <a:rPr lang="zh-CN" altLang="en-US" sz="7200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之</a:t>
            </a:r>
            <a:r>
              <a:rPr lang="zh-CN" altLang="en-US" sz="7200" dirty="0">
                <a:latin typeface="楷体" panose="02010609060101010101" pitchFamily="49" charset="-122"/>
                <a:ea typeface="楷体" panose="02010609060101010101" pitchFamily="49" charset="-122"/>
              </a:rPr>
              <a:t>初</a:t>
            </a:r>
          </a:p>
        </p:txBody>
      </p:sp>
      <p:sp>
        <p:nvSpPr>
          <p:cNvPr id="3" name="TextBox 20"/>
          <p:cNvSpPr txBox="1">
            <a:spLocks noChangeArrowheads="1"/>
          </p:cNvSpPr>
          <p:nvPr/>
        </p:nvSpPr>
        <p:spPr bwMode="auto">
          <a:xfrm>
            <a:off x="783167" y="5135033"/>
            <a:ext cx="4897967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457200">
              <a:buClrTx/>
              <a:buSzTx/>
              <a:defRPr/>
            </a:pPr>
            <a:r>
              <a:rPr kumimoji="0" lang="zh-CN" altLang="en-US" sz="2665" b="1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组词：</a:t>
            </a:r>
            <a:r>
              <a:rPr kumimoji="0" lang="zh-CN" altLang="en-US" sz="2665" b="1" kern="1200" cap="none" spc="0" normalizeH="0" baseline="0" noProof="0" dirty="0">
                <a:latin typeface="+mn-ea"/>
                <a:ea typeface="+mn-ea"/>
                <a:cs typeface="+mn-cs"/>
              </a:rPr>
              <a:t>人之初  缓兵之计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3167" y="5679017"/>
            <a:ext cx="5329767" cy="501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造句：</a:t>
            </a:r>
            <a:r>
              <a:rPr lang="zh-CN" altLang="en-US" sz="2665" b="1" dirty="0">
                <a:latin typeface="宋体" panose="02010600030101010101" pitchFamily="2" charset="-122"/>
              </a:rPr>
              <a:t>人之初，本质都是善良的。</a:t>
            </a:r>
          </a:p>
        </p:txBody>
      </p:sp>
      <p:sp>
        <p:nvSpPr>
          <p:cNvPr id="25" name="文本框 30"/>
          <p:cNvSpPr txBox="1"/>
          <p:nvPr/>
        </p:nvSpPr>
        <p:spPr>
          <a:xfrm>
            <a:off x="783167" y="4588933"/>
            <a:ext cx="3312584" cy="501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2665" b="1" dirty="0">
                <a:latin typeface="宋体" panose="02010600030101010101" pitchFamily="2" charset="-122"/>
              </a:rPr>
              <a:t>Z</a:t>
            </a:r>
            <a:r>
              <a:rPr lang="en-US" altLang="zh-CN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2665" b="1" dirty="0">
                <a:latin typeface="宋体" panose="02010600030101010101" pitchFamily="2" charset="-122"/>
              </a:rPr>
              <a:t>丶</a:t>
            </a:r>
          </a:p>
        </p:txBody>
      </p:sp>
      <p:sp>
        <p:nvSpPr>
          <p:cNvPr id="26" name="文本框 31"/>
          <p:cNvSpPr txBox="1"/>
          <p:nvPr/>
        </p:nvSpPr>
        <p:spPr>
          <a:xfrm>
            <a:off x="783167" y="4044951"/>
            <a:ext cx="2770717" cy="501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结构</a:t>
            </a:r>
            <a:r>
              <a:rPr lang="en-US" altLang="zh-CN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: </a:t>
            </a:r>
            <a:r>
              <a:rPr lang="zh-CN" altLang="en-US" sz="2665" b="1" dirty="0">
                <a:latin typeface="宋体" panose="02010600030101010101" pitchFamily="2" charset="-122"/>
              </a:rPr>
              <a:t>独体</a:t>
            </a:r>
          </a:p>
        </p:txBody>
      </p:sp>
      <p:sp>
        <p:nvSpPr>
          <p:cNvPr id="27" name="Freeform 47"/>
          <p:cNvSpPr/>
          <p:nvPr/>
        </p:nvSpPr>
        <p:spPr>
          <a:xfrm>
            <a:off x="8506884" y="1998133"/>
            <a:ext cx="450849" cy="366184"/>
          </a:xfrm>
          <a:custGeom>
            <a:avLst/>
            <a:gdLst>
              <a:gd name="txL" fmla="*/ 0 w 531"/>
              <a:gd name="txT" fmla="*/ 0 h 433"/>
              <a:gd name="txR" fmla="*/ 531 w 531"/>
              <a:gd name="txB" fmla="*/ 433 h 43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531" h="433">
                <a:moveTo>
                  <a:pt x="113" y="16"/>
                </a:moveTo>
                <a:lnTo>
                  <a:pt x="177" y="32"/>
                </a:lnTo>
                <a:lnTo>
                  <a:pt x="242" y="48"/>
                </a:lnTo>
                <a:lnTo>
                  <a:pt x="306" y="64"/>
                </a:lnTo>
                <a:lnTo>
                  <a:pt x="370" y="96"/>
                </a:lnTo>
                <a:lnTo>
                  <a:pt x="435" y="144"/>
                </a:lnTo>
                <a:lnTo>
                  <a:pt x="483" y="192"/>
                </a:lnTo>
                <a:lnTo>
                  <a:pt x="515" y="224"/>
                </a:lnTo>
                <a:lnTo>
                  <a:pt x="531" y="256"/>
                </a:lnTo>
                <a:lnTo>
                  <a:pt x="531" y="321"/>
                </a:lnTo>
                <a:lnTo>
                  <a:pt x="531" y="385"/>
                </a:lnTo>
                <a:lnTo>
                  <a:pt x="515" y="417"/>
                </a:lnTo>
                <a:lnTo>
                  <a:pt x="499" y="433"/>
                </a:lnTo>
                <a:lnTo>
                  <a:pt x="467" y="433"/>
                </a:lnTo>
                <a:lnTo>
                  <a:pt x="435" y="433"/>
                </a:lnTo>
                <a:lnTo>
                  <a:pt x="387" y="433"/>
                </a:lnTo>
                <a:lnTo>
                  <a:pt x="338" y="385"/>
                </a:lnTo>
                <a:lnTo>
                  <a:pt x="258" y="337"/>
                </a:lnTo>
                <a:lnTo>
                  <a:pt x="177" y="240"/>
                </a:lnTo>
                <a:lnTo>
                  <a:pt x="97" y="160"/>
                </a:lnTo>
                <a:lnTo>
                  <a:pt x="48" y="96"/>
                </a:lnTo>
                <a:lnTo>
                  <a:pt x="16" y="48"/>
                </a:lnTo>
                <a:lnTo>
                  <a:pt x="0" y="32"/>
                </a:lnTo>
                <a:lnTo>
                  <a:pt x="16" y="16"/>
                </a:lnTo>
                <a:lnTo>
                  <a:pt x="32" y="16"/>
                </a:lnTo>
                <a:lnTo>
                  <a:pt x="65" y="0"/>
                </a:lnTo>
                <a:lnTo>
                  <a:pt x="113" y="16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4" name="Freeform 48"/>
          <p:cNvSpPr/>
          <p:nvPr/>
        </p:nvSpPr>
        <p:spPr>
          <a:xfrm>
            <a:off x="7662333" y="2364317"/>
            <a:ext cx="2671233" cy="1790700"/>
          </a:xfrm>
          <a:custGeom>
            <a:avLst/>
            <a:gdLst>
              <a:gd name="txL" fmla="*/ 0 w 3155"/>
              <a:gd name="txT" fmla="*/ 0 h 2114"/>
              <a:gd name="txR" fmla="*/ 3155 w 3155"/>
              <a:gd name="txB" fmla="*/ 2114 h 211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</a:cxnLst>
            <a:rect l="txL" t="txT" r="txR" b="txB"/>
            <a:pathLst>
              <a:path w="3155" h="2114">
                <a:moveTo>
                  <a:pt x="2254" y="96"/>
                </a:moveTo>
                <a:lnTo>
                  <a:pt x="2302" y="128"/>
                </a:lnTo>
                <a:lnTo>
                  <a:pt x="2351" y="160"/>
                </a:lnTo>
                <a:lnTo>
                  <a:pt x="2367" y="192"/>
                </a:lnTo>
                <a:lnTo>
                  <a:pt x="2383" y="208"/>
                </a:lnTo>
                <a:lnTo>
                  <a:pt x="2367" y="224"/>
                </a:lnTo>
                <a:lnTo>
                  <a:pt x="2351" y="256"/>
                </a:lnTo>
                <a:lnTo>
                  <a:pt x="2334" y="256"/>
                </a:lnTo>
                <a:lnTo>
                  <a:pt x="2286" y="272"/>
                </a:lnTo>
                <a:lnTo>
                  <a:pt x="2238" y="288"/>
                </a:lnTo>
                <a:lnTo>
                  <a:pt x="2173" y="320"/>
                </a:lnTo>
                <a:lnTo>
                  <a:pt x="2093" y="368"/>
                </a:lnTo>
                <a:lnTo>
                  <a:pt x="2012" y="432"/>
                </a:lnTo>
                <a:lnTo>
                  <a:pt x="1932" y="496"/>
                </a:lnTo>
                <a:lnTo>
                  <a:pt x="1835" y="576"/>
                </a:lnTo>
                <a:lnTo>
                  <a:pt x="1642" y="752"/>
                </a:lnTo>
                <a:lnTo>
                  <a:pt x="1578" y="800"/>
                </a:lnTo>
                <a:lnTo>
                  <a:pt x="1497" y="848"/>
                </a:lnTo>
                <a:lnTo>
                  <a:pt x="1417" y="913"/>
                </a:lnTo>
                <a:lnTo>
                  <a:pt x="1304" y="993"/>
                </a:lnTo>
                <a:lnTo>
                  <a:pt x="1191" y="1073"/>
                </a:lnTo>
                <a:lnTo>
                  <a:pt x="1063" y="1153"/>
                </a:lnTo>
                <a:lnTo>
                  <a:pt x="902" y="1249"/>
                </a:lnTo>
                <a:lnTo>
                  <a:pt x="757" y="1345"/>
                </a:lnTo>
                <a:lnTo>
                  <a:pt x="950" y="1409"/>
                </a:lnTo>
                <a:lnTo>
                  <a:pt x="1175" y="1473"/>
                </a:lnTo>
                <a:lnTo>
                  <a:pt x="1417" y="1553"/>
                </a:lnTo>
                <a:lnTo>
                  <a:pt x="1658" y="1617"/>
                </a:lnTo>
                <a:lnTo>
                  <a:pt x="1900" y="1681"/>
                </a:lnTo>
                <a:lnTo>
                  <a:pt x="2125" y="1713"/>
                </a:lnTo>
                <a:lnTo>
                  <a:pt x="2302" y="1745"/>
                </a:lnTo>
                <a:lnTo>
                  <a:pt x="2383" y="1745"/>
                </a:lnTo>
                <a:lnTo>
                  <a:pt x="2463" y="1761"/>
                </a:lnTo>
                <a:lnTo>
                  <a:pt x="2608" y="1761"/>
                </a:lnTo>
                <a:lnTo>
                  <a:pt x="2721" y="1777"/>
                </a:lnTo>
                <a:lnTo>
                  <a:pt x="2834" y="1777"/>
                </a:lnTo>
                <a:lnTo>
                  <a:pt x="2946" y="1777"/>
                </a:lnTo>
                <a:lnTo>
                  <a:pt x="2995" y="1761"/>
                </a:lnTo>
                <a:lnTo>
                  <a:pt x="3043" y="1761"/>
                </a:lnTo>
                <a:lnTo>
                  <a:pt x="3107" y="1761"/>
                </a:lnTo>
                <a:lnTo>
                  <a:pt x="3139" y="1777"/>
                </a:lnTo>
                <a:lnTo>
                  <a:pt x="3155" y="1777"/>
                </a:lnTo>
                <a:lnTo>
                  <a:pt x="3139" y="1809"/>
                </a:lnTo>
                <a:lnTo>
                  <a:pt x="3107" y="1841"/>
                </a:lnTo>
                <a:lnTo>
                  <a:pt x="3043" y="1873"/>
                </a:lnTo>
                <a:lnTo>
                  <a:pt x="2946" y="1922"/>
                </a:lnTo>
                <a:lnTo>
                  <a:pt x="2850" y="1970"/>
                </a:lnTo>
                <a:lnTo>
                  <a:pt x="2753" y="2018"/>
                </a:lnTo>
                <a:lnTo>
                  <a:pt x="2673" y="2050"/>
                </a:lnTo>
                <a:lnTo>
                  <a:pt x="2592" y="2066"/>
                </a:lnTo>
                <a:lnTo>
                  <a:pt x="2463" y="2098"/>
                </a:lnTo>
                <a:lnTo>
                  <a:pt x="2415" y="2098"/>
                </a:lnTo>
                <a:lnTo>
                  <a:pt x="2383" y="2114"/>
                </a:lnTo>
                <a:lnTo>
                  <a:pt x="2318" y="2098"/>
                </a:lnTo>
                <a:lnTo>
                  <a:pt x="2254" y="2082"/>
                </a:lnTo>
                <a:lnTo>
                  <a:pt x="2157" y="2034"/>
                </a:lnTo>
                <a:lnTo>
                  <a:pt x="2045" y="1970"/>
                </a:lnTo>
                <a:lnTo>
                  <a:pt x="1980" y="1954"/>
                </a:lnTo>
                <a:lnTo>
                  <a:pt x="1900" y="1922"/>
                </a:lnTo>
                <a:lnTo>
                  <a:pt x="1819" y="1873"/>
                </a:lnTo>
                <a:lnTo>
                  <a:pt x="1723" y="1841"/>
                </a:lnTo>
                <a:lnTo>
                  <a:pt x="1626" y="1793"/>
                </a:lnTo>
                <a:lnTo>
                  <a:pt x="1513" y="1761"/>
                </a:lnTo>
                <a:lnTo>
                  <a:pt x="1385" y="1713"/>
                </a:lnTo>
                <a:lnTo>
                  <a:pt x="1256" y="1649"/>
                </a:lnTo>
                <a:lnTo>
                  <a:pt x="1127" y="1601"/>
                </a:lnTo>
                <a:lnTo>
                  <a:pt x="1014" y="1569"/>
                </a:lnTo>
                <a:lnTo>
                  <a:pt x="902" y="1521"/>
                </a:lnTo>
                <a:lnTo>
                  <a:pt x="805" y="1505"/>
                </a:lnTo>
                <a:lnTo>
                  <a:pt x="724" y="1473"/>
                </a:lnTo>
                <a:lnTo>
                  <a:pt x="660" y="1457"/>
                </a:lnTo>
                <a:lnTo>
                  <a:pt x="596" y="1457"/>
                </a:lnTo>
                <a:lnTo>
                  <a:pt x="547" y="1441"/>
                </a:lnTo>
                <a:lnTo>
                  <a:pt x="467" y="1457"/>
                </a:lnTo>
                <a:lnTo>
                  <a:pt x="402" y="1473"/>
                </a:lnTo>
                <a:lnTo>
                  <a:pt x="338" y="1489"/>
                </a:lnTo>
                <a:lnTo>
                  <a:pt x="290" y="1505"/>
                </a:lnTo>
                <a:lnTo>
                  <a:pt x="241" y="1521"/>
                </a:lnTo>
                <a:lnTo>
                  <a:pt x="209" y="1537"/>
                </a:lnTo>
                <a:lnTo>
                  <a:pt x="177" y="1537"/>
                </a:lnTo>
                <a:lnTo>
                  <a:pt x="145" y="1521"/>
                </a:lnTo>
                <a:lnTo>
                  <a:pt x="80" y="1489"/>
                </a:lnTo>
                <a:lnTo>
                  <a:pt x="32" y="1441"/>
                </a:lnTo>
                <a:lnTo>
                  <a:pt x="16" y="1425"/>
                </a:lnTo>
                <a:lnTo>
                  <a:pt x="16" y="1393"/>
                </a:lnTo>
                <a:lnTo>
                  <a:pt x="0" y="1377"/>
                </a:lnTo>
                <a:lnTo>
                  <a:pt x="16" y="1377"/>
                </a:lnTo>
                <a:lnTo>
                  <a:pt x="16" y="1361"/>
                </a:lnTo>
                <a:lnTo>
                  <a:pt x="48" y="1361"/>
                </a:lnTo>
                <a:lnTo>
                  <a:pt x="64" y="1345"/>
                </a:lnTo>
                <a:lnTo>
                  <a:pt x="113" y="1345"/>
                </a:lnTo>
                <a:lnTo>
                  <a:pt x="161" y="1329"/>
                </a:lnTo>
                <a:lnTo>
                  <a:pt x="225" y="1313"/>
                </a:lnTo>
                <a:lnTo>
                  <a:pt x="290" y="1313"/>
                </a:lnTo>
                <a:lnTo>
                  <a:pt x="370" y="1297"/>
                </a:lnTo>
                <a:lnTo>
                  <a:pt x="531" y="1265"/>
                </a:lnTo>
                <a:lnTo>
                  <a:pt x="692" y="1217"/>
                </a:lnTo>
                <a:lnTo>
                  <a:pt x="821" y="1153"/>
                </a:lnTo>
                <a:lnTo>
                  <a:pt x="950" y="1089"/>
                </a:lnTo>
                <a:lnTo>
                  <a:pt x="1079" y="993"/>
                </a:lnTo>
                <a:lnTo>
                  <a:pt x="1224" y="880"/>
                </a:lnTo>
                <a:lnTo>
                  <a:pt x="1385" y="752"/>
                </a:lnTo>
                <a:lnTo>
                  <a:pt x="1562" y="592"/>
                </a:lnTo>
                <a:lnTo>
                  <a:pt x="1642" y="512"/>
                </a:lnTo>
                <a:lnTo>
                  <a:pt x="1723" y="432"/>
                </a:lnTo>
                <a:lnTo>
                  <a:pt x="1787" y="384"/>
                </a:lnTo>
                <a:lnTo>
                  <a:pt x="1835" y="320"/>
                </a:lnTo>
                <a:lnTo>
                  <a:pt x="1868" y="288"/>
                </a:lnTo>
                <a:lnTo>
                  <a:pt x="1900" y="256"/>
                </a:lnTo>
                <a:lnTo>
                  <a:pt x="1916" y="240"/>
                </a:lnTo>
                <a:lnTo>
                  <a:pt x="1916" y="224"/>
                </a:lnTo>
                <a:lnTo>
                  <a:pt x="1884" y="208"/>
                </a:lnTo>
                <a:lnTo>
                  <a:pt x="1835" y="224"/>
                </a:lnTo>
                <a:lnTo>
                  <a:pt x="1819" y="240"/>
                </a:lnTo>
                <a:lnTo>
                  <a:pt x="1787" y="240"/>
                </a:lnTo>
                <a:lnTo>
                  <a:pt x="1723" y="272"/>
                </a:lnTo>
                <a:lnTo>
                  <a:pt x="1658" y="288"/>
                </a:lnTo>
                <a:lnTo>
                  <a:pt x="1578" y="320"/>
                </a:lnTo>
                <a:lnTo>
                  <a:pt x="1465" y="368"/>
                </a:lnTo>
                <a:lnTo>
                  <a:pt x="1352" y="400"/>
                </a:lnTo>
                <a:lnTo>
                  <a:pt x="1224" y="464"/>
                </a:lnTo>
                <a:lnTo>
                  <a:pt x="1079" y="512"/>
                </a:lnTo>
                <a:lnTo>
                  <a:pt x="966" y="544"/>
                </a:lnTo>
                <a:lnTo>
                  <a:pt x="869" y="576"/>
                </a:lnTo>
                <a:lnTo>
                  <a:pt x="773" y="608"/>
                </a:lnTo>
                <a:lnTo>
                  <a:pt x="708" y="624"/>
                </a:lnTo>
                <a:lnTo>
                  <a:pt x="644" y="640"/>
                </a:lnTo>
                <a:lnTo>
                  <a:pt x="612" y="640"/>
                </a:lnTo>
                <a:lnTo>
                  <a:pt x="580" y="640"/>
                </a:lnTo>
                <a:lnTo>
                  <a:pt x="547" y="624"/>
                </a:lnTo>
                <a:lnTo>
                  <a:pt x="515" y="608"/>
                </a:lnTo>
                <a:lnTo>
                  <a:pt x="483" y="576"/>
                </a:lnTo>
                <a:lnTo>
                  <a:pt x="451" y="544"/>
                </a:lnTo>
                <a:lnTo>
                  <a:pt x="419" y="512"/>
                </a:lnTo>
                <a:lnTo>
                  <a:pt x="402" y="496"/>
                </a:lnTo>
                <a:lnTo>
                  <a:pt x="402" y="480"/>
                </a:lnTo>
                <a:lnTo>
                  <a:pt x="402" y="464"/>
                </a:lnTo>
                <a:lnTo>
                  <a:pt x="435" y="464"/>
                </a:lnTo>
                <a:lnTo>
                  <a:pt x="467" y="464"/>
                </a:lnTo>
                <a:lnTo>
                  <a:pt x="515" y="464"/>
                </a:lnTo>
                <a:lnTo>
                  <a:pt x="563" y="464"/>
                </a:lnTo>
                <a:lnTo>
                  <a:pt x="628" y="448"/>
                </a:lnTo>
                <a:lnTo>
                  <a:pt x="692" y="448"/>
                </a:lnTo>
                <a:lnTo>
                  <a:pt x="853" y="416"/>
                </a:lnTo>
                <a:lnTo>
                  <a:pt x="902" y="400"/>
                </a:lnTo>
                <a:lnTo>
                  <a:pt x="950" y="384"/>
                </a:lnTo>
                <a:lnTo>
                  <a:pt x="1014" y="368"/>
                </a:lnTo>
                <a:lnTo>
                  <a:pt x="1095" y="352"/>
                </a:lnTo>
                <a:lnTo>
                  <a:pt x="1175" y="320"/>
                </a:lnTo>
                <a:lnTo>
                  <a:pt x="1272" y="288"/>
                </a:lnTo>
                <a:lnTo>
                  <a:pt x="1368" y="256"/>
                </a:lnTo>
                <a:lnTo>
                  <a:pt x="1481" y="224"/>
                </a:lnTo>
                <a:lnTo>
                  <a:pt x="1594" y="192"/>
                </a:lnTo>
                <a:lnTo>
                  <a:pt x="1690" y="160"/>
                </a:lnTo>
                <a:lnTo>
                  <a:pt x="1771" y="128"/>
                </a:lnTo>
                <a:lnTo>
                  <a:pt x="1835" y="112"/>
                </a:lnTo>
                <a:lnTo>
                  <a:pt x="1900" y="96"/>
                </a:lnTo>
                <a:lnTo>
                  <a:pt x="1948" y="64"/>
                </a:lnTo>
                <a:lnTo>
                  <a:pt x="1980" y="48"/>
                </a:lnTo>
                <a:lnTo>
                  <a:pt x="1996" y="48"/>
                </a:lnTo>
                <a:lnTo>
                  <a:pt x="2029" y="16"/>
                </a:lnTo>
                <a:lnTo>
                  <a:pt x="2077" y="0"/>
                </a:lnTo>
                <a:lnTo>
                  <a:pt x="2109" y="16"/>
                </a:lnTo>
                <a:lnTo>
                  <a:pt x="2157" y="32"/>
                </a:lnTo>
                <a:lnTo>
                  <a:pt x="2190" y="64"/>
                </a:lnTo>
                <a:lnTo>
                  <a:pt x="2254" y="96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pic>
        <p:nvPicPr>
          <p:cNvPr id="26651" name="Picture 3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5301" y="566420"/>
            <a:ext cx="1202267" cy="683684"/>
          </a:xfrm>
          <a:prstGeom prst="rect">
            <a:avLst/>
          </a:prstGeom>
          <a:noFill/>
          <a:ln w="9525"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/>
      <p:bldP spid="3" grpId="0"/>
      <p:bldP spid="24" grpId="0"/>
      <p:bldP spid="25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7"/>
          <p:cNvGraphicFramePr>
            <a:graphicFrameLocks noGrp="1"/>
          </p:cNvGraphicFramePr>
          <p:nvPr/>
        </p:nvGraphicFramePr>
        <p:xfrm>
          <a:off x="7213600" y="1322917"/>
          <a:ext cx="3454400" cy="3456305"/>
        </p:xfrm>
        <a:graphic>
          <a:graphicData uri="http://schemas.openxmlformats.org/drawingml/2006/table">
            <a:tbl>
              <a:tblPr/>
              <a:tblGrid>
                <a:gridCol w="1712595"/>
                <a:gridCol w="1741805"/>
              </a:tblGrid>
              <a:tr h="172021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8" marB="457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8" marB="45738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609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8" marB="457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8" marB="45738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矩形 2"/>
          <p:cNvSpPr>
            <a:spLocks noChangeArrowheads="1"/>
          </p:cNvSpPr>
          <p:nvPr/>
        </p:nvSpPr>
        <p:spPr bwMode="auto">
          <a:xfrm>
            <a:off x="6953250" y="4895850"/>
            <a:ext cx="3941233" cy="1198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书写指导：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左高右低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，“目”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起笔在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“木”的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横偏上一些，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四横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要间距均匀。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66" name="矩形 4"/>
          <p:cNvSpPr/>
          <p:nvPr/>
        </p:nvSpPr>
        <p:spPr>
          <a:xfrm>
            <a:off x="4726517" y="2250017"/>
            <a:ext cx="1543685" cy="17329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06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</a:t>
            </a:r>
          </a:p>
        </p:txBody>
      </p:sp>
      <p:sp>
        <p:nvSpPr>
          <p:cNvPr id="42" name="矩形 41"/>
          <p:cNvSpPr/>
          <p:nvPr/>
        </p:nvSpPr>
        <p:spPr>
          <a:xfrm>
            <a:off x="4055533" y="1392767"/>
            <a:ext cx="2459567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64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xiāng</a:t>
            </a:r>
          </a:p>
        </p:txBody>
      </p:sp>
      <p:sp>
        <p:nvSpPr>
          <p:cNvPr id="23569" name="TextBox 45"/>
          <p:cNvSpPr txBox="1"/>
          <p:nvPr/>
        </p:nvSpPr>
        <p:spPr>
          <a:xfrm>
            <a:off x="895351" y="2186517"/>
            <a:ext cx="3094567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7200" dirty="0">
                <a:latin typeface="楷体" panose="02010609060101010101" pitchFamily="49" charset="-122"/>
                <a:ea typeface="楷体" panose="02010609060101010101" pitchFamily="49" charset="-122"/>
              </a:rPr>
              <a:t>性</a:t>
            </a:r>
            <a:r>
              <a:rPr lang="zh-CN" altLang="en-US" sz="7200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</a:t>
            </a:r>
            <a:r>
              <a:rPr lang="zh-CN" altLang="en-US" sz="7200" dirty="0">
                <a:latin typeface="楷体" panose="02010609060101010101" pitchFamily="49" charset="-122"/>
                <a:ea typeface="楷体" panose="02010609060101010101" pitchFamily="49" charset="-122"/>
              </a:rPr>
              <a:t>近</a:t>
            </a:r>
          </a:p>
        </p:txBody>
      </p:sp>
      <p:sp>
        <p:nvSpPr>
          <p:cNvPr id="4" name="TextBox 20"/>
          <p:cNvSpPr txBox="1">
            <a:spLocks noChangeArrowheads="1"/>
          </p:cNvSpPr>
          <p:nvPr/>
        </p:nvSpPr>
        <p:spPr bwMode="auto">
          <a:xfrm>
            <a:off x="793750" y="5139267"/>
            <a:ext cx="4040717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457200">
              <a:buClrTx/>
              <a:buSzTx/>
              <a:defRPr/>
            </a:pPr>
            <a:r>
              <a:rPr kumimoji="0" lang="zh-CN" altLang="en-US" sz="2665" b="1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组词：</a:t>
            </a:r>
            <a:r>
              <a:rPr kumimoji="0" lang="zh-CN" altLang="en-US" sz="2665" b="1" kern="1200" cap="none" spc="0" normalizeH="0" baseline="0" noProof="0" dirty="0">
                <a:latin typeface="+mn-ea"/>
                <a:ea typeface="+mn-ea"/>
                <a:cs typeface="+mn-cs"/>
              </a:rPr>
              <a:t>相似  相同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3751" y="5655733"/>
            <a:ext cx="4853516" cy="501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造句：</a:t>
            </a:r>
            <a:r>
              <a:rPr lang="zh-CN" altLang="en-US" sz="2665" b="1" dirty="0">
                <a:latin typeface="宋体" panose="02010600030101010101" pitchFamily="2" charset="-122"/>
              </a:rPr>
              <a:t>她们两个长得太相似了。</a:t>
            </a:r>
          </a:p>
        </p:txBody>
      </p:sp>
      <p:sp>
        <p:nvSpPr>
          <p:cNvPr id="25" name="文本框 30"/>
          <p:cNvSpPr txBox="1"/>
          <p:nvPr/>
        </p:nvSpPr>
        <p:spPr>
          <a:xfrm>
            <a:off x="793751" y="4618567"/>
            <a:ext cx="3441700" cy="501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2665" b="1" dirty="0">
                <a:latin typeface="宋体" panose="02010600030101010101" pitchFamily="2" charset="-122"/>
              </a:rPr>
              <a:t>X</a:t>
            </a:r>
            <a:r>
              <a:rPr lang="en-US" altLang="zh-CN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2665" b="1" dirty="0">
                <a:latin typeface="宋体" panose="02010600030101010101" pitchFamily="2" charset="-122"/>
              </a:rPr>
              <a:t>木</a:t>
            </a:r>
          </a:p>
        </p:txBody>
      </p:sp>
      <p:sp>
        <p:nvSpPr>
          <p:cNvPr id="26" name="文本框 31"/>
          <p:cNvSpPr txBox="1"/>
          <p:nvPr/>
        </p:nvSpPr>
        <p:spPr>
          <a:xfrm>
            <a:off x="793751" y="4099984"/>
            <a:ext cx="2770716" cy="501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结构</a:t>
            </a:r>
            <a:r>
              <a:rPr lang="en-US" altLang="zh-CN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: </a:t>
            </a:r>
            <a:r>
              <a:rPr lang="zh-CN" altLang="en-US" sz="2665" b="1" dirty="0">
                <a:latin typeface="宋体" panose="02010600030101010101" pitchFamily="2" charset="-122"/>
              </a:rPr>
              <a:t>左右</a:t>
            </a:r>
          </a:p>
        </p:txBody>
      </p:sp>
      <p:sp>
        <p:nvSpPr>
          <p:cNvPr id="27" name="Freeform 33"/>
          <p:cNvSpPr/>
          <p:nvPr/>
        </p:nvSpPr>
        <p:spPr>
          <a:xfrm>
            <a:off x="7808384" y="2484967"/>
            <a:ext cx="1172633" cy="325967"/>
          </a:xfrm>
          <a:custGeom>
            <a:avLst/>
            <a:gdLst>
              <a:gd name="txL" fmla="*/ 0 w 1384"/>
              <a:gd name="txT" fmla="*/ 0 h 384"/>
              <a:gd name="txR" fmla="*/ 1384 w 1384"/>
              <a:gd name="txB" fmla="*/ 384 h 38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384" h="384">
                <a:moveTo>
                  <a:pt x="96" y="352"/>
                </a:moveTo>
                <a:lnTo>
                  <a:pt x="64" y="336"/>
                </a:lnTo>
                <a:lnTo>
                  <a:pt x="32" y="320"/>
                </a:lnTo>
                <a:lnTo>
                  <a:pt x="16" y="304"/>
                </a:lnTo>
                <a:lnTo>
                  <a:pt x="0" y="288"/>
                </a:lnTo>
                <a:lnTo>
                  <a:pt x="16" y="272"/>
                </a:lnTo>
                <a:lnTo>
                  <a:pt x="48" y="272"/>
                </a:lnTo>
                <a:lnTo>
                  <a:pt x="112" y="256"/>
                </a:lnTo>
                <a:lnTo>
                  <a:pt x="193" y="240"/>
                </a:lnTo>
                <a:lnTo>
                  <a:pt x="289" y="224"/>
                </a:lnTo>
                <a:lnTo>
                  <a:pt x="402" y="192"/>
                </a:lnTo>
                <a:lnTo>
                  <a:pt x="483" y="176"/>
                </a:lnTo>
                <a:lnTo>
                  <a:pt x="563" y="160"/>
                </a:lnTo>
                <a:lnTo>
                  <a:pt x="644" y="128"/>
                </a:lnTo>
                <a:lnTo>
                  <a:pt x="740" y="112"/>
                </a:lnTo>
                <a:lnTo>
                  <a:pt x="837" y="80"/>
                </a:lnTo>
                <a:lnTo>
                  <a:pt x="917" y="64"/>
                </a:lnTo>
                <a:lnTo>
                  <a:pt x="982" y="48"/>
                </a:lnTo>
                <a:lnTo>
                  <a:pt x="1046" y="32"/>
                </a:lnTo>
                <a:lnTo>
                  <a:pt x="1110" y="16"/>
                </a:lnTo>
                <a:lnTo>
                  <a:pt x="1143" y="16"/>
                </a:lnTo>
                <a:lnTo>
                  <a:pt x="1191" y="0"/>
                </a:lnTo>
                <a:lnTo>
                  <a:pt x="1207" y="0"/>
                </a:lnTo>
                <a:lnTo>
                  <a:pt x="1288" y="0"/>
                </a:lnTo>
                <a:lnTo>
                  <a:pt x="1336" y="16"/>
                </a:lnTo>
                <a:lnTo>
                  <a:pt x="1368" y="32"/>
                </a:lnTo>
                <a:lnTo>
                  <a:pt x="1384" y="48"/>
                </a:lnTo>
                <a:lnTo>
                  <a:pt x="1384" y="64"/>
                </a:lnTo>
                <a:lnTo>
                  <a:pt x="1384" y="80"/>
                </a:lnTo>
                <a:lnTo>
                  <a:pt x="1368" y="96"/>
                </a:lnTo>
                <a:lnTo>
                  <a:pt x="1352" y="96"/>
                </a:lnTo>
                <a:lnTo>
                  <a:pt x="1320" y="112"/>
                </a:lnTo>
                <a:lnTo>
                  <a:pt x="1271" y="128"/>
                </a:lnTo>
                <a:lnTo>
                  <a:pt x="1207" y="160"/>
                </a:lnTo>
                <a:lnTo>
                  <a:pt x="1143" y="176"/>
                </a:lnTo>
                <a:lnTo>
                  <a:pt x="1078" y="192"/>
                </a:lnTo>
                <a:lnTo>
                  <a:pt x="917" y="240"/>
                </a:lnTo>
                <a:lnTo>
                  <a:pt x="772" y="272"/>
                </a:lnTo>
                <a:lnTo>
                  <a:pt x="627" y="304"/>
                </a:lnTo>
                <a:lnTo>
                  <a:pt x="499" y="336"/>
                </a:lnTo>
                <a:lnTo>
                  <a:pt x="386" y="368"/>
                </a:lnTo>
                <a:lnTo>
                  <a:pt x="305" y="384"/>
                </a:lnTo>
                <a:lnTo>
                  <a:pt x="273" y="384"/>
                </a:lnTo>
                <a:lnTo>
                  <a:pt x="241" y="384"/>
                </a:lnTo>
                <a:lnTo>
                  <a:pt x="225" y="384"/>
                </a:lnTo>
                <a:lnTo>
                  <a:pt x="209" y="384"/>
                </a:lnTo>
                <a:lnTo>
                  <a:pt x="177" y="384"/>
                </a:lnTo>
                <a:lnTo>
                  <a:pt x="144" y="368"/>
                </a:lnTo>
                <a:lnTo>
                  <a:pt x="96" y="35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8" name="Freeform 34"/>
          <p:cNvSpPr/>
          <p:nvPr/>
        </p:nvSpPr>
        <p:spPr>
          <a:xfrm>
            <a:off x="9131300" y="2309284"/>
            <a:ext cx="203200" cy="1722967"/>
          </a:xfrm>
          <a:custGeom>
            <a:avLst/>
            <a:gdLst>
              <a:gd name="txL" fmla="*/ 0 w 242"/>
              <a:gd name="txT" fmla="*/ 0 h 2034"/>
              <a:gd name="txR" fmla="*/ 242 w 242"/>
              <a:gd name="txB" fmla="*/ 2034 h 203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42" h="2034">
                <a:moveTo>
                  <a:pt x="242" y="32"/>
                </a:moveTo>
                <a:lnTo>
                  <a:pt x="226" y="288"/>
                </a:lnTo>
                <a:lnTo>
                  <a:pt x="226" y="512"/>
                </a:lnTo>
                <a:lnTo>
                  <a:pt x="210" y="720"/>
                </a:lnTo>
                <a:lnTo>
                  <a:pt x="210" y="913"/>
                </a:lnTo>
                <a:lnTo>
                  <a:pt x="210" y="1073"/>
                </a:lnTo>
                <a:lnTo>
                  <a:pt x="193" y="1201"/>
                </a:lnTo>
                <a:lnTo>
                  <a:pt x="193" y="1313"/>
                </a:lnTo>
                <a:lnTo>
                  <a:pt x="193" y="1409"/>
                </a:lnTo>
                <a:lnTo>
                  <a:pt x="193" y="1553"/>
                </a:lnTo>
                <a:lnTo>
                  <a:pt x="193" y="1681"/>
                </a:lnTo>
                <a:lnTo>
                  <a:pt x="177" y="1793"/>
                </a:lnTo>
                <a:lnTo>
                  <a:pt x="161" y="1874"/>
                </a:lnTo>
                <a:lnTo>
                  <a:pt x="145" y="1938"/>
                </a:lnTo>
                <a:lnTo>
                  <a:pt x="129" y="1986"/>
                </a:lnTo>
                <a:lnTo>
                  <a:pt x="113" y="2018"/>
                </a:lnTo>
                <a:lnTo>
                  <a:pt x="97" y="2034"/>
                </a:lnTo>
                <a:lnTo>
                  <a:pt x="81" y="2018"/>
                </a:lnTo>
                <a:lnTo>
                  <a:pt x="65" y="1986"/>
                </a:lnTo>
                <a:lnTo>
                  <a:pt x="49" y="1922"/>
                </a:lnTo>
                <a:lnTo>
                  <a:pt x="32" y="1858"/>
                </a:lnTo>
                <a:lnTo>
                  <a:pt x="16" y="1793"/>
                </a:lnTo>
                <a:lnTo>
                  <a:pt x="16" y="1697"/>
                </a:lnTo>
                <a:lnTo>
                  <a:pt x="16" y="1601"/>
                </a:lnTo>
                <a:lnTo>
                  <a:pt x="32" y="1505"/>
                </a:lnTo>
                <a:lnTo>
                  <a:pt x="32" y="1441"/>
                </a:lnTo>
                <a:lnTo>
                  <a:pt x="49" y="1377"/>
                </a:lnTo>
                <a:lnTo>
                  <a:pt x="49" y="1297"/>
                </a:lnTo>
                <a:lnTo>
                  <a:pt x="49" y="1201"/>
                </a:lnTo>
                <a:lnTo>
                  <a:pt x="49" y="1105"/>
                </a:lnTo>
                <a:lnTo>
                  <a:pt x="49" y="993"/>
                </a:lnTo>
                <a:lnTo>
                  <a:pt x="65" y="865"/>
                </a:lnTo>
                <a:lnTo>
                  <a:pt x="65" y="720"/>
                </a:lnTo>
                <a:lnTo>
                  <a:pt x="65" y="592"/>
                </a:lnTo>
                <a:lnTo>
                  <a:pt x="49" y="480"/>
                </a:lnTo>
                <a:lnTo>
                  <a:pt x="49" y="384"/>
                </a:lnTo>
                <a:lnTo>
                  <a:pt x="49" y="304"/>
                </a:lnTo>
                <a:lnTo>
                  <a:pt x="49" y="240"/>
                </a:lnTo>
                <a:lnTo>
                  <a:pt x="49" y="176"/>
                </a:lnTo>
                <a:lnTo>
                  <a:pt x="32" y="144"/>
                </a:lnTo>
                <a:lnTo>
                  <a:pt x="32" y="128"/>
                </a:lnTo>
                <a:lnTo>
                  <a:pt x="0" y="80"/>
                </a:lnTo>
                <a:lnTo>
                  <a:pt x="0" y="32"/>
                </a:lnTo>
                <a:lnTo>
                  <a:pt x="0" y="16"/>
                </a:lnTo>
                <a:lnTo>
                  <a:pt x="16" y="0"/>
                </a:lnTo>
                <a:lnTo>
                  <a:pt x="49" y="0"/>
                </a:lnTo>
                <a:lnTo>
                  <a:pt x="81" y="0"/>
                </a:lnTo>
                <a:lnTo>
                  <a:pt x="161" y="32"/>
                </a:lnTo>
                <a:lnTo>
                  <a:pt x="242" y="3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9" name="Freeform 35"/>
          <p:cNvSpPr/>
          <p:nvPr/>
        </p:nvSpPr>
        <p:spPr>
          <a:xfrm>
            <a:off x="9279467" y="2728384"/>
            <a:ext cx="518584" cy="150283"/>
          </a:xfrm>
          <a:custGeom>
            <a:avLst/>
            <a:gdLst>
              <a:gd name="txL" fmla="*/ 0 w 612"/>
              <a:gd name="txT" fmla="*/ 0 h 176"/>
              <a:gd name="txR" fmla="*/ 612 w 612"/>
              <a:gd name="txB" fmla="*/ 176 h 176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612" h="176">
                <a:moveTo>
                  <a:pt x="0" y="64"/>
                </a:moveTo>
                <a:lnTo>
                  <a:pt x="65" y="64"/>
                </a:lnTo>
                <a:lnTo>
                  <a:pt x="145" y="48"/>
                </a:lnTo>
                <a:lnTo>
                  <a:pt x="226" y="32"/>
                </a:lnTo>
                <a:lnTo>
                  <a:pt x="306" y="16"/>
                </a:lnTo>
                <a:lnTo>
                  <a:pt x="387" y="0"/>
                </a:lnTo>
                <a:lnTo>
                  <a:pt x="451" y="0"/>
                </a:lnTo>
                <a:lnTo>
                  <a:pt x="499" y="0"/>
                </a:lnTo>
                <a:lnTo>
                  <a:pt x="548" y="16"/>
                </a:lnTo>
                <a:lnTo>
                  <a:pt x="596" y="32"/>
                </a:lnTo>
                <a:lnTo>
                  <a:pt x="612" y="48"/>
                </a:lnTo>
                <a:lnTo>
                  <a:pt x="612" y="64"/>
                </a:lnTo>
                <a:lnTo>
                  <a:pt x="612" y="96"/>
                </a:lnTo>
                <a:lnTo>
                  <a:pt x="580" y="96"/>
                </a:lnTo>
                <a:lnTo>
                  <a:pt x="548" y="112"/>
                </a:lnTo>
                <a:lnTo>
                  <a:pt x="499" y="112"/>
                </a:lnTo>
                <a:lnTo>
                  <a:pt x="435" y="128"/>
                </a:lnTo>
                <a:lnTo>
                  <a:pt x="355" y="144"/>
                </a:lnTo>
                <a:lnTo>
                  <a:pt x="242" y="160"/>
                </a:lnTo>
                <a:lnTo>
                  <a:pt x="129" y="160"/>
                </a:lnTo>
                <a:lnTo>
                  <a:pt x="0" y="176"/>
                </a:lnTo>
                <a:lnTo>
                  <a:pt x="0" y="64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0" name="Freeform 36"/>
          <p:cNvSpPr/>
          <p:nvPr/>
        </p:nvSpPr>
        <p:spPr>
          <a:xfrm>
            <a:off x="9279467" y="2201333"/>
            <a:ext cx="886884" cy="1911351"/>
          </a:xfrm>
          <a:custGeom>
            <a:avLst/>
            <a:gdLst>
              <a:gd name="txL" fmla="*/ 0 w 1047"/>
              <a:gd name="txT" fmla="*/ 0 h 2258"/>
              <a:gd name="txR" fmla="*/ 1047 w 1047"/>
              <a:gd name="txB" fmla="*/ 2258 h 225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047" h="2258">
                <a:moveTo>
                  <a:pt x="612" y="1809"/>
                </a:moveTo>
                <a:lnTo>
                  <a:pt x="677" y="1825"/>
                </a:lnTo>
                <a:lnTo>
                  <a:pt x="741" y="1825"/>
                </a:lnTo>
                <a:lnTo>
                  <a:pt x="773" y="1825"/>
                </a:lnTo>
                <a:lnTo>
                  <a:pt x="789" y="1793"/>
                </a:lnTo>
                <a:lnTo>
                  <a:pt x="805" y="1777"/>
                </a:lnTo>
                <a:lnTo>
                  <a:pt x="805" y="1729"/>
                </a:lnTo>
                <a:lnTo>
                  <a:pt x="805" y="1681"/>
                </a:lnTo>
                <a:lnTo>
                  <a:pt x="805" y="1601"/>
                </a:lnTo>
                <a:lnTo>
                  <a:pt x="805" y="1505"/>
                </a:lnTo>
                <a:lnTo>
                  <a:pt x="805" y="1393"/>
                </a:lnTo>
                <a:lnTo>
                  <a:pt x="805" y="1265"/>
                </a:lnTo>
                <a:lnTo>
                  <a:pt x="805" y="1121"/>
                </a:lnTo>
                <a:lnTo>
                  <a:pt x="805" y="977"/>
                </a:lnTo>
                <a:lnTo>
                  <a:pt x="805" y="848"/>
                </a:lnTo>
                <a:lnTo>
                  <a:pt x="805" y="736"/>
                </a:lnTo>
                <a:lnTo>
                  <a:pt x="805" y="624"/>
                </a:lnTo>
                <a:lnTo>
                  <a:pt x="805" y="544"/>
                </a:lnTo>
                <a:lnTo>
                  <a:pt x="805" y="480"/>
                </a:lnTo>
                <a:lnTo>
                  <a:pt x="805" y="416"/>
                </a:lnTo>
                <a:lnTo>
                  <a:pt x="789" y="384"/>
                </a:lnTo>
                <a:lnTo>
                  <a:pt x="789" y="320"/>
                </a:lnTo>
                <a:lnTo>
                  <a:pt x="773" y="288"/>
                </a:lnTo>
                <a:lnTo>
                  <a:pt x="757" y="256"/>
                </a:lnTo>
                <a:lnTo>
                  <a:pt x="741" y="224"/>
                </a:lnTo>
                <a:lnTo>
                  <a:pt x="725" y="208"/>
                </a:lnTo>
                <a:lnTo>
                  <a:pt x="693" y="208"/>
                </a:lnTo>
                <a:lnTo>
                  <a:pt x="612" y="192"/>
                </a:lnTo>
                <a:lnTo>
                  <a:pt x="548" y="208"/>
                </a:lnTo>
                <a:lnTo>
                  <a:pt x="483" y="224"/>
                </a:lnTo>
                <a:lnTo>
                  <a:pt x="419" y="224"/>
                </a:lnTo>
                <a:lnTo>
                  <a:pt x="338" y="240"/>
                </a:lnTo>
                <a:lnTo>
                  <a:pt x="161" y="256"/>
                </a:lnTo>
                <a:lnTo>
                  <a:pt x="0" y="256"/>
                </a:lnTo>
                <a:lnTo>
                  <a:pt x="0" y="160"/>
                </a:lnTo>
                <a:lnTo>
                  <a:pt x="113" y="160"/>
                </a:lnTo>
                <a:lnTo>
                  <a:pt x="226" y="144"/>
                </a:lnTo>
                <a:lnTo>
                  <a:pt x="338" y="128"/>
                </a:lnTo>
                <a:lnTo>
                  <a:pt x="435" y="112"/>
                </a:lnTo>
                <a:lnTo>
                  <a:pt x="532" y="96"/>
                </a:lnTo>
                <a:lnTo>
                  <a:pt x="612" y="64"/>
                </a:lnTo>
                <a:lnTo>
                  <a:pt x="660" y="48"/>
                </a:lnTo>
                <a:lnTo>
                  <a:pt x="677" y="32"/>
                </a:lnTo>
                <a:lnTo>
                  <a:pt x="693" y="16"/>
                </a:lnTo>
                <a:lnTo>
                  <a:pt x="725" y="0"/>
                </a:lnTo>
                <a:lnTo>
                  <a:pt x="741" y="0"/>
                </a:lnTo>
                <a:lnTo>
                  <a:pt x="789" y="0"/>
                </a:lnTo>
                <a:lnTo>
                  <a:pt x="821" y="16"/>
                </a:lnTo>
                <a:lnTo>
                  <a:pt x="854" y="48"/>
                </a:lnTo>
                <a:lnTo>
                  <a:pt x="902" y="80"/>
                </a:lnTo>
                <a:lnTo>
                  <a:pt x="950" y="112"/>
                </a:lnTo>
                <a:lnTo>
                  <a:pt x="999" y="144"/>
                </a:lnTo>
                <a:lnTo>
                  <a:pt x="1031" y="176"/>
                </a:lnTo>
                <a:lnTo>
                  <a:pt x="1047" y="208"/>
                </a:lnTo>
                <a:lnTo>
                  <a:pt x="1047" y="224"/>
                </a:lnTo>
                <a:lnTo>
                  <a:pt x="1047" y="256"/>
                </a:lnTo>
                <a:lnTo>
                  <a:pt x="1015" y="272"/>
                </a:lnTo>
                <a:lnTo>
                  <a:pt x="999" y="288"/>
                </a:lnTo>
                <a:lnTo>
                  <a:pt x="982" y="336"/>
                </a:lnTo>
                <a:lnTo>
                  <a:pt x="982" y="384"/>
                </a:lnTo>
                <a:lnTo>
                  <a:pt x="966" y="464"/>
                </a:lnTo>
                <a:lnTo>
                  <a:pt x="966" y="496"/>
                </a:lnTo>
                <a:lnTo>
                  <a:pt x="966" y="560"/>
                </a:lnTo>
                <a:lnTo>
                  <a:pt x="966" y="640"/>
                </a:lnTo>
                <a:lnTo>
                  <a:pt x="982" y="720"/>
                </a:lnTo>
                <a:lnTo>
                  <a:pt x="982" y="816"/>
                </a:lnTo>
                <a:lnTo>
                  <a:pt x="982" y="928"/>
                </a:lnTo>
                <a:lnTo>
                  <a:pt x="982" y="1057"/>
                </a:lnTo>
                <a:lnTo>
                  <a:pt x="982" y="1201"/>
                </a:lnTo>
                <a:lnTo>
                  <a:pt x="982" y="1345"/>
                </a:lnTo>
                <a:lnTo>
                  <a:pt x="982" y="1473"/>
                </a:lnTo>
                <a:lnTo>
                  <a:pt x="982" y="1585"/>
                </a:lnTo>
                <a:lnTo>
                  <a:pt x="982" y="1681"/>
                </a:lnTo>
                <a:lnTo>
                  <a:pt x="966" y="1777"/>
                </a:lnTo>
                <a:lnTo>
                  <a:pt x="966" y="1841"/>
                </a:lnTo>
                <a:lnTo>
                  <a:pt x="966" y="1905"/>
                </a:lnTo>
                <a:lnTo>
                  <a:pt x="966" y="1953"/>
                </a:lnTo>
                <a:lnTo>
                  <a:pt x="950" y="2034"/>
                </a:lnTo>
                <a:lnTo>
                  <a:pt x="918" y="2098"/>
                </a:lnTo>
                <a:lnTo>
                  <a:pt x="902" y="2146"/>
                </a:lnTo>
                <a:lnTo>
                  <a:pt x="870" y="2194"/>
                </a:lnTo>
                <a:lnTo>
                  <a:pt x="838" y="2226"/>
                </a:lnTo>
                <a:lnTo>
                  <a:pt x="821" y="2242"/>
                </a:lnTo>
                <a:lnTo>
                  <a:pt x="789" y="2258"/>
                </a:lnTo>
                <a:lnTo>
                  <a:pt x="773" y="2258"/>
                </a:lnTo>
                <a:lnTo>
                  <a:pt x="757" y="2242"/>
                </a:lnTo>
                <a:lnTo>
                  <a:pt x="741" y="2210"/>
                </a:lnTo>
                <a:lnTo>
                  <a:pt x="741" y="2178"/>
                </a:lnTo>
                <a:lnTo>
                  <a:pt x="741" y="2114"/>
                </a:lnTo>
                <a:lnTo>
                  <a:pt x="741" y="2050"/>
                </a:lnTo>
                <a:lnTo>
                  <a:pt x="725" y="1986"/>
                </a:lnTo>
                <a:lnTo>
                  <a:pt x="677" y="1905"/>
                </a:lnTo>
                <a:lnTo>
                  <a:pt x="612" y="1809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1" name="Freeform 37"/>
          <p:cNvSpPr/>
          <p:nvPr/>
        </p:nvSpPr>
        <p:spPr>
          <a:xfrm>
            <a:off x="9211733" y="3122084"/>
            <a:ext cx="601133" cy="150283"/>
          </a:xfrm>
          <a:custGeom>
            <a:avLst/>
            <a:gdLst>
              <a:gd name="txL" fmla="*/ 0 w 708"/>
              <a:gd name="txT" fmla="*/ 0 h 176"/>
              <a:gd name="txR" fmla="*/ 708 w 708"/>
              <a:gd name="txB" fmla="*/ 176 h 17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708" h="176">
                <a:moveTo>
                  <a:pt x="563" y="160"/>
                </a:moveTo>
                <a:lnTo>
                  <a:pt x="515" y="160"/>
                </a:lnTo>
                <a:lnTo>
                  <a:pt x="467" y="160"/>
                </a:lnTo>
                <a:lnTo>
                  <a:pt x="402" y="160"/>
                </a:lnTo>
                <a:lnTo>
                  <a:pt x="338" y="176"/>
                </a:lnTo>
                <a:lnTo>
                  <a:pt x="274" y="176"/>
                </a:lnTo>
                <a:lnTo>
                  <a:pt x="193" y="176"/>
                </a:lnTo>
                <a:lnTo>
                  <a:pt x="96" y="176"/>
                </a:lnTo>
                <a:lnTo>
                  <a:pt x="0" y="176"/>
                </a:lnTo>
                <a:lnTo>
                  <a:pt x="0" y="80"/>
                </a:lnTo>
                <a:lnTo>
                  <a:pt x="161" y="64"/>
                </a:lnTo>
                <a:lnTo>
                  <a:pt x="322" y="32"/>
                </a:lnTo>
                <a:lnTo>
                  <a:pt x="386" y="16"/>
                </a:lnTo>
                <a:lnTo>
                  <a:pt x="451" y="16"/>
                </a:lnTo>
                <a:lnTo>
                  <a:pt x="483" y="0"/>
                </a:lnTo>
                <a:lnTo>
                  <a:pt x="515" y="0"/>
                </a:lnTo>
                <a:lnTo>
                  <a:pt x="579" y="16"/>
                </a:lnTo>
                <a:lnTo>
                  <a:pt x="644" y="32"/>
                </a:lnTo>
                <a:lnTo>
                  <a:pt x="692" y="80"/>
                </a:lnTo>
                <a:lnTo>
                  <a:pt x="708" y="96"/>
                </a:lnTo>
                <a:lnTo>
                  <a:pt x="708" y="112"/>
                </a:lnTo>
                <a:lnTo>
                  <a:pt x="676" y="128"/>
                </a:lnTo>
                <a:lnTo>
                  <a:pt x="628" y="144"/>
                </a:lnTo>
                <a:lnTo>
                  <a:pt x="563" y="16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2" name="Freeform 38"/>
          <p:cNvSpPr/>
          <p:nvPr/>
        </p:nvSpPr>
        <p:spPr>
          <a:xfrm>
            <a:off x="9239251" y="3623733"/>
            <a:ext cx="654049" cy="175684"/>
          </a:xfrm>
          <a:custGeom>
            <a:avLst/>
            <a:gdLst>
              <a:gd name="txL" fmla="*/ 0 w 773"/>
              <a:gd name="txT" fmla="*/ 0 h 208"/>
              <a:gd name="txR" fmla="*/ 773 w 773"/>
              <a:gd name="txB" fmla="*/ 208 h 20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773" h="208">
                <a:moveTo>
                  <a:pt x="386" y="48"/>
                </a:moveTo>
                <a:lnTo>
                  <a:pt x="467" y="32"/>
                </a:lnTo>
                <a:lnTo>
                  <a:pt x="531" y="16"/>
                </a:lnTo>
                <a:lnTo>
                  <a:pt x="580" y="0"/>
                </a:lnTo>
                <a:lnTo>
                  <a:pt x="612" y="0"/>
                </a:lnTo>
                <a:lnTo>
                  <a:pt x="644" y="16"/>
                </a:lnTo>
                <a:lnTo>
                  <a:pt x="676" y="32"/>
                </a:lnTo>
                <a:lnTo>
                  <a:pt x="725" y="80"/>
                </a:lnTo>
                <a:lnTo>
                  <a:pt x="773" y="144"/>
                </a:lnTo>
                <a:lnTo>
                  <a:pt x="741" y="144"/>
                </a:lnTo>
                <a:lnTo>
                  <a:pt x="676" y="144"/>
                </a:lnTo>
                <a:lnTo>
                  <a:pt x="596" y="160"/>
                </a:lnTo>
                <a:lnTo>
                  <a:pt x="483" y="160"/>
                </a:lnTo>
                <a:lnTo>
                  <a:pt x="242" y="192"/>
                </a:lnTo>
                <a:lnTo>
                  <a:pt x="0" y="208"/>
                </a:lnTo>
                <a:lnTo>
                  <a:pt x="0" y="96"/>
                </a:lnTo>
                <a:lnTo>
                  <a:pt x="209" y="80"/>
                </a:lnTo>
                <a:lnTo>
                  <a:pt x="386" y="48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5" name="Freeform 40"/>
          <p:cNvSpPr/>
          <p:nvPr/>
        </p:nvSpPr>
        <p:spPr>
          <a:xfrm>
            <a:off x="8434917" y="1712384"/>
            <a:ext cx="260349" cy="2575983"/>
          </a:xfrm>
          <a:custGeom>
            <a:avLst/>
            <a:gdLst>
              <a:gd name="txL" fmla="*/ 0 w 306"/>
              <a:gd name="txT" fmla="*/ 0 h 3043"/>
              <a:gd name="txR" fmla="*/ 306 w 306"/>
              <a:gd name="txB" fmla="*/ 3043 h 304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06" h="3043">
                <a:moveTo>
                  <a:pt x="306" y="144"/>
                </a:moveTo>
                <a:lnTo>
                  <a:pt x="306" y="160"/>
                </a:lnTo>
                <a:lnTo>
                  <a:pt x="306" y="192"/>
                </a:lnTo>
                <a:lnTo>
                  <a:pt x="290" y="240"/>
                </a:lnTo>
                <a:lnTo>
                  <a:pt x="290" y="272"/>
                </a:lnTo>
                <a:lnTo>
                  <a:pt x="290" y="304"/>
                </a:lnTo>
                <a:lnTo>
                  <a:pt x="290" y="336"/>
                </a:lnTo>
                <a:lnTo>
                  <a:pt x="290" y="384"/>
                </a:lnTo>
                <a:lnTo>
                  <a:pt x="274" y="432"/>
                </a:lnTo>
                <a:lnTo>
                  <a:pt x="274" y="513"/>
                </a:lnTo>
                <a:lnTo>
                  <a:pt x="274" y="577"/>
                </a:lnTo>
                <a:lnTo>
                  <a:pt x="274" y="657"/>
                </a:lnTo>
                <a:lnTo>
                  <a:pt x="274" y="753"/>
                </a:lnTo>
                <a:lnTo>
                  <a:pt x="274" y="849"/>
                </a:lnTo>
                <a:lnTo>
                  <a:pt x="274" y="961"/>
                </a:lnTo>
                <a:lnTo>
                  <a:pt x="258" y="1073"/>
                </a:lnTo>
                <a:lnTo>
                  <a:pt x="258" y="1201"/>
                </a:lnTo>
                <a:lnTo>
                  <a:pt x="258" y="1345"/>
                </a:lnTo>
                <a:lnTo>
                  <a:pt x="258" y="1489"/>
                </a:lnTo>
                <a:lnTo>
                  <a:pt x="258" y="1634"/>
                </a:lnTo>
                <a:lnTo>
                  <a:pt x="258" y="1762"/>
                </a:lnTo>
                <a:lnTo>
                  <a:pt x="258" y="1890"/>
                </a:lnTo>
                <a:lnTo>
                  <a:pt x="258" y="2002"/>
                </a:lnTo>
                <a:lnTo>
                  <a:pt x="242" y="2114"/>
                </a:lnTo>
                <a:lnTo>
                  <a:pt x="242" y="2226"/>
                </a:lnTo>
                <a:lnTo>
                  <a:pt x="242" y="2322"/>
                </a:lnTo>
                <a:lnTo>
                  <a:pt x="242" y="2402"/>
                </a:lnTo>
                <a:lnTo>
                  <a:pt x="242" y="2482"/>
                </a:lnTo>
                <a:lnTo>
                  <a:pt x="242" y="2546"/>
                </a:lnTo>
                <a:lnTo>
                  <a:pt x="242" y="2611"/>
                </a:lnTo>
                <a:lnTo>
                  <a:pt x="242" y="2659"/>
                </a:lnTo>
                <a:lnTo>
                  <a:pt x="242" y="2707"/>
                </a:lnTo>
                <a:lnTo>
                  <a:pt x="242" y="2739"/>
                </a:lnTo>
                <a:lnTo>
                  <a:pt x="242" y="2771"/>
                </a:lnTo>
                <a:lnTo>
                  <a:pt x="226" y="2787"/>
                </a:lnTo>
                <a:lnTo>
                  <a:pt x="209" y="2883"/>
                </a:lnTo>
                <a:lnTo>
                  <a:pt x="177" y="2963"/>
                </a:lnTo>
                <a:lnTo>
                  <a:pt x="177" y="2995"/>
                </a:lnTo>
                <a:lnTo>
                  <a:pt x="161" y="3027"/>
                </a:lnTo>
                <a:lnTo>
                  <a:pt x="145" y="3043"/>
                </a:lnTo>
                <a:lnTo>
                  <a:pt x="129" y="3043"/>
                </a:lnTo>
                <a:lnTo>
                  <a:pt x="113" y="3043"/>
                </a:lnTo>
                <a:lnTo>
                  <a:pt x="97" y="3011"/>
                </a:lnTo>
                <a:lnTo>
                  <a:pt x="81" y="2979"/>
                </a:lnTo>
                <a:lnTo>
                  <a:pt x="65" y="2931"/>
                </a:lnTo>
                <a:lnTo>
                  <a:pt x="48" y="2867"/>
                </a:lnTo>
                <a:lnTo>
                  <a:pt x="32" y="2819"/>
                </a:lnTo>
                <a:lnTo>
                  <a:pt x="32" y="2787"/>
                </a:lnTo>
                <a:lnTo>
                  <a:pt x="32" y="2771"/>
                </a:lnTo>
                <a:lnTo>
                  <a:pt x="32" y="2739"/>
                </a:lnTo>
                <a:lnTo>
                  <a:pt x="32" y="2707"/>
                </a:lnTo>
                <a:lnTo>
                  <a:pt x="48" y="2659"/>
                </a:lnTo>
                <a:lnTo>
                  <a:pt x="48" y="2595"/>
                </a:lnTo>
                <a:lnTo>
                  <a:pt x="65" y="2546"/>
                </a:lnTo>
                <a:lnTo>
                  <a:pt x="65" y="2498"/>
                </a:lnTo>
                <a:lnTo>
                  <a:pt x="81" y="2418"/>
                </a:lnTo>
                <a:lnTo>
                  <a:pt x="81" y="2338"/>
                </a:lnTo>
                <a:lnTo>
                  <a:pt x="81" y="2226"/>
                </a:lnTo>
                <a:lnTo>
                  <a:pt x="97" y="2114"/>
                </a:lnTo>
                <a:lnTo>
                  <a:pt x="97" y="1970"/>
                </a:lnTo>
                <a:lnTo>
                  <a:pt x="113" y="1826"/>
                </a:lnTo>
                <a:lnTo>
                  <a:pt x="113" y="1666"/>
                </a:lnTo>
                <a:lnTo>
                  <a:pt x="113" y="1538"/>
                </a:lnTo>
                <a:lnTo>
                  <a:pt x="113" y="1409"/>
                </a:lnTo>
                <a:lnTo>
                  <a:pt x="129" y="1297"/>
                </a:lnTo>
                <a:lnTo>
                  <a:pt x="129" y="1201"/>
                </a:lnTo>
                <a:lnTo>
                  <a:pt x="129" y="1137"/>
                </a:lnTo>
                <a:lnTo>
                  <a:pt x="129" y="1073"/>
                </a:lnTo>
                <a:lnTo>
                  <a:pt x="129" y="1041"/>
                </a:lnTo>
                <a:lnTo>
                  <a:pt x="129" y="961"/>
                </a:lnTo>
                <a:lnTo>
                  <a:pt x="129" y="881"/>
                </a:lnTo>
                <a:lnTo>
                  <a:pt x="129" y="785"/>
                </a:lnTo>
                <a:lnTo>
                  <a:pt x="113" y="689"/>
                </a:lnTo>
                <a:lnTo>
                  <a:pt x="113" y="480"/>
                </a:lnTo>
                <a:lnTo>
                  <a:pt x="97" y="304"/>
                </a:lnTo>
                <a:lnTo>
                  <a:pt x="81" y="224"/>
                </a:lnTo>
                <a:lnTo>
                  <a:pt x="65" y="160"/>
                </a:lnTo>
                <a:lnTo>
                  <a:pt x="65" y="112"/>
                </a:lnTo>
                <a:lnTo>
                  <a:pt x="48" y="96"/>
                </a:lnTo>
                <a:lnTo>
                  <a:pt x="16" y="80"/>
                </a:lnTo>
                <a:lnTo>
                  <a:pt x="0" y="64"/>
                </a:lnTo>
                <a:lnTo>
                  <a:pt x="0" y="48"/>
                </a:lnTo>
                <a:lnTo>
                  <a:pt x="0" y="32"/>
                </a:lnTo>
                <a:lnTo>
                  <a:pt x="16" y="16"/>
                </a:lnTo>
                <a:lnTo>
                  <a:pt x="32" y="0"/>
                </a:lnTo>
                <a:lnTo>
                  <a:pt x="48" y="16"/>
                </a:lnTo>
                <a:lnTo>
                  <a:pt x="97" y="16"/>
                </a:lnTo>
                <a:lnTo>
                  <a:pt x="177" y="48"/>
                </a:lnTo>
                <a:lnTo>
                  <a:pt x="242" y="64"/>
                </a:lnTo>
                <a:lnTo>
                  <a:pt x="274" y="80"/>
                </a:lnTo>
                <a:lnTo>
                  <a:pt x="290" y="112"/>
                </a:lnTo>
                <a:lnTo>
                  <a:pt x="306" y="144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4" name="Freeform 41"/>
          <p:cNvSpPr/>
          <p:nvPr/>
        </p:nvSpPr>
        <p:spPr>
          <a:xfrm>
            <a:off x="7713133" y="2580217"/>
            <a:ext cx="884767" cy="1193800"/>
          </a:xfrm>
          <a:custGeom>
            <a:avLst/>
            <a:gdLst>
              <a:gd name="txL" fmla="*/ 0 w 1046"/>
              <a:gd name="txT" fmla="*/ 0 h 1409"/>
              <a:gd name="txR" fmla="*/ 1046 w 1046"/>
              <a:gd name="txB" fmla="*/ 1409 h 140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046" h="1409">
                <a:moveTo>
                  <a:pt x="596" y="961"/>
                </a:moveTo>
                <a:lnTo>
                  <a:pt x="515" y="1057"/>
                </a:lnTo>
                <a:lnTo>
                  <a:pt x="418" y="1153"/>
                </a:lnTo>
                <a:lnTo>
                  <a:pt x="322" y="1233"/>
                </a:lnTo>
                <a:lnTo>
                  <a:pt x="241" y="1297"/>
                </a:lnTo>
                <a:lnTo>
                  <a:pt x="145" y="1361"/>
                </a:lnTo>
                <a:lnTo>
                  <a:pt x="80" y="1393"/>
                </a:lnTo>
                <a:lnTo>
                  <a:pt x="32" y="1409"/>
                </a:lnTo>
                <a:lnTo>
                  <a:pt x="0" y="1409"/>
                </a:lnTo>
                <a:lnTo>
                  <a:pt x="16" y="1393"/>
                </a:lnTo>
                <a:lnTo>
                  <a:pt x="32" y="1361"/>
                </a:lnTo>
                <a:lnTo>
                  <a:pt x="64" y="1329"/>
                </a:lnTo>
                <a:lnTo>
                  <a:pt x="113" y="1281"/>
                </a:lnTo>
                <a:lnTo>
                  <a:pt x="161" y="1233"/>
                </a:lnTo>
                <a:lnTo>
                  <a:pt x="225" y="1169"/>
                </a:lnTo>
                <a:lnTo>
                  <a:pt x="306" y="1089"/>
                </a:lnTo>
                <a:lnTo>
                  <a:pt x="370" y="1009"/>
                </a:lnTo>
                <a:lnTo>
                  <a:pt x="451" y="913"/>
                </a:lnTo>
                <a:lnTo>
                  <a:pt x="531" y="785"/>
                </a:lnTo>
                <a:lnTo>
                  <a:pt x="628" y="657"/>
                </a:lnTo>
                <a:lnTo>
                  <a:pt x="708" y="513"/>
                </a:lnTo>
                <a:lnTo>
                  <a:pt x="805" y="368"/>
                </a:lnTo>
                <a:lnTo>
                  <a:pt x="901" y="192"/>
                </a:lnTo>
                <a:lnTo>
                  <a:pt x="998" y="0"/>
                </a:lnTo>
                <a:lnTo>
                  <a:pt x="998" y="32"/>
                </a:lnTo>
                <a:lnTo>
                  <a:pt x="1014" y="80"/>
                </a:lnTo>
                <a:lnTo>
                  <a:pt x="1030" y="160"/>
                </a:lnTo>
                <a:lnTo>
                  <a:pt x="1046" y="256"/>
                </a:lnTo>
                <a:lnTo>
                  <a:pt x="966" y="432"/>
                </a:lnTo>
                <a:lnTo>
                  <a:pt x="869" y="609"/>
                </a:lnTo>
                <a:lnTo>
                  <a:pt x="821" y="673"/>
                </a:lnTo>
                <a:lnTo>
                  <a:pt x="757" y="769"/>
                </a:lnTo>
                <a:lnTo>
                  <a:pt x="676" y="865"/>
                </a:lnTo>
                <a:lnTo>
                  <a:pt x="596" y="961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5" name="Freeform 39"/>
          <p:cNvSpPr/>
          <p:nvPr/>
        </p:nvSpPr>
        <p:spPr>
          <a:xfrm>
            <a:off x="8585200" y="2973917"/>
            <a:ext cx="395817" cy="283633"/>
          </a:xfrm>
          <a:custGeom>
            <a:avLst/>
            <a:gdLst>
              <a:gd name="txL" fmla="*/ 0 w 467"/>
              <a:gd name="txT" fmla="*/ 0 h 337"/>
              <a:gd name="txR" fmla="*/ 467 w 467"/>
              <a:gd name="txB" fmla="*/ 337 h 337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67" h="337">
                <a:moveTo>
                  <a:pt x="354" y="65"/>
                </a:moveTo>
                <a:lnTo>
                  <a:pt x="403" y="97"/>
                </a:lnTo>
                <a:lnTo>
                  <a:pt x="435" y="129"/>
                </a:lnTo>
                <a:lnTo>
                  <a:pt x="451" y="161"/>
                </a:lnTo>
                <a:lnTo>
                  <a:pt x="467" y="209"/>
                </a:lnTo>
                <a:lnTo>
                  <a:pt x="451" y="257"/>
                </a:lnTo>
                <a:lnTo>
                  <a:pt x="451" y="289"/>
                </a:lnTo>
                <a:lnTo>
                  <a:pt x="451" y="321"/>
                </a:lnTo>
                <a:lnTo>
                  <a:pt x="435" y="337"/>
                </a:lnTo>
                <a:lnTo>
                  <a:pt x="419" y="337"/>
                </a:lnTo>
                <a:lnTo>
                  <a:pt x="403" y="321"/>
                </a:lnTo>
                <a:lnTo>
                  <a:pt x="371" y="289"/>
                </a:lnTo>
                <a:lnTo>
                  <a:pt x="322" y="257"/>
                </a:lnTo>
                <a:lnTo>
                  <a:pt x="258" y="209"/>
                </a:lnTo>
                <a:lnTo>
                  <a:pt x="177" y="161"/>
                </a:lnTo>
                <a:lnTo>
                  <a:pt x="97" y="97"/>
                </a:lnTo>
                <a:lnTo>
                  <a:pt x="0" y="0"/>
                </a:lnTo>
                <a:lnTo>
                  <a:pt x="113" y="0"/>
                </a:lnTo>
                <a:lnTo>
                  <a:pt x="210" y="16"/>
                </a:lnTo>
                <a:lnTo>
                  <a:pt x="290" y="32"/>
                </a:lnTo>
                <a:lnTo>
                  <a:pt x="354" y="65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pic>
        <p:nvPicPr>
          <p:cNvPr id="26651" name="Picture 3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5301" y="566420"/>
            <a:ext cx="1202267" cy="683684"/>
          </a:xfrm>
          <a:prstGeom prst="rect">
            <a:avLst/>
          </a:prstGeom>
          <a:noFill/>
          <a:ln w="9525"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/>
      <p:bldP spid="4" grpId="0"/>
      <p:bldP spid="24" grpId="0"/>
      <p:bldP spid="25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Group 47"/>
          <p:cNvGraphicFramePr>
            <a:graphicFrameLocks noGrp="1"/>
          </p:cNvGraphicFramePr>
          <p:nvPr/>
        </p:nvGraphicFramePr>
        <p:xfrm>
          <a:off x="7213600" y="1322917"/>
          <a:ext cx="3454400" cy="3456305"/>
        </p:xfrm>
        <a:graphic>
          <a:graphicData uri="http://schemas.openxmlformats.org/drawingml/2006/table">
            <a:tbl>
              <a:tblPr/>
              <a:tblGrid>
                <a:gridCol w="1712595"/>
                <a:gridCol w="1741805"/>
              </a:tblGrid>
              <a:tr h="172021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8" marB="457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8" marB="45738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609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8" marB="457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8" marB="45738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矩形 2"/>
          <p:cNvSpPr>
            <a:spLocks noChangeArrowheads="1"/>
          </p:cNvSpPr>
          <p:nvPr/>
        </p:nvSpPr>
        <p:spPr bwMode="auto">
          <a:xfrm>
            <a:off x="6783917" y="4883150"/>
            <a:ext cx="4409017" cy="1198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书写指导：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先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写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里面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的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“斤”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，写在田字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格的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中心偏右上，走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之最后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的平捺要舒展。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90" name="矩形 4"/>
          <p:cNvSpPr/>
          <p:nvPr/>
        </p:nvSpPr>
        <p:spPr>
          <a:xfrm>
            <a:off x="4726517" y="2250017"/>
            <a:ext cx="1543685" cy="17329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06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近</a:t>
            </a:r>
          </a:p>
        </p:txBody>
      </p:sp>
      <p:sp>
        <p:nvSpPr>
          <p:cNvPr id="42" name="矩形 41"/>
          <p:cNvSpPr/>
          <p:nvPr/>
        </p:nvSpPr>
        <p:spPr>
          <a:xfrm>
            <a:off x="4169833" y="1392767"/>
            <a:ext cx="2459567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64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jìn</a:t>
            </a:r>
          </a:p>
        </p:txBody>
      </p:sp>
      <p:sp>
        <p:nvSpPr>
          <p:cNvPr id="24593" name="TextBox 45"/>
          <p:cNvSpPr txBox="1"/>
          <p:nvPr/>
        </p:nvSpPr>
        <p:spPr>
          <a:xfrm>
            <a:off x="1009651" y="2186517"/>
            <a:ext cx="33147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7200" dirty="0">
                <a:latin typeface="楷体" panose="02010609060101010101" pitchFamily="49" charset="-122"/>
                <a:ea typeface="楷体" panose="02010609060101010101" pitchFamily="49" charset="-122"/>
              </a:rPr>
              <a:t>性相</a:t>
            </a:r>
            <a:r>
              <a:rPr lang="zh-CN" altLang="en-US" sz="7200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近</a:t>
            </a:r>
          </a:p>
        </p:txBody>
      </p:sp>
      <p:sp>
        <p:nvSpPr>
          <p:cNvPr id="3" name="TextBox 20"/>
          <p:cNvSpPr txBox="1">
            <a:spLocks noChangeArrowheads="1"/>
          </p:cNvSpPr>
          <p:nvPr/>
        </p:nvSpPr>
        <p:spPr bwMode="auto">
          <a:xfrm>
            <a:off x="897467" y="4779433"/>
            <a:ext cx="4040717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457200">
              <a:buClrTx/>
              <a:buSzTx/>
              <a:defRPr/>
            </a:pPr>
            <a:r>
              <a:rPr kumimoji="0" lang="zh-CN" altLang="en-US" sz="2665" b="1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组词：</a:t>
            </a:r>
            <a:r>
              <a:rPr kumimoji="0" lang="zh-CN" altLang="en-US" sz="2665" b="1" kern="1200" cap="none" spc="0" normalizeH="0" baseline="0" noProof="0" dirty="0">
                <a:latin typeface="+mn-ea"/>
                <a:ea typeface="+mn-ea"/>
                <a:cs typeface="+mn-cs"/>
              </a:rPr>
              <a:t>相近  接近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97467" y="5308600"/>
            <a:ext cx="5319184" cy="9118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造句：</a:t>
            </a:r>
            <a:r>
              <a:rPr lang="zh-CN" altLang="en-US" sz="2665" b="1" dirty="0">
                <a:latin typeface="宋体" panose="02010600030101010101" pitchFamily="2" charset="-122"/>
              </a:rPr>
              <a:t>两个相近的东西最容易让</a:t>
            </a:r>
            <a:endParaRPr lang="en-US" altLang="zh-CN" sz="2665" b="1" dirty="0">
              <a:latin typeface="宋体" panose="02010600030101010101" pitchFamily="2" charset="-122"/>
            </a:endParaRPr>
          </a:p>
          <a:p>
            <a:r>
              <a:rPr lang="en-US" altLang="zh-CN" sz="2665" b="1" dirty="0">
                <a:latin typeface="宋体" panose="02010600030101010101" pitchFamily="2" charset="-122"/>
              </a:rPr>
              <a:t>      </a:t>
            </a:r>
            <a:r>
              <a:rPr lang="zh-CN" altLang="en-US" sz="2665" b="1" dirty="0">
                <a:latin typeface="宋体" panose="02010600030101010101" pitchFamily="2" charset="-122"/>
              </a:rPr>
              <a:t>我们分不清。</a:t>
            </a:r>
          </a:p>
        </p:txBody>
      </p:sp>
      <p:sp>
        <p:nvSpPr>
          <p:cNvPr id="25" name="文本框 30"/>
          <p:cNvSpPr txBox="1"/>
          <p:nvPr/>
        </p:nvSpPr>
        <p:spPr>
          <a:xfrm>
            <a:off x="897467" y="4248151"/>
            <a:ext cx="3312584" cy="501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2665" b="1" dirty="0">
                <a:latin typeface="宋体" panose="02010600030101010101" pitchFamily="2" charset="-122"/>
              </a:rPr>
              <a:t>J  </a:t>
            </a:r>
            <a:r>
              <a:rPr lang="zh-CN" altLang="en-US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2665" b="1" dirty="0">
                <a:latin typeface="宋体" panose="02010600030101010101" pitchFamily="2" charset="-122"/>
              </a:rPr>
              <a:t>辶</a:t>
            </a:r>
          </a:p>
        </p:txBody>
      </p:sp>
      <p:sp>
        <p:nvSpPr>
          <p:cNvPr id="26" name="文本框 31"/>
          <p:cNvSpPr txBox="1"/>
          <p:nvPr/>
        </p:nvSpPr>
        <p:spPr>
          <a:xfrm>
            <a:off x="897467" y="3716867"/>
            <a:ext cx="2770717" cy="501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结构</a:t>
            </a:r>
            <a:r>
              <a:rPr lang="en-US" altLang="zh-CN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: </a:t>
            </a:r>
            <a:r>
              <a:rPr lang="zh-CN" altLang="en-US" sz="2665" b="1" dirty="0">
                <a:latin typeface="宋体" panose="02010600030101010101" pitchFamily="2" charset="-122"/>
              </a:rPr>
              <a:t>半包围</a:t>
            </a:r>
          </a:p>
        </p:txBody>
      </p:sp>
      <p:sp>
        <p:nvSpPr>
          <p:cNvPr id="27" name="Freeform 31"/>
          <p:cNvSpPr/>
          <p:nvPr/>
        </p:nvSpPr>
        <p:spPr>
          <a:xfrm>
            <a:off x="7848600" y="2034117"/>
            <a:ext cx="436033" cy="298449"/>
          </a:xfrm>
          <a:custGeom>
            <a:avLst/>
            <a:gdLst>
              <a:gd name="txL" fmla="*/ 0 w 515"/>
              <a:gd name="txT" fmla="*/ 0 h 353"/>
              <a:gd name="txR" fmla="*/ 515 w 515"/>
              <a:gd name="txB" fmla="*/ 353 h 35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515" h="353">
                <a:moveTo>
                  <a:pt x="483" y="112"/>
                </a:moveTo>
                <a:lnTo>
                  <a:pt x="499" y="176"/>
                </a:lnTo>
                <a:lnTo>
                  <a:pt x="515" y="241"/>
                </a:lnTo>
                <a:lnTo>
                  <a:pt x="515" y="289"/>
                </a:lnTo>
                <a:lnTo>
                  <a:pt x="499" y="321"/>
                </a:lnTo>
                <a:lnTo>
                  <a:pt x="483" y="337"/>
                </a:lnTo>
                <a:lnTo>
                  <a:pt x="451" y="353"/>
                </a:lnTo>
                <a:lnTo>
                  <a:pt x="419" y="337"/>
                </a:lnTo>
                <a:lnTo>
                  <a:pt x="370" y="305"/>
                </a:lnTo>
                <a:lnTo>
                  <a:pt x="290" y="257"/>
                </a:lnTo>
                <a:lnTo>
                  <a:pt x="209" y="192"/>
                </a:lnTo>
                <a:lnTo>
                  <a:pt x="129" y="112"/>
                </a:lnTo>
                <a:lnTo>
                  <a:pt x="64" y="64"/>
                </a:lnTo>
                <a:lnTo>
                  <a:pt x="16" y="32"/>
                </a:lnTo>
                <a:lnTo>
                  <a:pt x="0" y="16"/>
                </a:lnTo>
                <a:lnTo>
                  <a:pt x="16" y="0"/>
                </a:lnTo>
                <a:lnTo>
                  <a:pt x="32" y="0"/>
                </a:lnTo>
                <a:lnTo>
                  <a:pt x="80" y="0"/>
                </a:lnTo>
                <a:lnTo>
                  <a:pt x="145" y="0"/>
                </a:lnTo>
                <a:lnTo>
                  <a:pt x="258" y="0"/>
                </a:lnTo>
                <a:lnTo>
                  <a:pt x="354" y="32"/>
                </a:lnTo>
                <a:lnTo>
                  <a:pt x="402" y="32"/>
                </a:lnTo>
                <a:lnTo>
                  <a:pt x="435" y="64"/>
                </a:lnTo>
                <a:lnTo>
                  <a:pt x="467" y="80"/>
                </a:lnTo>
                <a:lnTo>
                  <a:pt x="483" y="11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8" name="Freeform 32"/>
          <p:cNvSpPr/>
          <p:nvPr/>
        </p:nvSpPr>
        <p:spPr>
          <a:xfrm>
            <a:off x="7615767" y="2738967"/>
            <a:ext cx="681567" cy="1083733"/>
          </a:xfrm>
          <a:custGeom>
            <a:avLst/>
            <a:gdLst>
              <a:gd name="txL" fmla="*/ 0 w 805"/>
              <a:gd name="txT" fmla="*/ 0 h 1281"/>
              <a:gd name="txR" fmla="*/ 805 w 805"/>
              <a:gd name="txB" fmla="*/ 1281 h 128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805" h="1281">
                <a:moveTo>
                  <a:pt x="676" y="1281"/>
                </a:moveTo>
                <a:lnTo>
                  <a:pt x="564" y="1281"/>
                </a:lnTo>
                <a:lnTo>
                  <a:pt x="564" y="1185"/>
                </a:lnTo>
                <a:lnTo>
                  <a:pt x="548" y="1089"/>
                </a:lnTo>
                <a:lnTo>
                  <a:pt x="532" y="977"/>
                </a:lnTo>
                <a:lnTo>
                  <a:pt x="499" y="881"/>
                </a:lnTo>
                <a:lnTo>
                  <a:pt x="467" y="769"/>
                </a:lnTo>
                <a:lnTo>
                  <a:pt x="435" y="705"/>
                </a:lnTo>
                <a:lnTo>
                  <a:pt x="435" y="641"/>
                </a:lnTo>
                <a:lnTo>
                  <a:pt x="435" y="609"/>
                </a:lnTo>
                <a:lnTo>
                  <a:pt x="435" y="593"/>
                </a:lnTo>
                <a:lnTo>
                  <a:pt x="435" y="561"/>
                </a:lnTo>
                <a:lnTo>
                  <a:pt x="451" y="497"/>
                </a:lnTo>
                <a:lnTo>
                  <a:pt x="451" y="433"/>
                </a:lnTo>
                <a:lnTo>
                  <a:pt x="467" y="368"/>
                </a:lnTo>
                <a:lnTo>
                  <a:pt x="467" y="336"/>
                </a:lnTo>
                <a:lnTo>
                  <a:pt x="483" y="304"/>
                </a:lnTo>
                <a:lnTo>
                  <a:pt x="467" y="288"/>
                </a:lnTo>
                <a:lnTo>
                  <a:pt x="451" y="272"/>
                </a:lnTo>
                <a:lnTo>
                  <a:pt x="435" y="272"/>
                </a:lnTo>
                <a:lnTo>
                  <a:pt x="387" y="288"/>
                </a:lnTo>
                <a:lnTo>
                  <a:pt x="338" y="304"/>
                </a:lnTo>
                <a:lnTo>
                  <a:pt x="274" y="320"/>
                </a:lnTo>
                <a:lnTo>
                  <a:pt x="226" y="336"/>
                </a:lnTo>
                <a:lnTo>
                  <a:pt x="193" y="336"/>
                </a:lnTo>
                <a:lnTo>
                  <a:pt x="177" y="336"/>
                </a:lnTo>
                <a:lnTo>
                  <a:pt x="129" y="336"/>
                </a:lnTo>
                <a:lnTo>
                  <a:pt x="65" y="304"/>
                </a:lnTo>
                <a:lnTo>
                  <a:pt x="32" y="288"/>
                </a:lnTo>
                <a:lnTo>
                  <a:pt x="16" y="272"/>
                </a:lnTo>
                <a:lnTo>
                  <a:pt x="0" y="272"/>
                </a:lnTo>
                <a:lnTo>
                  <a:pt x="0" y="256"/>
                </a:lnTo>
                <a:lnTo>
                  <a:pt x="32" y="240"/>
                </a:lnTo>
                <a:lnTo>
                  <a:pt x="65" y="240"/>
                </a:lnTo>
                <a:lnTo>
                  <a:pt x="97" y="224"/>
                </a:lnTo>
                <a:lnTo>
                  <a:pt x="161" y="208"/>
                </a:lnTo>
                <a:lnTo>
                  <a:pt x="258" y="176"/>
                </a:lnTo>
                <a:lnTo>
                  <a:pt x="354" y="144"/>
                </a:lnTo>
                <a:lnTo>
                  <a:pt x="403" y="144"/>
                </a:lnTo>
                <a:lnTo>
                  <a:pt x="451" y="112"/>
                </a:lnTo>
                <a:lnTo>
                  <a:pt x="483" y="96"/>
                </a:lnTo>
                <a:lnTo>
                  <a:pt x="499" y="64"/>
                </a:lnTo>
                <a:lnTo>
                  <a:pt x="515" y="32"/>
                </a:lnTo>
                <a:lnTo>
                  <a:pt x="532" y="16"/>
                </a:lnTo>
                <a:lnTo>
                  <a:pt x="548" y="0"/>
                </a:lnTo>
                <a:lnTo>
                  <a:pt x="580" y="0"/>
                </a:lnTo>
                <a:lnTo>
                  <a:pt x="596" y="16"/>
                </a:lnTo>
                <a:lnTo>
                  <a:pt x="628" y="32"/>
                </a:lnTo>
                <a:lnTo>
                  <a:pt x="676" y="48"/>
                </a:lnTo>
                <a:lnTo>
                  <a:pt x="709" y="96"/>
                </a:lnTo>
                <a:lnTo>
                  <a:pt x="757" y="128"/>
                </a:lnTo>
                <a:lnTo>
                  <a:pt x="789" y="160"/>
                </a:lnTo>
                <a:lnTo>
                  <a:pt x="805" y="192"/>
                </a:lnTo>
                <a:lnTo>
                  <a:pt x="805" y="208"/>
                </a:lnTo>
                <a:lnTo>
                  <a:pt x="789" y="256"/>
                </a:lnTo>
                <a:lnTo>
                  <a:pt x="773" y="272"/>
                </a:lnTo>
                <a:lnTo>
                  <a:pt x="741" y="288"/>
                </a:lnTo>
                <a:lnTo>
                  <a:pt x="709" y="304"/>
                </a:lnTo>
                <a:lnTo>
                  <a:pt x="676" y="352"/>
                </a:lnTo>
                <a:lnTo>
                  <a:pt x="644" y="400"/>
                </a:lnTo>
                <a:lnTo>
                  <a:pt x="628" y="449"/>
                </a:lnTo>
                <a:lnTo>
                  <a:pt x="596" y="497"/>
                </a:lnTo>
                <a:lnTo>
                  <a:pt x="580" y="545"/>
                </a:lnTo>
                <a:lnTo>
                  <a:pt x="564" y="577"/>
                </a:lnTo>
                <a:lnTo>
                  <a:pt x="564" y="609"/>
                </a:lnTo>
                <a:lnTo>
                  <a:pt x="564" y="641"/>
                </a:lnTo>
                <a:lnTo>
                  <a:pt x="580" y="705"/>
                </a:lnTo>
                <a:lnTo>
                  <a:pt x="612" y="769"/>
                </a:lnTo>
                <a:lnTo>
                  <a:pt x="628" y="865"/>
                </a:lnTo>
                <a:lnTo>
                  <a:pt x="660" y="961"/>
                </a:lnTo>
                <a:lnTo>
                  <a:pt x="676" y="1073"/>
                </a:lnTo>
                <a:lnTo>
                  <a:pt x="676" y="1169"/>
                </a:lnTo>
                <a:lnTo>
                  <a:pt x="676" y="1281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9" name="Freeform 33"/>
          <p:cNvSpPr/>
          <p:nvPr/>
        </p:nvSpPr>
        <p:spPr>
          <a:xfrm>
            <a:off x="7575551" y="3769784"/>
            <a:ext cx="2794000" cy="596900"/>
          </a:xfrm>
          <a:custGeom>
            <a:avLst/>
            <a:gdLst>
              <a:gd name="txL" fmla="*/ 0 w 3300"/>
              <a:gd name="txT" fmla="*/ 0 h 705"/>
              <a:gd name="txR" fmla="*/ 3300 w 3300"/>
              <a:gd name="txB" fmla="*/ 705 h 705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300" h="705">
                <a:moveTo>
                  <a:pt x="3300" y="385"/>
                </a:moveTo>
                <a:lnTo>
                  <a:pt x="3284" y="385"/>
                </a:lnTo>
                <a:lnTo>
                  <a:pt x="3268" y="401"/>
                </a:lnTo>
                <a:lnTo>
                  <a:pt x="3236" y="417"/>
                </a:lnTo>
                <a:lnTo>
                  <a:pt x="3188" y="433"/>
                </a:lnTo>
                <a:lnTo>
                  <a:pt x="3123" y="465"/>
                </a:lnTo>
                <a:lnTo>
                  <a:pt x="3059" y="481"/>
                </a:lnTo>
                <a:lnTo>
                  <a:pt x="2962" y="513"/>
                </a:lnTo>
                <a:lnTo>
                  <a:pt x="2866" y="561"/>
                </a:lnTo>
                <a:lnTo>
                  <a:pt x="2769" y="593"/>
                </a:lnTo>
                <a:lnTo>
                  <a:pt x="2673" y="625"/>
                </a:lnTo>
                <a:lnTo>
                  <a:pt x="2592" y="657"/>
                </a:lnTo>
                <a:lnTo>
                  <a:pt x="2512" y="673"/>
                </a:lnTo>
                <a:lnTo>
                  <a:pt x="2463" y="689"/>
                </a:lnTo>
                <a:lnTo>
                  <a:pt x="2415" y="689"/>
                </a:lnTo>
                <a:lnTo>
                  <a:pt x="2367" y="705"/>
                </a:lnTo>
                <a:lnTo>
                  <a:pt x="2351" y="705"/>
                </a:lnTo>
                <a:lnTo>
                  <a:pt x="2286" y="705"/>
                </a:lnTo>
                <a:lnTo>
                  <a:pt x="2222" y="689"/>
                </a:lnTo>
                <a:lnTo>
                  <a:pt x="2157" y="673"/>
                </a:lnTo>
                <a:lnTo>
                  <a:pt x="2077" y="641"/>
                </a:lnTo>
                <a:lnTo>
                  <a:pt x="2029" y="625"/>
                </a:lnTo>
                <a:lnTo>
                  <a:pt x="1948" y="609"/>
                </a:lnTo>
                <a:lnTo>
                  <a:pt x="1884" y="577"/>
                </a:lnTo>
                <a:lnTo>
                  <a:pt x="1787" y="529"/>
                </a:lnTo>
                <a:lnTo>
                  <a:pt x="1690" y="497"/>
                </a:lnTo>
                <a:lnTo>
                  <a:pt x="1562" y="449"/>
                </a:lnTo>
                <a:lnTo>
                  <a:pt x="1433" y="401"/>
                </a:lnTo>
                <a:lnTo>
                  <a:pt x="1288" y="337"/>
                </a:lnTo>
                <a:lnTo>
                  <a:pt x="1159" y="273"/>
                </a:lnTo>
                <a:lnTo>
                  <a:pt x="1030" y="224"/>
                </a:lnTo>
                <a:lnTo>
                  <a:pt x="918" y="192"/>
                </a:lnTo>
                <a:lnTo>
                  <a:pt x="821" y="160"/>
                </a:lnTo>
                <a:lnTo>
                  <a:pt x="741" y="128"/>
                </a:lnTo>
                <a:lnTo>
                  <a:pt x="660" y="112"/>
                </a:lnTo>
                <a:lnTo>
                  <a:pt x="612" y="112"/>
                </a:lnTo>
                <a:lnTo>
                  <a:pt x="580" y="112"/>
                </a:lnTo>
                <a:lnTo>
                  <a:pt x="467" y="160"/>
                </a:lnTo>
                <a:lnTo>
                  <a:pt x="354" y="224"/>
                </a:lnTo>
                <a:lnTo>
                  <a:pt x="306" y="241"/>
                </a:lnTo>
                <a:lnTo>
                  <a:pt x="258" y="257"/>
                </a:lnTo>
                <a:lnTo>
                  <a:pt x="225" y="273"/>
                </a:lnTo>
                <a:lnTo>
                  <a:pt x="193" y="273"/>
                </a:lnTo>
                <a:lnTo>
                  <a:pt x="161" y="273"/>
                </a:lnTo>
                <a:lnTo>
                  <a:pt x="113" y="257"/>
                </a:lnTo>
                <a:lnTo>
                  <a:pt x="80" y="241"/>
                </a:lnTo>
                <a:lnTo>
                  <a:pt x="48" y="224"/>
                </a:lnTo>
                <a:lnTo>
                  <a:pt x="32" y="192"/>
                </a:lnTo>
                <a:lnTo>
                  <a:pt x="16" y="160"/>
                </a:lnTo>
                <a:lnTo>
                  <a:pt x="0" y="144"/>
                </a:lnTo>
                <a:lnTo>
                  <a:pt x="0" y="112"/>
                </a:lnTo>
                <a:lnTo>
                  <a:pt x="129" y="80"/>
                </a:lnTo>
                <a:lnTo>
                  <a:pt x="241" y="64"/>
                </a:lnTo>
                <a:lnTo>
                  <a:pt x="354" y="48"/>
                </a:lnTo>
                <a:lnTo>
                  <a:pt x="435" y="32"/>
                </a:lnTo>
                <a:lnTo>
                  <a:pt x="499" y="16"/>
                </a:lnTo>
                <a:lnTo>
                  <a:pt x="563" y="0"/>
                </a:lnTo>
                <a:lnTo>
                  <a:pt x="612" y="0"/>
                </a:lnTo>
                <a:lnTo>
                  <a:pt x="644" y="0"/>
                </a:lnTo>
                <a:lnTo>
                  <a:pt x="708" y="0"/>
                </a:lnTo>
                <a:lnTo>
                  <a:pt x="773" y="16"/>
                </a:lnTo>
                <a:lnTo>
                  <a:pt x="805" y="16"/>
                </a:lnTo>
                <a:lnTo>
                  <a:pt x="821" y="32"/>
                </a:lnTo>
                <a:lnTo>
                  <a:pt x="869" y="32"/>
                </a:lnTo>
                <a:lnTo>
                  <a:pt x="918" y="48"/>
                </a:lnTo>
                <a:lnTo>
                  <a:pt x="966" y="64"/>
                </a:lnTo>
                <a:lnTo>
                  <a:pt x="1030" y="80"/>
                </a:lnTo>
                <a:lnTo>
                  <a:pt x="1111" y="96"/>
                </a:lnTo>
                <a:lnTo>
                  <a:pt x="1191" y="128"/>
                </a:lnTo>
                <a:lnTo>
                  <a:pt x="1529" y="224"/>
                </a:lnTo>
                <a:lnTo>
                  <a:pt x="1835" y="305"/>
                </a:lnTo>
                <a:lnTo>
                  <a:pt x="1916" y="321"/>
                </a:lnTo>
                <a:lnTo>
                  <a:pt x="1980" y="337"/>
                </a:lnTo>
                <a:lnTo>
                  <a:pt x="2093" y="353"/>
                </a:lnTo>
                <a:lnTo>
                  <a:pt x="2173" y="369"/>
                </a:lnTo>
                <a:lnTo>
                  <a:pt x="2238" y="385"/>
                </a:lnTo>
                <a:lnTo>
                  <a:pt x="2270" y="385"/>
                </a:lnTo>
                <a:lnTo>
                  <a:pt x="2318" y="385"/>
                </a:lnTo>
                <a:lnTo>
                  <a:pt x="2367" y="369"/>
                </a:lnTo>
                <a:lnTo>
                  <a:pt x="2431" y="369"/>
                </a:lnTo>
                <a:lnTo>
                  <a:pt x="2512" y="369"/>
                </a:lnTo>
                <a:lnTo>
                  <a:pt x="2608" y="369"/>
                </a:lnTo>
                <a:lnTo>
                  <a:pt x="2705" y="353"/>
                </a:lnTo>
                <a:lnTo>
                  <a:pt x="2817" y="353"/>
                </a:lnTo>
                <a:lnTo>
                  <a:pt x="2930" y="353"/>
                </a:lnTo>
                <a:lnTo>
                  <a:pt x="3027" y="337"/>
                </a:lnTo>
                <a:lnTo>
                  <a:pt x="3107" y="353"/>
                </a:lnTo>
                <a:lnTo>
                  <a:pt x="3172" y="353"/>
                </a:lnTo>
                <a:lnTo>
                  <a:pt x="3236" y="353"/>
                </a:lnTo>
                <a:lnTo>
                  <a:pt x="3268" y="353"/>
                </a:lnTo>
                <a:lnTo>
                  <a:pt x="3284" y="369"/>
                </a:lnTo>
                <a:lnTo>
                  <a:pt x="3300" y="385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0" name="Freeform 34"/>
          <p:cNvSpPr/>
          <p:nvPr/>
        </p:nvSpPr>
        <p:spPr>
          <a:xfrm>
            <a:off x="8803217" y="1843617"/>
            <a:ext cx="899583" cy="461433"/>
          </a:xfrm>
          <a:custGeom>
            <a:avLst/>
            <a:gdLst>
              <a:gd name="txL" fmla="*/ 0 w 1063"/>
              <a:gd name="txT" fmla="*/ 0 h 545"/>
              <a:gd name="txR" fmla="*/ 1063 w 1063"/>
              <a:gd name="txB" fmla="*/ 545 h 545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063" h="545">
                <a:moveTo>
                  <a:pt x="837" y="336"/>
                </a:moveTo>
                <a:lnTo>
                  <a:pt x="741" y="368"/>
                </a:lnTo>
                <a:lnTo>
                  <a:pt x="628" y="400"/>
                </a:lnTo>
                <a:lnTo>
                  <a:pt x="451" y="465"/>
                </a:lnTo>
                <a:lnTo>
                  <a:pt x="354" y="497"/>
                </a:lnTo>
                <a:lnTo>
                  <a:pt x="258" y="513"/>
                </a:lnTo>
                <a:lnTo>
                  <a:pt x="64" y="545"/>
                </a:lnTo>
                <a:lnTo>
                  <a:pt x="0" y="497"/>
                </a:lnTo>
                <a:lnTo>
                  <a:pt x="129" y="448"/>
                </a:lnTo>
                <a:lnTo>
                  <a:pt x="258" y="400"/>
                </a:lnTo>
                <a:lnTo>
                  <a:pt x="354" y="352"/>
                </a:lnTo>
                <a:lnTo>
                  <a:pt x="451" y="304"/>
                </a:lnTo>
                <a:lnTo>
                  <a:pt x="531" y="272"/>
                </a:lnTo>
                <a:lnTo>
                  <a:pt x="580" y="240"/>
                </a:lnTo>
                <a:lnTo>
                  <a:pt x="628" y="208"/>
                </a:lnTo>
                <a:lnTo>
                  <a:pt x="660" y="192"/>
                </a:lnTo>
                <a:lnTo>
                  <a:pt x="708" y="160"/>
                </a:lnTo>
                <a:lnTo>
                  <a:pt x="724" y="128"/>
                </a:lnTo>
                <a:lnTo>
                  <a:pt x="741" y="96"/>
                </a:lnTo>
                <a:lnTo>
                  <a:pt x="741" y="80"/>
                </a:lnTo>
                <a:lnTo>
                  <a:pt x="724" y="48"/>
                </a:lnTo>
                <a:lnTo>
                  <a:pt x="724" y="32"/>
                </a:lnTo>
                <a:lnTo>
                  <a:pt x="724" y="16"/>
                </a:lnTo>
                <a:lnTo>
                  <a:pt x="741" y="0"/>
                </a:lnTo>
                <a:lnTo>
                  <a:pt x="773" y="0"/>
                </a:lnTo>
                <a:lnTo>
                  <a:pt x="805" y="0"/>
                </a:lnTo>
                <a:lnTo>
                  <a:pt x="853" y="32"/>
                </a:lnTo>
                <a:lnTo>
                  <a:pt x="918" y="64"/>
                </a:lnTo>
                <a:lnTo>
                  <a:pt x="982" y="96"/>
                </a:lnTo>
                <a:lnTo>
                  <a:pt x="1014" y="128"/>
                </a:lnTo>
                <a:lnTo>
                  <a:pt x="1046" y="160"/>
                </a:lnTo>
                <a:lnTo>
                  <a:pt x="1063" y="192"/>
                </a:lnTo>
                <a:lnTo>
                  <a:pt x="1046" y="224"/>
                </a:lnTo>
                <a:lnTo>
                  <a:pt x="1014" y="256"/>
                </a:lnTo>
                <a:lnTo>
                  <a:pt x="982" y="272"/>
                </a:lnTo>
                <a:lnTo>
                  <a:pt x="934" y="288"/>
                </a:lnTo>
                <a:lnTo>
                  <a:pt x="902" y="320"/>
                </a:lnTo>
                <a:lnTo>
                  <a:pt x="837" y="336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1" name="Freeform 35"/>
          <p:cNvSpPr/>
          <p:nvPr/>
        </p:nvSpPr>
        <p:spPr>
          <a:xfrm>
            <a:off x="8447617" y="2154767"/>
            <a:ext cx="478367" cy="1642533"/>
          </a:xfrm>
          <a:custGeom>
            <a:avLst/>
            <a:gdLst>
              <a:gd name="txL" fmla="*/ 0 w 564"/>
              <a:gd name="txT" fmla="*/ 0 h 1938"/>
              <a:gd name="txR" fmla="*/ 564 w 564"/>
              <a:gd name="txB" fmla="*/ 1938 h 193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564" h="1938">
                <a:moveTo>
                  <a:pt x="129" y="1698"/>
                </a:moveTo>
                <a:lnTo>
                  <a:pt x="194" y="1570"/>
                </a:lnTo>
                <a:lnTo>
                  <a:pt x="258" y="1442"/>
                </a:lnTo>
                <a:lnTo>
                  <a:pt x="306" y="1298"/>
                </a:lnTo>
                <a:lnTo>
                  <a:pt x="338" y="1154"/>
                </a:lnTo>
                <a:lnTo>
                  <a:pt x="355" y="993"/>
                </a:lnTo>
                <a:lnTo>
                  <a:pt x="371" y="849"/>
                </a:lnTo>
                <a:lnTo>
                  <a:pt x="387" y="673"/>
                </a:lnTo>
                <a:lnTo>
                  <a:pt x="387" y="497"/>
                </a:lnTo>
                <a:lnTo>
                  <a:pt x="387" y="417"/>
                </a:lnTo>
                <a:lnTo>
                  <a:pt x="371" y="353"/>
                </a:lnTo>
                <a:lnTo>
                  <a:pt x="371" y="289"/>
                </a:lnTo>
                <a:lnTo>
                  <a:pt x="371" y="225"/>
                </a:lnTo>
                <a:lnTo>
                  <a:pt x="371" y="177"/>
                </a:lnTo>
                <a:lnTo>
                  <a:pt x="355" y="145"/>
                </a:lnTo>
                <a:lnTo>
                  <a:pt x="355" y="113"/>
                </a:lnTo>
                <a:lnTo>
                  <a:pt x="355" y="80"/>
                </a:lnTo>
                <a:lnTo>
                  <a:pt x="338" y="64"/>
                </a:lnTo>
                <a:lnTo>
                  <a:pt x="322" y="32"/>
                </a:lnTo>
                <a:lnTo>
                  <a:pt x="338" y="16"/>
                </a:lnTo>
                <a:lnTo>
                  <a:pt x="355" y="0"/>
                </a:lnTo>
                <a:lnTo>
                  <a:pt x="371" y="0"/>
                </a:lnTo>
                <a:lnTo>
                  <a:pt x="419" y="16"/>
                </a:lnTo>
                <a:lnTo>
                  <a:pt x="483" y="48"/>
                </a:lnTo>
                <a:lnTo>
                  <a:pt x="564" y="80"/>
                </a:lnTo>
                <a:lnTo>
                  <a:pt x="564" y="273"/>
                </a:lnTo>
                <a:lnTo>
                  <a:pt x="564" y="433"/>
                </a:lnTo>
                <a:lnTo>
                  <a:pt x="564" y="577"/>
                </a:lnTo>
                <a:lnTo>
                  <a:pt x="564" y="705"/>
                </a:lnTo>
                <a:lnTo>
                  <a:pt x="548" y="817"/>
                </a:lnTo>
                <a:lnTo>
                  <a:pt x="548" y="913"/>
                </a:lnTo>
                <a:lnTo>
                  <a:pt x="548" y="993"/>
                </a:lnTo>
                <a:lnTo>
                  <a:pt x="532" y="1057"/>
                </a:lnTo>
                <a:lnTo>
                  <a:pt x="483" y="1266"/>
                </a:lnTo>
                <a:lnTo>
                  <a:pt x="419" y="1458"/>
                </a:lnTo>
                <a:lnTo>
                  <a:pt x="371" y="1554"/>
                </a:lnTo>
                <a:lnTo>
                  <a:pt x="322" y="1634"/>
                </a:lnTo>
                <a:lnTo>
                  <a:pt x="258" y="1714"/>
                </a:lnTo>
                <a:lnTo>
                  <a:pt x="177" y="1794"/>
                </a:lnTo>
                <a:lnTo>
                  <a:pt x="113" y="1858"/>
                </a:lnTo>
                <a:lnTo>
                  <a:pt x="65" y="1906"/>
                </a:lnTo>
                <a:lnTo>
                  <a:pt x="33" y="1938"/>
                </a:lnTo>
                <a:lnTo>
                  <a:pt x="0" y="1938"/>
                </a:lnTo>
                <a:lnTo>
                  <a:pt x="0" y="1906"/>
                </a:lnTo>
                <a:lnTo>
                  <a:pt x="33" y="1858"/>
                </a:lnTo>
                <a:lnTo>
                  <a:pt x="65" y="1794"/>
                </a:lnTo>
                <a:lnTo>
                  <a:pt x="129" y="1698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2" name="Freeform 36"/>
          <p:cNvSpPr/>
          <p:nvPr/>
        </p:nvSpPr>
        <p:spPr>
          <a:xfrm>
            <a:off x="8828617" y="2563284"/>
            <a:ext cx="1172633" cy="270933"/>
          </a:xfrm>
          <a:custGeom>
            <a:avLst/>
            <a:gdLst>
              <a:gd name="txL" fmla="*/ 0 w 1385"/>
              <a:gd name="txT" fmla="*/ 0 h 320"/>
              <a:gd name="txR" fmla="*/ 1385 w 1385"/>
              <a:gd name="txB" fmla="*/ 320 h 32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385" h="320">
                <a:moveTo>
                  <a:pt x="564" y="112"/>
                </a:moveTo>
                <a:lnTo>
                  <a:pt x="660" y="80"/>
                </a:lnTo>
                <a:lnTo>
                  <a:pt x="741" y="64"/>
                </a:lnTo>
                <a:lnTo>
                  <a:pt x="821" y="48"/>
                </a:lnTo>
                <a:lnTo>
                  <a:pt x="886" y="32"/>
                </a:lnTo>
                <a:lnTo>
                  <a:pt x="950" y="16"/>
                </a:lnTo>
                <a:lnTo>
                  <a:pt x="1014" y="16"/>
                </a:lnTo>
                <a:lnTo>
                  <a:pt x="1063" y="0"/>
                </a:lnTo>
                <a:lnTo>
                  <a:pt x="1095" y="0"/>
                </a:lnTo>
                <a:lnTo>
                  <a:pt x="1159" y="0"/>
                </a:lnTo>
                <a:lnTo>
                  <a:pt x="1224" y="16"/>
                </a:lnTo>
                <a:lnTo>
                  <a:pt x="1272" y="16"/>
                </a:lnTo>
                <a:lnTo>
                  <a:pt x="1320" y="32"/>
                </a:lnTo>
                <a:lnTo>
                  <a:pt x="1336" y="64"/>
                </a:lnTo>
                <a:lnTo>
                  <a:pt x="1369" y="80"/>
                </a:lnTo>
                <a:lnTo>
                  <a:pt x="1385" y="96"/>
                </a:lnTo>
                <a:lnTo>
                  <a:pt x="1385" y="128"/>
                </a:lnTo>
                <a:lnTo>
                  <a:pt x="1385" y="144"/>
                </a:lnTo>
                <a:lnTo>
                  <a:pt x="1369" y="160"/>
                </a:lnTo>
                <a:lnTo>
                  <a:pt x="1336" y="176"/>
                </a:lnTo>
                <a:lnTo>
                  <a:pt x="1304" y="192"/>
                </a:lnTo>
                <a:lnTo>
                  <a:pt x="1208" y="224"/>
                </a:lnTo>
                <a:lnTo>
                  <a:pt x="1143" y="240"/>
                </a:lnTo>
                <a:lnTo>
                  <a:pt x="1111" y="240"/>
                </a:lnTo>
                <a:lnTo>
                  <a:pt x="1079" y="240"/>
                </a:lnTo>
                <a:lnTo>
                  <a:pt x="1031" y="240"/>
                </a:lnTo>
                <a:lnTo>
                  <a:pt x="966" y="256"/>
                </a:lnTo>
                <a:lnTo>
                  <a:pt x="886" y="256"/>
                </a:lnTo>
                <a:lnTo>
                  <a:pt x="805" y="256"/>
                </a:lnTo>
                <a:lnTo>
                  <a:pt x="709" y="272"/>
                </a:lnTo>
                <a:lnTo>
                  <a:pt x="596" y="272"/>
                </a:lnTo>
                <a:lnTo>
                  <a:pt x="483" y="288"/>
                </a:lnTo>
                <a:lnTo>
                  <a:pt x="370" y="288"/>
                </a:lnTo>
                <a:lnTo>
                  <a:pt x="290" y="304"/>
                </a:lnTo>
                <a:lnTo>
                  <a:pt x="209" y="304"/>
                </a:lnTo>
                <a:lnTo>
                  <a:pt x="145" y="304"/>
                </a:lnTo>
                <a:lnTo>
                  <a:pt x="81" y="304"/>
                </a:lnTo>
                <a:lnTo>
                  <a:pt x="32" y="320"/>
                </a:lnTo>
                <a:lnTo>
                  <a:pt x="0" y="320"/>
                </a:lnTo>
                <a:lnTo>
                  <a:pt x="0" y="192"/>
                </a:lnTo>
                <a:lnTo>
                  <a:pt x="113" y="192"/>
                </a:lnTo>
                <a:lnTo>
                  <a:pt x="242" y="176"/>
                </a:lnTo>
                <a:lnTo>
                  <a:pt x="387" y="144"/>
                </a:lnTo>
                <a:lnTo>
                  <a:pt x="467" y="128"/>
                </a:lnTo>
                <a:lnTo>
                  <a:pt x="564" y="11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4" name="Freeform 37"/>
          <p:cNvSpPr/>
          <p:nvPr/>
        </p:nvSpPr>
        <p:spPr>
          <a:xfrm>
            <a:off x="9319684" y="2698751"/>
            <a:ext cx="177800" cy="1341967"/>
          </a:xfrm>
          <a:custGeom>
            <a:avLst/>
            <a:gdLst>
              <a:gd name="txL" fmla="*/ 0 w 209"/>
              <a:gd name="txT" fmla="*/ 0 h 1586"/>
              <a:gd name="txR" fmla="*/ 209 w 209"/>
              <a:gd name="txB" fmla="*/ 1586 h 158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09" h="1586">
                <a:moveTo>
                  <a:pt x="193" y="288"/>
                </a:moveTo>
                <a:lnTo>
                  <a:pt x="177" y="304"/>
                </a:lnTo>
                <a:lnTo>
                  <a:pt x="177" y="352"/>
                </a:lnTo>
                <a:lnTo>
                  <a:pt x="177" y="400"/>
                </a:lnTo>
                <a:lnTo>
                  <a:pt x="177" y="448"/>
                </a:lnTo>
                <a:lnTo>
                  <a:pt x="177" y="529"/>
                </a:lnTo>
                <a:lnTo>
                  <a:pt x="177" y="609"/>
                </a:lnTo>
                <a:lnTo>
                  <a:pt x="177" y="705"/>
                </a:lnTo>
                <a:lnTo>
                  <a:pt x="177" y="801"/>
                </a:lnTo>
                <a:lnTo>
                  <a:pt x="177" y="913"/>
                </a:lnTo>
                <a:lnTo>
                  <a:pt x="161" y="1009"/>
                </a:lnTo>
                <a:lnTo>
                  <a:pt x="161" y="1105"/>
                </a:lnTo>
                <a:lnTo>
                  <a:pt x="161" y="1185"/>
                </a:lnTo>
                <a:lnTo>
                  <a:pt x="145" y="1265"/>
                </a:lnTo>
                <a:lnTo>
                  <a:pt x="145" y="1329"/>
                </a:lnTo>
                <a:lnTo>
                  <a:pt x="145" y="1377"/>
                </a:lnTo>
                <a:lnTo>
                  <a:pt x="129" y="1425"/>
                </a:lnTo>
                <a:lnTo>
                  <a:pt x="129" y="1489"/>
                </a:lnTo>
                <a:lnTo>
                  <a:pt x="112" y="1538"/>
                </a:lnTo>
                <a:lnTo>
                  <a:pt x="96" y="1570"/>
                </a:lnTo>
                <a:lnTo>
                  <a:pt x="96" y="1586"/>
                </a:lnTo>
                <a:lnTo>
                  <a:pt x="80" y="1586"/>
                </a:lnTo>
                <a:lnTo>
                  <a:pt x="64" y="1554"/>
                </a:lnTo>
                <a:lnTo>
                  <a:pt x="48" y="1538"/>
                </a:lnTo>
                <a:lnTo>
                  <a:pt x="32" y="1489"/>
                </a:lnTo>
                <a:lnTo>
                  <a:pt x="32" y="1457"/>
                </a:lnTo>
                <a:lnTo>
                  <a:pt x="32" y="1441"/>
                </a:lnTo>
                <a:lnTo>
                  <a:pt x="32" y="1393"/>
                </a:lnTo>
                <a:lnTo>
                  <a:pt x="16" y="1345"/>
                </a:lnTo>
                <a:lnTo>
                  <a:pt x="16" y="1297"/>
                </a:lnTo>
                <a:lnTo>
                  <a:pt x="16" y="1217"/>
                </a:lnTo>
                <a:lnTo>
                  <a:pt x="16" y="1153"/>
                </a:lnTo>
                <a:lnTo>
                  <a:pt x="16" y="1057"/>
                </a:lnTo>
                <a:lnTo>
                  <a:pt x="0" y="961"/>
                </a:lnTo>
                <a:lnTo>
                  <a:pt x="0" y="849"/>
                </a:lnTo>
                <a:lnTo>
                  <a:pt x="0" y="737"/>
                </a:lnTo>
                <a:lnTo>
                  <a:pt x="0" y="609"/>
                </a:lnTo>
                <a:lnTo>
                  <a:pt x="0" y="481"/>
                </a:lnTo>
                <a:lnTo>
                  <a:pt x="0" y="336"/>
                </a:lnTo>
                <a:lnTo>
                  <a:pt x="0" y="176"/>
                </a:lnTo>
                <a:lnTo>
                  <a:pt x="0" y="0"/>
                </a:lnTo>
                <a:lnTo>
                  <a:pt x="48" y="32"/>
                </a:lnTo>
                <a:lnTo>
                  <a:pt x="96" y="64"/>
                </a:lnTo>
                <a:lnTo>
                  <a:pt x="129" y="96"/>
                </a:lnTo>
                <a:lnTo>
                  <a:pt x="161" y="112"/>
                </a:lnTo>
                <a:lnTo>
                  <a:pt x="209" y="144"/>
                </a:lnTo>
                <a:lnTo>
                  <a:pt x="209" y="176"/>
                </a:lnTo>
                <a:lnTo>
                  <a:pt x="209" y="224"/>
                </a:lnTo>
                <a:lnTo>
                  <a:pt x="193" y="288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pic>
        <p:nvPicPr>
          <p:cNvPr id="26651" name="Picture 3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5301" y="566420"/>
            <a:ext cx="1202267" cy="683684"/>
          </a:xfrm>
          <a:prstGeom prst="rect">
            <a:avLst/>
          </a:prstGeom>
          <a:noFill/>
          <a:ln w="9525"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/>
      <p:bldP spid="3" grpId="0"/>
      <p:bldP spid="24" grpId="0"/>
      <p:bldP spid="25" grpId="0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Group 47"/>
          <p:cNvGraphicFramePr>
            <a:graphicFrameLocks noGrp="1"/>
          </p:cNvGraphicFramePr>
          <p:nvPr/>
        </p:nvGraphicFramePr>
        <p:xfrm>
          <a:off x="7213600" y="1322917"/>
          <a:ext cx="3454400" cy="3456305"/>
        </p:xfrm>
        <a:graphic>
          <a:graphicData uri="http://schemas.openxmlformats.org/drawingml/2006/table">
            <a:tbl>
              <a:tblPr/>
              <a:tblGrid>
                <a:gridCol w="1712595"/>
                <a:gridCol w="1741805"/>
              </a:tblGrid>
              <a:tr h="172021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8" marB="457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8" marB="45738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609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8" marB="457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8" marB="45738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矩形 2"/>
          <p:cNvSpPr>
            <a:spLocks noChangeArrowheads="1"/>
          </p:cNvSpPr>
          <p:nvPr/>
        </p:nvSpPr>
        <p:spPr bwMode="auto">
          <a:xfrm>
            <a:off x="6887633" y="5065183"/>
            <a:ext cx="4226983" cy="911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65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书写指导：</a:t>
            </a:r>
            <a:r>
              <a:rPr kumimoji="0" lang="zh-CN" altLang="en-US" sz="2665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先</a:t>
            </a: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外</a:t>
            </a:r>
            <a:r>
              <a:rPr kumimoji="0" lang="zh-CN" altLang="en-US" sz="2665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后内</a:t>
            </a: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。横折钩的</a:t>
            </a:r>
            <a:r>
              <a:rPr kumimoji="0" lang="zh-CN" altLang="en-US" sz="2665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折略</a:t>
            </a: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往左斜。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14" name="矩形 4"/>
          <p:cNvSpPr/>
          <p:nvPr/>
        </p:nvSpPr>
        <p:spPr>
          <a:xfrm>
            <a:off x="4726517" y="2250017"/>
            <a:ext cx="1543685" cy="17329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06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习</a:t>
            </a:r>
          </a:p>
        </p:txBody>
      </p:sp>
      <p:sp>
        <p:nvSpPr>
          <p:cNvPr id="42" name="矩形 41"/>
          <p:cNvSpPr/>
          <p:nvPr/>
        </p:nvSpPr>
        <p:spPr>
          <a:xfrm>
            <a:off x="4169833" y="1392767"/>
            <a:ext cx="2459567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64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xí</a:t>
            </a:r>
          </a:p>
        </p:txBody>
      </p:sp>
      <p:sp>
        <p:nvSpPr>
          <p:cNvPr id="25617" name="TextBox 45"/>
          <p:cNvSpPr txBox="1"/>
          <p:nvPr/>
        </p:nvSpPr>
        <p:spPr>
          <a:xfrm>
            <a:off x="996951" y="2186517"/>
            <a:ext cx="3119967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7200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习</a:t>
            </a:r>
            <a:r>
              <a:rPr lang="zh-CN" altLang="en-US" sz="7200" dirty="0">
                <a:latin typeface="楷体" panose="02010609060101010101" pitchFamily="49" charset="-122"/>
                <a:ea typeface="楷体" panose="02010609060101010101" pitchFamily="49" charset="-122"/>
              </a:rPr>
              <a:t>相远</a:t>
            </a:r>
          </a:p>
        </p:txBody>
      </p:sp>
      <p:sp>
        <p:nvSpPr>
          <p:cNvPr id="3" name="TextBox 20"/>
          <p:cNvSpPr txBox="1">
            <a:spLocks noChangeArrowheads="1"/>
          </p:cNvSpPr>
          <p:nvPr/>
        </p:nvSpPr>
        <p:spPr bwMode="auto">
          <a:xfrm>
            <a:off x="757767" y="5154083"/>
            <a:ext cx="4040717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457200">
              <a:buClrTx/>
              <a:buSzTx/>
              <a:defRPr/>
            </a:pPr>
            <a:r>
              <a:rPr kumimoji="0" lang="zh-CN" altLang="en-US" sz="2665" b="1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组词：</a:t>
            </a:r>
            <a:r>
              <a:rPr kumimoji="0" lang="zh-CN" altLang="en-US" sz="2665" b="1" kern="1200" cap="none" spc="0" normalizeH="0" baseline="0" noProof="0" dirty="0">
                <a:latin typeface="+mn-ea"/>
                <a:ea typeface="+mn-ea"/>
                <a:cs typeface="+mn-cs"/>
              </a:rPr>
              <a:t>习惯  学习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7767" y="5670551"/>
            <a:ext cx="5846233" cy="501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造句：</a:t>
            </a:r>
            <a:r>
              <a:rPr lang="zh-CN" altLang="en-US" sz="2665" b="1" dirty="0">
                <a:latin typeface="宋体" panose="02010600030101010101" pitchFamily="2" charset="-122"/>
              </a:rPr>
              <a:t>同学们要养成良好的学习习惯。</a:t>
            </a:r>
          </a:p>
        </p:txBody>
      </p:sp>
      <p:sp>
        <p:nvSpPr>
          <p:cNvPr id="25" name="文本框 30"/>
          <p:cNvSpPr txBox="1"/>
          <p:nvPr/>
        </p:nvSpPr>
        <p:spPr>
          <a:xfrm>
            <a:off x="757767" y="4635500"/>
            <a:ext cx="3249084" cy="501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2665" b="1" dirty="0">
                <a:latin typeface="宋体" panose="02010600030101010101" pitchFamily="2" charset="-122"/>
              </a:rPr>
              <a:t>X</a:t>
            </a:r>
            <a:r>
              <a:rPr lang="en-US" altLang="zh-CN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2665" b="1" dirty="0">
                <a:latin typeface="宋体" panose="02010600030101010101" pitchFamily="2" charset="-122"/>
              </a:rPr>
              <a:t>乛</a:t>
            </a:r>
          </a:p>
        </p:txBody>
      </p:sp>
      <p:sp>
        <p:nvSpPr>
          <p:cNvPr id="26" name="文本框 31"/>
          <p:cNvSpPr txBox="1"/>
          <p:nvPr/>
        </p:nvSpPr>
        <p:spPr>
          <a:xfrm>
            <a:off x="757767" y="4119033"/>
            <a:ext cx="2770717" cy="501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结构</a:t>
            </a:r>
            <a:r>
              <a:rPr lang="en-US" altLang="zh-CN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: </a:t>
            </a:r>
            <a:r>
              <a:rPr lang="zh-CN" altLang="en-US" sz="2665" b="1" dirty="0">
                <a:latin typeface="宋体" panose="02010600030101010101" pitchFamily="2" charset="-122"/>
              </a:rPr>
              <a:t>半包围</a:t>
            </a:r>
          </a:p>
        </p:txBody>
      </p:sp>
      <p:sp>
        <p:nvSpPr>
          <p:cNvPr id="4" name="Freeform 38"/>
          <p:cNvSpPr/>
          <p:nvPr/>
        </p:nvSpPr>
        <p:spPr>
          <a:xfrm>
            <a:off x="8326967" y="2480733"/>
            <a:ext cx="423333" cy="366184"/>
          </a:xfrm>
          <a:custGeom>
            <a:avLst/>
            <a:gdLst>
              <a:gd name="txL" fmla="*/ 0 w 499"/>
              <a:gd name="txT" fmla="*/ 0 h 432"/>
              <a:gd name="txR" fmla="*/ 499 w 499"/>
              <a:gd name="txB" fmla="*/ 432 h 432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499" h="432">
                <a:moveTo>
                  <a:pt x="0" y="32"/>
                </a:moveTo>
                <a:lnTo>
                  <a:pt x="16" y="16"/>
                </a:lnTo>
                <a:lnTo>
                  <a:pt x="49" y="16"/>
                </a:lnTo>
                <a:lnTo>
                  <a:pt x="97" y="0"/>
                </a:lnTo>
                <a:lnTo>
                  <a:pt x="161" y="0"/>
                </a:lnTo>
                <a:lnTo>
                  <a:pt x="210" y="0"/>
                </a:lnTo>
                <a:lnTo>
                  <a:pt x="274" y="16"/>
                </a:lnTo>
                <a:lnTo>
                  <a:pt x="338" y="48"/>
                </a:lnTo>
                <a:lnTo>
                  <a:pt x="387" y="80"/>
                </a:lnTo>
                <a:lnTo>
                  <a:pt x="435" y="144"/>
                </a:lnTo>
                <a:lnTo>
                  <a:pt x="467" y="192"/>
                </a:lnTo>
                <a:lnTo>
                  <a:pt x="483" y="256"/>
                </a:lnTo>
                <a:lnTo>
                  <a:pt x="499" y="304"/>
                </a:lnTo>
                <a:lnTo>
                  <a:pt x="499" y="352"/>
                </a:lnTo>
                <a:lnTo>
                  <a:pt x="483" y="400"/>
                </a:lnTo>
                <a:lnTo>
                  <a:pt x="467" y="416"/>
                </a:lnTo>
                <a:lnTo>
                  <a:pt x="435" y="432"/>
                </a:lnTo>
                <a:lnTo>
                  <a:pt x="419" y="416"/>
                </a:lnTo>
                <a:lnTo>
                  <a:pt x="387" y="416"/>
                </a:lnTo>
                <a:lnTo>
                  <a:pt x="354" y="400"/>
                </a:lnTo>
                <a:lnTo>
                  <a:pt x="322" y="368"/>
                </a:lnTo>
                <a:lnTo>
                  <a:pt x="274" y="336"/>
                </a:lnTo>
                <a:lnTo>
                  <a:pt x="226" y="288"/>
                </a:lnTo>
                <a:lnTo>
                  <a:pt x="177" y="240"/>
                </a:lnTo>
                <a:lnTo>
                  <a:pt x="129" y="176"/>
                </a:lnTo>
                <a:lnTo>
                  <a:pt x="81" y="112"/>
                </a:lnTo>
                <a:lnTo>
                  <a:pt x="32" y="80"/>
                </a:lnTo>
                <a:lnTo>
                  <a:pt x="16" y="48"/>
                </a:lnTo>
                <a:lnTo>
                  <a:pt x="0" y="3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5" name="Freeform 39"/>
          <p:cNvSpPr/>
          <p:nvPr/>
        </p:nvSpPr>
        <p:spPr>
          <a:xfrm>
            <a:off x="7905751" y="2819400"/>
            <a:ext cx="1322916" cy="840317"/>
          </a:xfrm>
          <a:custGeom>
            <a:avLst/>
            <a:gdLst>
              <a:gd name="txL" fmla="*/ 0 w 1562"/>
              <a:gd name="txT" fmla="*/ 0 h 993"/>
              <a:gd name="txR" fmla="*/ 1562 w 1562"/>
              <a:gd name="txB" fmla="*/ 993 h 99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562" h="993">
                <a:moveTo>
                  <a:pt x="934" y="529"/>
                </a:moveTo>
                <a:lnTo>
                  <a:pt x="773" y="641"/>
                </a:lnTo>
                <a:lnTo>
                  <a:pt x="644" y="737"/>
                </a:lnTo>
                <a:lnTo>
                  <a:pt x="531" y="817"/>
                </a:lnTo>
                <a:lnTo>
                  <a:pt x="435" y="881"/>
                </a:lnTo>
                <a:lnTo>
                  <a:pt x="354" y="929"/>
                </a:lnTo>
                <a:lnTo>
                  <a:pt x="306" y="961"/>
                </a:lnTo>
                <a:lnTo>
                  <a:pt x="258" y="977"/>
                </a:lnTo>
                <a:lnTo>
                  <a:pt x="226" y="993"/>
                </a:lnTo>
                <a:lnTo>
                  <a:pt x="193" y="977"/>
                </a:lnTo>
                <a:lnTo>
                  <a:pt x="161" y="945"/>
                </a:lnTo>
                <a:lnTo>
                  <a:pt x="113" y="913"/>
                </a:lnTo>
                <a:lnTo>
                  <a:pt x="65" y="849"/>
                </a:lnTo>
                <a:lnTo>
                  <a:pt x="32" y="801"/>
                </a:lnTo>
                <a:lnTo>
                  <a:pt x="0" y="753"/>
                </a:lnTo>
                <a:lnTo>
                  <a:pt x="0" y="705"/>
                </a:lnTo>
                <a:lnTo>
                  <a:pt x="0" y="673"/>
                </a:lnTo>
                <a:lnTo>
                  <a:pt x="16" y="657"/>
                </a:lnTo>
                <a:lnTo>
                  <a:pt x="32" y="657"/>
                </a:lnTo>
                <a:lnTo>
                  <a:pt x="65" y="657"/>
                </a:lnTo>
                <a:lnTo>
                  <a:pt x="97" y="657"/>
                </a:lnTo>
                <a:lnTo>
                  <a:pt x="145" y="673"/>
                </a:lnTo>
                <a:lnTo>
                  <a:pt x="177" y="689"/>
                </a:lnTo>
                <a:lnTo>
                  <a:pt x="193" y="673"/>
                </a:lnTo>
                <a:lnTo>
                  <a:pt x="209" y="673"/>
                </a:lnTo>
                <a:lnTo>
                  <a:pt x="242" y="657"/>
                </a:lnTo>
                <a:lnTo>
                  <a:pt x="306" y="625"/>
                </a:lnTo>
                <a:lnTo>
                  <a:pt x="370" y="593"/>
                </a:lnTo>
                <a:lnTo>
                  <a:pt x="467" y="545"/>
                </a:lnTo>
                <a:lnTo>
                  <a:pt x="596" y="481"/>
                </a:lnTo>
                <a:lnTo>
                  <a:pt x="725" y="401"/>
                </a:lnTo>
                <a:lnTo>
                  <a:pt x="886" y="320"/>
                </a:lnTo>
                <a:lnTo>
                  <a:pt x="1047" y="240"/>
                </a:lnTo>
                <a:lnTo>
                  <a:pt x="1175" y="160"/>
                </a:lnTo>
                <a:lnTo>
                  <a:pt x="1288" y="112"/>
                </a:lnTo>
                <a:lnTo>
                  <a:pt x="1385" y="64"/>
                </a:lnTo>
                <a:lnTo>
                  <a:pt x="1465" y="32"/>
                </a:lnTo>
                <a:lnTo>
                  <a:pt x="1514" y="16"/>
                </a:lnTo>
                <a:lnTo>
                  <a:pt x="1546" y="0"/>
                </a:lnTo>
                <a:lnTo>
                  <a:pt x="1562" y="16"/>
                </a:lnTo>
                <a:lnTo>
                  <a:pt x="1562" y="32"/>
                </a:lnTo>
                <a:lnTo>
                  <a:pt x="1530" y="64"/>
                </a:lnTo>
                <a:lnTo>
                  <a:pt x="1481" y="112"/>
                </a:lnTo>
                <a:lnTo>
                  <a:pt x="1417" y="176"/>
                </a:lnTo>
                <a:lnTo>
                  <a:pt x="1320" y="240"/>
                </a:lnTo>
                <a:lnTo>
                  <a:pt x="1208" y="320"/>
                </a:lnTo>
                <a:lnTo>
                  <a:pt x="1079" y="417"/>
                </a:lnTo>
                <a:lnTo>
                  <a:pt x="934" y="529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9" name="Freeform 40"/>
          <p:cNvSpPr/>
          <p:nvPr/>
        </p:nvSpPr>
        <p:spPr>
          <a:xfrm>
            <a:off x="8068733" y="1816100"/>
            <a:ext cx="1703917" cy="2575984"/>
          </a:xfrm>
          <a:custGeom>
            <a:avLst/>
            <a:gdLst>
              <a:gd name="txL" fmla="*/ 0 w 2013"/>
              <a:gd name="txT" fmla="*/ 0 h 3043"/>
              <a:gd name="txR" fmla="*/ 2013 w 2013"/>
              <a:gd name="txB" fmla="*/ 3043 h 304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013" h="3043">
                <a:moveTo>
                  <a:pt x="1643" y="464"/>
                </a:moveTo>
                <a:lnTo>
                  <a:pt x="1643" y="416"/>
                </a:lnTo>
                <a:lnTo>
                  <a:pt x="1626" y="368"/>
                </a:lnTo>
                <a:lnTo>
                  <a:pt x="1610" y="336"/>
                </a:lnTo>
                <a:lnTo>
                  <a:pt x="1610" y="320"/>
                </a:lnTo>
                <a:lnTo>
                  <a:pt x="1578" y="304"/>
                </a:lnTo>
                <a:lnTo>
                  <a:pt x="1530" y="288"/>
                </a:lnTo>
                <a:lnTo>
                  <a:pt x="1482" y="288"/>
                </a:lnTo>
                <a:lnTo>
                  <a:pt x="1401" y="288"/>
                </a:lnTo>
                <a:lnTo>
                  <a:pt x="1240" y="288"/>
                </a:lnTo>
                <a:lnTo>
                  <a:pt x="1063" y="320"/>
                </a:lnTo>
                <a:lnTo>
                  <a:pt x="966" y="336"/>
                </a:lnTo>
                <a:lnTo>
                  <a:pt x="854" y="368"/>
                </a:lnTo>
                <a:lnTo>
                  <a:pt x="725" y="400"/>
                </a:lnTo>
                <a:lnTo>
                  <a:pt x="580" y="432"/>
                </a:lnTo>
                <a:lnTo>
                  <a:pt x="516" y="448"/>
                </a:lnTo>
                <a:lnTo>
                  <a:pt x="451" y="464"/>
                </a:lnTo>
                <a:lnTo>
                  <a:pt x="387" y="480"/>
                </a:lnTo>
                <a:lnTo>
                  <a:pt x="338" y="480"/>
                </a:lnTo>
                <a:lnTo>
                  <a:pt x="290" y="496"/>
                </a:lnTo>
                <a:lnTo>
                  <a:pt x="258" y="496"/>
                </a:lnTo>
                <a:lnTo>
                  <a:pt x="242" y="496"/>
                </a:lnTo>
                <a:lnTo>
                  <a:pt x="210" y="496"/>
                </a:lnTo>
                <a:lnTo>
                  <a:pt x="145" y="448"/>
                </a:lnTo>
                <a:lnTo>
                  <a:pt x="81" y="400"/>
                </a:lnTo>
                <a:lnTo>
                  <a:pt x="49" y="368"/>
                </a:lnTo>
                <a:lnTo>
                  <a:pt x="16" y="336"/>
                </a:lnTo>
                <a:lnTo>
                  <a:pt x="0" y="320"/>
                </a:lnTo>
                <a:lnTo>
                  <a:pt x="0" y="288"/>
                </a:lnTo>
                <a:lnTo>
                  <a:pt x="81" y="272"/>
                </a:lnTo>
                <a:lnTo>
                  <a:pt x="161" y="272"/>
                </a:lnTo>
                <a:lnTo>
                  <a:pt x="274" y="256"/>
                </a:lnTo>
                <a:lnTo>
                  <a:pt x="387" y="256"/>
                </a:lnTo>
                <a:lnTo>
                  <a:pt x="435" y="240"/>
                </a:lnTo>
                <a:lnTo>
                  <a:pt x="499" y="240"/>
                </a:lnTo>
                <a:lnTo>
                  <a:pt x="660" y="224"/>
                </a:lnTo>
                <a:lnTo>
                  <a:pt x="838" y="192"/>
                </a:lnTo>
                <a:lnTo>
                  <a:pt x="1047" y="160"/>
                </a:lnTo>
                <a:lnTo>
                  <a:pt x="1143" y="144"/>
                </a:lnTo>
                <a:lnTo>
                  <a:pt x="1240" y="128"/>
                </a:lnTo>
                <a:lnTo>
                  <a:pt x="1321" y="112"/>
                </a:lnTo>
                <a:lnTo>
                  <a:pt x="1369" y="112"/>
                </a:lnTo>
                <a:lnTo>
                  <a:pt x="1433" y="96"/>
                </a:lnTo>
                <a:lnTo>
                  <a:pt x="1465" y="80"/>
                </a:lnTo>
                <a:lnTo>
                  <a:pt x="1498" y="64"/>
                </a:lnTo>
                <a:lnTo>
                  <a:pt x="1514" y="48"/>
                </a:lnTo>
                <a:lnTo>
                  <a:pt x="1546" y="16"/>
                </a:lnTo>
                <a:lnTo>
                  <a:pt x="1594" y="0"/>
                </a:lnTo>
                <a:lnTo>
                  <a:pt x="1610" y="0"/>
                </a:lnTo>
                <a:lnTo>
                  <a:pt x="1659" y="16"/>
                </a:lnTo>
                <a:lnTo>
                  <a:pt x="1691" y="32"/>
                </a:lnTo>
                <a:lnTo>
                  <a:pt x="1739" y="64"/>
                </a:lnTo>
                <a:lnTo>
                  <a:pt x="1836" y="128"/>
                </a:lnTo>
                <a:lnTo>
                  <a:pt x="1932" y="192"/>
                </a:lnTo>
                <a:lnTo>
                  <a:pt x="1965" y="240"/>
                </a:lnTo>
                <a:lnTo>
                  <a:pt x="1997" y="256"/>
                </a:lnTo>
                <a:lnTo>
                  <a:pt x="2013" y="288"/>
                </a:lnTo>
                <a:lnTo>
                  <a:pt x="2013" y="304"/>
                </a:lnTo>
                <a:lnTo>
                  <a:pt x="1997" y="336"/>
                </a:lnTo>
                <a:lnTo>
                  <a:pt x="1965" y="368"/>
                </a:lnTo>
                <a:lnTo>
                  <a:pt x="1948" y="384"/>
                </a:lnTo>
                <a:lnTo>
                  <a:pt x="1932" y="416"/>
                </a:lnTo>
                <a:lnTo>
                  <a:pt x="1932" y="448"/>
                </a:lnTo>
                <a:lnTo>
                  <a:pt x="1916" y="513"/>
                </a:lnTo>
                <a:lnTo>
                  <a:pt x="1916" y="561"/>
                </a:lnTo>
                <a:lnTo>
                  <a:pt x="1900" y="641"/>
                </a:lnTo>
                <a:lnTo>
                  <a:pt x="1900" y="737"/>
                </a:lnTo>
                <a:lnTo>
                  <a:pt x="1900" y="833"/>
                </a:lnTo>
                <a:lnTo>
                  <a:pt x="1868" y="1249"/>
                </a:lnTo>
                <a:lnTo>
                  <a:pt x="1852" y="1441"/>
                </a:lnTo>
                <a:lnTo>
                  <a:pt x="1820" y="1634"/>
                </a:lnTo>
                <a:lnTo>
                  <a:pt x="1804" y="1826"/>
                </a:lnTo>
                <a:lnTo>
                  <a:pt x="1771" y="2018"/>
                </a:lnTo>
                <a:lnTo>
                  <a:pt x="1739" y="2194"/>
                </a:lnTo>
                <a:lnTo>
                  <a:pt x="1691" y="2370"/>
                </a:lnTo>
                <a:lnTo>
                  <a:pt x="1659" y="2466"/>
                </a:lnTo>
                <a:lnTo>
                  <a:pt x="1643" y="2546"/>
                </a:lnTo>
                <a:lnTo>
                  <a:pt x="1610" y="2627"/>
                </a:lnTo>
                <a:lnTo>
                  <a:pt x="1578" y="2691"/>
                </a:lnTo>
                <a:lnTo>
                  <a:pt x="1514" y="2803"/>
                </a:lnTo>
                <a:lnTo>
                  <a:pt x="1449" y="2899"/>
                </a:lnTo>
                <a:lnTo>
                  <a:pt x="1369" y="2963"/>
                </a:lnTo>
                <a:lnTo>
                  <a:pt x="1321" y="3011"/>
                </a:lnTo>
                <a:lnTo>
                  <a:pt x="1272" y="3027"/>
                </a:lnTo>
                <a:lnTo>
                  <a:pt x="1240" y="3043"/>
                </a:lnTo>
                <a:lnTo>
                  <a:pt x="1208" y="3027"/>
                </a:lnTo>
                <a:lnTo>
                  <a:pt x="1192" y="2995"/>
                </a:lnTo>
                <a:lnTo>
                  <a:pt x="1176" y="2963"/>
                </a:lnTo>
                <a:lnTo>
                  <a:pt x="1192" y="2915"/>
                </a:lnTo>
                <a:lnTo>
                  <a:pt x="1176" y="2851"/>
                </a:lnTo>
                <a:lnTo>
                  <a:pt x="1127" y="2787"/>
                </a:lnTo>
                <a:lnTo>
                  <a:pt x="1063" y="2707"/>
                </a:lnTo>
                <a:lnTo>
                  <a:pt x="982" y="2627"/>
                </a:lnTo>
                <a:lnTo>
                  <a:pt x="934" y="2595"/>
                </a:lnTo>
                <a:lnTo>
                  <a:pt x="886" y="2563"/>
                </a:lnTo>
                <a:lnTo>
                  <a:pt x="838" y="2530"/>
                </a:lnTo>
                <a:lnTo>
                  <a:pt x="821" y="2498"/>
                </a:lnTo>
                <a:lnTo>
                  <a:pt x="789" y="2482"/>
                </a:lnTo>
                <a:lnTo>
                  <a:pt x="773" y="2450"/>
                </a:lnTo>
                <a:lnTo>
                  <a:pt x="773" y="2434"/>
                </a:lnTo>
                <a:lnTo>
                  <a:pt x="789" y="2434"/>
                </a:lnTo>
                <a:lnTo>
                  <a:pt x="805" y="2434"/>
                </a:lnTo>
                <a:lnTo>
                  <a:pt x="838" y="2434"/>
                </a:lnTo>
                <a:lnTo>
                  <a:pt x="870" y="2450"/>
                </a:lnTo>
                <a:lnTo>
                  <a:pt x="918" y="2450"/>
                </a:lnTo>
                <a:lnTo>
                  <a:pt x="966" y="2466"/>
                </a:lnTo>
                <a:lnTo>
                  <a:pt x="1015" y="2482"/>
                </a:lnTo>
                <a:lnTo>
                  <a:pt x="1127" y="2514"/>
                </a:lnTo>
                <a:lnTo>
                  <a:pt x="1224" y="2530"/>
                </a:lnTo>
                <a:lnTo>
                  <a:pt x="1272" y="2530"/>
                </a:lnTo>
                <a:lnTo>
                  <a:pt x="1321" y="2514"/>
                </a:lnTo>
                <a:lnTo>
                  <a:pt x="1353" y="2482"/>
                </a:lnTo>
                <a:lnTo>
                  <a:pt x="1385" y="2434"/>
                </a:lnTo>
                <a:lnTo>
                  <a:pt x="1417" y="2354"/>
                </a:lnTo>
                <a:lnTo>
                  <a:pt x="1449" y="2258"/>
                </a:lnTo>
                <a:lnTo>
                  <a:pt x="1465" y="2210"/>
                </a:lnTo>
                <a:lnTo>
                  <a:pt x="1482" y="2146"/>
                </a:lnTo>
                <a:lnTo>
                  <a:pt x="1498" y="2066"/>
                </a:lnTo>
                <a:lnTo>
                  <a:pt x="1514" y="1986"/>
                </a:lnTo>
                <a:lnTo>
                  <a:pt x="1530" y="1906"/>
                </a:lnTo>
                <a:lnTo>
                  <a:pt x="1546" y="1810"/>
                </a:lnTo>
                <a:lnTo>
                  <a:pt x="1562" y="1714"/>
                </a:lnTo>
                <a:lnTo>
                  <a:pt x="1578" y="1602"/>
                </a:lnTo>
                <a:lnTo>
                  <a:pt x="1610" y="1377"/>
                </a:lnTo>
                <a:lnTo>
                  <a:pt x="1626" y="1169"/>
                </a:lnTo>
                <a:lnTo>
                  <a:pt x="1643" y="993"/>
                </a:lnTo>
                <a:lnTo>
                  <a:pt x="1643" y="849"/>
                </a:lnTo>
                <a:lnTo>
                  <a:pt x="1659" y="705"/>
                </a:lnTo>
                <a:lnTo>
                  <a:pt x="1659" y="609"/>
                </a:lnTo>
                <a:lnTo>
                  <a:pt x="1659" y="513"/>
                </a:lnTo>
                <a:lnTo>
                  <a:pt x="1643" y="464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pic>
        <p:nvPicPr>
          <p:cNvPr id="26651" name="Picture 3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5301" y="566420"/>
            <a:ext cx="1202267" cy="683684"/>
          </a:xfrm>
          <a:prstGeom prst="rect">
            <a:avLst/>
          </a:prstGeom>
          <a:noFill/>
          <a:ln w="9525"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/>
      <p:bldP spid="3" grpId="0"/>
      <p:bldP spid="24" grpId="0"/>
      <p:bldP spid="25" grpId="0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Group 47"/>
          <p:cNvGraphicFramePr>
            <a:graphicFrameLocks noGrp="1"/>
          </p:cNvGraphicFramePr>
          <p:nvPr/>
        </p:nvGraphicFramePr>
        <p:xfrm>
          <a:off x="7213600" y="1350433"/>
          <a:ext cx="3454400" cy="3454400"/>
        </p:xfrm>
        <a:graphic>
          <a:graphicData uri="http://schemas.openxmlformats.org/drawingml/2006/table">
            <a:tbl>
              <a:tblPr/>
              <a:tblGrid>
                <a:gridCol w="1712595"/>
                <a:gridCol w="1741805"/>
              </a:tblGrid>
              <a:tr h="171894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10" marB="45710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54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10" marB="45710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矩形 2"/>
          <p:cNvSpPr>
            <a:spLocks noChangeArrowheads="1"/>
          </p:cNvSpPr>
          <p:nvPr/>
        </p:nvSpPr>
        <p:spPr bwMode="auto">
          <a:xfrm>
            <a:off x="6796617" y="4946650"/>
            <a:ext cx="4358217" cy="1198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书写指导：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先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写里面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的“元”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，写在田字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格的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中心偏右上，走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之最后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的平捺要舒展。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38" name="矩形 4"/>
          <p:cNvSpPr/>
          <p:nvPr/>
        </p:nvSpPr>
        <p:spPr>
          <a:xfrm>
            <a:off x="4726517" y="2250017"/>
            <a:ext cx="1543685" cy="17329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06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远</a:t>
            </a:r>
          </a:p>
        </p:txBody>
      </p:sp>
      <p:sp>
        <p:nvSpPr>
          <p:cNvPr id="42" name="矩形 41"/>
          <p:cNvSpPr/>
          <p:nvPr/>
        </p:nvSpPr>
        <p:spPr>
          <a:xfrm>
            <a:off x="4169833" y="1392767"/>
            <a:ext cx="2459567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64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yuǎn </a:t>
            </a:r>
          </a:p>
        </p:txBody>
      </p:sp>
      <p:sp>
        <p:nvSpPr>
          <p:cNvPr id="26641" name="TextBox 45"/>
          <p:cNvSpPr txBox="1"/>
          <p:nvPr/>
        </p:nvSpPr>
        <p:spPr>
          <a:xfrm>
            <a:off x="895351" y="2186517"/>
            <a:ext cx="3198283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7200" dirty="0">
                <a:latin typeface="楷体" panose="02010609060101010101" pitchFamily="49" charset="-122"/>
                <a:ea typeface="楷体" panose="02010609060101010101" pitchFamily="49" charset="-122"/>
              </a:rPr>
              <a:t>习相</a:t>
            </a:r>
            <a:r>
              <a:rPr lang="zh-CN" altLang="en-US" sz="7200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远</a:t>
            </a:r>
          </a:p>
        </p:txBody>
      </p:sp>
      <p:sp>
        <p:nvSpPr>
          <p:cNvPr id="3" name="TextBox 20"/>
          <p:cNvSpPr txBox="1">
            <a:spLocks noChangeArrowheads="1"/>
          </p:cNvSpPr>
          <p:nvPr/>
        </p:nvSpPr>
        <p:spPr bwMode="auto">
          <a:xfrm>
            <a:off x="850900" y="5185833"/>
            <a:ext cx="4040717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457200">
              <a:buClrTx/>
              <a:buSzTx/>
              <a:defRPr/>
            </a:pPr>
            <a:r>
              <a:rPr kumimoji="0" lang="zh-CN" altLang="en-US" sz="2665" b="1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组词：</a:t>
            </a:r>
            <a:r>
              <a:rPr kumimoji="0" lang="zh-CN" altLang="en-US" sz="2665" b="1" kern="1200" cap="none" spc="0" normalizeH="0" baseline="0" noProof="0" dirty="0">
                <a:latin typeface="+mn-ea"/>
                <a:ea typeface="+mn-ea"/>
                <a:cs typeface="+mn-cs"/>
              </a:rPr>
              <a:t>很远  远方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50900" y="5672667"/>
            <a:ext cx="5691717" cy="501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造句：</a:t>
            </a:r>
            <a:r>
              <a:rPr lang="zh-CN" altLang="en-US" sz="2665" b="1" dirty="0">
                <a:latin typeface="宋体" panose="02010600030101010101" pitchFamily="2" charset="-122"/>
              </a:rPr>
              <a:t>我们要走的人生路还有很远。</a:t>
            </a:r>
          </a:p>
        </p:txBody>
      </p:sp>
      <p:sp>
        <p:nvSpPr>
          <p:cNvPr id="25" name="文本框 30"/>
          <p:cNvSpPr txBox="1"/>
          <p:nvPr/>
        </p:nvSpPr>
        <p:spPr>
          <a:xfrm>
            <a:off x="850900" y="4701117"/>
            <a:ext cx="3312584" cy="501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2665" b="1" dirty="0">
                <a:latin typeface="宋体" panose="02010600030101010101" pitchFamily="2" charset="-122"/>
              </a:rPr>
              <a:t>Y </a:t>
            </a:r>
            <a:r>
              <a:rPr lang="en-US" altLang="zh-CN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2665" b="1" dirty="0">
                <a:latin typeface="宋体" panose="02010600030101010101" pitchFamily="2" charset="-122"/>
              </a:rPr>
              <a:t>辶</a:t>
            </a:r>
          </a:p>
        </p:txBody>
      </p:sp>
      <p:sp>
        <p:nvSpPr>
          <p:cNvPr id="26" name="文本框 31"/>
          <p:cNvSpPr txBox="1"/>
          <p:nvPr/>
        </p:nvSpPr>
        <p:spPr>
          <a:xfrm>
            <a:off x="850900" y="4214284"/>
            <a:ext cx="2770717" cy="501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结构</a:t>
            </a:r>
            <a:r>
              <a:rPr lang="en-US" altLang="zh-CN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: </a:t>
            </a:r>
            <a:r>
              <a:rPr lang="zh-CN" altLang="en-US" sz="2665" b="1" dirty="0">
                <a:latin typeface="宋体" panose="02010600030101010101" pitchFamily="2" charset="-122"/>
              </a:rPr>
              <a:t>半包围</a:t>
            </a:r>
          </a:p>
        </p:txBody>
      </p:sp>
      <p:sp>
        <p:nvSpPr>
          <p:cNvPr id="27" name="Freeform 31"/>
          <p:cNvSpPr/>
          <p:nvPr/>
        </p:nvSpPr>
        <p:spPr>
          <a:xfrm>
            <a:off x="8001000" y="1841500"/>
            <a:ext cx="368300" cy="448733"/>
          </a:xfrm>
          <a:custGeom>
            <a:avLst/>
            <a:gdLst>
              <a:gd name="txL" fmla="*/ 0 w 435"/>
              <a:gd name="txT" fmla="*/ 0 h 529"/>
              <a:gd name="txR" fmla="*/ 435 w 435"/>
              <a:gd name="txB" fmla="*/ 529 h 52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35" h="529">
                <a:moveTo>
                  <a:pt x="419" y="432"/>
                </a:moveTo>
                <a:lnTo>
                  <a:pt x="403" y="480"/>
                </a:lnTo>
                <a:lnTo>
                  <a:pt x="387" y="513"/>
                </a:lnTo>
                <a:lnTo>
                  <a:pt x="371" y="529"/>
                </a:lnTo>
                <a:lnTo>
                  <a:pt x="355" y="529"/>
                </a:lnTo>
                <a:lnTo>
                  <a:pt x="322" y="513"/>
                </a:lnTo>
                <a:lnTo>
                  <a:pt x="306" y="480"/>
                </a:lnTo>
                <a:lnTo>
                  <a:pt x="258" y="448"/>
                </a:lnTo>
                <a:lnTo>
                  <a:pt x="226" y="416"/>
                </a:lnTo>
                <a:lnTo>
                  <a:pt x="177" y="368"/>
                </a:lnTo>
                <a:lnTo>
                  <a:pt x="129" y="304"/>
                </a:lnTo>
                <a:lnTo>
                  <a:pt x="81" y="240"/>
                </a:lnTo>
                <a:lnTo>
                  <a:pt x="49" y="160"/>
                </a:lnTo>
                <a:lnTo>
                  <a:pt x="16" y="96"/>
                </a:lnTo>
                <a:lnTo>
                  <a:pt x="0" y="48"/>
                </a:lnTo>
                <a:lnTo>
                  <a:pt x="0" y="0"/>
                </a:lnTo>
                <a:lnTo>
                  <a:pt x="129" y="48"/>
                </a:lnTo>
                <a:lnTo>
                  <a:pt x="226" y="80"/>
                </a:lnTo>
                <a:lnTo>
                  <a:pt x="306" y="128"/>
                </a:lnTo>
                <a:lnTo>
                  <a:pt x="371" y="192"/>
                </a:lnTo>
                <a:lnTo>
                  <a:pt x="403" y="256"/>
                </a:lnTo>
                <a:lnTo>
                  <a:pt x="419" y="304"/>
                </a:lnTo>
                <a:lnTo>
                  <a:pt x="435" y="368"/>
                </a:lnTo>
                <a:lnTo>
                  <a:pt x="419" y="43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8" name="Freeform 32"/>
          <p:cNvSpPr/>
          <p:nvPr/>
        </p:nvSpPr>
        <p:spPr>
          <a:xfrm>
            <a:off x="8765117" y="1828800"/>
            <a:ext cx="804333" cy="325967"/>
          </a:xfrm>
          <a:custGeom>
            <a:avLst/>
            <a:gdLst>
              <a:gd name="txL" fmla="*/ 0 w 950"/>
              <a:gd name="txT" fmla="*/ 0 h 384"/>
              <a:gd name="txR" fmla="*/ 950 w 950"/>
              <a:gd name="txB" fmla="*/ 384 h 384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950" h="384">
                <a:moveTo>
                  <a:pt x="0" y="256"/>
                </a:moveTo>
                <a:lnTo>
                  <a:pt x="145" y="192"/>
                </a:lnTo>
                <a:lnTo>
                  <a:pt x="274" y="144"/>
                </a:lnTo>
                <a:lnTo>
                  <a:pt x="386" y="96"/>
                </a:lnTo>
                <a:lnTo>
                  <a:pt x="483" y="64"/>
                </a:lnTo>
                <a:lnTo>
                  <a:pt x="563" y="32"/>
                </a:lnTo>
                <a:lnTo>
                  <a:pt x="644" y="16"/>
                </a:lnTo>
                <a:lnTo>
                  <a:pt x="692" y="0"/>
                </a:lnTo>
                <a:lnTo>
                  <a:pt x="741" y="0"/>
                </a:lnTo>
                <a:lnTo>
                  <a:pt x="789" y="0"/>
                </a:lnTo>
                <a:lnTo>
                  <a:pt x="837" y="0"/>
                </a:lnTo>
                <a:lnTo>
                  <a:pt x="902" y="16"/>
                </a:lnTo>
                <a:lnTo>
                  <a:pt x="934" y="32"/>
                </a:lnTo>
                <a:lnTo>
                  <a:pt x="934" y="48"/>
                </a:lnTo>
                <a:lnTo>
                  <a:pt x="950" y="80"/>
                </a:lnTo>
                <a:lnTo>
                  <a:pt x="950" y="112"/>
                </a:lnTo>
                <a:lnTo>
                  <a:pt x="934" y="128"/>
                </a:lnTo>
                <a:lnTo>
                  <a:pt x="902" y="160"/>
                </a:lnTo>
                <a:lnTo>
                  <a:pt x="869" y="192"/>
                </a:lnTo>
                <a:lnTo>
                  <a:pt x="805" y="224"/>
                </a:lnTo>
                <a:lnTo>
                  <a:pt x="741" y="256"/>
                </a:lnTo>
                <a:lnTo>
                  <a:pt x="660" y="288"/>
                </a:lnTo>
                <a:lnTo>
                  <a:pt x="563" y="320"/>
                </a:lnTo>
                <a:lnTo>
                  <a:pt x="467" y="352"/>
                </a:lnTo>
                <a:lnTo>
                  <a:pt x="402" y="368"/>
                </a:lnTo>
                <a:lnTo>
                  <a:pt x="354" y="368"/>
                </a:lnTo>
                <a:lnTo>
                  <a:pt x="322" y="384"/>
                </a:lnTo>
                <a:lnTo>
                  <a:pt x="306" y="384"/>
                </a:lnTo>
                <a:lnTo>
                  <a:pt x="290" y="368"/>
                </a:lnTo>
                <a:lnTo>
                  <a:pt x="241" y="368"/>
                </a:lnTo>
                <a:lnTo>
                  <a:pt x="209" y="368"/>
                </a:lnTo>
                <a:lnTo>
                  <a:pt x="145" y="352"/>
                </a:lnTo>
                <a:lnTo>
                  <a:pt x="97" y="320"/>
                </a:lnTo>
                <a:lnTo>
                  <a:pt x="48" y="288"/>
                </a:lnTo>
                <a:lnTo>
                  <a:pt x="0" y="256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9" name="Freeform 33"/>
          <p:cNvSpPr/>
          <p:nvPr/>
        </p:nvSpPr>
        <p:spPr>
          <a:xfrm>
            <a:off x="8506884" y="2357967"/>
            <a:ext cx="1295400" cy="378884"/>
          </a:xfrm>
          <a:custGeom>
            <a:avLst/>
            <a:gdLst>
              <a:gd name="txL" fmla="*/ 0 w 1530"/>
              <a:gd name="txT" fmla="*/ 0 h 448"/>
              <a:gd name="txR" fmla="*/ 1530 w 1530"/>
              <a:gd name="txB" fmla="*/ 448 h 44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530" h="448">
                <a:moveTo>
                  <a:pt x="1449" y="192"/>
                </a:moveTo>
                <a:lnTo>
                  <a:pt x="1401" y="208"/>
                </a:lnTo>
                <a:lnTo>
                  <a:pt x="1369" y="208"/>
                </a:lnTo>
                <a:lnTo>
                  <a:pt x="1352" y="208"/>
                </a:lnTo>
                <a:lnTo>
                  <a:pt x="1320" y="208"/>
                </a:lnTo>
                <a:lnTo>
                  <a:pt x="1272" y="224"/>
                </a:lnTo>
                <a:lnTo>
                  <a:pt x="1175" y="240"/>
                </a:lnTo>
                <a:lnTo>
                  <a:pt x="1063" y="256"/>
                </a:lnTo>
                <a:lnTo>
                  <a:pt x="773" y="304"/>
                </a:lnTo>
                <a:lnTo>
                  <a:pt x="467" y="384"/>
                </a:lnTo>
                <a:lnTo>
                  <a:pt x="403" y="400"/>
                </a:lnTo>
                <a:lnTo>
                  <a:pt x="338" y="416"/>
                </a:lnTo>
                <a:lnTo>
                  <a:pt x="274" y="432"/>
                </a:lnTo>
                <a:lnTo>
                  <a:pt x="225" y="432"/>
                </a:lnTo>
                <a:lnTo>
                  <a:pt x="193" y="448"/>
                </a:lnTo>
                <a:lnTo>
                  <a:pt x="161" y="448"/>
                </a:lnTo>
                <a:lnTo>
                  <a:pt x="129" y="448"/>
                </a:lnTo>
                <a:lnTo>
                  <a:pt x="113" y="448"/>
                </a:lnTo>
                <a:lnTo>
                  <a:pt x="81" y="432"/>
                </a:lnTo>
                <a:lnTo>
                  <a:pt x="48" y="400"/>
                </a:lnTo>
                <a:lnTo>
                  <a:pt x="32" y="368"/>
                </a:lnTo>
                <a:lnTo>
                  <a:pt x="0" y="336"/>
                </a:lnTo>
                <a:lnTo>
                  <a:pt x="97" y="304"/>
                </a:lnTo>
                <a:lnTo>
                  <a:pt x="209" y="288"/>
                </a:lnTo>
                <a:lnTo>
                  <a:pt x="242" y="272"/>
                </a:lnTo>
                <a:lnTo>
                  <a:pt x="290" y="272"/>
                </a:lnTo>
                <a:lnTo>
                  <a:pt x="338" y="256"/>
                </a:lnTo>
                <a:lnTo>
                  <a:pt x="403" y="240"/>
                </a:lnTo>
                <a:lnTo>
                  <a:pt x="467" y="224"/>
                </a:lnTo>
                <a:lnTo>
                  <a:pt x="547" y="192"/>
                </a:lnTo>
                <a:lnTo>
                  <a:pt x="644" y="160"/>
                </a:lnTo>
                <a:lnTo>
                  <a:pt x="757" y="128"/>
                </a:lnTo>
                <a:lnTo>
                  <a:pt x="853" y="96"/>
                </a:lnTo>
                <a:lnTo>
                  <a:pt x="950" y="80"/>
                </a:lnTo>
                <a:lnTo>
                  <a:pt x="1030" y="48"/>
                </a:lnTo>
                <a:lnTo>
                  <a:pt x="1111" y="32"/>
                </a:lnTo>
                <a:lnTo>
                  <a:pt x="1175" y="16"/>
                </a:lnTo>
                <a:lnTo>
                  <a:pt x="1224" y="16"/>
                </a:lnTo>
                <a:lnTo>
                  <a:pt x="1272" y="0"/>
                </a:lnTo>
                <a:lnTo>
                  <a:pt x="1304" y="0"/>
                </a:lnTo>
                <a:lnTo>
                  <a:pt x="1369" y="0"/>
                </a:lnTo>
                <a:lnTo>
                  <a:pt x="1401" y="16"/>
                </a:lnTo>
                <a:lnTo>
                  <a:pt x="1481" y="32"/>
                </a:lnTo>
                <a:lnTo>
                  <a:pt x="1497" y="64"/>
                </a:lnTo>
                <a:lnTo>
                  <a:pt x="1513" y="80"/>
                </a:lnTo>
                <a:lnTo>
                  <a:pt x="1530" y="112"/>
                </a:lnTo>
                <a:lnTo>
                  <a:pt x="1513" y="144"/>
                </a:lnTo>
                <a:lnTo>
                  <a:pt x="1513" y="160"/>
                </a:lnTo>
                <a:lnTo>
                  <a:pt x="1481" y="176"/>
                </a:lnTo>
                <a:lnTo>
                  <a:pt x="1449" y="19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0" name="Freeform 34"/>
          <p:cNvSpPr/>
          <p:nvPr/>
        </p:nvSpPr>
        <p:spPr>
          <a:xfrm>
            <a:off x="8479367" y="2616200"/>
            <a:ext cx="571500" cy="1151467"/>
          </a:xfrm>
          <a:custGeom>
            <a:avLst/>
            <a:gdLst>
              <a:gd name="txL" fmla="*/ 0 w 676"/>
              <a:gd name="txT" fmla="*/ 0 h 1361"/>
              <a:gd name="txR" fmla="*/ 676 w 676"/>
              <a:gd name="txB" fmla="*/ 1361 h 136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676" h="1361">
                <a:moveTo>
                  <a:pt x="209" y="1201"/>
                </a:moveTo>
                <a:lnTo>
                  <a:pt x="129" y="1281"/>
                </a:lnTo>
                <a:lnTo>
                  <a:pt x="64" y="1329"/>
                </a:lnTo>
                <a:lnTo>
                  <a:pt x="32" y="1361"/>
                </a:lnTo>
                <a:lnTo>
                  <a:pt x="16" y="1361"/>
                </a:lnTo>
                <a:lnTo>
                  <a:pt x="0" y="1361"/>
                </a:lnTo>
                <a:lnTo>
                  <a:pt x="0" y="1329"/>
                </a:lnTo>
                <a:lnTo>
                  <a:pt x="32" y="1297"/>
                </a:lnTo>
                <a:lnTo>
                  <a:pt x="80" y="1217"/>
                </a:lnTo>
                <a:lnTo>
                  <a:pt x="145" y="1121"/>
                </a:lnTo>
                <a:lnTo>
                  <a:pt x="209" y="1009"/>
                </a:lnTo>
                <a:lnTo>
                  <a:pt x="274" y="897"/>
                </a:lnTo>
                <a:lnTo>
                  <a:pt x="338" y="753"/>
                </a:lnTo>
                <a:lnTo>
                  <a:pt x="386" y="609"/>
                </a:lnTo>
                <a:lnTo>
                  <a:pt x="435" y="464"/>
                </a:lnTo>
                <a:lnTo>
                  <a:pt x="451" y="320"/>
                </a:lnTo>
                <a:lnTo>
                  <a:pt x="467" y="160"/>
                </a:lnTo>
                <a:lnTo>
                  <a:pt x="483" y="0"/>
                </a:lnTo>
                <a:lnTo>
                  <a:pt x="547" y="64"/>
                </a:lnTo>
                <a:lnTo>
                  <a:pt x="612" y="112"/>
                </a:lnTo>
                <a:lnTo>
                  <a:pt x="644" y="160"/>
                </a:lnTo>
                <a:lnTo>
                  <a:pt x="660" y="192"/>
                </a:lnTo>
                <a:lnTo>
                  <a:pt x="676" y="224"/>
                </a:lnTo>
                <a:lnTo>
                  <a:pt x="676" y="256"/>
                </a:lnTo>
                <a:lnTo>
                  <a:pt x="660" y="336"/>
                </a:lnTo>
                <a:lnTo>
                  <a:pt x="628" y="416"/>
                </a:lnTo>
                <a:lnTo>
                  <a:pt x="596" y="496"/>
                </a:lnTo>
                <a:lnTo>
                  <a:pt x="563" y="609"/>
                </a:lnTo>
                <a:lnTo>
                  <a:pt x="515" y="737"/>
                </a:lnTo>
                <a:lnTo>
                  <a:pt x="451" y="865"/>
                </a:lnTo>
                <a:lnTo>
                  <a:pt x="386" y="993"/>
                </a:lnTo>
                <a:lnTo>
                  <a:pt x="306" y="1105"/>
                </a:lnTo>
                <a:lnTo>
                  <a:pt x="209" y="1201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1" name="Freeform 35"/>
          <p:cNvSpPr/>
          <p:nvPr/>
        </p:nvSpPr>
        <p:spPr>
          <a:xfrm>
            <a:off x="9188451" y="2548467"/>
            <a:ext cx="776816" cy="1151467"/>
          </a:xfrm>
          <a:custGeom>
            <a:avLst/>
            <a:gdLst>
              <a:gd name="txL" fmla="*/ 0 w 918"/>
              <a:gd name="txT" fmla="*/ 0 h 1361"/>
              <a:gd name="txR" fmla="*/ 918 w 918"/>
              <a:gd name="txB" fmla="*/ 1361 h 136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918" h="1361">
                <a:moveTo>
                  <a:pt x="853" y="1249"/>
                </a:moveTo>
                <a:lnTo>
                  <a:pt x="757" y="1297"/>
                </a:lnTo>
                <a:lnTo>
                  <a:pt x="660" y="1329"/>
                </a:lnTo>
                <a:lnTo>
                  <a:pt x="596" y="1345"/>
                </a:lnTo>
                <a:lnTo>
                  <a:pt x="515" y="1361"/>
                </a:lnTo>
                <a:lnTo>
                  <a:pt x="435" y="1361"/>
                </a:lnTo>
                <a:lnTo>
                  <a:pt x="354" y="1345"/>
                </a:lnTo>
                <a:lnTo>
                  <a:pt x="274" y="1329"/>
                </a:lnTo>
                <a:lnTo>
                  <a:pt x="209" y="1281"/>
                </a:lnTo>
                <a:lnTo>
                  <a:pt x="145" y="1233"/>
                </a:lnTo>
                <a:lnTo>
                  <a:pt x="113" y="1153"/>
                </a:lnTo>
                <a:lnTo>
                  <a:pt x="81" y="1057"/>
                </a:lnTo>
                <a:lnTo>
                  <a:pt x="64" y="945"/>
                </a:lnTo>
                <a:lnTo>
                  <a:pt x="48" y="801"/>
                </a:lnTo>
                <a:lnTo>
                  <a:pt x="64" y="640"/>
                </a:lnTo>
                <a:lnTo>
                  <a:pt x="64" y="480"/>
                </a:lnTo>
                <a:lnTo>
                  <a:pt x="48" y="320"/>
                </a:lnTo>
                <a:lnTo>
                  <a:pt x="32" y="160"/>
                </a:lnTo>
                <a:lnTo>
                  <a:pt x="0" y="0"/>
                </a:lnTo>
                <a:lnTo>
                  <a:pt x="64" y="16"/>
                </a:lnTo>
                <a:lnTo>
                  <a:pt x="113" y="48"/>
                </a:lnTo>
                <a:lnTo>
                  <a:pt x="161" y="80"/>
                </a:lnTo>
                <a:lnTo>
                  <a:pt x="193" y="112"/>
                </a:lnTo>
                <a:lnTo>
                  <a:pt x="209" y="176"/>
                </a:lnTo>
                <a:lnTo>
                  <a:pt x="225" y="208"/>
                </a:lnTo>
                <a:lnTo>
                  <a:pt x="225" y="224"/>
                </a:lnTo>
                <a:lnTo>
                  <a:pt x="225" y="256"/>
                </a:lnTo>
                <a:lnTo>
                  <a:pt x="225" y="320"/>
                </a:lnTo>
                <a:lnTo>
                  <a:pt x="225" y="400"/>
                </a:lnTo>
                <a:lnTo>
                  <a:pt x="209" y="448"/>
                </a:lnTo>
                <a:lnTo>
                  <a:pt x="209" y="512"/>
                </a:lnTo>
                <a:lnTo>
                  <a:pt x="209" y="640"/>
                </a:lnTo>
                <a:lnTo>
                  <a:pt x="193" y="737"/>
                </a:lnTo>
                <a:lnTo>
                  <a:pt x="193" y="817"/>
                </a:lnTo>
                <a:lnTo>
                  <a:pt x="193" y="833"/>
                </a:lnTo>
                <a:lnTo>
                  <a:pt x="193" y="865"/>
                </a:lnTo>
                <a:lnTo>
                  <a:pt x="193" y="945"/>
                </a:lnTo>
                <a:lnTo>
                  <a:pt x="209" y="993"/>
                </a:lnTo>
                <a:lnTo>
                  <a:pt x="242" y="1041"/>
                </a:lnTo>
                <a:lnTo>
                  <a:pt x="274" y="1105"/>
                </a:lnTo>
                <a:lnTo>
                  <a:pt x="306" y="1137"/>
                </a:lnTo>
                <a:lnTo>
                  <a:pt x="370" y="1153"/>
                </a:lnTo>
                <a:lnTo>
                  <a:pt x="435" y="1153"/>
                </a:lnTo>
                <a:lnTo>
                  <a:pt x="483" y="1153"/>
                </a:lnTo>
                <a:lnTo>
                  <a:pt x="547" y="1153"/>
                </a:lnTo>
                <a:lnTo>
                  <a:pt x="628" y="1105"/>
                </a:lnTo>
                <a:lnTo>
                  <a:pt x="660" y="1073"/>
                </a:lnTo>
                <a:lnTo>
                  <a:pt x="692" y="1025"/>
                </a:lnTo>
                <a:lnTo>
                  <a:pt x="708" y="961"/>
                </a:lnTo>
                <a:lnTo>
                  <a:pt x="741" y="865"/>
                </a:lnTo>
                <a:lnTo>
                  <a:pt x="741" y="785"/>
                </a:lnTo>
                <a:lnTo>
                  <a:pt x="757" y="721"/>
                </a:lnTo>
                <a:lnTo>
                  <a:pt x="773" y="672"/>
                </a:lnTo>
                <a:lnTo>
                  <a:pt x="789" y="656"/>
                </a:lnTo>
                <a:lnTo>
                  <a:pt x="789" y="672"/>
                </a:lnTo>
                <a:lnTo>
                  <a:pt x="805" y="705"/>
                </a:lnTo>
                <a:lnTo>
                  <a:pt x="821" y="769"/>
                </a:lnTo>
                <a:lnTo>
                  <a:pt x="821" y="849"/>
                </a:lnTo>
                <a:lnTo>
                  <a:pt x="837" y="929"/>
                </a:lnTo>
                <a:lnTo>
                  <a:pt x="853" y="1009"/>
                </a:lnTo>
                <a:lnTo>
                  <a:pt x="869" y="1073"/>
                </a:lnTo>
                <a:lnTo>
                  <a:pt x="902" y="1105"/>
                </a:lnTo>
                <a:lnTo>
                  <a:pt x="918" y="1153"/>
                </a:lnTo>
                <a:lnTo>
                  <a:pt x="902" y="1185"/>
                </a:lnTo>
                <a:lnTo>
                  <a:pt x="886" y="1233"/>
                </a:lnTo>
                <a:lnTo>
                  <a:pt x="853" y="1249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2" name="Freeform 36"/>
          <p:cNvSpPr/>
          <p:nvPr/>
        </p:nvSpPr>
        <p:spPr>
          <a:xfrm>
            <a:off x="7730067" y="2683933"/>
            <a:ext cx="599017" cy="1164167"/>
          </a:xfrm>
          <a:custGeom>
            <a:avLst/>
            <a:gdLst>
              <a:gd name="txL" fmla="*/ 0 w 709"/>
              <a:gd name="txT" fmla="*/ 0 h 1377"/>
              <a:gd name="txR" fmla="*/ 709 w 709"/>
              <a:gd name="txB" fmla="*/ 1377 h 1377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709" h="1377">
                <a:moveTo>
                  <a:pt x="564" y="480"/>
                </a:moveTo>
                <a:lnTo>
                  <a:pt x="532" y="561"/>
                </a:lnTo>
                <a:lnTo>
                  <a:pt x="516" y="625"/>
                </a:lnTo>
                <a:lnTo>
                  <a:pt x="516" y="673"/>
                </a:lnTo>
                <a:lnTo>
                  <a:pt x="516" y="705"/>
                </a:lnTo>
                <a:lnTo>
                  <a:pt x="516" y="737"/>
                </a:lnTo>
                <a:lnTo>
                  <a:pt x="516" y="785"/>
                </a:lnTo>
                <a:lnTo>
                  <a:pt x="532" y="849"/>
                </a:lnTo>
                <a:lnTo>
                  <a:pt x="564" y="945"/>
                </a:lnTo>
                <a:lnTo>
                  <a:pt x="580" y="1057"/>
                </a:lnTo>
                <a:lnTo>
                  <a:pt x="596" y="1169"/>
                </a:lnTo>
                <a:lnTo>
                  <a:pt x="580" y="1265"/>
                </a:lnTo>
                <a:lnTo>
                  <a:pt x="580" y="1377"/>
                </a:lnTo>
                <a:lnTo>
                  <a:pt x="516" y="1377"/>
                </a:lnTo>
                <a:lnTo>
                  <a:pt x="499" y="1249"/>
                </a:lnTo>
                <a:lnTo>
                  <a:pt x="499" y="1121"/>
                </a:lnTo>
                <a:lnTo>
                  <a:pt x="451" y="897"/>
                </a:lnTo>
                <a:lnTo>
                  <a:pt x="435" y="849"/>
                </a:lnTo>
                <a:lnTo>
                  <a:pt x="419" y="817"/>
                </a:lnTo>
                <a:lnTo>
                  <a:pt x="387" y="753"/>
                </a:lnTo>
                <a:lnTo>
                  <a:pt x="371" y="705"/>
                </a:lnTo>
                <a:lnTo>
                  <a:pt x="371" y="689"/>
                </a:lnTo>
                <a:lnTo>
                  <a:pt x="371" y="657"/>
                </a:lnTo>
                <a:lnTo>
                  <a:pt x="387" y="625"/>
                </a:lnTo>
                <a:lnTo>
                  <a:pt x="387" y="577"/>
                </a:lnTo>
                <a:lnTo>
                  <a:pt x="403" y="496"/>
                </a:lnTo>
                <a:lnTo>
                  <a:pt x="419" y="416"/>
                </a:lnTo>
                <a:lnTo>
                  <a:pt x="435" y="368"/>
                </a:lnTo>
                <a:lnTo>
                  <a:pt x="435" y="336"/>
                </a:lnTo>
                <a:lnTo>
                  <a:pt x="435" y="304"/>
                </a:lnTo>
                <a:lnTo>
                  <a:pt x="419" y="288"/>
                </a:lnTo>
                <a:lnTo>
                  <a:pt x="403" y="288"/>
                </a:lnTo>
                <a:lnTo>
                  <a:pt x="387" y="288"/>
                </a:lnTo>
                <a:lnTo>
                  <a:pt x="355" y="304"/>
                </a:lnTo>
                <a:lnTo>
                  <a:pt x="290" y="320"/>
                </a:lnTo>
                <a:lnTo>
                  <a:pt x="226" y="352"/>
                </a:lnTo>
                <a:lnTo>
                  <a:pt x="161" y="352"/>
                </a:lnTo>
                <a:lnTo>
                  <a:pt x="129" y="352"/>
                </a:lnTo>
                <a:lnTo>
                  <a:pt x="97" y="336"/>
                </a:lnTo>
                <a:lnTo>
                  <a:pt x="49" y="320"/>
                </a:lnTo>
                <a:lnTo>
                  <a:pt x="0" y="288"/>
                </a:lnTo>
                <a:lnTo>
                  <a:pt x="97" y="256"/>
                </a:lnTo>
                <a:lnTo>
                  <a:pt x="177" y="208"/>
                </a:lnTo>
                <a:lnTo>
                  <a:pt x="258" y="176"/>
                </a:lnTo>
                <a:lnTo>
                  <a:pt x="306" y="144"/>
                </a:lnTo>
                <a:lnTo>
                  <a:pt x="355" y="128"/>
                </a:lnTo>
                <a:lnTo>
                  <a:pt x="403" y="96"/>
                </a:lnTo>
                <a:lnTo>
                  <a:pt x="419" y="80"/>
                </a:lnTo>
                <a:lnTo>
                  <a:pt x="435" y="64"/>
                </a:lnTo>
                <a:lnTo>
                  <a:pt x="451" y="32"/>
                </a:lnTo>
                <a:lnTo>
                  <a:pt x="451" y="16"/>
                </a:lnTo>
                <a:lnTo>
                  <a:pt x="467" y="0"/>
                </a:lnTo>
                <a:lnTo>
                  <a:pt x="499" y="0"/>
                </a:lnTo>
                <a:lnTo>
                  <a:pt x="532" y="0"/>
                </a:lnTo>
                <a:lnTo>
                  <a:pt x="564" y="16"/>
                </a:lnTo>
                <a:lnTo>
                  <a:pt x="596" y="48"/>
                </a:lnTo>
                <a:lnTo>
                  <a:pt x="644" y="80"/>
                </a:lnTo>
                <a:lnTo>
                  <a:pt x="677" y="112"/>
                </a:lnTo>
                <a:lnTo>
                  <a:pt x="693" y="160"/>
                </a:lnTo>
                <a:lnTo>
                  <a:pt x="709" y="176"/>
                </a:lnTo>
                <a:lnTo>
                  <a:pt x="709" y="192"/>
                </a:lnTo>
                <a:lnTo>
                  <a:pt x="709" y="240"/>
                </a:lnTo>
                <a:lnTo>
                  <a:pt x="677" y="256"/>
                </a:lnTo>
                <a:lnTo>
                  <a:pt x="644" y="288"/>
                </a:lnTo>
                <a:lnTo>
                  <a:pt x="612" y="336"/>
                </a:lnTo>
                <a:lnTo>
                  <a:pt x="596" y="400"/>
                </a:lnTo>
                <a:lnTo>
                  <a:pt x="564" y="48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4" name="Freeform 37"/>
          <p:cNvSpPr/>
          <p:nvPr/>
        </p:nvSpPr>
        <p:spPr>
          <a:xfrm>
            <a:off x="7675033" y="3807884"/>
            <a:ext cx="2616200" cy="584200"/>
          </a:xfrm>
          <a:custGeom>
            <a:avLst/>
            <a:gdLst>
              <a:gd name="txL" fmla="*/ 0 w 3091"/>
              <a:gd name="txT" fmla="*/ 0 h 689"/>
              <a:gd name="txR" fmla="*/ 3091 w 3091"/>
              <a:gd name="txB" fmla="*/ 689 h 68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091" h="689">
                <a:moveTo>
                  <a:pt x="274" y="225"/>
                </a:moveTo>
                <a:lnTo>
                  <a:pt x="209" y="241"/>
                </a:lnTo>
                <a:lnTo>
                  <a:pt x="161" y="257"/>
                </a:lnTo>
                <a:lnTo>
                  <a:pt x="113" y="241"/>
                </a:lnTo>
                <a:lnTo>
                  <a:pt x="80" y="208"/>
                </a:lnTo>
                <a:lnTo>
                  <a:pt x="48" y="160"/>
                </a:lnTo>
                <a:lnTo>
                  <a:pt x="16" y="128"/>
                </a:lnTo>
                <a:lnTo>
                  <a:pt x="0" y="96"/>
                </a:lnTo>
                <a:lnTo>
                  <a:pt x="0" y="80"/>
                </a:lnTo>
                <a:lnTo>
                  <a:pt x="145" y="48"/>
                </a:lnTo>
                <a:lnTo>
                  <a:pt x="290" y="16"/>
                </a:lnTo>
                <a:lnTo>
                  <a:pt x="435" y="0"/>
                </a:lnTo>
                <a:lnTo>
                  <a:pt x="563" y="0"/>
                </a:lnTo>
                <a:lnTo>
                  <a:pt x="692" y="0"/>
                </a:lnTo>
                <a:lnTo>
                  <a:pt x="821" y="16"/>
                </a:lnTo>
                <a:lnTo>
                  <a:pt x="950" y="48"/>
                </a:lnTo>
                <a:lnTo>
                  <a:pt x="1095" y="80"/>
                </a:lnTo>
                <a:lnTo>
                  <a:pt x="1240" y="128"/>
                </a:lnTo>
                <a:lnTo>
                  <a:pt x="1385" y="160"/>
                </a:lnTo>
                <a:lnTo>
                  <a:pt x="1562" y="208"/>
                </a:lnTo>
                <a:lnTo>
                  <a:pt x="1739" y="241"/>
                </a:lnTo>
                <a:lnTo>
                  <a:pt x="1916" y="273"/>
                </a:lnTo>
                <a:lnTo>
                  <a:pt x="2125" y="305"/>
                </a:lnTo>
                <a:lnTo>
                  <a:pt x="2351" y="321"/>
                </a:lnTo>
                <a:lnTo>
                  <a:pt x="2592" y="305"/>
                </a:lnTo>
                <a:lnTo>
                  <a:pt x="2721" y="305"/>
                </a:lnTo>
                <a:lnTo>
                  <a:pt x="2817" y="321"/>
                </a:lnTo>
                <a:lnTo>
                  <a:pt x="2898" y="321"/>
                </a:lnTo>
                <a:lnTo>
                  <a:pt x="2962" y="321"/>
                </a:lnTo>
                <a:lnTo>
                  <a:pt x="3027" y="321"/>
                </a:lnTo>
                <a:lnTo>
                  <a:pt x="3059" y="337"/>
                </a:lnTo>
                <a:lnTo>
                  <a:pt x="3091" y="337"/>
                </a:lnTo>
                <a:lnTo>
                  <a:pt x="3091" y="353"/>
                </a:lnTo>
                <a:lnTo>
                  <a:pt x="3075" y="369"/>
                </a:lnTo>
                <a:lnTo>
                  <a:pt x="3059" y="385"/>
                </a:lnTo>
                <a:lnTo>
                  <a:pt x="3027" y="401"/>
                </a:lnTo>
                <a:lnTo>
                  <a:pt x="2995" y="417"/>
                </a:lnTo>
                <a:lnTo>
                  <a:pt x="2946" y="449"/>
                </a:lnTo>
                <a:lnTo>
                  <a:pt x="2898" y="465"/>
                </a:lnTo>
                <a:lnTo>
                  <a:pt x="2834" y="497"/>
                </a:lnTo>
                <a:lnTo>
                  <a:pt x="2721" y="561"/>
                </a:lnTo>
                <a:lnTo>
                  <a:pt x="2608" y="609"/>
                </a:lnTo>
                <a:lnTo>
                  <a:pt x="2495" y="641"/>
                </a:lnTo>
                <a:lnTo>
                  <a:pt x="2399" y="673"/>
                </a:lnTo>
                <a:lnTo>
                  <a:pt x="2318" y="689"/>
                </a:lnTo>
                <a:lnTo>
                  <a:pt x="2238" y="689"/>
                </a:lnTo>
                <a:lnTo>
                  <a:pt x="2157" y="689"/>
                </a:lnTo>
                <a:lnTo>
                  <a:pt x="2093" y="673"/>
                </a:lnTo>
                <a:lnTo>
                  <a:pt x="2029" y="641"/>
                </a:lnTo>
                <a:lnTo>
                  <a:pt x="1916" y="593"/>
                </a:lnTo>
                <a:lnTo>
                  <a:pt x="1787" y="545"/>
                </a:lnTo>
                <a:lnTo>
                  <a:pt x="1626" y="465"/>
                </a:lnTo>
                <a:lnTo>
                  <a:pt x="1465" y="401"/>
                </a:lnTo>
                <a:lnTo>
                  <a:pt x="1288" y="337"/>
                </a:lnTo>
                <a:lnTo>
                  <a:pt x="950" y="225"/>
                </a:lnTo>
                <a:lnTo>
                  <a:pt x="869" y="192"/>
                </a:lnTo>
                <a:lnTo>
                  <a:pt x="805" y="176"/>
                </a:lnTo>
                <a:lnTo>
                  <a:pt x="741" y="160"/>
                </a:lnTo>
                <a:lnTo>
                  <a:pt x="676" y="144"/>
                </a:lnTo>
                <a:lnTo>
                  <a:pt x="628" y="128"/>
                </a:lnTo>
                <a:lnTo>
                  <a:pt x="580" y="128"/>
                </a:lnTo>
                <a:lnTo>
                  <a:pt x="547" y="128"/>
                </a:lnTo>
                <a:lnTo>
                  <a:pt x="515" y="128"/>
                </a:lnTo>
                <a:lnTo>
                  <a:pt x="467" y="128"/>
                </a:lnTo>
                <a:lnTo>
                  <a:pt x="419" y="144"/>
                </a:lnTo>
                <a:lnTo>
                  <a:pt x="354" y="176"/>
                </a:lnTo>
                <a:lnTo>
                  <a:pt x="274" y="225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pic>
        <p:nvPicPr>
          <p:cNvPr id="26651" name="Picture 3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5301" y="566420"/>
            <a:ext cx="1202267" cy="683684"/>
          </a:xfrm>
          <a:prstGeom prst="rect">
            <a:avLst/>
          </a:prstGeom>
          <a:noFill/>
          <a:ln w="9525"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/>
      <p:bldP spid="3" grpId="0"/>
      <p:bldP spid="24" grpId="0"/>
      <p:bldP spid="25" grpId="0"/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oup 47"/>
          <p:cNvGraphicFramePr>
            <a:graphicFrameLocks noGrp="1"/>
          </p:cNvGraphicFramePr>
          <p:nvPr/>
        </p:nvGraphicFramePr>
        <p:xfrm>
          <a:off x="7122583" y="1325033"/>
          <a:ext cx="3454400" cy="3454400"/>
        </p:xfrm>
        <a:graphic>
          <a:graphicData uri="http://schemas.openxmlformats.org/drawingml/2006/table">
            <a:tbl>
              <a:tblPr/>
              <a:tblGrid>
                <a:gridCol w="1712595"/>
                <a:gridCol w="1741805"/>
              </a:tblGrid>
              <a:tr h="171894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10" marB="45710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54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10" marB="45710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矩形 2"/>
          <p:cNvSpPr>
            <a:spLocks noChangeArrowheads="1"/>
          </p:cNvSpPr>
          <p:nvPr/>
        </p:nvSpPr>
        <p:spPr bwMode="auto">
          <a:xfrm>
            <a:off x="6887633" y="4946650"/>
            <a:ext cx="3994150" cy="1198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书写指导：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写“王”时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注意三横的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长短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变化，注意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间距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均匀。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62" name="矩形 4"/>
          <p:cNvSpPr/>
          <p:nvPr/>
        </p:nvSpPr>
        <p:spPr>
          <a:xfrm>
            <a:off x="4726517" y="2250017"/>
            <a:ext cx="1543685" cy="17329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06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玉</a:t>
            </a:r>
          </a:p>
        </p:txBody>
      </p:sp>
      <p:sp>
        <p:nvSpPr>
          <p:cNvPr id="42" name="矩形 41"/>
          <p:cNvSpPr/>
          <p:nvPr/>
        </p:nvSpPr>
        <p:spPr>
          <a:xfrm>
            <a:off x="4169833" y="1392767"/>
            <a:ext cx="2459567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64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yù </a:t>
            </a:r>
          </a:p>
        </p:txBody>
      </p:sp>
      <p:sp>
        <p:nvSpPr>
          <p:cNvPr id="27665" name="TextBox 45"/>
          <p:cNvSpPr txBox="1"/>
          <p:nvPr/>
        </p:nvSpPr>
        <p:spPr>
          <a:xfrm>
            <a:off x="920751" y="2186517"/>
            <a:ext cx="3172883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7200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玉</a:t>
            </a:r>
            <a:r>
              <a:rPr lang="zh-CN" altLang="en-US" sz="7200" dirty="0">
                <a:latin typeface="楷体" panose="02010609060101010101" pitchFamily="49" charset="-122"/>
                <a:ea typeface="楷体" panose="02010609060101010101" pitchFamily="49" charset="-122"/>
              </a:rPr>
              <a:t>不琢</a:t>
            </a:r>
          </a:p>
        </p:txBody>
      </p:sp>
      <p:sp>
        <p:nvSpPr>
          <p:cNvPr id="3" name="TextBox 20"/>
          <p:cNvSpPr txBox="1">
            <a:spLocks noChangeArrowheads="1"/>
          </p:cNvSpPr>
          <p:nvPr/>
        </p:nvSpPr>
        <p:spPr bwMode="auto">
          <a:xfrm>
            <a:off x="751417" y="5149850"/>
            <a:ext cx="4040717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457200">
              <a:buClrTx/>
              <a:buSzTx/>
              <a:defRPr/>
            </a:pPr>
            <a:r>
              <a:rPr kumimoji="0" lang="zh-CN" altLang="en-US" sz="2665" b="1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组词：</a:t>
            </a:r>
            <a:r>
              <a:rPr kumimoji="0" lang="zh-CN" altLang="en-US" sz="2665" b="1" kern="1200" cap="none" spc="0" normalizeH="0" baseline="0" noProof="0" dirty="0">
                <a:latin typeface="+mn-ea"/>
                <a:ea typeface="+mn-ea"/>
                <a:cs typeface="+mn-cs"/>
              </a:rPr>
              <a:t>玉石  白玉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1417" y="5683251"/>
            <a:ext cx="4853516" cy="501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造句：</a:t>
            </a:r>
            <a:r>
              <a:rPr lang="zh-CN" altLang="en-US" sz="2665" b="1" dirty="0">
                <a:latin typeface="宋体" panose="02010600030101010101" pitchFamily="2" charset="-122"/>
              </a:rPr>
              <a:t>妈妈有一块珍贵的玉石。</a:t>
            </a:r>
          </a:p>
        </p:txBody>
      </p:sp>
      <p:sp>
        <p:nvSpPr>
          <p:cNvPr id="25" name="文本框 30"/>
          <p:cNvSpPr txBox="1"/>
          <p:nvPr/>
        </p:nvSpPr>
        <p:spPr>
          <a:xfrm>
            <a:off x="751417" y="4614333"/>
            <a:ext cx="3249083" cy="501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2665" b="1" dirty="0">
                <a:latin typeface="宋体" panose="02010600030101010101" pitchFamily="2" charset="-122"/>
              </a:rPr>
              <a:t>Y</a:t>
            </a:r>
            <a:r>
              <a:rPr lang="en-US" altLang="zh-CN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2665" b="1" dirty="0">
                <a:latin typeface="宋体" panose="02010600030101010101" pitchFamily="2" charset="-122"/>
              </a:rPr>
              <a:t>玉</a:t>
            </a:r>
          </a:p>
        </p:txBody>
      </p:sp>
      <p:sp>
        <p:nvSpPr>
          <p:cNvPr id="26" name="文本框 31"/>
          <p:cNvSpPr txBox="1"/>
          <p:nvPr/>
        </p:nvSpPr>
        <p:spPr>
          <a:xfrm>
            <a:off x="751417" y="4080933"/>
            <a:ext cx="2770716" cy="501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结构</a:t>
            </a:r>
            <a:r>
              <a:rPr lang="en-US" altLang="zh-CN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: </a:t>
            </a:r>
            <a:r>
              <a:rPr lang="zh-CN" altLang="en-US" sz="2665" b="1" dirty="0">
                <a:latin typeface="宋体" panose="02010600030101010101" pitchFamily="2" charset="-122"/>
              </a:rPr>
              <a:t>独体</a:t>
            </a:r>
          </a:p>
        </p:txBody>
      </p:sp>
      <p:sp>
        <p:nvSpPr>
          <p:cNvPr id="27" name="Freeform 42"/>
          <p:cNvSpPr/>
          <p:nvPr/>
        </p:nvSpPr>
        <p:spPr>
          <a:xfrm>
            <a:off x="9311217" y="2990851"/>
            <a:ext cx="366183" cy="433916"/>
          </a:xfrm>
          <a:custGeom>
            <a:avLst/>
            <a:gdLst>
              <a:gd name="txL" fmla="*/ 0 w 434"/>
              <a:gd name="txT" fmla="*/ 0 h 512"/>
              <a:gd name="txR" fmla="*/ 434 w 434"/>
              <a:gd name="txB" fmla="*/ 512 h 51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34" h="512">
                <a:moveTo>
                  <a:pt x="354" y="512"/>
                </a:moveTo>
                <a:lnTo>
                  <a:pt x="338" y="512"/>
                </a:lnTo>
                <a:lnTo>
                  <a:pt x="338" y="496"/>
                </a:lnTo>
                <a:lnTo>
                  <a:pt x="290" y="464"/>
                </a:lnTo>
                <a:lnTo>
                  <a:pt x="241" y="384"/>
                </a:lnTo>
                <a:lnTo>
                  <a:pt x="177" y="288"/>
                </a:lnTo>
                <a:lnTo>
                  <a:pt x="96" y="208"/>
                </a:lnTo>
                <a:lnTo>
                  <a:pt x="48" y="128"/>
                </a:lnTo>
                <a:lnTo>
                  <a:pt x="16" y="80"/>
                </a:lnTo>
                <a:lnTo>
                  <a:pt x="16" y="64"/>
                </a:lnTo>
                <a:lnTo>
                  <a:pt x="0" y="48"/>
                </a:lnTo>
                <a:lnTo>
                  <a:pt x="16" y="32"/>
                </a:lnTo>
                <a:lnTo>
                  <a:pt x="32" y="16"/>
                </a:lnTo>
                <a:lnTo>
                  <a:pt x="80" y="0"/>
                </a:lnTo>
                <a:lnTo>
                  <a:pt x="112" y="0"/>
                </a:lnTo>
                <a:lnTo>
                  <a:pt x="161" y="0"/>
                </a:lnTo>
                <a:lnTo>
                  <a:pt x="209" y="32"/>
                </a:lnTo>
                <a:lnTo>
                  <a:pt x="273" y="64"/>
                </a:lnTo>
                <a:lnTo>
                  <a:pt x="338" y="96"/>
                </a:lnTo>
                <a:lnTo>
                  <a:pt x="386" y="144"/>
                </a:lnTo>
                <a:lnTo>
                  <a:pt x="418" y="192"/>
                </a:lnTo>
                <a:lnTo>
                  <a:pt x="434" y="240"/>
                </a:lnTo>
                <a:lnTo>
                  <a:pt x="434" y="304"/>
                </a:lnTo>
                <a:lnTo>
                  <a:pt x="434" y="352"/>
                </a:lnTo>
                <a:lnTo>
                  <a:pt x="418" y="432"/>
                </a:lnTo>
                <a:lnTo>
                  <a:pt x="402" y="464"/>
                </a:lnTo>
                <a:lnTo>
                  <a:pt x="386" y="496"/>
                </a:lnTo>
                <a:lnTo>
                  <a:pt x="370" y="512"/>
                </a:lnTo>
                <a:lnTo>
                  <a:pt x="354" y="51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8" name="Freeform 38"/>
          <p:cNvSpPr/>
          <p:nvPr/>
        </p:nvSpPr>
        <p:spPr>
          <a:xfrm>
            <a:off x="8233833" y="1852084"/>
            <a:ext cx="1145117" cy="378883"/>
          </a:xfrm>
          <a:custGeom>
            <a:avLst/>
            <a:gdLst>
              <a:gd name="txL" fmla="*/ 0 w 1352"/>
              <a:gd name="txT" fmla="*/ 0 h 449"/>
              <a:gd name="txR" fmla="*/ 1352 w 1352"/>
              <a:gd name="txB" fmla="*/ 449 h 44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352" h="449">
                <a:moveTo>
                  <a:pt x="322" y="449"/>
                </a:moveTo>
                <a:lnTo>
                  <a:pt x="257" y="449"/>
                </a:lnTo>
                <a:lnTo>
                  <a:pt x="193" y="449"/>
                </a:lnTo>
                <a:lnTo>
                  <a:pt x="145" y="433"/>
                </a:lnTo>
                <a:lnTo>
                  <a:pt x="113" y="417"/>
                </a:lnTo>
                <a:lnTo>
                  <a:pt x="48" y="385"/>
                </a:lnTo>
                <a:lnTo>
                  <a:pt x="16" y="369"/>
                </a:lnTo>
                <a:lnTo>
                  <a:pt x="16" y="337"/>
                </a:lnTo>
                <a:lnTo>
                  <a:pt x="0" y="321"/>
                </a:lnTo>
                <a:lnTo>
                  <a:pt x="0" y="305"/>
                </a:lnTo>
                <a:lnTo>
                  <a:pt x="32" y="289"/>
                </a:lnTo>
                <a:lnTo>
                  <a:pt x="80" y="273"/>
                </a:lnTo>
                <a:lnTo>
                  <a:pt x="129" y="273"/>
                </a:lnTo>
                <a:lnTo>
                  <a:pt x="177" y="257"/>
                </a:lnTo>
                <a:lnTo>
                  <a:pt x="322" y="224"/>
                </a:lnTo>
                <a:lnTo>
                  <a:pt x="386" y="208"/>
                </a:lnTo>
                <a:lnTo>
                  <a:pt x="499" y="192"/>
                </a:lnTo>
                <a:lnTo>
                  <a:pt x="563" y="176"/>
                </a:lnTo>
                <a:lnTo>
                  <a:pt x="628" y="160"/>
                </a:lnTo>
                <a:lnTo>
                  <a:pt x="708" y="128"/>
                </a:lnTo>
                <a:lnTo>
                  <a:pt x="805" y="112"/>
                </a:lnTo>
                <a:lnTo>
                  <a:pt x="885" y="80"/>
                </a:lnTo>
                <a:lnTo>
                  <a:pt x="950" y="48"/>
                </a:lnTo>
                <a:lnTo>
                  <a:pt x="1014" y="32"/>
                </a:lnTo>
                <a:lnTo>
                  <a:pt x="1062" y="16"/>
                </a:lnTo>
                <a:lnTo>
                  <a:pt x="1111" y="16"/>
                </a:lnTo>
                <a:lnTo>
                  <a:pt x="1143" y="0"/>
                </a:lnTo>
                <a:lnTo>
                  <a:pt x="1159" y="0"/>
                </a:lnTo>
                <a:lnTo>
                  <a:pt x="1175" y="0"/>
                </a:lnTo>
                <a:lnTo>
                  <a:pt x="1191" y="0"/>
                </a:lnTo>
                <a:lnTo>
                  <a:pt x="1223" y="0"/>
                </a:lnTo>
                <a:lnTo>
                  <a:pt x="1288" y="48"/>
                </a:lnTo>
                <a:lnTo>
                  <a:pt x="1320" y="80"/>
                </a:lnTo>
                <a:lnTo>
                  <a:pt x="1336" y="96"/>
                </a:lnTo>
                <a:lnTo>
                  <a:pt x="1352" y="128"/>
                </a:lnTo>
                <a:lnTo>
                  <a:pt x="1352" y="160"/>
                </a:lnTo>
                <a:lnTo>
                  <a:pt x="1336" y="176"/>
                </a:lnTo>
                <a:lnTo>
                  <a:pt x="1304" y="208"/>
                </a:lnTo>
                <a:lnTo>
                  <a:pt x="1240" y="224"/>
                </a:lnTo>
                <a:lnTo>
                  <a:pt x="1143" y="257"/>
                </a:lnTo>
                <a:lnTo>
                  <a:pt x="918" y="321"/>
                </a:lnTo>
                <a:lnTo>
                  <a:pt x="692" y="385"/>
                </a:lnTo>
                <a:lnTo>
                  <a:pt x="579" y="417"/>
                </a:lnTo>
                <a:lnTo>
                  <a:pt x="483" y="433"/>
                </a:lnTo>
                <a:lnTo>
                  <a:pt x="386" y="449"/>
                </a:lnTo>
                <a:lnTo>
                  <a:pt x="322" y="449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4" name="Freeform 40"/>
          <p:cNvSpPr/>
          <p:nvPr/>
        </p:nvSpPr>
        <p:spPr>
          <a:xfrm>
            <a:off x="8329084" y="2692400"/>
            <a:ext cx="994833" cy="353484"/>
          </a:xfrm>
          <a:custGeom>
            <a:avLst/>
            <a:gdLst>
              <a:gd name="txL" fmla="*/ 0 w 1175"/>
              <a:gd name="txT" fmla="*/ 0 h 417"/>
              <a:gd name="txR" fmla="*/ 1175 w 1175"/>
              <a:gd name="txB" fmla="*/ 417 h 417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75" h="417">
                <a:moveTo>
                  <a:pt x="1175" y="80"/>
                </a:moveTo>
                <a:lnTo>
                  <a:pt x="1159" y="96"/>
                </a:lnTo>
                <a:lnTo>
                  <a:pt x="1143" y="128"/>
                </a:lnTo>
                <a:lnTo>
                  <a:pt x="1110" y="144"/>
                </a:lnTo>
                <a:lnTo>
                  <a:pt x="1062" y="176"/>
                </a:lnTo>
                <a:lnTo>
                  <a:pt x="998" y="208"/>
                </a:lnTo>
                <a:lnTo>
                  <a:pt x="917" y="224"/>
                </a:lnTo>
                <a:lnTo>
                  <a:pt x="821" y="256"/>
                </a:lnTo>
                <a:lnTo>
                  <a:pt x="708" y="289"/>
                </a:lnTo>
                <a:lnTo>
                  <a:pt x="595" y="321"/>
                </a:lnTo>
                <a:lnTo>
                  <a:pt x="499" y="337"/>
                </a:lnTo>
                <a:lnTo>
                  <a:pt x="418" y="369"/>
                </a:lnTo>
                <a:lnTo>
                  <a:pt x="354" y="385"/>
                </a:lnTo>
                <a:lnTo>
                  <a:pt x="289" y="401"/>
                </a:lnTo>
                <a:lnTo>
                  <a:pt x="241" y="401"/>
                </a:lnTo>
                <a:lnTo>
                  <a:pt x="209" y="417"/>
                </a:lnTo>
                <a:lnTo>
                  <a:pt x="193" y="417"/>
                </a:lnTo>
                <a:lnTo>
                  <a:pt x="161" y="417"/>
                </a:lnTo>
                <a:lnTo>
                  <a:pt x="128" y="401"/>
                </a:lnTo>
                <a:lnTo>
                  <a:pt x="96" y="385"/>
                </a:lnTo>
                <a:lnTo>
                  <a:pt x="64" y="353"/>
                </a:lnTo>
                <a:lnTo>
                  <a:pt x="32" y="337"/>
                </a:lnTo>
                <a:lnTo>
                  <a:pt x="16" y="321"/>
                </a:lnTo>
                <a:lnTo>
                  <a:pt x="0" y="305"/>
                </a:lnTo>
                <a:lnTo>
                  <a:pt x="16" y="289"/>
                </a:lnTo>
                <a:lnTo>
                  <a:pt x="32" y="273"/>
                </a:lnTo>
                <a:lnTo>
                  <a:pt x="48" y="256"/>
                </a:lnTo>
                <a:lnTo>
                  <a:pt x="96" y="256"/>
                </a:lnTo>
                <a:lnTo>
                  <a:pt x="144" y="240"/>
                </a:lnTo>
                <a:lnTo>
                  <a:pt x="193" y="224"/>
                </a:lnTo>
                <a:lnTo>
                  <a:pt x="289" y="192"/>
                </a:lnTo>
                <a:lnTo>
                  <a:pt x="338" y="176"/>
                </a:lnTo>
                <a:lnTo>
                  <a:pt x="402" y="160"/>
                </a:lnTo>
                <a:lnTo>
                  <a:pt x="466" y="128"/>
                </a:lnTo>
                <a:lnTo>
                  <a:pt x="547" y="96"/>
                </a:lnTo>
                <a:lnTo>
                  <a:pt x="692" y="64"/>
                </a:lnTo>
                <a:lnTo>
                  <a:pt x="821" y="32"/>
                </a:lnTo>
                <a:lnTo>
                  <a:pt x="933" y="16"/>
                </a:lnTo>
                <a:lnTo>
                  <a:pt x="1014" y="0"/>
                </a:lnTo>
                <a:lnTo>
                  <a:pt x="1078" y="16"/>
                </a:lnTo>
                <a:lnTo>
                  <a:pt x="1127" y="32"/>
                </a:lnTo>
                <a:lnTo>
                  <a:pt x="1159" y="48"/>
                </a:lnTo>
                <a:lnTo>
                  <a:pt x="1175" y="8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5" name="Freeform 39"/>
          <p:cNvSpPr/>
          <p:nvPr/>
        </p:nvSpPr>
        <p:spPr>
          <a:xfrm>
            <a:off x="8710084" y="2110317"/>
            <a:ext cx="218016" cy="1640416"/>
          </a:xfrm>
          <a:custGeom>
            <a:avLst/>
            <a:gdLst>
              <a:gd name="txL" fmla="*/ 0 w 258"/>
              <a:gd name="txT" fmla="*/ 0 h 1937"/>
              <a:gd name="txR" fmla="*/ 258 w 258"/>
              <a:gd name="txB" fmla="*/ 1937 h 1937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58" h="1937">
                <a:moveTo>
                  <a:pt x="242" y="208"/>
                </a:moveTo>
                <a:lnTo>
                  <a:pt x="258" y="224"/>
                </a:lnTo>
                <a:lnTo>
                  <a:pt x="258" y="272"/>
                </a:lnTo>
                <a:lnTo>
                  <a:pt x="258" y="336"/>
                </a:lnTo>
                <a:lnTo>
                  <a:pt x="242" y="432"/>
                </a:lnTo>
                <a:lnTo>
                  <a:pt x="242" y="464"/>
                </a:lnTo>
                <a:lnTo>
                  <a:pt x="242" y="496"/>
                </a:lnTo>
                <a:lnTo>
                  <a:pt x="242" y="544"/>
                </a:lnTo>
                <a:lnTo>
                  <a:pt x="242" y="608"/>
                </a:lnTo>
                <a:lnTo>
                  <a:pt x="242" y="672"/>
                </a:lnTo>
                <a:lnTo>
                  <a:pt x="242" y="736"/>
                </a:lnTo>
                <a:lnTo>
                  <a:pt x="226" y="816"/>
                </a:lnTo>
                <a:lnTo>
                  <a:pt x="226" y="912"/>
                </a:lnTo>
                <a:lnTo>
                  <a:pt x="226" y="1009"/>
                </a:lnTo>
                <a:lnTo>
                  <a:pt x="226" y="1121"/>
                </a:lnTo>
                <a:lnTo>
                  <a:pt x="226" y="1233"/>
                </a:lnTo>
                <a:lnTo>
                  <a:pt x="226" y="1345"/>
                </a:lnTo>
                <a:lnTo>
                  <a:pt x="226" y="1489"/>
                </a:lnTo>
                <a:lnTo>
                  <a:pt x="226" y="1617"/>
                </a:lnTo>
                <a:lnTo>
                  <a:pt x="226" y="1777"/>
                </a:lnTo>
                <a:lnTo>
                  <a:pt x="226" y="1937"/>
                </a:lnTo>
                <a:lnTo>
                  <a:pt x="33" y="1937"/>
                </a:lnTo>
                <a:lnTo>
                  <a:pt x="33" y="1745"/>
                </a:lnTo>
                <a:lnTo>
                  <a:pt x="33" y="1569"/>
                </a:lnTo>
                <a:lnTo>
                  <a:pt x="33" y="1409"/>
                </a:lnTo>
                <a:lnTo>
                  <a:pt x="33" y="1249"/>
                </a:lnTo>
                <a:lnTo>
                  <a:pt x="33" y="1105"/>
                </a:lnTo>
                <a:lnTo>
                  <a:pt x="33" y="961"/>
                </a:lnTo>
                <a:lnTo>
                  <a:pt x="16" y="832"/>
                </a:lnTo>
                <a:lnTo>
                  <a:pt x="16" y="704"/>
                </a:lnTo>
                <a:lnTo>
                  <a:pt x="16" y="592"/>
                </a:lnTo>
                <a:lnTo>
                  <a:pt x="16" y="480"/>
                </a:lnTo>
                <a:lnTo>
                  <a:pt x="16" y="384"/>
                </a:lnTo>
                <a:lnTo>
                  <a:pt x="16" y="288"/>
                </a:lnTo>
                <a:lnTo>
                  <a:pt x="0" y="208"/>
                </a:lnTo>
                <a:lnTo>
                  <a:pt x="0" y="128"/>
                </a:lnTo>
                <a:lnTo>
                  <a:pt x="0" y="64"/>
                </a:lnTo>
                <a:lnTo>
                  <a:pt x="0" y="0"/>
                </a:lnTo>
                <a:lnTo>
                  <a:pt x="49" y="48"/>
                </a:lnTo>
                <a:lnTo>
                  <a:pt x="97" y="80"/>
                </a:lnTo>
                <a:lnTo>
                  <a:pt x="145" y="112"/>
                </a:lnTo>
                <a:lnTo>
                  <a:pt x="177" y="144"/>
                </a:lnTo>
                <a:lnTo>
                  <a:pt x="210" y="160"/>
                </a:lnTo>
                <a:lnTo>
                  <a:pt x="226" y="176"/>
                </a:lnTo>
                <a:lnTo>
                  <a:pt x="242" y="192"/>
                </a:lnTo>
                <a:lnTo>
                  <a:pt x="242" y="208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1" name="Freeform 41"/>
          <p:cNvSpPr/>
          <p:nvPr/>
        </p:nvSpPr>
        <p:spPr>
          <a:xfrm>
            <a:off x="7742767" y="3532717"/>
            <a:ext cx="2250017" cy="433916"/>
          </a:xfrm>
          <a:custGeom>
            <a:avLst/>
            <a:gdLst>
              <a:gd name="txL" fmla="*/ 0 w 2657"/>
              <a:gd name="txT" fmla="*/ 0 h 513"/>
              <a:gd name="txR" fmla="*/ 2657 w 2657"/>
              <a:gd name="txB" fmla="*/ 513 h 51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657" h="513">
                <a:moveTo>
                  <a:pt x="2077" y="272"/>
                </a:moveTo>
                <a:lnTo>
                  <a:pt x="2029" y="256"/>
                </a:lnTo>
                <a:lnTo>
                  <a:pt x="1981" y="256"/>
                </a:lnTo>
                <a:lnTo>
                  <a:pt x="1916" y="256"/>
                </a:lnTo>
                <a:lnTo>
                  <a:pt x="1836" y="272"/>
                </a:lnTo>
                <a:lnTo>
                  <a:pt x="1755" y="272"/>
                </a:lnTo>
                <a:lnTo>
                  <a:pt x="1675" y="288"/>
                </a:lnTo>
                <a:lnTo>
                  <a:pt x="1578" y="288"/>
                </a:lnTo>
                <a:lnTo>
                  <a:pt x="1481" y="305"/>
                </a:lnTo>
                <a:lnTo>
                  <a:pt x="1272" y="353"/>
                </a:lnTo>
                <a:lnTo>
                  <a:pt x="1079" y="369"/>
                </a:lnTo>
                <a:lnTo>
                  <a:pt x="902" y="401"/>
                </a:lnTo>
                <a:lnTo>
                  <a:pt x="725" y="433"/>
                </a:lnTo>
                <a:lnTo>
                  <a:pt x="580" y="465"/>
                </a:lnTo>
                <a:lnTo>
                  <a:pt x="451" y="497"/>
                </a:lnTo>
                <a:lnTo>
                  <a:pt x="403" y="497"/>
                </a:lnTo>
                <a:lnTo>
                  <a:pt x="354" y="513"/>
                </a:lnTo>
                <a:lnTo>
                  <a:pt x="322" y="513"/>
                </a:lnTo>
                <a:lnTo>
                  <a:pt x="290" y="513"/>
                </a:lnTo>
                <a:lnTo>
                  <a:pt x="274" y="513"/>
                </a:lnTo>
                <a:lnTo>
                  <a:pt x="242" y="513"/>
                </a:lnTo>
                <a:lnTo>
                  <a:pt x="210" y="497"/>
                </a:lnTo>
                <a:lnTo>
                  <a:pt x="177" y="481"/>
                </a:lnTo>
                <a:lnTo>
                  <a:pt x="129" y="449"/>
                </a:lnTo>
                <a:lnTo>
                  <a:pt x="97" y="417"/>
                </a:lnTo>
                <a:lnTo>
                  <a:pt x="49" y="385"/>
                </a:lnTo>
                <a:lnTo>
                  <a:pt x="0" y="321"/>
                </a:lnTo>
                <a:lnTo>
                  <a:pt x="113" y="321"/>
                </a:lnTo>
                <a:lnTo>
                  <a:pt x="210" y="305"/>
                </a:lnTo>
                <a:lnTo>
                  <a:pt x="290" y="305"/>
                </a:lnTo>
                <a:lnTo>
                  <a:pt x="354" y="305"/>
                </a:lnTo>
                <a:lnTo>
                  <a:pt x="419" y="288"/>
                </a:lnTo>
                <a:lnTo>
                  <a:pt x="499" y="272"/>
                </a:lnTo>
                <a:lnTo>
                  <a:pt x="580" y="256"/>
                </a:lnTo>
                <a:lnTo>
                  <a:pt x="676" y="240"/>
                </a:lnTo>
                <a:lnTo>
                  <a:pt x="741" y="224"/>
                </a:lnTo>
                <a:lnTo>
                  <a:pt x="805" y="224"/>
                </a:lnTo>
                <a:lnTo>
                  <a:pt x="902" y="208"/>
                </a:lnTo>
                <a:lnTo>
                  <a:pt x="998" y="192"/>
                </a:lnTo>
                <a:lnTo>
                  <a:pt x="1111" y="160"/>
                </a:lnTo>
                <a:lnTo>
                  <a:pt x="1224" y="144"/>
                </a:lnTo>
                <a:lnTo>
                  <a:pt x="1369" y="128"/>
                </a:lnTo>
                <a:lnTo>
                  <a:pt x="1514" y="96"/>
                </a:lnTo>
                <a:lnTo>
                  <a:pt x="1675" y="64"/>
                </a:lnTo>
                <a:lnTo>
                  <a:pt x="1803" y="48"/>
                </a:lnTo>
                <a:lnTo>
                  <a:pt x="1916" y="32"/>
                </a:lnTo>
                <a:lnTo>
                  <a:pt x="2029" y="16"/>
                </a:lnTo>
                <a:lnTo>
                  <a:pt x="2109" y="16"/>
                </a:lnTo>
                <a:lnTo>
                  <a:pt x="2190" y="0"/>
                </a:lnTo>
                <a:lnTo>
                  <a:pt x="2238" y="0"/>
                </a:lnTo>
                <a:lnTo>
                  <a:pt x="2286" y="0"/>
                </a:lnTo>
                <a:lnTo>
                  <a:pt x="2351" y="0"/>
                </a:lnTo>
                <a:lnTo>
                  <a:pt x="2399" y="16"/>
                </a:lnTo>
                <a:lnTo>
                  <a:pt x="2464" y="32"/>
                </a:lnTo>
                <a:lnTo>
                  <a:pt x="2512" y="64"/>
                </a:lnTo>
                <a:lnTo>
                  <a:pt x="2592" y="128"/>
                </a:lnTo>
                <a:lnTo>
                  <a:pt x="2625" y="160"/>
                </a:lnTo>
                <a:lnTo>
                  <a:pt x="2657" y="208"/>
                </a:lnTo>
                <a:lnTo>
                  <a:pt x="2657" y="240"/>
                </a:lnTo>
                <a:lnTo>
                  <a:pt x="2657" y="272"/>
                </a:lnTo>
                <a:lnTo>
                  <a:pt x="2657" y="305"/>
                </a:lnTo>
                <a:lnTo>
                  <a:pt x="2625" y="305"/>
                </a:lnTo>
                <a:lnTo>
                  <a:pt x="2576" y="321"/>
                </a:lnTo>
                <a:lnTo>
                  <a:pt x="2528" y="321"/>
                </a:lnTo>
                <a:lnTo>
                  <a:pt x="2415" y="305"/>
                </a:lnTo>
                <a:lnTo>
                  <a:pt x="2254" y="288"/>
                </a:lnTo>
                <a:lnTo>
                  <a:pt x="2077" y="27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pic>
        <p:nvPicPr>
          <p:cNvPr id="26651" name="Picture 3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5301" y="566420"/>
            <a:ext cx="1202267" cy="683684"/>
          </a:xfrm>
          <a:prstGeom prst="rect">
            <a:avLst/>
          </a:prstGeom>
          <a:noFill/>
          <a:ln w="9525"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/>
      <p:bldP spid="3" grpId="0"/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 txBox="1"/>
          <p:nvPr/>
        </p:nvSpPr>
        <p:spPr>
          <a:xfrm>
            <a:off x="3524250" y="747713"/>
            <a:ext cx="5381625" cy="1036637"/>
          </a:xfrm>
          <a:prstGeom prst="rect">
            <a:avLst/>
          </a:prstGeom>
          <a:noFill/>
          <a:ln w="12700">
            <a:noFill/>
          </a:ln>
        </p:spPr>
        <p:txBody>
          <a:bodyPr/>
          <a:lstStyle/>
          <a:p>
            <a:pPr algn="ctr">
              <a:buFont typeface="Arial" panose="020B0604020202020204" pitchFamily="34" charset="0"/>
            </a:pPr>
            <a:r>
              <a:rPr lang="en-US" altLang="zh-CN" sz="6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人之初</a:t>
            </a:r>
            <a:endParaRPr lang="zh-CN" altLang="en-US" sz="6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4" descr="图片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0098" y="1927860"/>
            <a:ext cx="7614285" cy="4284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流程图: 联系 3"/>
          <p:cNvSpPr/>
          <p:nvPr/>
        </p:nvSpPr>
        <p:spPr>
          <a:xfrm>
            <a:off x="3952875" y="819150"/>
            <a:ext cx="928688" cy="928688"/>
          </a:xfrm>
          <a:prstGeom prst="flowChartConnector">
            <a:avLst/>
          </a:prstGeom>
          <a:solidFill>
            <a:srgbClr val="0099FF">
              <a:alpha val="31000"/>
            </a:srgbClr>
          </a:solidFill>
          <a:ln w="57150">
            <a:solidFill>
              <a:srgbClr val="0099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Group 47"/>
          <p:cNvGraphicFramePr>
            <a:graphicFrameLocks noGrp="1"/>
          </p:cNvGraphicFramePr>
          <p:nvPr/>
        </p:nvGraphicFramePr>
        <p:xfrm>
          <a:off x="7200900" y="1375833"/>
          <a:ext cx="3454400" cy="3454400"/>
        </p:xfrm>
        <a:graphic>
          <a:graphicData uri="http://schemas.openxmlformats.org/drawingml/2006/table">
            <a:tbl>
              <a:tblPr/>
              <a:tblGrid>
                <a:gridCol w="1712595"/>
                <a:gridCol w="1741805"/>
              </a:tblGrid>
              <a:tr h="171894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10" marB="45710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54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10" marB="45710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矩形 2"/>
          <p:cNvSpPr>
            <a:spLocks noChangeArrowheads="1"/>
          </p:cNvSpPr>
          <p:nvPr/>
        </p:nvSpPr>
        <p:spPr bwMode="auto">
          <a:xfrm>
            <a:off x="6900333" y="4933950"/>
            <a:ext cx="4226983" cy="1198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书写指导：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主笔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是捺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，要写得舒展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。点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在撇、捺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交叉点偏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左的位置。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686" name="矩形 4"/>
          <p:cNvSpPr/>
          <p:nvPr/>
        </p:nvSpPr>
        <p:spPr>
          <a:xfrm>
            <a:off x="4726517" y="2250017"/>
            <a:ext cx="1543685" cy="17329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06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义</a:t>
            </a:r>
          </a:p>
        </p:txBody>
      </p:sp>
      <p:sp>
        <p:nvSpPr>
          <p:cNvPr id="42" name="矩形 41"/>
          <p:cNvSpPr/>
          <p:nvPr/>
        </p:nvSpPr>
        <p:spPr>
          <a:xfrm>
            <a:off x="4169833" y="1392767"/>
            <a:ext cx="2459567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64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yì </a:t>
            </a:r>
          </a:p>
        </p:txBody>
      </p:sp>
      <p:sp>
        <p:nvSpPr>
          <p:cNvPr id="28689" name="TextBox 45"/>
          <p:cNvSpPr txBox="1"/>
          <p:nvPr/>
        </p:nvSpPr>
        <p:spPr>
          <a:xfrm>
            <a:off x="1098551" y="2186517"/>
            <a:ext cx="33020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7200" dirty="0">
                <a:latin typeface="楷体" panose="02010609060101010101" pitchFamily="49" charset="-122"/>
                <a:ea typeface="楷体" panose="02010609060101010101" pitchFamily="49" charset="-122"/>
              </a:rPr>
              <a:t>不知</a:t>
            </a:r>
            <a:r>
              <a:rPr lang="zh-CN" altLang="en-US" sz="7200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义</a:t>
            </a:r>
          </a:p>
        </p:txBody>
      </p:sp>
      <p:sp>
        <p:nvSpPr>
          <p:cNvPr id="3" name="TextBox 20"/>
          <p:cNvSpPr txBox="1">
            <a:spLocks noChangeArrowheads="1"/>
          </p:cNvSpPr>
          <p:nvPr/>
        </p:nvSpPr>
        <p:spPr bwMode="auto">
          <a:xfrm>
            <a:off x="740833" y="5113867"/>
            <a:ext cx="4040717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457200">
              <a:buClrTx/>
              <a:buSzTx/>
              <a:defRPr/>
            </a:pPr>
            <a:r>
              <a:rPr kumimoji="0" lang="zh-CN" altLang="en-US" sz="2665" b="1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组词：</a:t>
            </a:r>
            <a:r>
              <a:rPr kumimoji="0" lang="zh-CN" altLang="en-US" sz="2665" b="1" kern="1200" cap="none" spc="0" normalizeH="0" baseline="0" noProof="0" dirty="0">
                <a:latin typeface="+mn-ea"/>
                <a:ea typeface="+mn-ea"/>
                <a:cs typeface="+mn-cs"/>
              </a:rPr>
              <a:t>正义  义不容辞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0833" y="5634567"/>
            <a:ext cx="5433484" cy="501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造句：</a:t>
            </a:r>
            <a:r>
              <a:rPr lang="zh-CN" altLang="en-US" sz="2665" b="1" dirty="0">
                <a:latin typeface="宋体" panose="02010600030101010101" pitchFamily="2" charset="-122"/>
              </a:rPr>
              <a:t>这个女神代表着公平和正义。</a:t>
            </a:r>
          </a:p>
        </p:txBody>
      </p:sp>
      <p:sp>
        <p:nvSpPr>
          <p:cNvPr id="25" name="文本框 30"/>
          <p:cNvSpPr txBox="1"/>
          <p:nvPr/>
        </p:nvSpPr>
        <p:spPr>
          <a:xfrm>
            <a:off x="740833" y="4595284"/>
            <a:ext cx="3149600" cy="501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2665" b="1" dirty="0">
                <a:latin typeface="宋体" panose="02010600030101010101" pitchFamily="2" charset="-122"/>
              </a:rPr>
              <a:t>Y</a:t>
            </a:r>
            <a:r>
              <a:rPr lang="en-US" altLang="zh-CN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2665" b="1" dirty="0">
                <a:latin typeface="宋体" panose="02010600030101010101" pitchFamily="2" charset="-122"/>
              </a:rPr>
              <a:t>丶</a:t>
            </a:r>
          </a:p>
        </p:txBody>
      </p:sp>
      <p:sp>
        <p:nvSpPr>
          <p:cNvPr id="26" name="文本框 31"/>
          <p:cNvSpPr txBox="1"/>
          <p:nvPr/>
        </p:nvSpPr>
        <p:spPr>
          <a:xfrm>
            <a:off x="740833" y="4074584"/>
            <a:ext cx="2770717" cy="501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结构</a:t>
            </a:r>
            <a:r>
              <a:rPr lang="en-US" altLang="zh-CN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: </a:t>
            </a:r>
            <a:r>
              <a:rPr lang="zh-CN" altLang="en-US" sz="2665" b="1" dirty="0">
                <a:latin typeface="宋体" panose="02010600030101010101" pitchFamily="2" charset="-122"/>
              </a:rPr>
              <a:t>独体</a:t>
            </a:r>
          </a:p>
        </p:txBody>
      </p:sp>
      <p:sp>
        <p:nvSpPr>
          <p:cNvPr id="4" name="Freeform 32"/>
          <p:cNvSpPr/>
          <p:nvPr/>
        </p:nvSpPr>
        <p:spPr>
          <a:xfrm>
            <a:off x="8371417" y="2125133"/>
            <a:ext cx="395816" cy="421217"/>
          </a:xfrm>
          <a:custGeom>
            <a:avLst/>
            <a:gdLst>
              <a:gd name="txL" fmla="*/ 0 w 467"/>
              <a:gd name="txT" fmla="*/ 0 h 497"/>
              <a:gd name="txR" fmla="*/ 467 w 467"/>
              <a:gd name="txB" fmla="*/ 497 h 497"/>
            </a:gdLst>
            <a:ahLst/>
            <a:cxnLst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</a:cxnLst>
            <a:rect l="txL" t="txT" r="txR" b="txB"/>
            <a:pathLst>
              <a:path w="467" h="497">
                <a:moveTo>
                  <a:pt x="113" y="0"/>
                </a:moveTo>
                <a:lnTo>
                  <a:pt x="161" y="0"/>
                </a:lnTo>
                <a:lnTo>
                  <a:pt x="226" y="16"/>
                </a:lnTo>
                <a:lnTo>
                  <a:pt x="290" y="32"/>
                </a:lnTo>
                <a:lnTo>
                  <a:pt x="338" y="80"/>
                </a:lnTo>
                <a:lnTo>
                  <a:pt x="387" y="128"/>
                </a:lnTo>
                <a:lnTo>
                  <a:pt x="419" y="176"/>
                </a:lnTo>
                <a:lnTo>
                  <a:pt x="435" y="225"/>
                </a:lnTo>
                <a:lnTo>
                  <a:pt x="451" y="273"/>
                </a:lnTo>
                <a:lnTo>
                  <a:pt x="467" y="337"/>
                </a:lnTo>
                <a:lnTo>
                  <a:pt x="451" y="369"/>
                </a:lnTo>
                <a:lnTo>
                  <a:pt x="451" y="401"/>
                </a:lnTo>
                <a:lnTo>
                  <a:pt x="435" y="433"/>
                </a:lnTo>
                <a:lnTo>
                  <a:pt x="419" y="465"/>
                </a:lnTo>
                <a:lnTo>
                  <a:pt x="403" y="481"/>
                </a:lnTo>
                <a:lnTo>
                  <a:pt x="387" y="481"/>
                </a:lnTo>
                <a:lnTo>
                  <a:pt x="370" y="497"/>
                </a:lnTo>
                <a:lnTo>
                  <a:pt x="338" y="481"/>
                </a:lnTo>
                <a:lnTo>
                  <a:pt x="306" y="433"/>
                </a:lnTo>
                <a:lnTo>
                  <a:pt x="242" y="369"/>
                </a:lnTo>
                <a:lnTo>
                  <a:pt x="161" y="273"/>
                </a:lnTo>
                <a:lnTo>
                  <a:pt x="81" y="193"/>
                </a:lnTo>
                <a:lnTo>
                  <a:pt x="32" y="112"/>
                </a:lnTo>
                <a:lnTo>
                  <a:pt x="0" y="64"/>
                </a:lnTo>
                <a:lnTo>
                  <a:pt x="0" y="48"/>
                </a:lnTo>
                <a:lnTo>
                  <a:pt x="0" y="32"/>
                </a:lnTo>
                <a:lnTo>
                  <a:pt x="32" y="32"/>
                </a:lnTo>
                <a:lnTo>
                  <a:pt x="65" y="16"/>
                </a:lnTo>
                <a:lnTo>
                  <a:pt x="113" y="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5" name="Freeform 31"/>
          <p:cNvSpPr/>
          <p:nvPr/>
        </p:nvSpPr>
        <p:spPr>
          <a:xfrm>
            <a:off x="7675033" y="1866900"/>
            <a:ext cx="1691217" cy="2415117"/>
          </a:xfrm>
          <a:custGeom>
            <a:avLst/>
            <a:gdLst>
              <a:gd name="txL" fmla="*/ 0 w 1996"/>
              <a:gd name="txT" fmla="*/ 0 h 2851"/>
              <a:gd name="txR" fmla="*/ 1996 w 1996"/>
              <a:gd name="txB" fmla="*/ 2851 h 285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996" h="2851">
                <a:moveTo>
                  <a:pt x="757" y="2611"/>
                </a:moveTo>
                <a:lnTo>
                  <a:pt x="628" y="2675"/>
                </a:lnTo>
                <a:lnTo>
                  <a:pt x="499" y="2723"/>
                </a:lnTo>
                <a:lnTo>
                  <a:pt x="386" y="2771"/>
                </a:lnTo>
                <a:lnTo>
                  <a:pt x="258" y="2803"/>
                </a:lnTo>
                <a:lnTo>
                  <a:pt x="193" y="2819"/>
                </a:lnTo>
                <a:lnTo>
                  <a:pt x="145" y="2835"/>
                </a:lnTo>
                <a:lnTo>
                  <a:pt x="97" y="2851"/>
                </a:lnTo>
                <a:lnTo>
                  <a:pt x="64" y="2851"/>
                </a:lnTo>
                <a:lnTo>
                  <a:pt x="32" y="2851"/>
                </a:lnTo>
                <a:lnTo>
                  <a:pt x="16" y="2851"/>
                </a:lnTo>
                <a:lnTo>
                  <a:pt x="0" y="2851"/>
                </a:lnTo>
                <a:lnTo>
                  <a:pt x="0" y="2835"/>
                </a:lnTo>
                <a:lnTo>
                  <a:pt x="16" y="2819"/>
                </a:lnTo>
                <a:lnTo>
                  <a:pt x="32" y="2803"/>
                </a:lnTo>
                <a:lnTo>
                  <a:pt x="81" y="2787"/>
                </a:lnTo>
                <a:lnTo>
                  <a:pt x="113" y="2771"/>
                </a:lnTo>
                <a:lnTo>
                  <a:pt x="177" y="2739"/>
                </a:lnTo>
                <a:lnTo>
                  <a:pt x="242" y="2707"/>
                </a:lnTo>
                <a:lnTo>
                  <a:pt x="322" y="2675"/>
                </a:lnTo>
                <a:lnTo>
                  <a:pt x="483" y="2595"/>
                </a:lnTo>
                <a:lnTo>
                  <a:pt x="628" y="2498"/>
                </a:lnTo>
                <a:lnTo>
                  <a:pt x="773" y="2402"/>
                </a:lnTo>
                <a:lnTo>
                  <a:pt x="918" y="2274"/>
                </a:lnTo>
                <a:lnTo>
                  <a:pt x="1047" y="2146"/>
                </a:lnTo>
                <a:lnTo>
                  <a:pt x="1159" y="2002"/>
                </a:lnTo>
                <a:lnTo>
                  <a:pt x="1256" y="1842"/>
                </a:lnTo>
                <a:lnTo>
                  <a:pt x="1336" y="1682"/>
                </a:lnTo>
                <a:lnTo>
                  <a:pt x="1417" y="1505"/>
                </a:lnTo>
                <a:lnTo>
                  <a:pt x="1481" y="1345"/>
                </a:lnTo>
                <a:lnTo>
                  <a:pt x="1546" y="1185"/>
                </a:lnTo>
                <a:lnTo>
                  <a:pt x="1578" y="1025"/>
                </a:lnTo>
                <a:lnTo>
                  <a:pt x="1658" y="737"/>
                </a:lnTo>
                <a:lnTo>
                  <a:pt x="1707" y="448"/>
                </a:lnTo>
                <a:lnTo>
                  <a:pt x="1723" y="320"/>
                </a:lnTo>
                <a:lnTo>
                  <a:pt x="1723" y="224"/>
                </a:lnTo>
                <a:lnTo>
                  <a:pt x="1723" y="144"/>
                </a:lnTo>
                <a:lnTo>
                  <a:pt x="1707" y="96"/>
                </a:lnTo>
                <a:lnTo>
                  <a:pt x="1691" y="64"/>
                </a:lnTo>
                <a:lnTo>
                  <a:pt x="1691" y="32"/>
                </a:lnTo>
                <a:lnTo>
                  <a:pt x="1691" y="16"/>
                </a:lnTo>
                <a:lnTo>
                  <a:pt x="1707" y="0"/>
                </a:lnTo>
                <a:lnTo>
                  <a:pt x="1723" y="0"/>
                </a:lnTo>
                <a:lnTo>
                  <a:pt x="1755" y="0"/>
                </a:lnTo>
                <a:lnTo>
                  <a:pt x="1803" y="32"/>
                </a:lnTo>
                <a:lnTo>
                  <a:pt x="1868" y="64"/>
                </a:lnTo>
                <a:lnTo>
                  <a:pt x="1932" y="112"/>
                </a:lnTo>
                <a:lnTo>
                  <a:pt x="1964" y="144"/>
                </a:lnTo>
                <a:lnTo>
                  <a:pt x="1996" y="176"/>
                </a:lnTo>
                <a:lnTo>
                  <a:pt x="1996" y="208"/>
                </a:lnTo>
                <a:lnTo>
                  <a:pt x="1996" y="240"/>
                </a:lnTo>
                <a:lnTo>
                  <a:pt x="1996" y="272"/>
                </a:lnTo>
                <a:lnTo>
                  <a:pt x="1980" y="320"/>
                </a:lnTo>
                <a:lnTo>
                  <a:pt x="1964" y="384"/>
                </a:lnTo>
                <a:lnTo>
                  <a:pt x="1948" y="464"/>
                </a:lnTo>
                <a:lnTo>
                  <a:pt x="1932" y="561"/>
                </a:lnTo>
                <a:lnTo>
                  <a:pt x="1900" y="673"/>
                </a:lnTo>
                <a:lnTo>
                  <a:pt x="1868" y="801"/>
                </a:lnTo>
                <a:lnTo>
                  <a:pt x="1787" y="1041"/>
                </a:lnTo>
                <a:lnTo>
                  <a:pt x="1723" y="1281"/>
                </a:lnTo>
                <a:lnTo>
                  <a:pt x="1642" y="1489"/>
                </a:lnTo>
                <a:lnTo>
                  <a:pt x="1578" y="1666"/>
                </a:lnTo>
                <a:lnTo>
                  <a:pt x="1481" y="1826"/>
                </a:lnTo>
                <a:lnTo>
                  <a:pt x="1401" y="1986"/>
                </a:lnTo>
                <a:lnTo>
                  <a:pt x="1304" y="2114"/>
                </a:lnTo>
                <a:lnTo>
                  <a:pt x="1224" y="2226"/>
                </a:lnTo>
                <a:lnTo>
                  <a:pt x="1111" y="2338"/>
                </a:lnTo>
                <a:lnTo>
                  <a:pt x="998" y="2434"/>
                </a:lnTo>
                <a:lnTo>
                  <a:pt x="886" y="2530"/>
                </a:lnTo>
                <a:lnTo>
                  <a:pt x="757" y="2611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9" name="Freeform 30"/>
          <p:cNvSpPr/>
          <p:nvPr/>
        </p:nvSpPr>
        <p:spPr>
          <a:xfrm>
            <a:off x="7895167" y="2599267"/>
            <a:ext cx="2357967" cy="1830917"/>
          </a:xfrm>
          <a:custGeom>
            <a:avLst/>
            <a:gdLst>
              <a:gd name="txL" fmla="*/ 0 w 2785"/>
              <a:gd name="txT" fmla="*/ 0 h 2162"/>
              <a:gd name="txR" fmla="*/ 2785 w 2785"/>
              <a:gd name="txB" fmla="*/ 2162 h 216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785" h="2162">
                <a:moveTo>
                  <a:pt x="917" y="961"/>
                </a:moveTo>
                <a:lnTo>
                  <a:pt x="805" y="849"/>
                </a:lnTo>
                <a:lnTo>
                  <a:pt x="724" y="737"/>
                </a:lnTo>
                <a:lnTo>
                  <a:pt x="644" y="640"/>
                </a:lnTo>
                <a:lnTo>
                  <a:pt x="563" y="544"/>
                </a:lnTo>
                <a:lnTo>
                  <a:pt x="499" y="464"/>
                </a:lnTo>
                <a:lnTo>
                  <a:pt x="450" y="400"/>
                </a:lnTo>
                <a:lnTo>
                  <a:pt x="402" y="336"/>
                </a:lnTo>
                <a:lnTo>
                  <a:pt x="354" y="304"/>
                </a:lnTo>
                <a:lnTo>
                  <a:pt x="289" y="224"/>
                </a:lnTo>
                <a:lnTo>
                  <a:pt x="225" y="176"/>
                </a:lnTo>
                <a:lnTo>
                  <a:pt x="161" y="144"/>
                </a:lnTo>
                <a:lnTo>
                  <a:pt x="112" y="128"/>
                </a:lnTo>
                <a:lnTo>
                  <a:pt x="48" y="112"/>
                </a:lnTo>
                <a:lnTo>
                  <a:pt x="16" y="96"/>
                </a:lnTo>
                <a:lnTo>
                  <a:pt x="0" y="96"/>
                </a:lnTo>
                <a:lnTo>
                  <a:pt x="0" y="64"/>
                </a:lnTo>
                <a:lnTo>
                  <a:pt x="0" y="48"/>
                </a:lnTo>
                <a:lnTo>
                  <a:pt x="32" y="32"/>
                </a:lnTo>
                <a:lnTo>
                  <a:pt x="64" y="16"/>
                </a:lnTo>
                <a:lnTo>
                  <a:pt x="112" y="0"/>
                </a:lnTo>
                <a:lnTo>
                  <a:pt x="161" y="0"/>
                </a:lnTo>
                <a:lnTo>
                  <a:pt x="209" y="0"/>
                </a:lnTo>
                <a:lnTo>
                  <a:pt x="257" y="16"/>
                </a:lnTo>
                <a:lnTo>
                  <a:pt x="289" y="32"/>
                </a:lnTo>
                <a:lnTo>
                  <a:pt x="322" y="64"/>
                </a:lnTo>
                <a:lnTo>
                  <a:pt x="354" y="112"/>
                </a:lnTo>
                <a:lnTo>
                  <a:pt x="418" y="160"/>
                </a:lnTo>
                <a:lnTo>
                  <a:pt x="483" y="240"/>
                </a:lnTo>
                <a:lnTo>
                  <a:pt x="579" y="336"/>
                </a:lnTo>
                <a:lnTo>
                  <a:pt x="676" y="448"/>
                </a:lnTo>
                <a:lnTo>
                  <a:pt x="789" y="592"/>
                </a:lnTo>
                <a:lnTo>
                  <a:pt x="917" y="737"/>
                </a:lnTo>
                <a:lnTo>
                  <a:pt x="1062" y="897"/>
                </a:lnTo>
                <a:lnTo>
                  <a:pt x="1191" y="1041"/>
                </a:lnTo>
                <a:lnTo>
                  <a:pt x="1320" y="1169"/>
                </a:lnTo>
                <a:lnTo>
                  <a:pt x="1433" y="1281"/>
                </a:lnTo>
                <a:lnTo>
                  <a:pt x="1545" y="1377"/>
                </a:lnTo>
                <a:lnTo>
                  <a:pt x="1642" y="1457"/>
                </a:lnTo>
                <a:lnTo>
                  <a:pt x="1738" y="1537"/>
                </a:lnTo>
                <a:lnTo>
                  <a:pt x="1835" y="1601"/>
                </a:lnTo>
                <a:lnTo>
                  <a:pt x="2012" y="1698"/>
                </a:lnTo>
                <a:lnTo>
                  <a:pt x="2173" y="1778"/>
                </a:lnTo>
                <a:lnTo>
                  <a:pt x="2334" y="1842"/>
                </a:lnTo>
                <a:lnTo>
                  <a:pt x="2495" y="1890"/>
                </a:lnTo>
                <a:lnTo>
                  <a:pt x="2560" y="1906"/>
                </a:lnTo>
                <a:lnTo>
                  <a:pt x="2624" y="1922"/>
                </a:lnTo>
                <a:lnTo>
                  <a:pt x="2672" y="1954"/>
                </a:lnTo>
                <a:lnTo>
                  <a:pt x="2721" y="1970"/>
                </a:lnTo>
                <a:lnTo>
                  <a:pt x="2753" y="1986"/>
                </a:lnTo>
                <a:lnTo>
                  <a:pt x="2769" y="1986"/>
                </a:lnTo>
                <a:lnTo>
                  <a:pt x="2785" y="2002"/>
                </a:lnTo>
                <a:lnTo>
                  <a:pt x="2785" y="2034"/>
                </a:lnTo>
                <a:lnTo>
                  <a:pt x="2753" y="2050"/>
                </a:lnTo>
                <a:lnTo>
                  <a:pt x="2704" y="2050"/>
                </a:lnTo>
                <a:lnTo>
                  <a:pt x="2656" y="2066"/>
                </a:lnTo>
                <a:lnTo>
                  <a:pt x="2576" y="2082"/>
                </a:lnTo>
                <a:lnTo>
                  <a:pt x="2495" y="2098"/>
                </a:lnTo>
                <a:lnTo>
                  <a:pt x="2399" y="2114"/>
                </a:lnTo>
                <a:lnTo>
                  <a:pt x="2302" y="2130"/>
                </a:lnTo>
                <a:lnTo>
                  <a:pt x="2205" y="2146"/>
                </a:lnTo>
                <a:lnTo>
                  <a:pt x="2125" y="2146"/>
                </a:lnTo>
                <a:lnTo>
                  <a:pt x="2060" y="2162"/>
                </a:lnTo>
                <a:lnTo>
                  <a:pt x="2012" y="2162"/>
                </a:lnTo>
                <a:lnTo>
                  <a:pt x="1980" y="2146"/>
                </a:lnTo>
                <a:lnTo>
                  <a:pt x="1948" y="2130"/>
                </a:lnTo>
                <a:lnTo>
                  <a:pt x="1899" y="2098"/>
                </a:lnTo>
                <a:lnTo>
                  <a:pt x="1851" y="2066"/>
                </a:lnTo>
                <a:lnTo>
                  <a:pt x="1803" y="2018"/>
                </a:lnTo>
                <a:lnTo>
                  <a:pt x="1755" y="1954"/>
                </a:lnTo>
                <a:lnTo>
                  <a:pt x="1690" y="1890"/>
                </a:lnTo>
                <a:lnTo>
                  <a:pt x="1626" y="1810"/>
                </a:lnTo>
                <a:lnTo>
                  <a:pt x="1465" y="1633"/>
                </a:lnTo>
                <a:lnTo>
                  <a:pt x="1288" y="1425"/>
                </a:lnTo>
                <a:lnTo>
                  <a:pt x="1111" y="1217"/>
                </a:lnTo>
                <a:lnTo>
                  <a:pt x="917" y="961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pic>
        <p:nvPicPr>
          <p:cNvPr id="26651" name="Picture 3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5301" y="566420"/>
            <a:ext cx="1202267" cy="683684"/>
          </a:xfrm>
          <a:prstGeom prst="rect">
            <a:avLst/>
          </a:prstGeom>
          <a:noFill/>
          <a:ln w="9525"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/>
      <p:bldP spid="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1.jpg"/>
          <p:cNvPicPr>
            <a:picLocks noChangeAspect="1"/>
          </p:cNvPicPr>
          <p:nvPr/>
        </p:nvPicPr>
        <p:blipFill>
          <a:blip r:embed="rId2"/>
          <a:srcRect l="10326" t="13074" r="35993" b="18639"/>
          <a:stretch>
            <a:fillRect/>
          </a:stretch>
        </p:blipFill>
        <p:spPr>
          <a:xfrm>
            <a:off x="2114550" y="1040765"/>
            <a:ext cx="4908550" cy="4683125"/>
          </a:xfrm>
          <a:prstGeom prst="ellipse">
            <a:avLst/>
          </a:prstGeom>
          <a:noFill/>
          <a:ln w="9525">
            <a:noFill/>
          </a:ln>
        </p:spPr>
      </p:pic>
      <p:sp>
        <p:nvSpPr>
          <p:cNvPr id="8195" name="TextBox 4"/>
          <p:cNvSpPr txBox="1"/>
          <p:nvPr/>
        </p:nvSpPr>
        <p:spPr>
          <a:xfrm>
            <a:off x="7528243" y="1787208"/>
            <a:ext cx="1649095" cy="1861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15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初</a:t>
            </a:r>
          </a:p>
        </p:txBody>
      </p:sp>
      <p:sp>
        <p:nvSpPr>
          <p:cNvPr id="8196" name="矩形 2"/>
          <p:cNvSpPr/>
          <p:nvPr/>
        </p:nvSpPr>
        <p:spPr>
          <a:xfrm>
            <a:off x="7742555" y="929958"/>
            <a:ext cx="257175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6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chū</a:t>
            </a:r>
            <a:endParaRPr lang="zh-CN" altLang="en-US" sz="3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616508" y="3906520"/>
            <a:ext cx="1560830" cy="17532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5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初一 </a:t>
            </a:r>
            <a:endParaRPr lang="en-US" altLang="zh-CN" sz="5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5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初夏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75" y="2693670"/>
            <a:ext cx="3657600" cy="2896870"/>
          </a:xfrm>
          <a:prstGeom prst="ellipse">
            <a:avLst/>
          </a:prstGeom>
          <a:effectLst>
            <a:softEdge rad="635000"/>
          </a:effectLst>
        </p:spPr>
      </p:pic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2016125" y="1009015"/>
            <a:ext cx="7842250" cy="1337945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听课文朗读，听准字音。</a:t>
            </a:r>
          </a:p>
        </p:txBody>
      </p:sp>
      <p:pic>
        <p:nvPicPr>
          <p:cNvPr id="5" name="识字8 朗读-人之初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58664" y="3906328"/>
            <a:ext cx="501770" cy="501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/>
          <p:nvPr/>
        </p:nvSpPr>
        <p:spPr>
          <a:xfrm>
            <a:off x="1089978" y="4067175"/>
            <a:ext cx="8001000" cy="1938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6000" b="1" dirty="0">
                <a:latin typeface="楷体" panose="02010609060101010101" pitchFamily="49" charset="-122"/>
                <a:ea typeface="楷体" panose="02010609060101010101" pitchFamily="49" charset="-122"/>
              </a:rPr>
              <a:t>迁 贵 专 幼 玉 器 义 </a:t>
            </a:r>
          </a:p>
        </p:txBody>
      </p:sp>
      <p:sp>
        <p:nvSpPr>
          <p:cNvPr id="11270" name="Text Box 6"/>
          <p:cNvSpPr txBox="1"/>
          <p:nvPr/>
        </p:nvSpPr>
        <p:spPr>
          <a:xfrm>
            <a:off x="1304290" y="1995488"/>
            <a:ext cx="9850438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zhī  chū  xìnɡ shàn  xí  jiào</a:t>
            </a:r>
          </a:p>
        </p:txBody>
      </p:sp>
      <p:sp>
        <p:nvSpPr>
          <p:cNvPr id="11271" name="Text Box 7"/>
          <p:cNvSpPr txBox="1"/>
          <p:nvPr/>
        </p:nvSpPr>
        <p:spPr>
          <a:xfrm>
            <a:off x="1018540" y="4138613"/>
            <a:ext cx="942975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qiān  ɡuì zhuān yòu  yù   qì   yì     </a:t>
            </a:r>
          </a:p>
        </p:txBody>
      </p:sp>
      <p:sp>
        <p:nvSpPr>
          <p:cNvPr id="10245" name="矩形 5"/>
          <p:cNvSpPr/>
          <p:nvPr/>
        </p:nvSpPr>
        <p:spPr>
          <a:xfrm>
            <a:off x="1232853" y="2709863"/>
            <a:ext cx="6694805" cy="10147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6000" b="1" dirty="0">
                <a:latin typeface="楷体" panose="02010609060101010101" pitchFamily="49" charset="-122"/>
                <a:ea typeface="楷体" panose="02010609060101010101" pitchFamily="49" charset="-122"/>
              </a:rPr>
              <a:t>之 初 性 善 习 教 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1233170" y="1017270"/>
            <a:ext cx="2218690" cy="706120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10247" name="TextBox 30"/>
          <p:cNvSpPr txBox="1"/>
          <p:nvPr/>
        </p:nvSpPr>
        <p:spPr>
          <a:xfrm>
            <a:off x="1732915" y="1016953"/>
            <a:ext cx="171450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我会认</a:t>
            </a:r>
          </a:p>
        </p:txBody>
      </p:sp>
      <p:pic>
        <p:nvPicPr>
          <p:cNvPr id="10248" name="图片 7" descr="花盆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853" y="1016953"/>
            <a:ext cx="508000" cy="5953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28"/>
          <p:cNvGrpSpPr/>
          <p:nvPr/>
        </p:nvGrpSpPr>
        <p:grpSpPr>
          <a:xfrm>
            <a:off x="8170545" y="713105"/>
            <a:ext cx="3131185" cy="1785620"/>
            <a:chOff x="5380416" y="285729"/>
            <a:chExt cx="4924242" cy="1668907"/>
          </a:xfrm>
        </p:grpSpPr>
        <p:sp>
          <p:nvSpPr>
            <p:cNvPr id="11" name="云形标注 10"/>
            <p:cNvSpPr/>
            <p:nvPr/>
          </p:nvSpPr>
          <p:spPr>
            <a:xfrm>
              <a:off x="5380416" y="285729"/>
              <a:ext cx="4924242" cy="1668907"/>
            </a:xfrm>
            <a:prstGeom prst="cloudCallout">
              <a:avLst>
                <a:gd name="adj1" fmla="val 17694"/>
                <a:gd name="adj2" fmla="val 92852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   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  <p:sp>
          <p:nvSpPr>
            <p:cNvPr id="10252" name="矩形 27"/>
            <p:cNvSpPr/>
            <p:nvPr/>
          </p:nvSpPr>
          <p:spPr>
            <a:xfrm>
              <a:off x="6024300" y="461626"/>
              <a:ext cx="3910098" cy="12932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你用什么好办法记住这些生字的呢？</a:t>
              </a:r>
              <a:endParaRPr lang="zh-CN" altLang="en-US" dirty="0">
                <a:latin typeface="Calibri" panose="020F0502020204030204" pitchFamily="34" charset="0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76740" y="3438525"/>
            <a:ext cx="1901825" cy="2400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4"/>
          <p:cNvSpPr/>
          <p:nvPr/>
        </p:nvSpPr>
        <p:spPr>
          <a:xfrm>
            <a:off x="2009140" y="2290128"/>
            <a:ext cx="1407160" cy="1568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9600" b="1" dirty="0">
                <a:latin typeface="楷体" panose="02010609060101010101" pitchFamily="49" charset="-122"/>
                <a:ea typeface="楷体" panose="02010609060101010101" pitchFamily="49" charset="-122"/>
              </a:rPr>
              <a:t>性</a:t>
            </a: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6515" y="2575878"/>
            <a:ext cx="60960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性别   男性  女性</a:t>
            </a:r>
          </a:p>
        </p:txBody>
      </p:sp>
      <p:sp>
        <p:nvSpPr>
          <p:cNvPr id="7" name="矩形 6"/>
          <p:cNvSpPr/>
          <p:nvPr/>
        </p:nvSpPr>
        <p:spPr>
          <a:xfrm>
            <a:off x="2066290" y="4371340"/>
            <a:ext cx="1407160" cy="1568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9600" b="1" dirty="0">
                <a:latin typeface="楷体" panose="02010609060101010101" pitchFamily="49" charset="-122"/>
                <a:ea typeface="楷体" panose="02010609060101010101" pitchFamily="49" charset="-122"/>
              </a:rPr>
              <a:t>姓</a:t>
            </a: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6515" y="4719003"/>
            <a:ext cx="60960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姓名   老百姓</a:t>
            </a:r>
          </a:p>
        </p:txBody>
      </p:sp>
      <p:sp>
        <p:nvSpPr>
          <p:cNvPr id="9" name="矩形 8"/>
          <p:cNvSpPr/>
          <p:nvPr/>
        </p:nvSpPr>
        <p:spPr>
          <a:xfrm>
            <a:off x="2223453" y="3933190"/>
            <a:ext cx="2143125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xìnɡ</a:t>
            </a:r>
            <a:endParaRPr lang="zh-CN" altLang="en-US" sz="4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71" name="矩形 9"/>
          <p:cNvSpPr/>
          <p:nvPr/>
        </p:nvSpPr>
        <p:spPr>
          <a:xfrm>
            <a:off x="2152015" y="1790065"/>
            <a:ext cx="213995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xìnɡ</a:t>
            </a:r>
            <a:endParaRPr lang="zh-CN" altLang="en-US" sz="4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608455" y="1037590"/>
            <a:ext cx="3373755" cy="64670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比一比，记一记。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109" r="66809" b="2702"/>
          <a:stretch>
            <a:fillRect/>
          </a:stretch>
        </p:blipFill>
        <p:spPr>
          <a:xfrm flipH="1">
            <a:off x="9460230" y="2969895"/>
            <a:ext cx="1626870" cy="2969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4"/>
          <p:cNvSpPr/>
          <p:nvPr/>
        </p:nvSpPr>
        <p:spPr>
          <a:xfrm>
            <a:off x="2009140" y="2253933"/>
            <a:ext cx="1407160" cy="1568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9600" b="1" dirty="0">
                <a:latin typeface="楷体" panose="02010609060101010101" pitchFamily="49" charset="-122"/>
                <a:ea typeface="楷体" panose="02010609060101010101" pitchFamily="49" charset="-122"/>
              </a:rPr>
              <a:t>幼</a:t>
            </a: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165" y="4859020"/>
            <a:ext cx="6096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运动  生动  动作</a:t>
            </a:r>
          </a:p>
        </p:txBody>
      </p:sp>
      <p:sp>
        <p:nvSpPr>
          <p:cNvPr id="7" name="矩形 6"/>
          <p:cNvSpPr/>
          <p:nvPr/>
        </p:nvSpPr>
        <p:spPr>
          <a:xfrm>
            <a:off x="1980565" y="4478020"/>
            <a:ext cx="1407160" cy="1568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9600" b="1" dirty="0">
                <a:latin typeface="楷体" panose="02010609060101010101" pitchFamily="49" charset="-122"/>
                <a:ea typeface="楷体" panose="02010609060101010101" pitchFamily="49" charset="-122"/>
              </a:rPr>
              <a:t>动</a:t>
            </a: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80578" y="4046220"/>
            <a:ext cx="2643187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dònɡ</a:t>
            </a:r>
            <a:endParaRPr lang="zh-CN" altLang="en-US" sz="4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294" name="矩形 9"/>
          <p:cNvSpPr/>
          <p:nvPr/>
        </p:nvSpPr>
        <p:spPr>
          <a:xfrm>
            <a:off x="2223453" y="1753870"/>
            <a:ext cx="20828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yòu</a:t>
            </a:r>
            <a:endParaRPr lang="zh-CN" altLang="en-US" sz="4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66578" y="2825433"/>
            <a:ext cx="55626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幼小  幼儿园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1509395" y="1039495"/>
            <a:ext cx="3288665" cy="6467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比一比，记一记。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942588" y="-1"/>
            <a:ext cx="5246258" cy="3182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8"/>
          <p:cNvGrpSpPr/>
          <p:nvPr/>
        </p:nvGrpSpPr>
        <p:grpSpPr>
          <a:xfrm>
            <a:off x="9131300" y="1858963"/>
            <a:ext cx="1206500" cy="4257675"/>
            <a:chOff x="403932" y="1779662"/>
            <a:chExt cx="1206975" cy="3194259"/>
          </a:xfrm>
        </p:grpSpPr>
        <p:grpSp>
          <p:nvGrpSpPr>
            <p:cNvPr id="13375" name="Group 23"/>
            <p:cNvGrpSpPr/>
            <p:nvPr/>
          </p:nvGrpSpPr>
          <p:grpSpPr>
            <a:xfrm>
              <a:off x="498069" y="1779662"/>
              <a:ext cx="1112838" cy="1171575"/>
              <a:chOff x="1247" y="2783"/>
              <a:chExt cx="701" cy="738"/>
            </a:xfrm>
          </p:grpSpPr>
          <p:sp>
            <p:nvSpPr>
              <p:cNvPr id="13377" name="Oval 25"/>
              <p:cNvSpPr/>
              <p:nvPr/>
            </p:nvSpPr>
            <p:spPr>
              <a:xfrm>
                <a:off x="1247" y="2783"/>
                <a:ext cx="531" cy="738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5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3378" name="Text Box 27"/>
              <p:cNvSpPr txBox="1"/>
              <p:nvPr/>
            </p:nvSpPr>
            <p:spPr>
              <a:xfrm>
                <a:off x="1268" y="2906"/>
                <a:ext cx="680" cy="4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5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器</a:t>
                </a:r>
              </a:p>
            </p:txBody>
          </p:sp>
        </p:grpSp>
        <p:sp>
          <p:nvSpPr>
            <p:cNvPr id="42" name="任意多边形 41"/>
            <p:cNvSpPr/>
            <p:nvPr/>
          </p:nvSpPr>
          <p:spPr>
            <a:xfrm>
              <a:off x="403932" y="2968279"/>
              <a:ext cx="481202" cy="2005642"/>
            </a:xfrm>
            <a:custGeom>
              <a:avLst/>
              <a:gdLst>
                <a:gd name="connsiteX0" fmla="*/ 342900 w 342900"/>
                <a:gd name="connsiteY0" fmla="*/ 0 h 1878806"/>
                <a:gd name="connsiteX1" fmla="*/ 171450 w 342900"/>
                <a:gd name="connsiteY1" fmla="*/ 614362 h 1878806"/>
                <a:gd name="connsiteX2" fmla="*/ 307181 w 342900"/>
                <a:gd name="connsiteY2" fmla="*/ 942975 h 1878806"/>
                <a:gd name="connsiteX3" fmla="*/ 157163 w 342900"/>
                <a:gd name="connsiteY3" fmla="*/ 1321594 h 1878806"/>
                <a:gd name="connsiteX4" fmla="*/ 135731 w 342900"/>
                <a:gd name="connsiteY4" fmla="*/ 1585912 h 1878806"/>
                <a:gd name="connsiteX5" fmla="*/ 71438 w 342900"/>
                <a:gd name="connsiteY5" fmla="*/ 1757362 h 1878806"/>
                <a:gd name="connsiteX6" fmla="*/ 0 w 342900"/>
                <a:gd name="connsiteY6" fmla="*/ 1878806 h 1878806"/>
                <a:gd name="connsiteX7" fmla="*/ 0 w 342900"/>
                <a:gd name="connsiteY7" fmla="*/ 1878806 h 187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1878806">
                  <a:moveTo>
                    <a:pt x="342900" y="0"/>
                  </a:moveTo>
                  <a:cubicBezTo>
                    <a:pt x="260151" y="228600"/>
                    <a:pt x="177403" y="457200"/>
                    <a:pt x="171450" y="614362"/>
                  </a:cubicBezTo>
                  <a:cubicBezTo>
                    <a:pt x="165497" y="771524"/>
                    <a:pt x="309562" y="825103"/>
                    <a:pt x="307181" y="942975"/>
                  </a:cubicBezTo>
                  <a:cubicBezTo>
                    <a:pt x="304800" y="1060847"/>
                    <a:pt x="185738" y="1214438"/>
                    <a:pt x="157163" y="1321594"/>
                  </a:cubicBezTo>
                  <a:cubicBezTo>
                    <a:pt x="128588" y="1428750"/>
                    <a:pt x="150018" y="1513284"/>
                    <a:pt x="135731" y="1585912"/>
                  </a:cubicBezTo>
                  <a:cubicBezTo>
                    <a:pt x="121443" y="1658540"/>
                    <a:pt x="94060" y="1708546"/>
                    <a:pt x="71438" y="1757362"/>
                  </a:cubicBezTo>
                  <a:cubicBezTo>
                    <a:pt x="48816" y="1806178"/>
                    <a:pt x="0" y="1878806"/>
                    <a:pt x="0" y="1878806"/>
                  </a:cubicBezTo>
                  <a:lnTo>
                    <a:pt x="0" y="1878806"/>
                  </a:lnTo>
                </a:path>
              </a:pathLst>
            </a:custGeom>
            <a:ln w="95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  <p:grpSp>
        <p:nvGrpSpPr>
          <p:cNvPr id="4" name="组合 45"/>
          <p:cNvGrpSpPr/>
          <p:nvPr/>
        </p:nvGrpSpPr>
        <p:grpSpPr>
          <a:xfrm>
            <a:off x="7224713" y="2598738"/>
            <a:ext cx="1268412" cy="3752850"/>
            <a:chOff x="341166" y="1779662"/>
            <a:chExt cx="1269741" cy="2814487"/>
          </a:xfrm>
        </p:grpSpPr>
        <p:grpSp>
          <p:nvGrpSpPr>
            <p:cNvPr id="13371" name="Group 23"/>
            <p:cNvGrpSpPr/>
            <p:nvPr/>
          </p:nvGrpSpPr>
          <p:grpSpPr>
            <a:xfrm>
              <a:off x="498069" y="1779662"/>
              <a:ext cx="1112838" cy="1171575"/>
              <a:chOff x="1247" y="2783"/>
              <a:chExt cx="701" cy="738"/>
            </a:xfrm>
          </p:grpSpPr>
          <p:sp>
            <p:nvSpPr>
              <p:cNvPr id="50" name="Oval 25"/>
              <p:cNvSpPr>
                <a:spLocks noChangeArrowheads="1"/>
              </p:cNvSpPr>
              <p:nvPr/>
            </p:nvSpPr>
            <p:spPr bwMode="auto">
              <a:xfrm>
                <a:off x="1247" y="2783"/>
                <a:ext cx="531" cy="738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5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endParaRPr>
              </a:p>
            </p:txBody>
          </p:sp>
          <p:sp>
            <p:nvSpPr>
              <p:cNvPr id="13374" name="Text Box 27"/>
              <p:cNvSpPr txBox="1"/>
              <p:nvPr/>
            </p:nvSpPr>
            <p:spPr>
              <a:xfrm>
                <a:off x="1268" y="2906"/>
                <a:ext cx="680" cy="4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5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专</a:t>
                </a:r>
              </a:p>
            </p:txBody>
          </p:sp>
        </p:grpSp>
        <p:sp>
          <p:nvSpPr>
            <p:cNvPr id="49" name="任意多边形 48"/>
            <p:cNvSpPr/>
            <p:nvPr/>
          </p:nvSpPr>
          <p:spPr>
            <a:xfrm>
              <a:off x="341166" y="2951174"/>
              <a:ext cx="538726" cy="1642975"/>
            </a:xfrm>
            <a:custGeom>
              <a:avLst/>
              <a:gdLst>
                <a:gd name="connsiteX0" fmla="*/ 342900 w 342900"/>
                <a:gd name="connsiteY0" fmla="*/ 0 h 1878806"/>
                <a:gd name="connsiteX1" fmla="*/ 171450 w 342900"/>
                <a:gd name="connsiteY1" fmla="*/ 614362 h 1878806"/>
                <a:gd name="connsiteX2" fmla="*/ 307181 w 342900"/>
                <a:gd name="connsiteY2" fmla="*/ 942975 h 1878806"/>
                <a:gd name="connsiteX3" fmla="*/ 157163 w 342900"/>
                <a:gd name="connsiteY3" fmla="*/ 1321594 h 1878806"/>
                <a:gd name="connsiteX4" fmla="*/ 135731 w 342900"/>
                <a:gd name="connsiteY4" fmla="*/ 1585912 h 1878806"/>
                <a:gd name="connsiteX5" fmla="*/ 71438 w 342900"/>
                <a:gd name="connsiteY5" fmla="*/ 1757362 h 1878806"/>
                <a:gd name="connsiteX6" fmla="*/ 0 w 342900"/>
                <a:gd name="connsiteY6" fmla="*/ 1878806 h 1878806"/>
                <a:gd name="connsiteX7" fmla="*/ 0 w 342900"/>
                <a:gd name="connsiteY7" fmla="*/ 1878806 h 187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1878806">
                  <a:moveTo>
                    <a:pt x="342900" y="0"/>
                  </a:moveTo>
                  <a:cubicBezTo>
                    <a:pt x="260151" y="228600"/>
                    <a:pt x="177403" y="457200"/>
                    <a:pt x="171450" y="614362"/>
                  </a:cubicBezTo>
                  <a:cubicBezTo>
                    <a:pt x="165497" y="771524"/>
                    <a:pt x="309562" y="825103"/>
                    <a:pt x="307181" y="942975"/>
                  </a:cubicBezTo>
                  <a:cubicBezTo>
                    <a:pt x="304800" y="1060847"/>
                    <a:pt x="185738" y="1214438"/>
                    <a:pt x="157163" y="1321594"/>
                  </a:cubicBezTo>
                  <a:cubicBezTo>
                    <a:pt x="128588" y="1428750"/>
                    <a:pt x="150018" y="1513284"/>
                    <a:pt x="135731" y="1585912"/>
                  </a:cubicBezTo>
                  <a:cubicBezTo>
                    <a:pt x="121443" y="1658540"/>
                    <a:pt x="94060" y="1708546"/>
                    <a:pt x="71438" y="1757362"/>
                  </a:cubicBezTo>
                  <a:cubicBezTo>
                    <a:pt x="48816" y="1806178"/>
                    <a:pt x="0" y="1878806"/>
                    <a:pt x="0" y="1878806"/>
                  </a:cubicBezTo>
                  <a:lnTo>
                    <a:pt x="0" y="1878806"/>
                  </a:lnTo>
                </a:path>
              </a:pathLst>
            </a:custGeom>
            <a:ln w="9525">
              <a:solidFill>
                <a:srgbClr val="66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  <p:grpSp>
        <p:nvGrpSpPr>
          <p:cNvPr id="6" name="组合 51"/>
          <p:cNvGrpSpPr/>
          <p:nvPr/>
        </p:nvGrpSpPr>
        <p:grpSpPr>
          <a:xfrm>
            <a:off x="6200775" y="2093913"/>
            <a:ext cx="1474788" cy="3752850"/>
            <a:chOff x="341166" y="1779662"/>
            <a:chExt cx="1269741" cy="2814487"/>
          </a:xfrm>
        </p:grpSpPr>
        <p:grpSp>
          <p:nvGrpSpPr>
            <p:cNvPr id="13367" name="Group 23"/>
            <p:cNvGrpSpPr/>
            <p:nvPr/>
          </p:nvGrpSpPr>
          <p:grpSpPr>
            <a:xfrm>
              <a:off x="498069" y="1779662"/>
              <a:ext cx="1112838" cy="1171575"/>
              <a:chOff x="1247" y="2783"/>
              <a:chExt cx="701" cy="738"/>
            </a:xfrm>
          </p:grpSpPr>
          <p:sp>
            <p:nvSpPr>
              <p:cNvPr id="13369" name="Oval 25"/>
              <p:cNvSpPr/>
              <p:nvPr/>
            </p:nvSpPr>
            <p:spPr>
              <a:xfrm>
                <a:off x="1247" y="2783"/>
                <a:ext cx="531" cy="738"/>
              </a:xfrm>
              <a:prstGeom prst="ellipse">
                <a:avLst/>
              </a:prstGeom>
              <a:solidFill>
                <a:srgbClr val="00B0F0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5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3370" name="Text Box 27"/>
              <p:cNvSpPr txBox="1"/>
              <p:nvPr/>
            </p:nvSpPr>
            <p:spPr>
              <a:xfrm>
                <a:off x="1268" y="2906"/>
                <a:ext cx="680" cy="4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5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贵</a:t>
                </a:r>
              </a:p>
            </p:txBody>
          </p:sp>
        </p:grpSp>
        <p:sp>
          <p:nvSpPr>
            <p:cNvPr id="54" name="任意多边形 53"/>
            <p:cNvSpPr/>
            <p:nvPr/>
          </p:nvSpPr>
          <p:spPr>
            <a:xfrm>
              <a:off x="341166" y="2951174"/>
              <a:ext cx="538512" cy="1642975"/>
            </a:xfrm>
            <a:custGeom>
              <a:avLst/>
              <a:gdLst>
                <a:gd name="connsiteX0" fmla="*/ 342900 w 342900"/>
                <a:gd name="connsiteY0" fmla="*/ 0 h 1878806"/>
                <a:gd name="connsiteX1" fmla="*/ 171450 w 342900"/>
                <a:gd name="connsiteY1" fmla="*/ 614362 h 1878806"/>
                <a:gd name="connsiteX2" fmla="*/ 307181 w 342900"/>
                <a:gd name="connsiteY2" fmla="*/ 942975 h 1878806"/>
                <a:gd name="connsiteX3" fmla="*/ 157163 w 342900"/>
                <a:gd name="connsiteY3" fmla="*/ 1321594 h 1878806"/>
                <a:gd name="connsiteX4" fmla="*/ 135731 w 342900"/>
                <a:gd name="connsiteY4" fmla="*/ 1585912 h 1878806"/>
                <a:gd name="connsiteX5" fmla="*/ 71438 w 342900"/>
                <a:gd name="connsiteY5" fmla="*/ 1757362 h 1878806"/>
                <a:gd name="connsiteX6" fmla="*/ 0 w 342900"/>
                <a:gd name="connsiteY6" fmla="*/ 1878806 h 1878806"/>
                <a:gd name="connsiteX7" fmla="*/ 0 w 342900"/>
                <a:gd name="connsiteY7" fmla="*/ 1878806 h 187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1878806">
                  <a:moveTo>
                    <a:pt x="342900" y="0"/>
                  </a:moveTo>
                  <a:cubicBezTo>
                    <a:pt x="260151" y="228600"/>
                    <a:pt x="177403" y="457200"/>
                    <a:pt x="171450" y="614362"/>
                  </a:cubicBezTo>
                  <a:cubicBezTo>
                    <a:pt x="165497" y="771524"/>
                    <a:pt x="309562" y="825103"/>
                    <a:pt x="307181" y="942975"/>
                  </a:cubicBezTo>
                  <a:cubicBezTo>
                    <a:pt x="304800" y="1060847"/>
                    <a:pt x="185738" y="1214438"/>
                    <a:pt x="157163" y="1321594"/>
                  </a:cubicBezTo>
                  <a:cubicBezTo>
                    <a:pt x="128588" y="1428750"/>
                    <a:pt x="150018" y="1513284"/>
                    <a:pt x="135731" y="1585912"/>
                  </a:cubicBezTo>
                  <a:cubicBezTo>
                    <a:pt x="121443" y="1658540"/>
                    <a:pt x="94060" y="1708546"/>
                    <a:pt x="71438" y="1757362"/>
                  </a:cubicBezTo>
                  <a:cubicBezTo>
                    <a:pt x="48816" y="1806178"/>
                    <a:pt x="0" y="1878806"/>
                    <a:pt x="0" y="1878806"/>
                  </a:cubicBezTo>
                  <a:lnTo>
                    <a:pt x="0" y="1878806"/>
                  </a:lnTo>
                </a:path>
              </a:pathLst>
            </a:custGeom>
            <a:ln w="952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  <p:grpSp>
        <p:nvGrpSpPr>
          <p:cNvPr id="8" name="组合 56"/>
          <p:cNvGrpSpPr/>
          <p:nvPr/>
        </p:nvGrpSpPr>
        <p:grpSpPr>
          <a:xfrm>
            <a:off x="3625850" y="2349500"/>
            <a:ext cx="1268413" cy="3752850"/>
            <a:chOff x="341166" y="1779662"/>
            <a:chExt cx="1269741" cy="2814487"/>
          </a:xfrm>
        </p:grpSpPr>
        <p:grpSp>
          <p:nvGrpSpPr>
            <p:cNvPr id="13363" name="Group 23"/>
            <p:cNvGrpSpPr/>
            <p:nvPr/>
          </p:nvGrpSpPr>
          <p:grpSpPr>
            <a:xfrm>
              <a:off x="498069" y="1779662"/>
              <a:ext cx="1112838" cy="1171575"/>
              <a:chOff x="1247" y="2783"/>
              <a:chExt cx="701" cy="738"/>
            </a:xfrm>
          </p:grpSpPr>
          <p:sp>
            <p:nvSpPr>
              <p:cNvPr id="60" name="Oval 25"/>
              <p:cNvSpPr>
                <a:spLocks noChangeArrowheads="1"/>
              </p:cNvSpPr>
              <p:nvPr/>
            </p:nvSpPr>
            <p:spPr bwMode="auto">
              <a:xfrm>
                <a:off x="1247" y="2783"/>
                <a:ext cx="531" cy="738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5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endParaRPr>
              </a:p>
            </p:txBody>
          </p:sp>
          <p:sp>
            <p:nvSpPr>
              <p:cNvPr id="13366" name="Text Box 27"/>
              <p:cNvSpPr txBox="1"/>
              <p:nvPr/>
            </p:nvSpPr>
            <p:spPr>
              <a:xfrm>
                <a:off x="1268" y="2906"/>
                <a:ext cx="680" cy="4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5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善</a:t>
                </a:r>
              </a:p>
            </p:txBody>
          </p:sp>
        </p:grpSp>
        <p:sp>
          <p:nvSpPr>
            <p:cNvPr id="59" name="任意多边形 58"/>
            <p:cNvSpPr/>
            <p:nvPr/>
          </p:nvSpPr>
          <p:spPr>
            <a:xfrm>
              <a:off x="341166" y="2951174"/>
              <a:ext cx="538726" cy="1642975"/>
            </a:xfrm>
            <a:custGeom>
              <a:avLst/>
              <a:gdLst>
                <a:gd name="connsiteX0" fmla="*/ 342900 w 342900"/>
                <a:gd name="connsiteY0" fmla="*/ 0 h 1878806"/>
                <a:gd name="connsiteX1" fmla="*/ 171450 w 342900"/>
                <a:gd name="connsiteY1" fmla="*/ 614362 h 1878806"/>
                <a:gd name="connsiteX2" fmla="*/ 307181 w 342900"/>
                <a:gd name="connsiteY2" fmla="*/ 942975 h 1878806"/>
                <a:gd name="connsiteX3" fmla="*/ 157163 w 342900"/>
                <a:gd name="connsiteY3" fmla="*/ 1321594 h 1878806"/>
                <a:gd name="connsiteX4" fmla="*/ 135731 w 342900"/>
                <a:gd name="connsiteY4" fmla="*/ 1585912 h 1878806"/>
                <a:gd name="connsiteX5" fmla="*/ 71438 w 342900"/>
                <a:gd name="connsiteY5" fmla="*/ 1757362 h 1878806"/>
                <a:gd name="connsiteX6" fmla="*/ 0 w 342900"/>
                <a:gd name="connsiteY6" fmla="*/ 1878806 h 1878806"/>
                <a:gd name="connsiteX7" fmla="*/ 0 w 342900"/>
                <a:gd name="connsiteY7" fmla="*/ 1878806 h 187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1878806">
                  <a:moveTo>
                    <a:pt x="342900" y="0"/>
                  </a:moveTo>
                  <a:cubicBezTo>
                    <a:pt x="260151" y="228600"/>
                    <a:pt x="177403" y="457200"/>
                    <a:pt x="171450" y="614362"/>
                  </a:cubicBezTo>
                  <a:cubicBezTo>
                    <a:pt x="165497" y="771524"/>
                    <a:pt x="309562" y="825103"/>
                    <a:pt x="307181" y="942975"/>
                  </a:cubicBezTo>
                  <a:cubicBezTo>
                    <a:pt x="304800" y="1060847"/>
                    <a:pt x="185738" y="1214438"/>
                    <a:pt x="157163" y="1321594"/>
                  </a:cubicBezTo>
                  <a:cubicBezTo>
                    <a:pt x="128588" y="1428750"/>
                    <a:pt x="150018" y="1513284"/>
                    <a:pt x="135731" y="1585912"/>
                  </a:cubicBezTo>
                  <a:cubicBezTo>
                    <a:pt x="121443" y="1658540"/>
                    <a:pt x="94060" y="1708546"/>
                    <a:pt x="71438" y="1757362"/>
                  </a:cubicBezTo>
                  <a:cubicBezTo>
                    <a:pt x="48816" y="1806178"/>
                    <a:pt x="0" y="1878806"/>
                    <a:pt x="0" y="1878806"/>
                  </a:cubicBezTo>
                  <a:lnTo>
                    <a:pt x="0" y="1878806"/>
                  </a:lnTo>
                </a:path>
              </a:pathLst>
            </a:custGeom>
            <a:ln w="9525">
              <a:solidFill>
                <a:srgbClr val="66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  <p:grpSp>
        <p:nvGrpSpPr>
          <p:cNvPr id="10" name="组合 66"/>
          <p:cNvGrpSpPr/>
          <p:nvPr/>
        </p:nvGrpSpPr>
        <p:grpSpPr>
          <a:xfrm>
            <a:off x="4905375" y="2573338"/>
            <a:ext cx="1358900" cy="4635500"/>
            <a:chOff x="249657" y="1779662"/>
            <a:chExt cx="1361250" cy="3475844"/>
          </a:xfrm>
        </p:grpSpPr>
        <p:grpSp>
          <p:nvGrpSpPr>
            <p:cNvPr id="13359" name="Group 23"/>
            <p:cNvGrpSpPr/>
            <p:nvPr/>
          </p:nvGrpSpPr>
          <p:grpSpPr>
            <a:xfrm>
              <a:off x="498069" y="1779662"/>
              <a:ext cx="1112838" cy="1171575"/>
              <a:chOff x="1247" y="2783"/>
              <a:chExt cx="701" cy="738"/>
            </a:xfrm>
          </p:grpSpPr>
          <p:sp>
            <p:nvSpPr>
              <p:cNvPr id="13361" name="Oval 25"/>
              <p:cNvSpPr/>
              <p:nvPr/>
            </p:nvSpPr>
            <p:spPr>
              <a:xfrm>
                <a:off x="1247" y="2783"/>
                <a:ext cx="531" cy="738"/>
              </a:xfrm>
              <a:prstGeom prst="ellipse">
                <a:avLst/>
              </a:prstGeom>
              <a:solidFill>
                <a:srgbClr val="FF00FF">
                  <a:alpha val="49019"/>
                </a:srgbClr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5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3362" name="Text Box 27"/>
              <p:cNvSpPr txBox="1"/>
              <p:nvPr/>
            </p:nvSpPr>
            <p:spPr>
              <a:xfrm>
                <a:off x="1268" y="2906"/>
                <a:ext cx="680" cy="4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5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教</a:t>
                </a:r>
              </a:p>
            </p:txBody>
          </p:sp>
        </p:grpSp>
        <p:sp>
          <p:nvSpPr>
            <p:cNvPr id="69" name="任意多边形 68"/>
            <p:cNvSpPr/>
            <p:nvPr/>
          </p:nvSpPr>
          <p:spPr>
            <a:xfrm>
              <a:off x="249657" y="2968829"/>
              <a:ext cx="636098" cy="2286677"/>
            </a:xfrm>
            <a:custGeom>
              <a:avLst/>
              <a:gdLst>
                <a:gd name="connsiteX0" fmla="*/ 342900 w 342900"/>
                <a:gd name="connsiteY0" fmla="*/ 0 h 1878806"/>
                <a:gd name="connsiteX1" fmla="*/ 171450 w 342900"/>
                <a:gd name="connsiteY1" fmla="*/ 614362 h 1878806"/>
                <a:gd name="connsiteX2" fmla="*/ 307181 w 342900"/>
                <a:gd name="connsiteY2" fmla="*/ 942975 h 1878806"/>
                <a:gd name="connsiteX3" fmla="*/ 157163 w 342900"/>
                <a:gd name="connsiteY3" fmla="*/ 1321594 h 1878806"/>
                <a:gd name="connsiteX4" fmla="*/ 135731 w 342900"/>
                <a:gd name="connsiteY4" fmla="*/ 1585912 h 1878806"/>
                <a:gd name="connsiteX5" fmla="*/ 71438 w 342900"/>
                <a:gd name="connsiteY5" fmla="*/ 1757362 h 1878806"/>
                <a:gd name="connsiteX6" fmla="*/ 0 w 342900"/>
                <a:gd name="connsiteY6" fmla="*/ 1878806 h 1878806"/>
                <a:gd name="connsiteX7" fmla="*/ 0 w 342900"/>
                <a:gd name="connsiteY7" fmla="*/ 1878806 h 187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1878806">
                  <a:moveTo>
                    <a:pt x="342900" y="0"/>
                  </a:moveTo>
                  <a:cubicBezTo>
                    <a:pt x="260151" y="228600"/>
                    <a:pt x="177403" y="457200"/>
                    <a:pt x="171450" y="614362"/>
                  </a:cubicBezTo>
                  <a:cubicBezTo>
                    <a:pt x="165497" y="771524"/>
                    <a:pt x="309562" y="825103"/>
                    <a:pt x="307181" y="942975"/>
                  </a:cubicBezTo>
                  <a:cubicBezTo>
                    <a:pt x="304800" y="1060847"/>
                    <a:pt x="185738" y="1214438"/>
                    <a:pt x="157163" y="1321594"/>
                  </a:cubicBezTo>
                  <a:cubicBezTo>
                    <a:pt x="128588" y="1428750"/>
                    <a:pt x="150018" y="1513284"/>
                    <a:pt x="135731" y="1585912"/>
                  </a:cubicBezTo>
                  <a:cubicBezTo>
                    <a:pt x="121443" y="1658540"/>
                    <a:pt x="94060" y="1708546"/>
                    <a:pt x="71438" y="1757362"/>
                  </a:cubicBezTo>
                  <a:cubicBezTo>
                    <a:pt x="48816" y="1806178"/>
                    <a:pt x="0" y="1878806"/>
                    <a:pt x="0" y="1878806"/>
                  </a:cubicBezTo>
                  <a:lnTo>
                    <a:pt x="0" y="1878806"/>
                  </a:lnTo>
                </a:path>
              </a:pathLst>
            </a:custGeom>
            <a:ln w="95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  <p:grpSp>
        <p:nvGrpSpPr>
          <p:cNvPr id="12" name="组合 76"/>
          <p:cNvGrpSpPr/>
          <p:nvPr/>
        </p:nvGrpSpPr>
        <p:grpSpPr>
          <a:xfrm>
            <a:off x="2343150" y="1830388"/>
            <a:ext cx="1292225" cy="4089400"/>
            <a:chOff x="498069" y="1779662"/>
            <a:chExt cx="1112838" cy="3067768"/>
          </a:xfrm>
        </p:grpSpPr>
        <p:grpSp>
          <p:nvGrpSpPr>
            <p:cNvPr id="13355" name="Group 23"/>
            <p:cNvGrpSpPr/>
            <p:nvPr/>
          </p:nvGrpSpPr>
          <p:grpSpPr>
            <a:xfrm>
              <a:off x="498069" y="1779662"/>
              <a:ext cx="1112838" cy="1171575"/>
              <a:chOff x="1247" y="2783"/>
              <a:chExt cx="701" cy="738"/>
            </a:xfrm>
          </p:grpSpPr>
          <p:sp>
            <p:nvSpPr>
              <p:cNvPr id="13357" name="Oval 25"/>
              <p:cNvSpPr/>
              <p:nvPr/>
            </p:nvSpPr>
            <p:spPr>
              <a:xfrm>
                <a:off x="1247" y="2783"/>
                <a:ext cx="531" cy="738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5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3358" name="Text Box 27"/>
              <p:cNvSpPr txBox="1"/>
              <p:nvPr/>
            </p:nvSpPr>
            <p:spPr>
              <a:xfrm>
                <a:off x="1268" y="2906"/>
                <a:ext cx="680" cy="4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5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初</a:t>
                </a:r>
              </a:p>
            </p:txBody>
          </p:sp>
        </p:grpSp>
        <p:sp>
          <p:nvSpPr>
            <p:cNvPr id="79" name="任意多边形 78"/>
            <p:cNvSpPr/>
            <p:nvPr/>
          </p:nvSpPr>
          <p:spPr>
            <a:xfrm>
              <a:off x="543184" y="2969374"/>
              <a:ext cx="341781" cy="1878056"/>
            </a:xfrm>
            <a:custGeom>
              <a:avLst/>
              <a:gdLst>
                <a:gd name="connsiteX0" fmla="*/ 342900 w 342900"/>
                <a:gd name="connsiteY0" fmla="*/ 0 h 1878806"/>
                <a:gd name="connsiteX1" fmla="*/ 171450 w 342900"/>
                <a:gd name="connsiteY1" fmla="*/ 614362 h 1878806"/>
                <a:gd name="connsiteX2" fmla="*/ 307181 w 342900"/>
                <a:gd name="connsiteY2" fmla="*/ 942975 h 1878806"/>
                <a:gd name="connsiteX3" fmla="*/ 157163 w 342900"/>
                <a:gd name="connsiteY3" fmla="*/ 1321594 h 1878806"/>
                <a:gd name="connsiteX4" fmla="*/ 135731 w 342900"/>
                <a:gd name="connsiteY4" fmla="*/ 1585912 h 1878806"/>
                <a:gd name="connsiteX5" fmla="*/ 71438 w 342900"/>
                <a:gd name="connsiteY5" fmla="*/ 1757362 h 1878806"/>
                <a:gd name="connsiteX6" fmla="*/ 0 w 342900"/>
                <a:gd name="connsiteY6" fmla="*/ 1878806 h 1878806"/>
                <a:gd name="connsiteX7" fmla="*/ 0 w 342900"/>
                <a:gd name="connsiteY7" fmla="*/ 1878806 h 187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1878806">
                  <a:moveTo>
                    <a:pt x="342900" y="0"/>
                  </a:moveTo>
                  <a:cubicBezTo>
                    <a:pt x="260151" y="228600"/>
                    <a:pt x="177403" y="457200"/>
                    <a:pt x="171450" y="614362"/>
                  </a:cubicBezTo>
                  <a:cubicBezTo>
                    <a:pt x="165497" y="771524"/>
                    <a:pt x="309562" y="825103"/>
                    <a:pt x="307181" y="942975"/>
                  </a:cubicBezTo>
                  <a:cubicBezTo>
                    <a:pt x="304800" y="1060847"/>
                    <a:pt x="185738" y="1214438"/>
                    <a:pt x="157163" y="1321594"/>
                  </a:cubicBezTo>
                  <a:cubicBezTo>
                    <a:pt x="128588" y="1428750"/>
                    <a:pt x="150018" y="1513284"/>
                    <a:pt x="135731" y="1585912"/>
                  </a:cubicBezTo>
                  <a:cubicBezTo>
                    <a:pt x="121443" y="1658540"/>
                    <a:pt x="94060" y="1708546"/>
                    <a:pt x="71438" y="1757362"/>
                  </a:cubicBezTo>
                  <a:cubicBezTo>
                    <a:pt x="48816" y="1806178"/>
                    <a:pt x="0" y="1878806"/>
                    <a:pt x="0" y="1878806"/>
                  </a:cubicBezTo>
                  <a:lnTo>
                    <a:pt x="0" y="1878806"/>
                  </a:lnTo>
                </a:path>
              </a:pathLst>
            </a:custGeom>
            <a:ln w="95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  <p:grpSp>
        <p:nvGrpSpPr>
          <p:cNvPr id="14" name="组合 81"/>
          <p:cNvGrpSpPr/>
          <p:nvPr/>
        </p:nvGrpSpPr>
        <p:grpSpPr>
          <a:xfrm>
            <a:off x="2738438" y="666750"/>
            <a:ext cx="1589087" cy="3606800"/>
            <a:chOff x="243129" y="1779662"/>
            <a:chExt cx="1367778" cy="2705241"/>
          </a:xfrm>
        </p:grpSpPr>
        <p:grpSp>
          <p:nvGrpSpPr>
            <p:cNvPr id="13351" name="Group 23"/>
            <p:cNvGrpSpPr/>
            <p:nvPr/>
          </p:nvGrpSpPr>
          <p:grpSpPr>
            <a:xfrm>
              <a:off x="498069" y="1779662"/>
              <a:ext cx="1112838" cy="1171575"/>
              <a:chOff x="1247" y="2783"/>
              <a:chExt cx="701" cy="738"/>
            </a:xfrm>
          </p:grpSpPr>
          <p:sp>
            <p:nvSpPr>
              <p:cNvPr id="13353" name="Oval 25"/>
              <p:cNvSpPr/>
              <p:nvPr/>
            </p:nvSpPr>
            <p:spPr>
              <a:xfrm>
                <a:off x="1247" y="2783"/>
                <a:ext cx="531" cy="738"/>
              </a:xfrm>
              <a:prstGeom prst="ellipse">
                <a:avLst/>
              </a:prstGeom>
              <a:solidFill>
                <a:srgbClr val="99FF99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5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3354" name="Text Box 27"/>
              <p:cNvSpPr txBox="1"/>
              <p:nvPr/>
            </p:nvSpPr>
            <p:spPr>
              <a:xfrm>
                <a:off x="1268" y="2906"/>
                <a:ext cx="680" cy="4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5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性</a:t>
                </a:r>
              </a:p>
            </p:txBody>
          </p:sp>
        </p:grpSp>
        <p:sp>
          <p:nvSpPr>
            <p:cNvPr id="84" name="任意多边形 83"/>
            <p:cNvSpPr/>
            <p:nvPr/>
          </p:nvSpPr>
          <p:spPr>
            <a:xfrm>
              <a:off x="243129" y="2951298"/>
              <a:ext cx="636748" cy="1533605"/>
            </a:xfrm>
            <a:custGeom>
              <a:avLst/>
              <a:gdLst>
                <a:gd name="connsiteX0" fmla="*/ 342900 w 342900"/>
                <a:gd name="connsiteY0" fmla="*/ 0 h 1878806"/>
                <a:gd name="connsiteX1" fmla="*/ 171450 w 342900"/>
                <a:gd name="connsiteY1" fmla="*/ 614362 h 1878806"/>
                <a:gd name="connsiteX2" fmla="*/ 307181 w 342900"/>
                <a:gd name="connsiteY2" fmla="*/ 942975 h 1878806"/>
                <a:gd name="connsiteX3" fmla="*/ 157163 w 342900"/>
                <a:gd name="connsiteY3" fmla="*/ 1321594 h 1878806"/>
                <a:gd name="connsiteX4" fmla="*/ 135731 w 342900"/>
                <a:gd name="connsiteY4" fmla="*/ 1585912 h 1878806"/>
                <a:gd name="connsiteX5" fmla="*/ 71438 w 342900"/>
                <a:gd name="connsiteY5" fmla="*/ 1757362 h 1878806"/>
                <a:gd name="connsiteX6" fmla="*/ 0 w 342900"/>
                <a:gd name="connsiteY6" fmla="*/ 1878806 h 1878806"/>
                <a:gd name="connsiteX7" fmla="*/ 0 w 342900"/>
                <a:gd name="connsiteY7" fmla="*/ 1878806 h 187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1878806">
                  <a:moveTo>
                    <a:pt x="342900" y="0"/>
                  </a:moveTo>
                  <a:cubicBezTo>
                    <a:pt x="260151" y="228600"/>
                    <a:pt x="177403" y="457200"/>
                    <a:pt x="171450" y="614362"/>
                  </a:cubicBezTo>
                  <a:cubicBezTo>
                    <a:pt x="165497" y="771524"/>
                    <a:pt x="309562" y="825103"/>
                    <a:pt x="307181" y="942975"/>
                  </a:cubicBezTo>
                  <a:cubicBezTo>
                    <a:pt x="304800" y="1060847"/>
                    <a:pt x="185738" y="1214438"/>
                    <a:pt x="157163" y="1321594"/>
                  </a:cubicBezTo>
                  <a:cubicBezTo>
                    <a:pt x="128588" y="1428750"/>
                    <a:pt x="150018" y="1513284"/>
                    <a:pt x="135731" y="1585912"/>
                  </a:cubicBezTo>
                  <a:cubicBezTo>
                    <a:pt x="121443" y="1658540"/>
                    <a:pt x="94060" y="1708546"/>
                    <a:pt x="71438" y="1757362"/>
                  </a:cubicBezTo>
                  <a:cubicBezTo>
                    <a:pt x="48816" y="1806178"/>
                    <a:pt x="0" y="1878806"/>
                    <a:pt x="0" y="1878806"/>
                  </a:cubicBezTo>
                  <a:lnTo>
                    <a:pt x="0" y="1878806"/>
                  </a:lnTo>
                </a:path>
              </a:pathLst>
            </a:custGeom>
            <a:ln w="9525">
              <a:solidFill>
                <a:srgbClr val="66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  <p:grpSp>
        <p:nvGrpSpPr>
          <p:cNvPr id="16" name="组合 91"/>
          <p:cNvGrpSpPr/>
          <p:nvPr/>
        </p:nvGrpSpPr>
        <p:grpSpPr>
          <a:xfrm>
            <a:off x="7891463" y="849313"/>
            <a:ext cx="1292225" cy="3297237"/>
            <a:chOff x="498069" y="1779662"/>
            <a:chExt cx="1112838" cy="2472744"/>
          </a:xfrm>
        </p:grpSpPr>
        <p:grpSp>
          <p:nvGrpSpPr>
            <p:cNvPr id="13347" name="Group 23"/>
            <p:cNvGrpSpPr/>
            <p:nvPr/>
          </p:nvGrpSpPr>
          <p:grpSpPr>
            <a:xfrm>
              <a:off x="498069" y="1779662"/>
              <a:ext cx="1112838" cy="1171575"/>
              <a:chOff x="1247" y="2783"/>
              <a:chExt cx="701" cy="738"/>
            </a:xfrm>
          </p:grpSpPr>
          <p:sp>
            <p:nvSpPr>
              <p:cNvPr id="13349" name="Oval 25"/>
              <p:cNvSpPr/>
              <p:nvPr/>
            </p:nvSpPr>
            <p:spPr>
              <a:xfrm>
                <a:off x="1247" y="2783"/>
                <a:ext cx="531" cy="738"/>
              </a:xfrm>
              <a:prstGeom prst="ellipse">
                <a:avLst/>
              </a:prstGeom>
              <a:solidFill>
                <a:srgbClr val="FF00FF">
                  <a:alpha val="49019"/>
                </a:srgbClr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5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3350" name="Text Box 27"/>
              <p:cNvSpPr txBox="1"/>
              <p:nvPr/>
            </p:nvSpPr>
            <p:spPr>
              <a:xfrm>
                <a:off x="1268" y="2906"/>
                <a:ext cx="680" cy="4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5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幼</a:t>
                </a:r>
              </a:p>
            </p:txBody>
          </p:sp>
        </p:grpSp>
        <p:sp>
          <p:nvSpPr>
            <p:cNvPr id="94" name="任意多边形 93"/>
            <p:cNvSpPr/>
            <p:nvPr/>
          </p:nvSpPr>
          <p:spPr>
            <a:xfrm>
              <a:off x="547285" y="2969008"/>
              <a:ext cx="337679" cy="1283398"/>
            </a:xfrm>
            <a:custGeom>
              <a:avLst/>
              <a:gdLst>
                <a:gd name="connsiteX0" fmla="*/ 342900 w 342900"/>
                <a:gd name="connsiteY0" fmla="*/ 0 h 1878806"/>
                <a:gd name="connsiteX1" fmla="*/ 171450 w 342900"/>
                <a:gd name="connsiteY1" fmla="*/ 614362 h 1878806"/>
                <a:gd name="connsiteX2" fmla="*/ 307181 w 342900"/>
                <a:gd name="connsiteY2" fmla="*/ 942975 h 1878806"/>
                <a:gd name="connsiteX3" fmla="*/ 157163 w 342900"/>
                <a:gd name="connsiteY3" fmla="*/ 1321594 h 1878806"/>
                <a:gd name="connsiteX4" fmla="*/ 135731 w 342900"/>
                <a:gd name="connsiteY4" fmla="*/ 1585912 h 1878806"/>
                <a:gd name="connsiteX5" fmla="*/ 71438 w 342900"/>
                <a:gd name="connsiteY5" fmla="*/ 1757362 h 1878806"/>
                <a:gd name="connsiteX6" fmla="*/ 0 w 342900"/>
                <a:gd name="connsiteY6" fmla="*/ 1878806 h 1878806"/>
                <a:gd name="connsiteX7" fmla="*/ 0 w 342900"/>
                <a:gd name="connsiteY7" fmla="*/ 1878806 h 187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1878806">
                  <a:moveTo>
                    <a:pt x="342900" y="0"/>
                  </a:moveTo>
                  <a:cubicBezTo>
                    <a:pt x="260151" y="228600"/>
                    <a:pt x="177403" y="457200"/>
                    <a:pt x="171450" y="614362"/>
                  </a:cubicBezTo>
                  <a:cubicBezTo>
                    <a:pt x="165497" y="771524"/>
                    <a:pt x="309562" y="825103"/>
                    <a:pt x="307181" y="942975"/>
                  </a:cubicBezTo>
                  <a:cubicBezTo>
                    <a:pt x="304800" y="1060847"/>
                    <a:pt x="185738" y="1214438"/>
                    <a:pt x="157163" y="1321594"/>
                  </a:cubicBezTo>
                  <a:cubicBezTo>
                    <a:pt x="128588" y="1428750"/>
                    <a:pt x="150018" y="1513284"/>
                    <a:pt x="135731" y="1585912"/>
                  </a:cubicBezTo>
                  <a:cubicBezTo>
                    <a:pt x="121443" y="1658540"/>
                    <a:pt x="94060" y="1708546"/>
                    <a:pt x="71438" y="1757362"/>
                  </a:cubicBezTo>
                  <a:cubicBezTo>
                    <a:pt x="48816" y="1806178"/>
                    <a:pt x="0" y="1878806"/>
                    <a:pt x="0" y="1878806"/>
                  </a:cubicBezTo>
                  <a:lnTo>
                    <a:pt x="0" y="1878806"/>
                  </a:lnTo>
                </a:path>
              </a:pathLst>
            </a:custGeom>
            <a:ln w="95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  <p:grpSp>
        <p:nvGrpSpPr>
          <p:cNvPr id="18" name="组合 96"/>
          <p:cNvGrpSpPr/>
          <p:nvPr/>
        </p:nvGrpSpPr>
        <p:grpSpPr>
          <a:xfrm>
            <a:off x="5422900" y="1030288"/>
            <a:ext cx="1589088" cy="3606800"/>
            <a:chOff x="243129" y="1779662"/>
            <a:chExt cx="1367778" cy="2705241"/>
          </a:xfrm>
        </p:grpSpPr>
        <p:grpSp>
          <p:nvGrpSpPr>
            <p:cNvPr id="13343" name="Group 23"/>
            <p:cNvGrpSpPr/>
            <p:nvPr/>
          </p:nvGrpSpPr>
          <p:grpSpPr>
            <a:xfrm>
              <a:off x="498069" y="1779662"/>
              <a:ext cx="1112838" cy="1171575"/>
              <a:chOff x="1247" y="2783"/>
              <a:chExt cx="701" cy="738"/>
            </a:xfrm>
          </p:grpSpPr>
          <p:sp>
            <p:nvSpPr>
              <p:cNvPr id="13345" name="Oval 25"/>
              <p:cNvSpPr/>
              <p:nvPr/>
            </p:nvSpPr>
            <p:spPr>
              <a:xfrm>
                <a:off x="1247" y="2783"/>
                <a:ext cx="531" cy="738"/>
              </a:xfrm>
              <a:prstGeom prst="ellipse">
                <a:avLst/>
              </a:prstGeom>
              <a:solidFill>
                <a:srgbClr val="99FF99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5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3346" name="Text Box 27"/>
              <p:cNvSpPr txBox="1"/>
              <p:nvPr/>
            </p:nvSpPr>
            <p:spPr>
              <a:xfrm>
                <a:off x="1268" y="2906"/>
                <a:ext cx="680" cy="4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5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迁</a:t>
                </a:r>
              </a:p>
            </p:txBody>
          </p:sp>
        </p:grpSp>
        <p:sp>
          <p:nvSpPr>
            <p:cNvPr id="99" name="任意多边形 98"/>
            <p:cNvSpPr/>
            <p:nvPr/>
          </p:nvSpPr>
          <p:spPr>
            <a:xfrm>
              <a:off x="243129" y="2951298"/>
              <a:ext cx="636748" cy="1533605"/>
            </a:xfrm>
            <a:custGeom>
              <a:avLst/>
              <a:gdLst>
                <a:gd name="connsiteX0" fmla="*/ 342900 w 342900"/>
                <a:gd name="connsiteY0" fmla="*/ 0 h 1878806"/>
                <a:gd name="connsiteX1" fmla="*/ 171450 w 342900"/>
                <a:gd name="connsiteY1" fmla="*/ 614362 h 1878806"/>
                <a:gd name="connsiteX2" fmla="*/ 307181 w 342900"/>
                <a:gd name="connsiteY2" fmla="*/ 942975 h 1878806"/>
                <a:gd name="connsiteX3" fmla="*/ 157163 w 342900"/>
                <a:gd name="connsiteY3" fmla="*/ 1321594 h 1878806"/>
                <a:gd name="connsiteX4" fmla="*/ 135731 w 342900"/>
                <a:gd name="connsiteY4" fmla="*/ 1585912 h 1878806"/>
                <a:gd name="connsiteX5" fmla="*/ 71438 w 342900"/>
                <a:gd name="connsiteY5" fmla="*/ 1757362 h 1878806"/>
                <a:gd name="connsiteX6" fmla="*/ 0 w 342900"/>
                <a:gd name="connsiteY6" fmla="*/ 1878806 h 1878806"/>
                <a:gd name="connsiteX7" fmla="*/ 0 w 342900"/>
                <a:gd name="connsiteY7" fmla="*/ 1878806 h 187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1878806">
                  <a:moveTo>
                    <a:pt x="342900" y="0"/>
                  </a:moveTo>
                  <a:cubicBezTo>
                    <a:pt x="260151" y="228600"/>
                    <a:pt x="177403" y="457200"/>
                    <a:pt x="171450" y="614362"/>
                  </a:cubicBezTo>
                  <a:cubicBezTo>
                    <a:pt x="165497" y="771524"/>
                    <a:pt x="309562" y="825103"/>
                    <a:pt x="307181" y="942975"/>
                  </a:cubicBezTo>
                  <a:cubicBezTo>
                    <a:pt x="304800" y="1060847"/>
                    <a:pt x="185738" y="1214438"/>
                    <a:pt x="157163" y="1321594"/>
                  </a:cubicBezTo>
                  <a:cubicBezTo>
                    <a:pt x="128588" y="1428750"/>
                    <a:pt x="150018" y="1513284"/>
                    <a:pt x="135731" y="1585912"/>
                  </a:cubicBezTo>
                  <a:cubicBezTo>
                    <a:pt x="121443" y="1658540"/>
                    <a:pt x="94060" y="1708546"/>
                    <a:pt x="71438" y="1757362"/>
                  </a:cubicBezTo>
                  <a:cubicBezTo>
                    <a:pt x="48816" y="1806178"/>
                    <a:pt x="0" y="1878806"/>
                    <a:pt x="0" y="1878806"/>
                  </a:cubicBezTo>
                  <a:lnTo>
                    <a:pt x="0" y="1878806"/>
                  </a:lnTo>
                </a:path>
              </a:pathLst>
            </a:custGeom>
            <a:ln w="9525">
              <a:solidFill>
                <a:srgbClr val="66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  <p:grpSp>
        <p:nvGrpSpPr>
          <p:cNvPr id="20" name="组合 46"/>
          <p:cNvGrpSpPr/>
          <p:nvPr/>
        </p:nvGrpSpPr>
        <p:grpSpPr>
          <a:xfrm>
            <a:off x="1666875" y="862013"/>
            <a:ext cx="1292225" cy="3297237"/>
            <a:chOff x="498069" y="1779662"/>
            <a:chExt cx="1112838" cy="2472744"/>
          </a:xfrm>
        </p:grpSpPr>
        <p:grpSp>
          <p:nvGrpSpPr>
            <p:cNvPr id="13339" name="Group 23"/>
            <p:cNvGrpSpPr/>
            <p:nvPr/>
          </p:nvGrpSpPr>
          <p:grpSpPr>
            <a:xfrm>
              <a:off x="498069" y="1779662"/>
              <a:ext cx="1112838" cy="1171575"/>
              <a:chOff x="1247" y="2783"/>
              <a:chExt cx="701" cy="738"/>
            </a:xfrm>
          </p:grpSpPr>
          <p:sp>
            <p:nvSpPr>
              <p:cNvPr id="13341" name="Oval 25"/>
              <p:cNvSpPr/>
              <p:nvPr/>
            </p:nvSpPr>
            <p:spPr>
              <a:xfrm>
                <a:off x="1247" y="2783"/>
                <a:ext cx="531" cy="738"/>
              </a:xfrm>
              <a:prstGeom prst="ellipse">
                <a:avLst/>
              </a:prstGeom>
              <a:solidFill>
                <a:srgbClr val="FF00FF">
                  <a:alpha val="49019"/>
                </a:srgbClr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5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3342" name="Text Box 27"/>
              <p:cNvSpPr txBox="1"/>
              <p:nvPr/>
            </p:nvSpPr>
            <p:spPr>
              <a:xfrm>
                <a:off x="1268" y="2906"/>
                <a:ext cx="680" cy="4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5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之</a:t>
                </a:r>
              </a:p>
            </p:txBody>
          </p:sp>
        </p:grpSp>
        <p:sp>
          <p:nvSpPr>
            <p:cNvPr id="51" name="任意多边形 50"/>
            <p:cNvSpPr/>
            <p:nvPr/>
          </p:nvSpPr>
          <p:spPr>
            <a:xfrm>
              <a:off x="547285" y="2969008"/>
              <a:ext cx="337680" cy="1283398"/>
            </a:xfrm>
            <a:custGeom>
              <a:avLst/>
              <a:gdLst>
                <a:gd name="connsiteX0" fmla="*/ 342900 w 342900"/>
                <a:gd name="connsiteY0" fmla="*/ 0 h 1878806"/>
                <a:gd name="connsiteX1" fmla="*/ 171450 w 342900"/>
                <a:gd name="connsiteY1" fmla="*/ 614362 h 1878806"/>
                <a:gd name="connsiteX2" fmla="*/ 307181 w 342900"/>
                <a:gd name="connsiteY2" fmla="*/ 942975 h 1878806"/>
                <a:gd name="connsiteX3" fmla="*/ 157163 w 342900"/>
                <a:gd name="connsiteY3" fmla="*/ 1321594 h 1878806"/>
                <a:gd name="connsiteX4" fmla="*/ 135731 w 342900"/>
                <a:gd name="connsiteY4" fmla="*/ 1585912 h 1878806"/>
                <a:gd name="connsiteX5" fmla="*/ 71438 w 342900"/>
                <a:gd name="connsiteY5" fmla="*/ 1757362 h 1878806"/>
                <a:gd name="connsiteX6" fmla="*/ 0 w 342900"/>
                <a:gd name="connsiteY6" fmla="*/ 1878806 h 1878806"/>
                <a:gd name="connsiteX7" fmla="*/ 0 w 342900"/>
                <a:gd name="connsiteY7" fmla="*/ 1878806 h 187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1878806">
                  <a:moveTo>
                    <a:pt x="342900" y="0"/>
                  </a:moveTo>
                  <a:cubicBezTo>
                    <a:pt x="260151" y="228600"/>
                    <a:pt x="177403" y="457200"/>
                    <a:pt x="171450" y="614362"/>
                  </a:cubicBezTo>
                  <a:cubicBezTo>
                    <a:pt x="165497" y="771524"/>
                    <a:pt x="309562" y="825103"/>
                    <a:pt x="307181" y="942975"/>
                  </a:cubicBezTo>
                  <a:cubicBezTo>
                    <a:pt x="304800" y="1060847"/>
                    <a:pt x="185738" y="1214438"/>
                    <a:pt x="157163" y="1321594"/>
                  </a:cubicBezTo>
                  <a:cubicBezTo>
                    <a:pt x="128588" y="1428750"/>
                    <a:pt x="150018" y="1513284"/>
                    <a:pt x="135731" y="1585912"/>
                  </a:cubicBezTo>
                  <a:cubicBezTo>
                    <a:pt x="121443" y="1658540"/>
                    <a:pt x="94060" y="1708546"/>
                    <a:pt x="71438" y="1757362"/>
                  </a:cubicBezTo>
                  <a:cubicBezTo>
                    <a:pt x="48816" y="1806178"/>
                    <a:pt x="0" y="1878806"/>
                    <a:pt x="0" y="1878806"/>
                  </a:cubicBezTo>
                  <a:lnTo>
                    <a:pt x="0" y="1878806"/>
                  </a:lnTo>
                </a:path>
              </a:pathLst>
            </a:custGeom>
            <a:ln w="95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  <p:grpSp>
        <p:nvGrpSpPr>
          <p:cNvPr id="22" name="组合 55"/>
          <p:cNvGrpSpPr/>
          <p:nvPr/>
        </p:nvGrpSpPr>
        <p:grpSpPr>
          <a:xfrm>
            <a:off x="4235450" y="1149350"/>
            <a:ext cx="1401763" cy="4259263"/>
            <a:chOff x="403932" y="1779662"/>
            <a:chExt cx="1206975" cy="3194259"/>
          </a:xfrm>
        </p:grpSpPr>
        <p:grpSp>
          <p:nvGrpSpPr>
            <p:cNvPr id="13335" name="Group 23"/>
            <p:cNvGrpSpPr/>
            <p:nvPr/>
          </p:nvGrpSpPr>
          <p:grpSpPr>
            <a:xfrm>
              <a:off x="498069" y="1779662"/>
              <a:ext cx="1112838" cy="1171575"/>
              <a:chOff x="1247" y="2783"/>
              <a:chExt cx="701" cy="738"/>
            </a:xfrm>
          </p:grpSpPr>
          <p:sp>
            <p:nvSpPr>
              <p:cNvPr id="13337" name="Oval 25"/>
              <p:cNvSpPr/>
              <p:nvPr/>
            </p:nvSpPr>
            <p:spPr>
              <a:xfrm>
                <a:off x="1247" y="2783"/>
                <a:ext cx="531" cy="738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5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3338" name="Text Box 27"/>
              <p:cNvSpPr txBox="1"/>
              <p:nvPr/>
            </p:nvSpPr>
            <p:spPr>
              <a:xfrm>
                <a:off x="1268" y="2906"/>
                <a:ext cx="680" cy="4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5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习</a:t>
                </a:r>
              </a:p>
            </p:txBody>
          </p:sp>
        </p:grpSp>
        <p:sp>
          <p:nvSpPr>
            <p:cNvPr id="61" name="任意多边形 60"/>
            <p:cNvSpPr/>
            <p:nvPr/>
          </p:nvSpPr>
          <p:spPr>
            <a:xfrm>
              <a:off x="403932" y="2969027"/>
              <a:ext cx="481150" cy="2004894"/>
            </a:xfrm>
            <a:custGeom>
              <a:avLst/>
              <a:gdLst>
                <a:gd name="connsiteX0" fmla="*/ 342900 w 342900"/>
                <a:gd name="connsiteY0" fmla="*/ 0 h 1878806"/>
                <a:gd name="connsiteX1" fmla="*/ 171450 w 342900"/>
                <a:gd name="connsiteY1" fmla="*/ 614362 h 1878806"/>
                <a:gd name="connsiteX2" fmla="*/ 307181 w 342900"/>
                <a:gd name="connsiteY2" fmla="*/ 942975 h 1878806"/>
                <a:gd name="connsiteX3" fmla="*/ 157163 w 342900"/>
                <a:gd name="connsiteY3" fmla="*/ 1321594 h 1878806"/>
                <a:gd name="connsiteX4" fmla="*/ 135731 w 342900"/>
                <a:gd name="connsiteY4" fmla="*/ 1585912 h 1878806"/>
                <a:gd name="connsiteX5" fmla="*/ 71438 w 342900"/>
                <a:gd name="connsiteY5" fmla="*/ 1757362 h 1878806"/>
                <a:gd name="connsiteX6" fmla="*/ 0 w 342900"/>
                <a:gd name="connsiteY6" fmla="*/ 1878806 h 1878806"/>
                <a:gd name="connsiteX7" fmla="*/ 0 w 342900"/>
                <a:gd name="connsiteY7" fmla="*/ 1878806 h 187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1878806">
                  <a:moveTo>
                    <a:pt x="342900" y="0"/>
                  </a:moveTo>
                  <a:cubicBezTo>
                    <a:pt x="260151" y="228600"/>
                    <a:pt x="177403" y="457200"/>
                    <a:pt x="171450" y="614362"/>
                  </a:cubicBezTo>
                  <a:cubicBezTo>
                    <a:pt x="165497" y="771524"/>
                    <a:pt x="309562" y="825103"/>
                    <a:pt x="307181" y="942975"/>
                  </a:cubicBezTo>
                  <a:cubicBezTo>
                    <a:pt x="304800" y="1060847"/>
                    <a:pt x="185738" y="1214438"/>
                    <a:pt x="157163" y="1321594"/>
                  </a:cubicBezTo>
                  <a:cubicBezTo>
                    <a:pt x="128588" y="1428750"/>
                    <a:pt x="150018" y="1513284"/>
                    <a:pt x="135731" y="1585912"/>
                  </a:cubicBezTo>
                  <a:cubicBezTo>
                    <a:pt x="121443" y="1658540"/>
                    <a:pt x="94060" y="1708546"/>
                    <a:pt x="71438" y="1757362"/>
                  </a:cubicBezTo>
                  <a:cubicBezTo>
                    <a:pt x="48816" y="1806178"/>
                    <a:pt x="0" y="1878806"/>
                    <a:pt x="0" y="1878806"/>
                  </a:cubicBezTo>
                  <a:lnTo>
                    <a:pt x="0" y="1878806"/>
                  </a:lnTo>
                </a:path>
              </a:pathLst>
            </a:custGeom>
            <a:ln w="95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  <p:grpSp>
        <p:nvGrpSpPr>
          <p:cNvPr id="24" name="组合 63"/>
          <p:cNvGrpSpPr/>
          <p:nvPr/>
        </p:nvGrpSpPr>
        <p:grpSpPr>
          <a:xfrm>
            <a:off x="8278813" y="2522538"/>
            <a:ext cx="1270000" cy="3752850"/>
            <a:chOff x="341166" y="1779662"/>
            <a:chExt cx="1269741" cy="2814487"/>
          </a:xfrm>
        </p:grpSpPr>
        <p:grpSp>
          <p:nvGrpSpPr>
            <p:cNvPr id="13331" name="Group 23"/>
            <p:cNvGrpSpPr/>
            <p:nvPr/>
          </p:nvGrpSpPr>
          <p:grpSpPr>
            <a:xfrm>
              <a:off x="498069" y="1779662"/>
              <a:ext cx="1112838" cy="1171575"/>
              <a:chOff x="1247" y="2783"/>
              <a:chExt cx="701" cy="738"/>
            </a:xfrm>
          </p:grpSpPr>
          <p:sp>
            <p:nvSpPr>
              <p:cNvPr id="13333" name="Oval 25"/>
              <p:cNvSpPr/>
              <p:nvPr/>
            </p:nvSpPr>
            <p:spPr>
              <a:xfrm>
                <a:off x="1247" y="2783"/>
                <a:ext cx="531" cy="738"/>
              </a:xfrm>
              <a:prstGeom prst="ellipse">
                <a:avLst/>
              </a:prstGeom>
              <a:solidFill>
                <a:srgbClr val="00B0F0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5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3334" name="Text Box 27"/>
              <p:cNvSpPr txBox="1"/>
              <p:nvPr/>
            </p:nvSpPr>
            <p:spPr>
              <a:xfrm>
                <a:off x="1268" y="2906"/>
                <a:ext cx="680" cy="4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5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玉</a:t>
                </a:r>
              </a:p>
            </p:txBody>
          </p:sp>
        </p:grpSp>
        <p:sp>
          <p:nvSpPr>
            <p:cNvPr id="66" name="任意多边形 65"/>
            <p:cNvSpPr/>
            <p:nvPr/>
          </p:nvSpPr>
          <p:spPr>
            <a:xfrm>
              <a:off x="341166" y="2951174"/>
              <a:ext cx="538052" cy="1642975"/>
            </a:xfrm>
            <a:custGeom>
              <a:avLst/>
              <a:gdLst>
                <a:gd name="connsiteX0" fmla="*/ 342900 w 342900"/>
                <a:gd name="connsiteY0" fmla="*/ 0 h 1878806"/>
                <a:gd name="connsiteX1" fmla="*/ 171450 w 342900"/>
                <a:gd name="connsiteY1" fmla="*/ 614362 h 1878806"/>
                <a:gd name="connsiteX2" fmla="*/ 307181 w 342900"/>
                <a:gd name="connsiteY2" fmla="*/ 942975 h 1878806"/>
                <a:gd name="connsiteX3" fmla="*/ 157163 w 342900"/>
                <a:gd name="connsiteY3" fmla="*/ 1321594 h 1878806"/>
                <a:gd name="connsiteX4" fmla="*/ 135731 w 342900"/>
                <a:gd name="connsiteY4" fmla="*/ 1585912 h 1878806"/>
                <a:gd name="connsiteX5" fmla="*/ 71438 w 342900"/>
                <a:gd name="connsiteY5" fmla="*/ 1757362 h 1878806"/>
                <a:gd name="connsiteX6" fmla="*/ 0 w 342900"/>
                <a:gd name="connsiteY6" fmla="*/ 1878806 h 1878806"/>
                <a:gd name="connsiteX7" fmla="*/ 0 w 342900"/>
                <a:gd name="connsiteY7" fmla="*/ 1878806 h 187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1878806">
                  <a:moveTo>
                    <a:pt x="342900" y="0"/>
                  </a:moveTo>
                  <a:cubicBezTo>
                    <a:pt x="260151" y="228600"/>
                    <a:pt x="177403" y="457200"/>
                    <a:pt x="171450" y="614362"/>
                  </a:cubicBezTo>
                  <a:cubicBezTo>
                    <a:pt x="165497" y="771524"/>
                    <a:pt x="309562" y="825103"/>
                    <a:pt x="307181" y="942975"/>
                  </a:cubicBezTo>
                  <a:cubicBezTo>
                    <a:pt x="304800" y="1060847"/>
                    <a:pt x="185738" y="1214438"/>
                    <a:pt x="157163" y="1321594"/>
                  </a:cubicBezTo>
                  <a:cubicBezTo>
                    <a:pt x="128588" y="1428750"/>
                    <a:pt x="150018" y="1513284"/>
                    <a:pt x="135731" y="1585912"/>
                  </a:cubicBezTo>
                  <a:cubicBezTo>
                    <a:pt x="121443" y="1658540"/>
                    <a:pt x="94060" y="1708546"/>
                    <a:pt x="71438" y="1757362"/>
                  </a:cubicBezTo>
                  <a:cubicBezTo>
                    <a:pt x="48816" y="1806178"/>
                    <a:pt x="0" y="1878806"/>
                    <a:pt x="0" y="1878806"/>
                  </a:cubicBezTo>
                  <a:lnTo>
                    <a:pt x="0" y="1878806"/>
                  </a:lnTo>
                </a:path>
              </a:pathLst>
            </a:custGeom>
            <a:ln w="952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  <p:grpSp>
        <p:nvGrpSpPr>
          <p:cNvPr id="26" name="组合 70"/>
          <p:cNvGrpSpPr/>
          <p:nvPr/>
        </p:nvGrpSpPr>
        <p:grpSpPr>
          <a:xfrm>
            <a:off x="9372600" y="571500"/>
            <a:ext cx="1473200" cy="3752850"/>
            <a:chOff x="341166" y="1779662"/>
            <a:chExt cx="1269741" cy="2814487"/>
          </a:xfrm>
        </p:grpSpPr>
        <p:grpSp>
          <p:nvGrpSpPr>
            <p:cNvPr id="13327" name="Group 23"/>
            <p:cNvGrpSpPr/>
            <p:nvPr/>
          </p:nvGrpSpPr>
          <p:grpSpPr>
            <a:xfrm>
              <a:off x="498069" y="1779662"/>
              <a:ext cx="1112838" cy="1171575"/>
              <a:chOff x="1247" y="2783"/>
              <a:chExt cx="701" cy="738"/>
            </a:xfrm>
          </p:grpSpPr>
          <p:sp>
            <p:nvSpPr>
              <p:cNvPr id="74" name="Oval 25"/>
              <p:cNvSpPr>
                <a:spLocks noChangeArrowheads="1"/>
              </p:cNvSpPr>
              <p:nvPr/>
            </p:nvSpPr>
            <p:spPr bwMode="auto">
              <a:xfrm>
                <a:off x="1247" y="2783"/>
                <a:ext cx="531" cy="738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5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endParaRPr>
              </a:p>
            </p:txBody>
          </p:sp>
          <p:sp>
            <p:nvSpPr>
              <p:cNvPr id="13330" name="Text Box 27"/>
              <p:cNvSpPr txBox="1"/>
              <p:nvPr/>
            </p:nvSpPr>
            <p:spPr>
              <a:xfrm>
                <a:off x="1268" y="2906"/>
                <a:ext cx="680" cy="4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5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义</a:t>
                </a:r>
              </a:p>
            </p:txBody>
          </p:sp>
        </p:grpSp>
        <p:sp>
          <p:nvSpPr>
            <p:cNvPr id="73" name="任意多边形 72"/>
            <p:cNvSpPr/>
            <p:nvPr/>
          </p:nvSpPr>
          <p:spPr>
            <a:xfrm>
              <a:off x="341166" y="2951174"/>
              <a:ext cx="539093" cy="1642975"/>
            </a:xfrm>
            <a:custGeom>
              <a:avLst/>
              <a:gdLst>
                <a:gd name="connsiteX0" fmla="*/ 342900 w 342900"/>
                <a:gd name="connsiteY0" fmla="*/ 0 h 1878806"/>
                <a:gd name="connsiteX1" fmla="*/ 171450 w 342900"/>
                <a:gd name="connsiteY1" fmla="*/ 614362 h 1878806"/>
                <a:gd name="connsiteX2" fmla="*/ 307181 w 342900"/>
                <a:gd name="connsiteY2" fmla="*/ 942975 h 1878806"/>
                <a:gd name="connsiteX3" fmla="*/ 157163 w 342900"/>
                <a:gd name="connsiteY3" fmla="*/ 1321594 h 1878806"/>
                <a:gd name="connsiteX4" fmla="*/ 135731 w 342900"/>
                <a:gd name="connsiteY4" fmla="*/ 1585912 h 1878806"/>
                <a:gd name="connsiteX5" fmla="*/ 71438 w 342900"/>
                <a:gd name="connsiteY5" fmla="*/ 1757362 h 1878806"/>
                <a:gd name="connsiteX6" fmla="*/ 0 w 342900"/>
                <a:gd name="connsiteY6" fmla="*/ 1878806 h 1878806"/>
                <a:gd name="connsiteX7" fmla="*/ 0 w 342900"/>
                <a:gd name="connsiteY7" fmla="*/ 1878806 h 187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1878806">
                  <a:moveTo>
                    <a:pt x="342900" y="0"/>
                  </a:moveTo>
                  <a:cubicBezTo>
                    <a:pt x="260151" y="228600"/>
                    <a:pt x="177403" y="457200"/>
                    <a:pt x="171450" y="614362"/>
                  </a:cubicBezTo>
                  <a:cubicBezTo>
                    <a:pt x="165497" y="771524"/>
                    <a:pt x="309562" y="825103"/>
                    <a:pt x="307181" y="942975"/>
                  </a:cubicBezTo>
                  <a:cubicBezTo>
                    <a:pt x="304800" y="1060847"/>
                    <a:pt x="185738" y="1214438"/>
                    <a:pt x="157163" y="1321594"/>
                  </a:cubicBezTo>
                  <a:cubicBezTo>
                    <a:pt x="128588" y="1428750"/>
                    <a:pt x="150018" y="1513284"/>
                    <a:pt x="135731" y="1585912"/>
                  </a:cubicBezTo>
                  <a:cubicBezTo>
                    <a:pt x="121443" y="1658540"/>
                    <a:pt x="94060" y="1708546"/>
                    <a:pt x="71438" y="1757362"/>
                  </a:cubicBezTo>
                  <a:cubicBezTo>
                    <a:pt x="48816" y="1806178"/>
                    <a:pt x="0" y="1878806"/>
                    <a:pt x="0" y="1878806"/>
                  </a:cubicBezTo>
                  <a:lnTo>
                    <a:pt x="0" y="1878806"/>
                  </a:lnTo>
                </a:path>
              </a:pathLst>
            </a:custGeom>
            <a:ln w="9525">
              <a:solidFill>
                <a:srgbClr val="66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00365 -0.761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3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6 L 0.00903 -0.6530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-3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-0.00712 -0.8641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4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0.01267 -0.4692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-2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7 L -0.00711 -0.4942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2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0.00261 -0.5432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2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-0.00538 -0.6983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-3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00417 -0.7219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3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0.004 -0.7356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3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22222E-6 L 0.00417 -0.4328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2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0.00087 -0.6289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L 0.01476 -0.7715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" y="-3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0.00208 -0.5078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2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ae1c0ff-5026-4947-8be4-8deebb65bb55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b7d26ce-dcb3-44ae-81ad-60ffcd26ba9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1005</Words>
  <Application>WPS 演示</Application>
  <PresentationFormat>自定义</PresentationFormat>
  <Paragraphs>177</Paragraphs>
  <Slides>30</Slides>
  <Notes>6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ffkt</cp:lastModifiedBy>
  <cp:revision>3</cp:revision>
  <dcterms:created xsi:type="dcterms:W3CDTF">2019-06-19T02:08:00Z</dcterms:created>
  <dcterms:modified xsi:type="dcterms:W3CDTF">2020-04-24T07:28:44Z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