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gif" ContentType="image/gif"/>
  <Default Extension="emf" ContentType="image/x-emf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9" r:id="rId3"/>
    <p:sldId id="306" r:id="rId5"/>
    <p:sldId id="352" r:id="rId6"/>
    <p:sldId id="362" r:id="rId7"/>
    <p:sldId id="363" r:id="rId8"/>
    <p:sldId id="368" r:id="rId9"/>
    <p:sldId id="364" r:id="rId10"/>
    <p:sldId id="392" r:id="rId11"/>
    <p:sldId id="276" r:id="rId12"/>
    <p:sldId id="312" r:id="rId13"/>
    <p:sldId id="369" r:id="rId14"/>
    <p:sldId id="393" r:id="rId15"/>
    <p:sldId id="330" r:id="rId16"/>
    <p:sldId id="319" r:id="rId17"/>
    <p:sldId id="371" r:id="rId18"/>
    <p:sldId id="373" r:id="rId19"/>
    <p:sldId id="360" r:id="rId20"/>
    <p:sldId id="374" r:id="rId21"/>
    <p:sldId id="375" r:id="rId22"/>
    <p:sldId id="376" r:id="rId23"/>
    <p:sldId id="397" r:id="rId24"/>
    <p:sldId id="377" r:id="rId25"/>
    <p:sldId id="378" r:id="rId26"/>
    <p:sldId id="399" r:id="rId27"/>
    <p:sldId id="379" r:id="rId28"/>
    <p:sldId id="403" r:id="rId29"/>
    <p:sldId id="381" r:id="rId30"/>
    <p:sldId id="388" r:id="rId31"/>
    <p:sldId id="348" r:id="rId32"/>
    <p:sldId id="385" r:id="rId33"/>
    <p:sldId id="396" r:id="rId34"/>
    <p:sldId id="394" r:id="rId35"/>
    <p:sldId id="386" r:id="rId36"/>
    <p:sldId id="398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00CC"/>
    <a:srgbClr val="FF9900"/>
    <a:srgbClr val="4E9FE6"/>
    <a:srgbClr val="EDFA7B"/>
    <a:srgbClr val="1C2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4660"/>
  </p:normalViewPr>
  <p:slideViewPr>
    <p:cSldViewPr snapToGrid="0">
      <p:cViewPr>
        <p:scale>
          <a:sx n="50" d="100"/>
          <a:sy n="50" d="100"/>
        </p:scale>
        <p:origin x="1382" y="8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869F0-1C92-42EB-8B8B-9AA450AE3E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0B7EE-AF02-4622-951C-41C3BFCD21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9CF4A9-87E7-4583-AF40-5C407B01C9A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9CF4A9-87E7-4583-AF40-5C407B01C9A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9CF4A9-87E7-4583-AF40-5C407B01C9A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60B3-95C2-4BEF-AE89-B02887FACC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D7F70-4518-4788-BF03-4975CF85C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60B3-95C2-4BEF-AE89-B02887FACC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D7F70-4518-4788-BF03-4975CF85C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60B3-95C2-4BEF-AE89-B02887FACC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D7F70-4518-4788-BF03-4975CF85C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">
        <p14:honeycomb/>
      </p:transition>
    </mc:Choice>
    <mc:Fallback>
      <p:transition spd="slow" advClick="0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60B3-95C2-4BEF-AE89-B02887FACC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D7F70-4518-4788-BF03-4975CF85C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60B3-95C2-4BEF-AE89-B02887FACC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D7F70-4518-4788-BF03-4975CF85C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60B3-95C2-4BEF-AE89-B02887FACC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D7F70-4518-4788-BF03-4975CF85C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60B3-95C2-4BEF-AE89-B02887FACC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D7F70-4518-4788-BF03-4975CF85C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60B3-95C2-4BEF-AE89-B02887FACC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D7F70-4518-4788-BF03-4975CF85CF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484"/>
            <a:ext cx="12192000" cy="68709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 t="84701" r="88835"/>
          <a:stretch>
            <a:fillRect/>
          </a:stretch>
        </p:blipFill>
        <p:spPr>
          <a:xfrm>
            <a:off x="218209" y="5145483"/>
            <a:ext cx="1865338" cy="17121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 t="84701" r="88835"/>
          <a:stretch>
            <a:fillRect/>
          </a:stretch>
        </p:blipFill>
        <p:spPr>
          <a:xfrm>
            <a:off x="10290053" y="344596"/>
            <a:ext cx="1865338" cy="17121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 t="84701" r="88835"/>
          <a:stretch>
            <a:fillRect/>
          </a:stretch>
        </p:blipFill>
        <p:spPr>
          <a:xfrm>
            <a:off x="3972793" y="7129"/>
            <a:ext cx="1865338" cy="17121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1273192" y="5145483"/>
            <a:ext cx="790654" cy="12864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0877865" y="2983343"/>
            <a:ext cx="790654" cy="12864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088733" y="271847"/>
            <a:ext cx="790654" cy="12864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7070304" y="2181763"/>
            <a:ext cx="790654" cy="12864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484"/>
            <a:ext cx="12192000" cy="6870968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541028" y="466724"/>
            <a:ext cx="11079471" cy="5972175"/>
          </a:xfrm>
          <a:prstGeom prst="rect">
            <a:avLst/>
          </a:prstGeom>
          <a:solidFill>
            <a:srgbClr val="EDFA7B">
              <a:alpha val="7000"/>
            </a:srgbClr>
          </a:solidFill>
          <a:ln>
            <a:noFill/>
          </a:ln>
          <a:effectLst>
            <a:glow rad="279400">
              <a:schemeClr val="accent4">
                <a:satMod val="175000"/>
                <a:alpha val="7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D60B3-95C2-4BEF-AE89-B02887FACC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D7F70-4518-4788-BF03-4975CF85CF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microsoft.com/office/2007/relationships/media" Target="../media/media1.m4a"/><Relationship Id="rId7" Type="http://schemas.openxmlformats.org/officeDocument/2006/relationships/audio" Target="../media/media1.m4a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microsoft.com/office/2007/relationships/media" Target="../media/media2.m4a"/><Relationship Id="rId2" Type="http://schemas.openxmlformats.org/officeDocument/2006/relationships/audio" Target="../media/media2.m4a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3.wdp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3.wdp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GIF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microsoft.com/office/2007/relationships/media" Target="../media/media3.m4a"/><Relationship Id="rId7" Type="http://schemas.openxmlformats.org/officeDocument/2006/relationships/audio" Target="../media/media3.m4a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emf"/><Relationship Id="rId2" Type="http://schemas.openxmlformats.org/officeDocument/2006/relationships/image" Target="../media/image16.jpeg"/><Relationship Id="rId1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17.emf"/><Relationship Id="rId2" Type="http://schemas.openxmlformats.org/officeDocument/2006/relationships/image" Target="../media/image15.emf"/><Relationship Id="rId1" Type="http://schemas.openxmlformats.org/officeDocument/2006/relationships/image" Target="../media/image20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17.emf"/><Relationship Id="rId2" Type="http://schemas.openxmlformats.org/officeDocument/2006/relationships/image" Target="../media/image15.emf"/><Relationship Id="rId1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microsoft.com/office/2007/relationships/hdphoto" Target="../media/hdphoto2.wdp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1273192" y="5145483"/>
            <a:ext cx="790654" cy="12864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0877865" y="2983343"/>
            <a:ext cx="790654" cy="12864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088733" y="271847"/>
            <a:ext cx="790654" cy="12864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213429" y="2283330"/>
            <a:ext cx="790654" cy="12864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 t="84701" r="88835"/>
          <a:stretch>
            <a:fillRect/>
          </a:stretch>
        </p:blipFill>
        <p:spPr>
          <a:xfrm>
            <a:off x="6084930" y="405046"/>
            <a:ext cx="1865338" cy="17121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268"/>
          <a:stretch>
            <a:fillRect/>
          </a:stretch>
        </p:blipFill>
        <p:spPr>
          <a:xfrm>
            <a:off x="2079625" y="3703884"/>
            <a:ext cx="6858000" cy="32049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5" t="13839" r="66509" b="16269"/>
          <a:stretch>
            <a:fillRect/>
          </a:stretch>
        </p:blipFill>
        <p:spPr>
          <a:xfrm rot="5400000">
            <a:off x="4619351" y="-485855"/>
            <a:ext cx="3451723" cy="113119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2835" y="1084580"/>
            <a:ext cx="35166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那一刻</a:t>
            </a:r>
            <a:endParaRPr lang="zh-CN" altLang="en-US" sz="72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1400192" y="5272483"/>
            <a:ext cx="790654" cy="12864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1004865" y="3110343"/>
            <a:ext cx="790654" cy="12864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215733" y="398847"/>
            <a:ext cx="790654" cy="12864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340429" y="2410330"/>
            <a:ext cx="790654" cy="12864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18925" y="2408507"/>
            <a:ext cx="1603179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我</a:t>
            </a:r>
            <a:endParaRPr lang="zh-CN" altLang="en-US" sz="115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 t="84701" r="88835"/>
          <a:stretch>
            <a:fillRect/>
          </a:stretch>
        </p:blipFill>
        <p:spPr>
          <a:xfrm>
            <a:off x="6211930" y="532046"/>
            <a:ext cx="1865338" cy="171219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 t="84701" r="88835"/>
          <a:stretch>
            <a:fillRect/>
          </a:stretch>
        </p:blipFill>
        <p:spPr>
          <a:xfrm>
            <a:off x="6769498" y="3723320"/>
            <a:ext cx="1865338" cy="171219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001" y="1006327"/>
            <a:ext cx="3677895" cy="51269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2" t="20131" r="17884" b="16859"/>
          <a:stretch>
            <a:fillRect/>
          </a:stretch>
        </p:blipFill>
        <p:spPr>
          <a:xfrm rot="5400000">
            <a:off x="5303236" y="-5303236"/>
            <a:ext cx="1585530" cy="1219200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8713" y="2236153"/>
            <a:ext cx="2667333" cy="2667333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4201160" y="2244090"/>
            <a:ext cx="501205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长大</a:t>
            </a:r>
            <a:endParaRPr lang="zh-CN" altLang="en-US" sz="138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60825" y="2408507"/>
            <a:ext cx="1603179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了</a:t>
            </a:r>
            <a:endParaRPr lang="zh-CN" altLang="en-US" sz="115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97975" y="5004435"/>
            <a:ext cx="29927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棠外附小</a:t>
            </a:r>
            <a:endParaRPr lang="zh-CN" altLang="en-US" sz="4800" b="1" dirty="0">
              <a:solidFill>
                <a:schemeClr val="bg2">
                  <a:lumMod val="90000"/>
                </a:schemeClr>
              </a:soli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冯文</a:t>
            </a:r>
            <a:endParaRPr lang="zh-CN" altLang="en-US" sz="4800" b="1" dirty="0">
              <a:solidFill>
                <a:schemeClr val="bg2">
                  <a:lumMod val="90000"/>
                </a:schemeClr>
              </a:soli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5" name="in the morning light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24790" y="6431915"/>
            <a:ext cx="464185" cy="464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000" numSld="2" showWhenStopped="0">
                <p:cTn id="3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4" grpId="0"/>
      <p:bldP spid="10" grpId="0"/>
      <p:bldP spid="33" grpId="0"/>
      <p:bldP spid="34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nsertfi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7590" y="583565"/>
            <a:ext cx="10116820" cy="56908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44290" y="2644170"/>
            <a:ext cx="2646878" cy="15696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9600" b="1" dirty="0">
                <a:ln w="9525"/>
                <a:gradFill>
                  <a:gsLst>
                    <a:gs pos="100000">
                      <a:srgbClr val="21A650"/>
                    </a:gs>
                    <a:gs pos="83000">
                      <a:srgbClr val="F7EA25"/>
                    </a:gs>
                    <a:gs pos="28000">
                      <a:srgbClr val="1EABE3"/>
                    </a:gs>
                    <a:gs pos="54000">
                      <a:srgbClr val="E31D85"/>
                    </a:gs>
                    <a:gs pos="0">
                      <a:srgbClr val="F7EA25"/>
                    </a:gs>
                  </a:gsLst>
                  <a:lin ang="0"/>
                </a:gradFill>
                <a:effectLst>
                  <a:innerShdw blurRad="63500" dist="38100" dir="16200000">
                    <a:schemeClr val="tx1">
                      <a:alpha val="50000"/>
                      <a:lumMod val="85000"/>
                      <a:lumOff val="15000"/>
                    </a:schemeClr>
                  </a:innerShdw>
                </a:effectLst>
                <a:latin typeface="汉仪综艺体简" panose="02010600000101010101" charset="-122"/>
                <a:ea typeface="汉仪综艺体简" panose="02010600000101010101" charset="-122"/>
              </a:rPr>
              <a:t>跌倒</a:t>
            </a:r>
            <a:endParaRPr lang="zh-CN" altLang="en-US" sz="9600" b="1" dirty="0">
              <a:ln w="9525"/>
              <a:gradFill>
                <a:gsLst>
                  <a:gs pos="100000">
                    <a:srgbClr val="21A650"/>
                  </a:gs>
                  <a:gs pos="83000">
                    <a:srgbClr val="F7EA25"/>
                  </a:gs>
                  <a:gs pos="28000">
                    <a:srgbClr val="1EABE3"/>
                  </a:gs>
                  <a:gs pos="54000">
                    <a:srgbClr val="E31D85"/>
                  </a:gs>
                  <a:gs pos="0">
                    <a:srgbClr val="F7EA25"/>
                  </a:gs>
                </a:gsLst>
                <a:lin ang="0"/>
              </a:gradFill>
              <a:effectLst>
                <a:innerShdw blurRad="63500" dist="38100" dir="16200000">
                  <a:schemeClr val="tx1">
                    <a:alpha val="50000"/>
                    <a:lumMod val="85000"/>
                    <a:lumOff val="15000"/>
                  </a:schemeClr>
                </a:innerShdw>
              </a:effectLst>
              <a:latin typeface="汉仪综艺体简" panose="02010600000101010101" charset="-122"/>
              <a:ea typeface="汉仪综艺体简" panose="02010600000101010101" charset="-122"/>
            </a:endParaRP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11"/>
          <a:stretch>
            <a:fillRect/>
          </a:stretch>
        </p:blipFill>
        <p:spPr>
          <a:xfrm>
            <a:off x="3907997" y="4085818"/>
            <a:ext cx="4376152" cy="291950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3"/>
          <a:stretch>
            <a:fillRect/>
          </a:stretch>
        </p:blipFill>
        <p:spPr>
          <a:xfrm>
            <a:off x="0" y="-7529"/>
            <a:ext cx="12192000" cy="687251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92630" y="839470"/>
            <a:ext cx="7399020" cy="1014730"/>
          </a:xfrm>
          <a:prstGeom prst="rect">
            <a:avLst/>
          </a:prstGeom>
          <a:gradFill>
            <a:gsLst>
              <a:gs pos="0">
                <a:srgbClr val="D7F7F4"/>
              </a:gs>
              <a:gs pos="100000">
                <a:srgbClr val="E9E193"/>
              </a:gs>
            </a:gsLst>
            <a:lin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FD857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粗宋简" panose="02010609000101010101" pitchFamily="49" charset="-122"/>
              </a:rPr>
              <a:t>弥足珍贵的教训</a:t>
            </a:r>
            <a:endParaRPr lang="zh-CN" altLang="en-US" sz="6000" b="1" dirty="0">
              <a:solidFill>
                <a:srgbClr val="FD857F"/>
              </a:solidFill>
              <a:latin typeface="楷体" panose="02010609060101010101" pitchFamily="49" charset="-122"/>
              <a:ea typeface="楷体" panose="02010609060101010101" pitchFamily="49" charset="-122"/>
              <a:cs typeface="经典粗宋简" panose="02010609000101010101" pitchFamily="49" charset="-122"/>
            </a:endParaRPr>
          </a:p>
        </p:txBody>
      </p:sp>
      <p:sp>
        <p:nvSpPr>
          <p:cNvPr id="13" name="同心圆 6"/>
          <p:cNvSpPr>
            <a:spLocks noChangeArrowheads="1"/>
          </p:cNvSpPr>
          <p:nvPr/>
        </p:nvSpPr>
        <p:spPr bwMode="auto">
          <a:xfrm>
            <a:off x="5224362" y="2108867"/>
            <a:ext cx="908164" cy="906025"/>
          </a:xfrm>
          <a:custGeom>
            <a:avLst/>
            <a:gdLst>
              <a:gd name="T0" fmla="*/ 401210123 w 21600"/>
              <a:gd name="T1" fmla="*/ 0 h 21600"/>
              <a:gd name="T2" fmla="*/ 117501832 w 21600"/>
              <a:gd name="T3" fmla="*/ 116727783 h 21600"/>
              <a:gd name="T4" fmla="*/ 0 w 21600"/>
              <a:gd name="T5" fmla="*/ 398565057 h 21600"/>
              <a:gd name="T6" fmla="*/ 117501832 w 21600"/>
              <a:gd name="T7" fmla="*/ 680402331 h 21600"/>
              <a:gd name="T8" fmla="*/ 401210123 w 21600"/>
              <a:gd name="T9" fmla="*/ 797130114 h 21600"/>
              <a:gd name="T10" fmla="*/ 684917280 w 21600"/>
              <a:gd name="T11" fmla="*/ 680402331 h 21600"/>
              <a:gd name="T12" fmla="*/ 802419112 w 21600"/>
              <a:gd name="T13" fmla="*/ 398565057 h 21600"/>
              <a:gd name="T14" fmla="*/ 684917280 w 21600"/>
              <a:gd name="T15" fmla="*/ 11672778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534" y="10800"/>
                </a:moveTo>
                <a:cubicBezTo>
                  <a:pt x="3534" y="14813"/>
                  <a:pt x="6787" y="18066"/>
                  <a:pt x="10800" y="18066"/>
                </a:cubicBezTo>
                <a:cubicBezTo>
                  <a:pt x="14813" y="18066"/>
                  <a:pt x="18066" y="14813"/>
                  <a:pt x="18066" y="10800"/>
                </a:cubicBezTo>
                <a:cubicBezTo>
                  <a:pt x="18066" y="6787"/>
                  <a:pt x="14813" y="3534"/>
                  <a:pt x="10800" y="3534"/>
                </a:cubicBezTo>
                <a:cubicBezTo>
                  <a:pt x="6787" y="3534"/>
                  <a:pt x="3534" y="6787"/>
                  <a:pt x="3534" y="10800"/>
                </a:cubicBezTo>
                <a:close/>
              </a:path>
            </a:pathLst>
          </a:custGeom>
          <a:solidFill>
            <a:srgbClr val="FD857F"/>
          </a:solidFill>
          <a:ln>
            <a:noFill/>
          </a:ln>
        </p:spPr>
        <p:txBody>
          <a:bodyPr lIns="115214" tIns="57607" rIns="115214" bIns="5760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D857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D857F"/>
              </a:solidFill>
              <a:effectLst/>
              <a:uLnTx/>
              <a:uFillTx/>
            </a:endParaRPr>
          </a:p>
        </p:txBody>
      </p:sp>
      <p:sp>
        <p:nvSpPr>
          <p:cNvPr id="14" name="同心圆 7"/>
          <p:cNvSpPr>
            <a:spLocks noChangeArrowheads="1"/>
          </p:cNvSpPr>
          <p:nvPr/>
        </p:nvSpPr>
        <p:spPr bwMode="auto">
          <a:xfrm>
            <a:off x="5224362" y="3396902"/>
            <a:ext cx="908164" cy="906025"/>
          </a:xfrm>
          <a:custGeom>
            <a:avLst/>
            <a:gdLst>
              <a:gd name="T0" fmla="*/ 401210123 w 21600"/>
              <a:gd name="T1" fmla="*/ 0 h 21600"/>
              <a:gd name="T2" fmla="*/ 117501832 w 21600"/>
              <a:gd name="T3" fmla="*/ 116727783 h 21600"/>
              <a:gd name="T4" fmla="*/ 0 w 21600"/>
              <a:gd name="T5" fmla="*/ 398565057 h 21600"/>
              <a:gd name="T6" fmla="*/ 117501832 w 21600"/>
              <a:gd name="T7" fmla="*/ 680402331 h 21600"/>
              <a:gd name="T8" fmla="*/ 401210123 w 21600"/>
              <a:gd name="T9" fmla="*/ 797130114 h 21600"/>
              <a:gd name="T10" fmla="*/ 684917280 w 21600"/>
              <a:gd name="T11" fmla="*/ 680402331 h 21600"/>
              <a:gd name="T12" fmla="*/ 802419112 w 21600"/>
              <a:gd name="T13" fmla="*/ 398565057 h 21600"/>
              <a:gd name="T14" fmla="*/ 684917280 w 21600"/>
              <a:gd name="T15" fmla="*/ 11672778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534" y="10800"/>
                </a:moveTo>
                <a:cubicBezTo>
                  <a:pt x="3534" y="14813"/>
                  <a:pt x="6787" y="18066"/>
                  <a:pt x="10800" y="18066"/>
                </a:cubicBezTo>
                <a:cubicBezTo>
                  <a:pt x="14813" y="18066"/>
                  <a:pt x="18066" y="14813"/>
                  <a:pt x="18066" y="10800"/>
                </a:cubicBezTo>
                <a:cubicBezTo>
                  <a:pt x="18066" y="6787"/>
                  <a:pt x="14813" y="3534"/>
                  <a:pt x="10800" y="3534"/>
                </a:cubicBezTo>
                <a:cubicBezTo>
                  <a:pt x="6787" y="3534"/>
                  <a:pt x="3534" y="6787"/>
                  <a:pt x="3534" y="10800"/>
                </a:cubicBezTo>
                <a:close/>
              </a:path>
            </a:pathLst>
          </a:custGeom>
          <a:solidFill>
            <a:srgbClr val="FD857F"/>
          </a:solidFill>
          <a:ln>
            <a:noFill/>
          </a:ln>
        </p:spPr>
        <p:txBody>
          <a:bodyPr lIns="115214" tIns="57607" rIns="115214" bIns="5760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D857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D857F"/>
              </a:solidFill>
              <a:effectLst/>
              <a:uLnTx/>
              <a:uFillTx/>
            </a:endParaRPr>
          </a:p>
        </p:txBody>
      </p:sp>
      <p:sp>
        <p:nvSpPr>
          <p:cNvPr id="15" name="同心圆 8"/>
          <p:cNvSpPr>
            <a:spLocks noChangeArrowheads="1"/>
          </p:cNvSpPr>
          <p:nvPr/>
        </p:nvSpPr>
        <p:spPr bwMode="auto">
          <a:xfrm>
            <a:off x="5224362" y="4682937"/>
            <a:ext cx="908164" cy="908025"/>
          </a:xfrm>
          <a:custGeom>
            <a:avLst/>
            <a:gdLst>
              <a:gd name="T0" fmla="*/ 401210123 w 21600"/>
              <a:gd name="T1" fmla="*/ 0 h 21600"/>
              <a:gd name="T2" fmla="*/ 117501832 w 21600"/>
              <a:gd name="T3" fmla="*/ 117501832 h 21600"/>
              <a:gd name="T4" fmla="*/ 0 w 21600"/>
              <a:gd name="T5" fmla="*/ 401210123 h 21600"/>
              <a:gd name="T6" fmla="*/ 117501832 w 21600"/>
              <a:gd name="T7" fmla="*/ 684917280 h 21600"/>
              <a:gd name="T8" fmla="*/ 401210123 w 21600"/>
              <a:gd name="T9" fmla="*/ 802419112 h 21600"/>
              <a:gd name="T10" fmla="*/ 684917280 w 21600"/>
              <a:gd name="T11" fmla="*/ 684917280 h 21600"/>
              <a:gd name="T12" fmla="*/ 802419112 w 21600"/>
              <a:gd name="T13" fmla="*/ 401210123 h 21600"/>
              <a:gd name="T14" fmla="*/ 684917280 w 21600"/>
              <a:gd name="T15" fmla="*/ 11750183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534" y="10800"/>
                </a:moveTo>
                <a:cubicBezTo>
                  <a:pt x="3534" y="14813"/>
                  <a:pt x="6787" y="18066"/>
                  <a:pt x="10800" y="18066"/>
                </a:cubicBezTo>
                <a:cubicBezTo>
                  <a:pt x="14813" y="18066"/>
                  <a:pt x="18066" y="14813"/>
                  <a:pt x="18066" y="10800"/>
                </a:cubicBezTo>
                <a:cubicBezTo>
                  <a:pt x="18066" y="6787"/>
                  <a:pt x="14813" y="3534"/>
                  <a:pt x="10800" y="3534"/>
                </a:cubicBezTo>
                <a:cubicBezTo>
                  <a:pt x="6787" y="3534"/>
                  <a:pt x="3534" y="6787"/>
                  <a:pt x="3534" y="10800"/>
                </a:cubicBezTo>
                <a:close/>
              </a:path>
            </a:pathLst>
          </a:custGeom>
          <a:solidFill>
            <a:srgbClr val="FD857F"/>
          </a:solidFill>
          <a:ln>
            <a:noFill/>
          </a:ln>
        </p:spPr>
        <p:txBody>
          <a:bodyPr lIns="115214" tIns="57607" rIns="115214" bIns="5760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kern="0" dirty="0">
                <a:solidFill>
                  <a:srgbClr val="FD857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</a:t>
            </a:r>
            <a:endParaRPr lang="zh-CN" altLang="en-US" kern="0" dirty="0">
              <a:solidFill>
                <a:srgbClr val="FD85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4454224" y="3848914"/>
            <a:ext cx="636115" cy="2001"/>
          </a:xfrm>
          <a:prstGeom prst="line">
            <a:avLst/>
          </a:prstGeom>
          <a:noFill/>
          <a:ln w="9525">
            <a:solidFill>
              <a:srgbClr val="FD85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15214" tIns="57607" rIns="115214" bIns="57607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D857F"/>
              </a:solidFill>
              <a:effectLst/>
              <a:uLnTx/>
              <a:uFillTx/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 flipV="1">
            <a:off x="4228183" y="2718885"/>
            <a:ext cx="862156" cy="260007"/>
          </a:xfrm>
          <a:prstGeom prst="line">
            <a:avLst/>
          </a:prstGeom>
          <a:noFill/>
          <a:ln w="9525">
            <a:solidFill>
              <a:srgbClr val="FD85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15214" tIns="57607" rIns="115214" bIns="57607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D857F"/>
              </a:solidFill>
              <a:effectLst/>
              <a:uLnTx/>
              <a:uFillTx/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4254188" y="4666937"/>
            <a:ext cx="862155" cy="260007"/>
          </a:xfrm>
          <a:prstGeom prst="line">
            <a:avLst/>
          </a:prstGeom>
          <a:noFill/>
          <a:ln w="9525">
            <a:solidFill>
              <a:srgbClr val="FD85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15214" tIns="57607" rIns="115214" bIns="57607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D857F"/>
              </a:solidFill>
              <a:effectLst/>
              <a:uLnTx/>
              <a:uFillTx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466112" y="2120270"/>
            <a:ext cx="4083441" cy="7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rgbClr val="FD85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一次失败的痛苦</a:t>
            </a:r>
            <a:endParaRPr lang="zh-CN" altLang="en-US" sz="4000" b="1" dirty="0">
              <a:solidFill>
                <a:srgbClr val="FD85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6496592" y="3410897"/>
            <a:ext cx="408344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rgbClr val="FD85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一次沉痛的教训</a:t>
            </a:r>
            <a:endParaRPr lang="zh-CN" altLang="en-US" sz="4000" b="1" dirty="0">
              <a:solidFill>
                <a:srgbClr val="FD85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6521992" y="4701524"/>
            <a:ext cx="408344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rgbClr val="FD85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遭人误会的苦闷</a:t>
            </a:r>
            <a:endParaRPr lang="zh-CN" altLang="en-US" sz="4000" b="1" dirty="0">
              <a:solidFill>
                <a:srgbClr val="FD85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11"/>
          <a:stretch>
            <a:fillRect/>
          </a:stretch>
        </p:blipFill>
        <p:spPr>
          <a:xfrm>
            <a:off x="-461010" y="1718418"/>
            <a:ext cx="6593536" cy="43985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44915" y="2719070"/>
            <a:ext cx="2108835" cy="5219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B0F0"/>
                </a:solidFill>
                <a:latin typeface="宋体-简" panose="02010800040101010101" charset="-122"/>
                <a:ea typeface="宋体-简" panose="02010800040101010101" charset="-122"/>
              </a:rPr>
              <a:t>考级失败</a:t>
            </a:r>
            <a:endParaRPr lang="zh-CN" altLang="en-US" sz="2800">
              <a:solidFill>
                <a:srgbClr val="00B0F0"/>
              </a:solidFill>
              <a:latin typeface="宋体-简" panose="02010800040101010101" charset="-122"/>
              <a:ea typeface="宋体-简" panose="0201080004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159500" y="2703195"/>
            <a:ext cx="4860290" cy="165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175375" y="5283835"/>
            <a:ext cx="4860290" cy="165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223000" y="4009390"/>
            <a:ext cx="4860290" cy="165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910955" y="5300345"/>
            <a:ext cx="2108835" cy="5219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B0F0"/>
                </a:solidFill>
                <a:latin typeface="宋体-简" panose="02010800040101010101" charset="-122"/>
                <a:ea typeface="宋体-简" panose="02010800040101010101" charset="-122"/>
              </a:rPr>
              <a:t>被同学误解</a:t>
            </a:r>
            <a:endParaRPr lang="zh-CN" altLang="en-US" sz="2800">
              <a:solidFill>
                <a:srgbClr val="00B0F0"/>
              </a:solidFill>
              <a:latin typeface="宋体-简" panose="02010800040101010101" charset="-122"/>
              <a:ea typeface="宋体-简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10955" y="4025900"/>
            <a:ext cx="2108835" cy="5219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B0F0"/>
                </a:solidFill>
                <a:latin typeface="宋体-简" panose="02010800040101010101" charset="-122"/>
                <a:ea typeface="宋体-简" panose="02010800040101010101" charset="-122"/>
              </a:rPr>
              <a:t>偷钱被打</a:t>
            </a:r>
            <a:endParaRPr lang="zh-CN" altLang="en-US" sz="2800">
              <a:solidFill>
                <a:srgbClr val="00B0F0"/>
              </a:solidFill>
              <a:latin typeface="宋体-简" panose="02010800040101010101" charset="-122"/>
              <a:ea typeface="宋体-简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6" fill="hold">
                                          <p:stCondLst>
                                            <p:cond delay="4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00"/>
                            </p:stCondLst>
                            <p:childTnLst>
                              <p:par>
                                <p:cTn id="3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6" fill="hold">
                                          <p:stCondLst>
                                            <p:cond delay="4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"/>
                            </p:stCondLst>
                            <p:childTnLst>
                              <p:par>
                                <p:cTn id="5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6" fill="hold">
                                          <p:stCondLst>
                                            <p:cond delay="4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bldLvl="0" animBg="1"/>
      <p:bldP spid="21" grpId="0"/>
      <p:bldP spid="23" grpId="0"/>
      <p:bldP spid="5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5705" y="1294765"/>
            <a:ext cx="7186295" cy="55568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4370" y="738505"/>
            <a:ext cx="9159875" cy="1198880"/>
          </a:xfrm>
          <a:prstGeom prst="rect">
            <a:avLst/>
          </a:prstGeom>
          <a:pattFill prst="pct20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    </a:t>
            </a:r>
            <a:r>
              <a:rPr lang="zh-CN" altLang="en-US" sz="360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今年我过生日，妈妈给我切蛋糕的时候，我发现她的眼角出现了浅浅的皱纹……  </a:t>
            </a:r>
            <a:endParaRPr lang="zh-CN" altLang="en-US" sz="3600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  <a:cs typeface="楷体-简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4370" y="2552700"/>
            <a:ext cx="9159875" cy="1753235"/>
          </a:xfrm>
          <a:prstGeom prst="rect">
            <a:avLst/>
          </a:prstGeom>
          <a:pattFill prst="pct20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    </a:t>
            </a:r>
            <a:r>
              <a:rPr lang="zh-CN" altLang="en-US" sz="36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今天爷爷走了很远的路，给我买了一双心爱的球鞋。接过爷爷递来的球鞋，我感觉手上沉甸甸的……  </a:t>
            </a:r>
            <a:endParaRPr lang="zh-CN" altLang="en-US" sz="36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-简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69" y="4932680"/>
            <a:ext cx="8593455" cy="645160"/>
          </a:xfrm>
          <a:prstGeom prst="rect">
            <a:avLst/>
          </a:prstGeom>
          <a:pattFill prst="pct20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    </a:t>
            </a:r>
            <a:r>
              <a:rPr lang="zh-CN" altLang="en-US" sz="3600" dirty="0">
                <a:solidFill>
                  <a:schemeClr val="accent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家长和老师的批评责怪</a:t>
            </a:r>
            <a:r>
              <a:rPr lang="en-US" altLang="zh-CN" sz="3600" dirty="0">
                <a:solidFill>
                  <a:schemeClr val="accent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……</a:t>
            </a:r>
            <a:endParaRPr lang="en-US" altLang="zh-CN" sz="3600" dirty="0">
              <a:solidFill>
                <a:schemeClr val="accent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-简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2180" y="5970905"/>
            <a:ext cx="7221220" cy="645160"/>
          </a:xfrm>
          <a:prstGeom prst="rect">
            <a:avLst/>
          </a:prstGeom>
          <a:pattFill prst="pct20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   </a:t>
            </a:r>
            <a:r>
              <a:rPr lang="zh-CN" altLang="en-US" sz="3600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同学之间的摩擦</a:t>
            </a:r>
            <a:r>
              <a:rPr lang="en-US" altLang="zh-CN" sz="3600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…</a:t>
            </a:r>
            <a:r>
              <a:rPr lang="en-US" altLang="zh-CN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…</a:t>
            </a:r>
            <a:endParaRPr lang="en-US" altLang="zh-CN" sz="3600" dirty="0">
              <a:solidFill>
                <a:schemeClr val="accent4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-简" panose="02010600040101010101" charset="-122"/>
            </a:endParaRPr>
          </a:p>
        </p:txBody>
      </p:sp>
      <p:pic>
        <p:nvPicPr>
          <p:cNvPr id="7" name="千与千寻k.Williams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05240" y="6250940"/>
            <a:ext cx="464185" cy="46418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97170" y="3877310"/>
            <a:ext cx="4707890" cy="7683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CN" altLang="en-US" sz="4400" b="1" kern="10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体会长辈的爱</a:t>
            </a:r>
            <a:endParaRPr lang="zh-CN" altLang="en-US" sz="4400" b="1" kern="100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98360" y="1784350"/>
            <a:ext cx="4443730" cy="7683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CN" altLang="en-US" sz="4400" b="1" kern="10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关心身边的人</a:t>
            </a:r>
            <a:endParaRPr lang="zh-CN" altLang="en-US" sz="4400" b="1" kern="100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54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>
                <p:cTn id="39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3180" y="1385570"/>
            <a:ext cx="7068820" cy="54660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77159" y="1639272"/>
            <a:ext cx="4892041" cy="397031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14675" y="1932751"/>
            <a:ext cx="4128770" cy="829945"/>
          </a:xfrm>
          <a:prstGeom prst="rect">
            <a:avLst/>
          </a:prstGeom>
          <a:pattFill prst="pct20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  </a:t>
            </a:r>
            <a:r>
              <a:rPr lang="zh-CN" altLang="en-US" sz="480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换位思考</a:t>
            </a:r>
            <a:endParaRPr lang="zh-CN" altLang="en-US" sz="4800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  <a:cs typeface="楷体-简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4989" y="3140997"/>
            <a:ext cx="4192270" cy="829945"/>
          </a:xfrm>
          <a:prstGeom prst="rect">
            <a:avLst/>
          </a:prstGeom>
          <a:pattFill prst="pct20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  </a:t>
            </a:r>
            <a:r>
              <a:rPr lang="zh-CN" altLang="en-US" sz="48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学会反思</a:t>
            </a:r>
            <a:endParaRPr lang="zh-CN" altLang="en-US" sz="48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楷体-简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94989" y="4349243"/>
            <a:ext cx="4231640" cy="829945"/>
          </a:xfrm>
          <a:prstGeom prst="rect">
            <a:avLst/>
          </a:prstGeom>
          <a:pattFill prst="pct20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  </a:t>
            </a:r>
            <a:r>
              <a:rPr lang="zh-CN" altLang="en-US" sz="48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-简" panose="02010600040101010101" charset="-122"/>
              </a:rPr>
              <a:t>宽容理解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-简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89137" y="550248"/>
            <a:ext cx="6403975" cy="922020"/>
          </a:xfrm>
          <a:prstGeom prst="rect">
            <a:avLst/>
          </a:prstGeom>
          <a:gradFill>
            <a:gsLst>
              <a:gs pos="22000">
                <a:srgbClr val="F8DADA"/>
              </a:gs>
              <a:gs pos="100000">
                <a:srgbClr val="DADFF8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发人深省的思考</a:t>
            </a:r>
            <a:endParaRPr lang="zh-CN" altLang="en-US" sz="5400" dirty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-1"/>
          <p:cNvGraphicFramePr/>
          <p:nvPr/>
        </p:nvGraphicFramePr>
        <p:xfrm>
          <a:off x="1186180" y="1604010"/>
          <a:ext cx="9819640" cy="4078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355"/>
                <a:gridCol w="2866390"/>
                <a:gridCol w="2718435"/>
                <a:gridCol w="2537460"/>
              </a:tblGrid>
              <a:tr h="98488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记忆搜索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事件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事件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8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事件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8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372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55245" y="73660"/>
            <a:ext cx="2492375" cy="52197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写什么</a:t>
            </a:r>
            <a:r>
              <a:rPr lang="en-US" altLang="zh-CN" sz="2800">
                <a:solidFill>
                  <a:schemeClr val="bg1"/>
                </a:solidFill>
              </a:rPr>
              <a:t>——</a:t>
            </a:r>
            <a:r>
              <a:rPr lang="zh-CN" altLang="en-US" sz="2800">
                <a:solidFill>
                  <a:schemeClr val="bg1"/>
                </a:solidFill>
              </a:rPr>
              <a:t>选材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05343" y="2346771"/>
            <a:ext cx="442517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公园里目睹清洁工劳动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62386" y="3455878"/>
            <a:ext cx="323024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独立完成作业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15012" y="4966288"/>
            <a:ext cx="273266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一个人在家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5147" y="1035932"/>
            <a:ext cx="364236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在三苏祠当小导游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3259" y="1488348"/>
            <a:ext cx="211108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考级失败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38953" y="1581747"/>
            <a:ext cx="1206027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撒谎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77507" y="2483089"/>
            <a:ext cx="299419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和朋友吵架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3259" y="5499753"/>
            <a:ext cx="345947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看见妈妈的白发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51230" y="3429000"/>
            <a:ext cx="192756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竞选班长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09511" y="3006309"/>
            <a:ext cx="147723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学游泳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8294" y="4249619"/>
            <a:ext cx="364235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因修改分数而挨打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30517" y="5717785"/>
            <a:ext cx="247360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搞恶作剧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12226" y="4443068"/>
            <a:ext cx="345947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去五星苗寨支教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35630" y="4341389"/>
            <a:ext cx="384969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公园里目睹清洁工劳动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659" y="4335292"/>
            <a:ext cx="3230244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独立完成作业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8659" y="5328284"/>
            <a:ext cx="2075503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一个人在家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659" y="2355710"/>
            <a:ext cx="364236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在三苏祠当小导游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7443" y="2384539"/>
            <a:ext cx="1658557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考级失败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05646" y="2384539"/>
            <a:ext cx="916468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撒谎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14303" y="2355710"/>
            <a:ext cx="208185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和朋友吵架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14303" y="3380004"/>
            <a:ext cx="272193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看见妈妈的白发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54821" y="3407535"/>
            <a:ext cx="1706929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竞选班长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8659" y="3407535"/>
            <a:ext cx="1443734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学游泳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37443" y="3398555"/>
            <a:ext cx="3088515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因修改分数而挨打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37443" y="4328160"/>
            <a:ext cx="1658557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搞恶作剧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35630" y="5328284"/>
            <a:ext cx="279709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去五星苗寨支教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8486" y="478406"/>
            <a:ext cx="2602706" cy="132343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楷体-简" panose="02010600040101010101" charset="-122"/>
                <a:ea typeface="楷体-简" panose="02010600040101010101" charset="-122"/>
                <a:cs typeface="楷体-简" panose="02010600040101010101" charset="-122"/>
              </a:rPr>
              <a:t>引以为豪的进步</a:t>
            </a:r>
            <a:endParaRPr lang="zh-CN" altLang="en-US" sz="4000" dirty="0">
              <a:latin typeface="楷体-简" panose="02010600040101010101" charset="-122"/>
              <a:ea typeface="楷体-简" panose="02010600040101010101" charset="-122"/>
              <a:cs typeface="楷体-简" panose="0201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80347" y="478407"/>
            <a:ext cx="2602706" cy="132343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楷体-简" panose="02010600040101010101" charset="-122"/>
                <a:ea typeface="楷体-简" panose="02010600040101010101" charset="-122"/>
                <a:cs typeface="楷体-简" panose="02010600040101010101" charset="-122"/>
              </a:rPr>
              <a:t>弥足珍贵的教训</a:t>
            </a:r>
            <a:endParaRPr lang="zh-CN" altLang="en-US" sz="4000" dirty="0">
              <a:latin typeface="楷体-简" panose="02010600040101010101" charset="-122"/>
              <a:ea typeface="楷体-简" panose="02010600040101010101" charset="-122"/>
              <a:cs typeface="楷体-简" panose="020106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12208" y="478406"/>
            <a:ext cx="2602707" cy="132343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楷体-简" panose="02010600040101010101" charset="-122"/>
                <a:ea typeface="楷体-简" panose="02010600040101010101" charset="-122"/>
                <a:cs typeface="楷体-简" panose="02010600040101010101" charset="-122"/>
              </a:rPr>
              <a:t>发人深省的思考</a:t>
            </a:r>
            <a:endParaRPr lang="zh-CN" altLang="en-US" sz="4000" dirty="0">
              <a:latin typeface="楷体-简" panose="02010600040101010101" charset="-122"/>
              <a:ea typeface="楷体-简" panose="02010600040101010101" charset="-122"/>
              <a:cs typeface="楷体-简" panose="0201060004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-1"/>
          <p:cNvGraphicFramePr/>
          <p:nvPr/>
        </p:nvGraphicFramePr>
        <p:xfrm>
          <a:off x="1186180" y="1604010"/>
          <a:ext cx="10021082" cy="4078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355"/>
                <a:gridCol w="2866390"/>
                <a:gridCol w="2718435"/>
                <a:gridCol w="2738902"/>
              </a:tblGrid>
              <a:tr h="98488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记忆搜索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事件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8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事件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事件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8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372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76249" y="808355"/>
            <a:ext cx="11325225" cy="584775"/>
          </a:xfrm>
          <a:prstGeom prst="rect">
            <a:avLst/>
          </a:prstGeom>
          <a:gradFill>
            <a:gsLst>
              <a:gs pos="44000">
                <a:srgbClr val="F3F6F8"/>
              </a:gs>
              <a:gs pos="0">
                <a:srgbClr val="F7F9FA"/>
              </a:gs>
              <a:gs pos="100000">
                <a:srgbClr val="EEF2F5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-简" panose="02010600040101010101" charset="-122"/>
                <a:ea typeface="楷体-简" panose="02010600040101010101" charset="-122"/>
                <a:cs typeface="楷体-简" panose="02010600040101010101" charset="-122"/>
              </a:rPr>
              <a:t>引以为豪的进步    弥足珍贵的教训    发人深省的思考</a:t>
            </a:r>
            <a:endParaRPr lang="zh-CN" altLang="en-US" sz="3200" dirty="0">
              <a:latin typeface="楷体-简" panose="02010600040101010101" charset="-122"/>
              <a:ea typeface="楷体-简" panose="02010600040101010101" charset="-122"/>
              <a:cs typeface="楷体-简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45790" y="3510280"/>
            <a:ext cx="22739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楷体-简" panose="02010600040101010101" charset="-122"/>
                <a:ea typeface="楷体-简" panose="02010600040101010101" charset="-122"/>
              </a:rPr>
              <a:t>考第一名</a:t>
            </a:r>
            <a:endParaRPr lang="zh-CN" altLang="en-US" sz="4000" dirty="0">
              <a:solidFill>
                <a:srgbClr val="C00000"/>
              </a:solidFill>
              <a:latin typeface="楷体-简" panose="02010600040101010101" charset="-122"/>
              <a:ea typeface="楷体-简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19763" y="3510280"/>
            <a:ext cx="2908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楷体-简" panose="02010600040101010101" charset="-122"/>
                <a:ea typeface="楷体-简" panose="02010600040101010101" charset="-122"/>
              </a:rPr>
              <a:t>舞台上跌倒</a:t>
            </a:r>
            <a:endParaRPr lang="zh-CN" altLang="en-US" sz="4000" dirty="0">
              <a:solidFill>
                <a:srgbClr val="C00000"/>
              </a:solidFill>
              <a:latin typeface="楷体-简" panose="02010600040101010101" charset="-122"/>
              <a:ea typeface="楷体-简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45" y="73660"/>
            <a:ext cx="2492375" cy="52197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写什么</a:t>
            </a:r>
            <a:r>
              <a:rPr lang="en-US" altLang="zh-CN" sz="2800">
                <a:solidFill>
                  <a:schemeClr val="bg1"/>
                </a:solidFill>
              </a:rPr>
              <a:t>——</a:t>
            </a:r>
            <a:r>
              <a:rPr lang="zh-CN" altLang="en-US" sz="2800">
                <a:solidFill>
                  <a:schemeClr val="bg1"/>
                </a:solidFill>
              </a:rPr>
              <a:t>选材</a:t>
            </a:r>
            <a:endParaRPr lang="zh-CN" altLang="en-US" sz="280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6076" b="75050" l="10000" r="94000">
                        <a14:foregroundMark x1="89400" y1="50704" x2="94000" y2="46680"/>
                        <a14:foregroundMark x1="19200" y1="74648" x2="28400" y2="73843"/>
                        <a14:foregroundMark x1="28400" y1="73843" x2="33600" y2="748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471" b="21227"/>
          <a:stretch>
            <a:fillRect/>
          </a:stretch>
        </p:blipFill>
        <p:spPr>
          <a:xfrm rot="16200000">
            <a:off x="2127854" y="1896752"/>
            <a:ext cx="2834020" cy="16726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6076" b="75050" l="10000" r="94000">
                        <a14:foregroundMark x1="89400" y1="50704" x2="94000" y2="46680"/>
                        <a14:foregroundMark x1="19200" y1="74648" x2="28400" y2="73843"/>
                        <a14:foregroundMark x1="28400" y1="73843" x2="33600" y2="748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471" b="21227"/>
          <a:stretch>
            <a:fillRect/>
          </a:stretch>
        </p:blipFill>
        <p:spPr>
          <a:xfrm rot="16200000">
            <a:off x="5048560" y="1896752"/>
            <a:ext cx="2834020" cy="1672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6249" y="808355"/>
            <a:ext cx="11325225" cy="584775"/>
          </a:xfrm>
          <a:prstGeom prst="rect">
            <a:avLst/>
          </a:prstGeom>
          <a:gradFill>
            <a:gsLst>
              <a:gs pos="44000">
                <a:srgbClr val="F3F6F8"/>
              </a:gs>
              <a:gs pos="0">
                <a:srgbClr val="F7F9FA"/>
              </a:gs>
              <a:gs pos="100000">
                <a:srgbClr val="EEF2F5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-简" panose="02010600040101010101" charset="-122"/>
                <a:ea typeface="楷体-简" panose="02010600040101010101" charset="-122"/>
                <a:cs typeface="楷体-简" panose="02010600040101010101" charset="-122"/>
              </a:rPr>
              <a:t>引以为豪的进步    弥足珍贵的教训    发人深省的思考</a:t>
            </a:r>
            <a:endParaRPr lang="zh-CN" altLang="en-US" sz="3200" dirty="0">
              <a:latin typeface="楷体-简" panose="02010600040101010101" charset="-122"/>
              <a:ea typeface="楷体-简" panose="02010600040101010101" charset="-122"/>
              <a:cs typeface="楷体-简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45" y="73660"/>
            <a:ext cx="2492375" cy="52197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写什么</a:t>
            </a:r>
            <a:r>
              <a:rPr lang="en-US" altLang="zh-CN" sz="2800">
                <a:solidFill>
                  <a:schemeClr val="bg1"/>
                </a:solidFill>
              </a:rPr>
              <a:t>——</a:t>
            </a:r>
            <a:r>
              <a:rPr lang="zh-CN" altLang="en-US" sz="2800">
                <a:solidFill>
                  <a:schemeClr val="bg1"/>
                </a:solidFill>
              </a:rPr>
              <a:t>选材</a:t>
            </a:r>
            <a:endParaRPr lang="zh-CN" altLang="en-US" sz="280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440" y="1882594"/>
            <a:ext cx="9723120" cy="416705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-1"/>
          <p:cNvGraphicFramePr/>
          <p:nvPr/>
        </p:nvGraphicFramePr>
        <p:xfrm>
          <a:off x="1186180" y="1604010"/>
          <a:ext cx="10021082" cy="4078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355"/>
                <a:gridCol w="2866390"/>
                <a:gridCol w="2718435"/>
                <a:gridCol w="2738902"/>
              </a:tblGrid>
              <a:tr h="98488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记忆搜索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事件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zh-CN" sz="28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事件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事件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372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600" b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76249" y="808355"/>
            <a:ext cx="11325225" cy="584775"/>
          </a:xfrm>
          <a:prstGeom prst="rect">
            <a:avLst/>
          </a:prstGeom>
          <a:gradFill>
            <a:gsLst>
              <a:gs pos="44000">
                <a:srgbClr val="F3F6F8"/>
              </a:gs>
              <a:gs pos="0">
                <a:srgbClr val="F7F9FA"/>
              </a:gs>
              <a:gs pos="100000">
                <a:srgbClr val="EEF2F5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-简" panose="02010600040101010101" charset="-122"/>
                <a:ea typeface="楷体-简" panose="02010600040101010101" charset="-122"/>
                <a:cs typeface="楷体-简" panose="02010600040101010101" charset="-122"/>
              </a:rPr>
              <a:t>引以为豪的进步    弥足珍贵的教训    发人深省的思考</a:t>
            </a:r>
            <a:endParaRPr lang="zh-CN" altLang="en-US" sz="3200" dirty="0">
              <a:latin typeface="楷体-简" panose="02010600040101010101" charset="-122"/>
              <a:ea typeface="楷体-简" panose="02010600040101010101" charset="-122"/>
              <a:cs typeface="楷体-简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45790" y="3510280"/>
            <a:ext cx="22739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楷体-简" panose="02010600040101010101" charset="-122"/>
                <a:ea typeface="楷体-简" panose="02010600040101010101" charset="-122"/>
              </a:rPr>
              <a:t>考第一名</a:t>
            </a:r>
            <a:endParaRPr lang="zh-CN" altLang="en-US" sz="4000" dirty="0">
              <a:solidFill>
                <a:srgbClr val="C00000"/>
              </a:solidFill>
              <a:latin typeface="楷体-简" panose="02010600040101010101" charset="-122"/>
              <a:ea typeface="楷体-简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04470" y="3510279"/>
            <a:ext cx="2827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楷体-简" panose="02010600040101010101" charset="-122"/>
                <a:ea typeface="楷体-简" panose="02010600040101010101" charset="-122"/>
              </a:rPr>
              <a:t>和妈妈顶嘴</a:t>
            </a:r>
            <a:endParaRPr lang="zh-CN" altLang="en-US" sz="4000" dirty="0">
              <a:solidFill>
                <a:srgbClr val="C00000"/>
              </a:solidFill>
              <a:latin typeface="楷体-简" panose="02010600040101010101" charset="-122"/>
              <a:ea typeface="楷体-简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19763" y="3510280"/>
            <a:ext cx="2908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楷体-简" panose="02010600040101010101" charset="-122"/>
                <a:ea typeface="楷体-简" panose="02010600040101010101" charset="-122"/>
              </a:rPr>
              <a:t>舞台上跌倒</a:t>
            </a:r>
            <a:endParaRPr lang="zh-CN" altLang="en-US" sz="4000" dirty="0">
              <a:solidFill>
                <a:srgbClr val="C00000"/>
              </a:solidFill>
              <a:latin typeface="楷体-简" panose="02010600040101010101" charset="-122"/>
              <a:ea typeface="楷体-简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65570" y="4307620"/>
            <a:ext cx="7086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Arial" panose="020B0604020202090204" pitchFamily="34" charset="0"/>
                <a:cs typeface="Arial" panose="020B0604020202090204" pitchFamily="34" charset="0"/>
              </a:rPr>
              <a:t>√</a:t>
            </a:r>
            <a:endParaRPr lang="zh-CN" altLang="en-US" sz="4400" dirty="0">
              <a:solidFill>
                <a:srgbClr val="C00000"/>
              </a:solidFill>
              <a:latin typeface="Arial" panose="020B0604020202090204" pitchFamily="34" charset="0"/>
              <a:cs typeface="Arial" panose="020B060402020209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45" y="73660"/>
            <a:ext cx="2492375" cy="52197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写什么</a:t>
            </a:r>
            <a:r>
              <a:rPr lang="en-US" altLang="zh-CN" sz="2800">
                <a:solidFill>
                  <a:schemeClr val="bg1"/>
                </a:solidFill>
              </a:rPr>
              <a:t>——</a:t>
            </a:r>
            <a:r>
              <a:rPr lang="zh-CN" altLang="en-US" sz="2800">
                <a:solidFill>
                  <a:schemeClr val="bg1"/>
                </a:solidFill>
              </a:rPr>
              <a:t>选材</a:t>
            </a:r>
            <a:endParaRPr lang="zh-CN" altLang="en-US" sz="280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6076" b="75050" l="10000" r="94000">
                        <a14:foregroundMark x1="89400" y1="50704" x2="94000" y2="46680"/>
                        <a14:foregroundMark x1="19200" y1="74648" x2="28400" y2="73843"/>
                        <a14:foregroundMark x1="28400" y1="73843" x2="33600" y2="748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471" b="21227"/>
          <a:stretch>
            <a:fillRect/>
          </a:stretch>
        </p:blipFill>
        <p:spPr>
          <a:xfrm rot="16200000">
            <a:off x="2127854" y="1896752"/>
            <a:ext cx="2834020" cy="16726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6076" b="75050" l="10000" r="94000">
                        <a14:foregroundMark x1="89400" y1="50704" x2="94000" y2="46680"/>
                        <a14:foregroundMark x1="19200" y1="74648" x2="28400" y2="73843"/>
                        <a14:foregroundMark x1="28400" y1="73843" x2="33600" y2="748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471" b="21227"/>
          <a:stretch>
            <a:fillRect/>
          </a:stretch>
        </p:blipFill>
        <p:spPr>
          <a:xfrm rot="16200000">
            <a:off x="5048560" y="1896752"/>
            <a:ext cx="2834020" cy="1672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333381" y="0"/>
            <a:ext cx="12376587" cy="7134089"/>
            <a:chOff x="-333381" y="0"/>
            <a:chExt cx="12376587" cy="7134089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742950" y="6610361"/>
              <a:ext cx="9988073" cy="9514"/>
            </a:xfrm>
            <a:prstGeom prst="line">
              <a:avLst/>
            </a:prstGeom>
            <a:ln>
              <a:solidFill>
                <a:srgbClr val="818DD5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297569" y="904875"/>
              <a:ext cx="0" cy="4680080"/>
            </a:xfrm>
            <a:prstGeom prst="line">
              <a:avLst/>
            </a:prstGeom>
            <a:ln>
              <a:solidFill>
                <a:srgbClr val="818DD5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466850" y="314325"/>
              <a:ext cx="10409679" cy="0"/>
            </a:xfrm>
            <a:prstGeom prst="line">
              <a:avLst/>
            </a:prstGeom>
            <a:ln>
              <a:solidFill>
                <a:srgbClr val="818DD5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876529" y="314325"/>
              <a:ext cx="0" cy="5121391"/>
            </a:xfrm>
            <a:prstGeom prst="line">
              <a:avLst/>
            </a:prstGeom>
            <a:ln>
              <a:solidFill>
                <a:srgbClr val="818DD5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0561473">
              <a:off x="10618476" y="4952472"/>
              <a:ext cx="1424730" cy="2015304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185" y="0"/>
              <a:ext cx="1489246" cy="148924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333381" y="5628790"/>
              <a:ext cx="1505299" cy="1505299"/>
            </a:xfrm>
            <a:prstGeom prst="rect">
              <a:avLst/>
            </a:prstGeom>
          </p:spPr>
        </p:pic>
      </p:grpSp>
      <p:pic>
        <p:nvPicPr>
          <p:cNvPr id="2" name="图片 1" descr="48073a133a6c4b3c8df89b6dcbfeac7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2415" y="500380"/>
            <a:ext cx="9017635" cy="622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56713" y="2117417"/>
            <a:ext cx="24894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楷体-简" panose="02010600040101010101" charset="-122"/>
                <a:ea typeface="楷体-简" panose="02010600040101010101" charset="-122"/>
                <a:cs typeface="楷体-简" panose="02010600040101010101" charset="-122"/>
              </a:rPr>
              <a:t>1997</a:t>
            </a:r>
            <a:r>
              <a:rPr lang="zh-CN" altLang="en-US" sz="4000" dirty="0">
                <a:solidFill>
                  <a:srgbClr val="C00000"/>
                </a:solidFill>
                <a:latin typeface="楷体-简" panose="02010600040101010101" charset="-122"/>
                <a:ea typeface="楷体-简" panose="02010600040101010101" charset="-122"/>
                <a:cs typeface="楷体-简" panose="02010600040101010101" charset="-122"/>
              </a:rPr>
              <a:t>年</a:t>
            </a:r>
            <a:endParaRPr lang="zh-CN" altLang="en-US" sz="4000" dirty="0">
              <a:solidFill>
                <a:srgbClr val="C00000"/>
              </a:solidFill>
              <a:latin typeface="楷体-简" panose="02010600040101010101" charset="-122"/>
              <a:ea typeface="楷体-简" panose="02010600040101010101" charset="-122"/>
              <a:cs typeface="楷体-简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1032" y="2117417"/>
            <a:ext cx="31749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楷体-简" panose="02010600040101010101" charset="-122"/>
                <a:ea typeface="楷体-简" panose="02010600040101010101" charset="-122"/>
              </a:rPr>
              <a:t>县城剧院</a:t>
            </a:r>
            <a:endParaRPr lang="zh-CN" altLang="en-US" sz="4000" dirty="0">
              <a:solidFill>
                <a:srgbClr val="C00000"/>
              </a:solidFill>
              <a:latin typeface="楷体-简" panose="02010600040101010101" charset="-122"/>
              <a:ea typeface="楷体-简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7956" y="2117417"/>
            <a:ext cx="691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楷体-简" panose="02010600040101010101" charset="-122"/>
                <a:ea typeface="楷体-简" panose="02010600040101010101" charset="-122"/>
              </a:rPr>
              <a:t>我</a:t>
            </a:r>
            <a:endParaRPr lang="zh-CN" altLang="en-US" sz="4000">
              <a:solidFill>
                <a:srgbClr val="C00000"/>
              </a:solidFill>
              <a:latin typeface="楷体-简" panose="02010600040101010101" charset="-122"/>
              <a:ea typeface="楷体-简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3608" y="4507079"/>
            <a:ext cx="2749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楷体-简" panose="02010600040101010101" charset="-122"/>
                <a:ea typeface="楷体-简" panose="02010600040101010101" charset="-122"/>
              </a:rPr>
              <a:t>参加艺术节舞蹈比赛</a:t>
            </a:r>
            <a:endParaRPr lang="zh-CN" altLang="en-US" sz="4000" dirty="0">
              <a:solidFill>
                <a:srgbClr val="C00000"/>
              </a:solidFill>
              <a:latin typeface="楷体-简" panose="02010600040101010101" charset="-122"/>
              <a:ea typeface="楷体-简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46206" y="4507079"/>
            <a:ext cx="39197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楷体-简" panose="02010600040101010101" charset="-122"/>
                <a:ea typeface="楷体-简" panose="02010600040101010101" charset="-122"/>
              </a:rPr>
              <a:t>表演时跌倒，站起来坚持演出</a:t>
            </a:r>
            <a:endParaRPr lang="zh-CN" altLang="en-US" sz="4000" dirty="0">
              <a:solidFill>
                <a:srgbClr val="C00000"/>
              </a:solidFill>
              <a:latin typeface="楷体-简" panose="02010600040101010101" charset="-122"/>
              <a:ea typeface="楷体-简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76852" y="4507080"/>
            <a:ext cx="3566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楷体-简" panose="02010600040101010101" charset="-122"/>
                <a:ea typeface="楷体-简" panose="02010600040101010101" charset="-122"/>
              </a:rPr>
              <a:t>圆满完成表演，收获了成长</a:t>
            </a:r>
            <a:endParaRPr lang="zh-CN" altLang="en-US" sz="4000" dirty="0">
              <a:solidFill>
                <a:srgbClr val="C00000"/>
              </a:solidFill>
              <a:latin typeface="楷体-简" panose="02010600040101010101" charset="-122"/>
              <a:ea typeface="楷体-简" panose="02010600040101010101" charset="-122"/>
            </a:endParaRPr>
          </a:p>
        </p:txBody>
      </p:sp>
      <p:graphicFrame>
        <p:nvGraphicFramePr>
          <p:cNvPr id="3" name="表格 11"/>
          <p:cNvGraphicFramePr>
            <a:graphicFrameLocks noGrp="1"/>
          </p:cNvGraphicFramePr>
          <p:nvPr/>
        </p:nvGraphicFramePr>
        <p:xfrm>
          <a:off x="670560" y="875704"/>
          <a:ext cx="10850880" cy="5213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30880"/>
                <a:gridCol w="3865924"/>
                <a:gridCol w="3754076"/>
              </a:tblGrid>
              <a:tr h="10584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地点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人物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1318019"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10245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起因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经过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结果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1812465">
                <a:tc>
                  <a:txBody>
                    <a:bodyPr/>
                    <a:lstStyle/>
                    <a:p>
                      <a:pPr algn="ctr"/>
                      <a:endParaRPr lang="zh-CN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7074" t="7258" r="6445" b="7848"/>
          <a:stretch>
            <a:fillRect/>
          </a:stretch>
        </p:blipFill>
        <p:spPr>
          <a:xfrm>
            <a:off x="3576576" y="160053"/>
            <a:ext cx="4757195" cy="65378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99888" y="6412992"/>
            <a:ext cx="1603248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699760" y="6496050"/>
            <a:ext cx="742950" cy="1112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3435" y="2623185"/>
            <a:ext cx="3451860" cy="35534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49548" y="2514601"/>
            <a:ext cx="8556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滑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5079" y="2514600"/>
            <a:ext cx="8556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蹬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04088" y="2514600"/>
            <a:ext cx="8556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跃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66325" y="2514600"/>
            <a:ext cx="8556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砸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93851" y="2514600"/>
            <a:ext cx="8556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坐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28715" y="2514600"/>
            <a:ext cx="8556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站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2812343" y="2969855"/>
            <a:ext cx="915572" cy="0"/>
          </a:xfrm>
          <a:prstGeom prst="straightConnector1">
            <a:avLst/>
          </a:prstGeom>
          <a:ln w="762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4508621" y="3002536"/>
            <a:ext cx="915572" cy="0"/>
          </a:xfrm>
          <a:prstGeom prst="straightConnector1">
            <a:avLst/>
          </a:prstGeom>
          <a:ln w="762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6094907" y="3009611"/>
            <a:ext cx="915572" cy="0"/>
          </a:xfrm>
          <a:prstGeom prst="straightConnector1">
            <a:avLst/>
          </a:prstGeom>
          <a:ln w="762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7662639" y="3035217"/>
            <a:ext cx="915572" cy="0"/>
          </a:xfrm>
          <a:prstGeom prst="straightConnector1">
            <a:avLst/>
          </a:prstGeom>
          <a:ln w="762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9213143" y="3009611"/>
            <a:ext cx="915572" cy="0"/>
          </a:xfrm>
          <a:prstGeom prst="straightConnector1">
            <a:avLst/>
          </a:prstGeom>
          <a:ln w="762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95826" y="2514600"/>
            <a:ext cx="1884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慢镜头</a:t>
            </a:r>
            <a:endParaRPr lang="zh-CN" altLang="en-US" sz="36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277320" y="2120470"/>
          <a:ext cx="11621451" cy="169772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55649"/>
                <a:gridCol w="9965802"/>
              </a:tblGrid>
              <a:tr h="1697723">
                <a:tc>
                  <a:txBody>
                    <a:bodyPr/>
                    <a:lstStyle/>
                    <a:p>
                      <a:pPr algn="ctr" fontAlgn="ctr"/>
                      <a:br>
                        <a:rPr lang="zh-CN" altLang="en-US" sz="2400" u="none" strike="noStrike" dirty="0">
                          <a:effectLst/>
                        </a:rPr>
                      </a:br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24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913378" y="235646"/>
          <a:ext cx="9499260" cy="638670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5317"/>
                <a:gridCol w="1225726"/>
                <a:gridCol w="6848217"/>
              </a:tblGrid>
              <a:tr h="623093">
                <a:tc rowSpan="5">
                  <a:txBody>
                    <a:bodyPr/>
                    <a:lstStyle/>
                    <a:p>
                      <a:pPr algn="ctr" fontAlgn="ctr"/>
                      <a:endParaRPr lang="zh-CN" alt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6160" marR="126160" marT="63080" marB="6308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2800" u="none" strike="noStrike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所见     所闻     所思    所感</a:t>
                      </a:r>
                      <a:endParaRPr lang="zh-CN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6160" marR="126160" marT="63080" marB="63080" anchor="ctr"/>
                </a:tc>
                <a:tc hMerge="1">
                  <a:tcPr/>
                </a:tc>
              </a:tr>
              <a:tr h="1518790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800" b="0" i="0" u="none" strike="noStrike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352" marR="12352" marT="123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2800" b="0" i="0" u="none" strike="noStrike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352" marR="12352" marT="12352" marB="0" anchor="ctr"/>
                </a:tc>
              </a:tr>
              <a:tr h="142143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800" b="0" i="0" u="none" strike="noStrike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352" marR="12352" marT="123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2800" b="0" i="0" u="none" strike="noStrike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352" marR="12352" marT="12352" marB="0" anchor="ctr"/>
                </a:tc>
              </a:tr>
              <a:tr h="1421432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800" b="0" i="0" u="none" strike="noStrike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352" marR="12352" marT="123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2800" b="0" i="0" u="none" strike="noStrike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352" marR="12352" marT="12352" marB="0" anchor="ctr"/>
                </a:tc>
              </a:tr>
              <a:tr h="1401961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800" b="0" i="0" u="none" strike="noStrike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352" marR="12352" marT="123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2800" b="0" i="0" u="none" strike="noStrike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352" marR="12352" marT="12352" marB="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315619" y="2459504"/>
            <a:ext cx="69762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zh-CN" altLang="en-US" sz="4000" dirty="0"/>
              <a:t>多</a:t>
            </a:r>
            <a:endParaRPr lang="en-US" altLang="zh-CN" sz="4000" dirty="0"/>
          </a:p>
          <a:p>
            <a:pPr algn="ctr" fontAlgn="ctr"/>
            <a:r>
              <a:rPr lang="zh-CN" altLang="en-US" sz="4000" dirty="0"/>
              <a:t>角</a:t>
            </a:r>
            <a:endParaRPr lang="en-US" altLang="zh-CN" sz="4000" dirty="0"/>
          </a:p>
          <a:p>
            <a:pPr algn="ctr" fontAlgn="ctr"/>
            <a:r>
              <a:rPr lang="zh-CN" altLang="en-US" sz="4000" dirty="0"/>
              <a:t>度</a:t>
            </a:r>
            <a:endParaRPr lang="zh-CN" altLang="en-US" sz="4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46888" y="1047725"/>
            <a:ext cx="58240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训练苦；舞蹈演员的担当；（所思）</a:t>
            </a:r>
            <a:b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成就感（所感）掌声像拂过草原的微风，持久地响了起来（所闻）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46888" y="2662941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鼓励的话语和示意我站起来的手势</a:t>
            </a:r>
            <a:b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（所见  所闻）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46888" y="4361336"/>
            <a:ext cx="695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掌声像拂过草原的微风，持久地响了起来（所闻）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46888" y="5690400"/>
            <a:ext cx="5724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评委老师的脸上绽开了一朵朵花（所见）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05549" y="1386279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6013" y="27985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老师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26013" y="42997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观众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26012" y="56596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评委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06629" y="124141"/>
          <a:ext cx="5178742" cy="660971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98590"/>
                <a:gridCol w="686850"/>
                <a:gridCol w="597605"/>
                <a:gridCol w="514769"/>
                <a:gridCol w="1094621"/>
                <a:gridCol w="532518"/>
                <a:gridCol w="1153789"/>
              </a:tblGrid>
              <a:tr h="377975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</a:rPr>
                        <a:t>“那一刻，我长大了”        思考板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326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记忆搜索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事件</a:t>
                      </a:r>
                      <a:r>
                        <a:rPr lang="en-US" altLang="zh-CN" sz="1300" u="none" strike="noStrike">
                          <a:effectLst/>
                        </a:rPr>
                        <a:t>1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事件</a:t>
                      </a:r>
                      <a:r>
                        <a:rPr lang="en-US" altLang="zh-CN" sz="1300" u="none" strike="noStrike">
                          <a:effectLst/>
                        </a:rPr>
                        <a:t>2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事件</a:t>
                      </a:r>
                      <a:r>
                        <a:rPr lang="en-US" altLang="zh-CN" sz="1300" u="none" strike="noStrike">
                          <a:effectLst/>
                        </a:rPr>
                        <a:t>3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</a:tr>
              <a:tr h="377975">
                <a:tc vMerge="1"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考第一名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舞台上跌倒   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√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和妈妈顶嘴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</a:tr>
              <a:tr h="242292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选择你成长过程中感受最深的事情，旁边打“√”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42292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为什么写这件事？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5198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时间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地点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人物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</a:tr>
              <a:tr h="29075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1997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县城剧院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</a:tr>
              <a:tr h="37797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起因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dirty="0">
                          <a:effectLst/>
                        </a:rPr>
                        <a:t>参加中小学生艺术节舞蹈比赛</a:t>
                      </a:r>
                      <a:endParaRPr lang="zh-CN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10133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经过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在舞台上摔倒后，勇敢站起来继续表演。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 所见     所闻     所思    所感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13659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慢镜头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滑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蹬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跃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砸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哭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坐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站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755949">
                <a:tc vMerge="1">
                  <a:tcPr/>
                </a:tc>
                <a:tc vMerge="1"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多角度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我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训练苦；舞蹈演员的担当；（所思）</a:t>
                      </a:r>
                      <a:b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成就感（所感）掌声像拂过草原的微风，持久地响了起来（所闻）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</a:tr>
              <a:tr h="707492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老师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鼓励的话语和示意我站起来的手势</a:t>
                      </a:r>
                      <a:b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（所见所闻）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</a:tr>
              <a:tr h="707492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观众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掌声像拂过草原的微风，持久地响了起来（所闻）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</a:tr>
              <a:tr h="69780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评委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评委老师的脸上绽开了一朵朵花（所见）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</a:tr>
              <a:tr h="29075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结果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我圆满地完成了演出，收获了成长。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3260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为什么我印象深刻？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因为这件事使我变得坚强，更有担当。</a:t>
                      </a:r>
                      <a:endParaRPr lang="zh-CN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23099" y="0"/>
            <a:ext cx="7268901" cy="68941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17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华丽的跌倒</a:t>
            </a:r>
            <a:endParaRPr lang="zh-CN" altLang="en-US" sz="17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每当看到孩子们翩翩起舞的样子，心中感慨万千，曾经我也参加过很多舞蹈比赛，印象最深的是那一次华丽的跌倒。</a:t>
            </a:r>
            <a:endParaRPr lang="zh-CN" altLang="en-US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1997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年夏天，我在县城的剧院里参加中小学生艺术节的舞蹈比赛，当天是现场直播，同学们都非常激动。</a:t>
            </a:r>
            <a:endParaRPr lang="zh-CN" altLang="en-US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帘幕拉开，音乐响起，我们自信地展示着舞姿。该我表演技巧动作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——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串翻身了。</a:t>
            </a:r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 “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冯文，加油！”老师的声音从舞台旁传来，我转过头去，只见她手心向上，示意我站起来。我的脑海，突然浮现出比赛前同学们刻苦训练的画面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……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不能因为我的失误，而浪费所有人的心血，我们还要走向更大更高的舞台，这是一个演员的担当。</a:t>
            </a:r>
            <a:endParaRPr lang="zh-CN" altLang="en-US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304800" algn="just"/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“站起来，站起来！”心中有个坚定的声音不断地回响。</a:t>
            </a:r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304800" algn="just"/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                                 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那一刻，舞台聚光灯的温暖，犹如妈妈的怀抱，柔软舒适。 </a:t>
            </a:r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304800" algn="just"/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           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观众的掌声像拂过草原的微风，持久地响了起来，这就是一个舞蹈演员的成就。我看到评委老师的脸上绽开了一朵朵花，它们不断地在观众席蔓延开来，连摄像机也变成了一株高高直立的花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……</a:t>
            </a:r>
            <a:endParaRPr lang="zh-CN" altLang="en-US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 algn="just"/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这个舞蹈，获得了县、市、省的一等奖，最终在全国比赛中获得了二等奖。那一刻给我带来的不止是这些荣誉，它掠过时间的长河，刻下了深深的印痕，波浪翻滚冲刷，慢慢沉下，在长河里映照出一句话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——“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那一刻，我长大了！”</a:t>
            </a:r>
            <a:endParaRPr lang="zh-CN" altLang="en-US" sz="17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51131" y="826495"/>
            <a:ext cx="1404303" cy="275549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749993" y="834549"/>
            <a:ext cx="361672" cy="304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66368" y="846815"/>
            <a:ext cx="840740" cy="244487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18"/>
          <p:cNvSpPr/>
          <p:nvPr/>
        </p:nvSpPr>
        <p:spPr>
          <a:xfrm>
            <a:off x="4915351" y="1400644"/>
            <a:ext cx="7206670" cy="431725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20"/>
          <p:cNvSpPr/>
          <p:nvPr/>
        </p:nvSpPr>
        <p:spPr>
          <a:xfrm rot="19424889">
            <a:off x="4025910" y="1438365"/>
            <a:ext cx="1545202" cy="25048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176340" y="2169633"/>
            <a:ext cx="725805" cy="447040"/>
            <a:chOff x="6744" y="934"/>
            <a:chExt cx="1143" cy="704"/>
          </a:xfrm>
        </p:grpSpPr>
        <p:sp>
          <p:nvSpPr>
            <p:cNvPr id="12" name="椭圆形标注 29"/>
            <p:cNvSpPr/>
            <p:nvPr/>
          </p:nvSpPr>
          <p:spPr>
            <a:xfrm>
              <a:off x="6744" y="934"/>
              <a:ext cx="1100" cy="704"/>
            </a:xfrm>
            <a:prstGeom prst="wedgeEllipseCallout">
              <a:avLst>
                <a:gd name="adj1" fmla="val 46363"/>
                <a:gd name="adj2" fmla="val 5415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44" y="934"/>
              <a:ext cx="114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经过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22667" y="5707381"/>
            <a:ext cx="725805" cy="447040"/>
            <a:chOff x="6744" y="934"/>
            <a:chExt cx="1143" cy="704"/>
          </a:xfrm>
        </p:grpSpPr>
        <p:sp>
          <p:nvSpPr>
            <p:cNvPr id="15" name="椭圆形标注 32"/>
            <p:cNvSpPr/>
            <p:nvPr/>
          </p:nvSpPr>
          <p:spPr>
            <a:xfrm>
              <a:off x="6744" y="934"/>
              <a:ext cx="1100" cy="704"/>
            </a:xfrm>
            <a:prstGeom prst="wedgeEllipseCallout">
              <a:avLst>
                <a:gd name="adj1" fmla="val 46363"/>
                <a:gd name="adj2" fmla="val 5415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44" y="934"/>
              <a:ext cx="114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</a:rPr>
                <a:t>结果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7" name="右箭头 34"/>
          <p:cNvSpPr/>
          <p:nvPr/>
        </p:nvSpPr>
        <p:spPr>
          <a:xfrm>
            <a:off x="4452377" y="2923200"/>
            <a:ext cx="725805" cy="297072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218810" y="516172"/>
            <a:ext cx="725805" cy="447040"/>
            <a:chOff x="6744" y="934"/>
            <a:chExt cx="1143" cy="704"/>
          </a:xfrm>
        </p:grpSpPr>
        <p:sp>
          <p:nvSpPr>
            <p:cNvPr id="20" name="椭圆形标注 29"/>
            <p:cNvSpPr/>
            <p:nvPr/>
          </p:nvSpPr>
          <p:spPr>
            <a:xfrm>
              <a:off x="6744" y="934"/>
              <a:ext cx="1100" cy="704"/>
            </a:xfrm>
            <a:prstGeom prst="wedgeEllipseCallout">
              <a:avLst>
                <a:gd name="adj1" fmla="val 46363"/>
                <a:gd name="adj2" fmla="val 5415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744" y="934"/>
              <a:ext cx="114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起因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圆角矩形 17"/>
          <p:cNvSpPr/>
          <p:nvPr/>
        </p:nvSpPr>
        <p:spPr>
          <a:xfrm>
            <a:off x="4999040" y="834549"/>
            <a:ext cx="7093899" cy="497597"/>
          </a:xfrm>
          <a:prstGeom prst="round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9"/>
          <p:cNvSpPr/>
          <p:nvPr/>
        </p:nvSpPr>
        <p:spPr>
          <a:xfrm>
            <a:off x="4942654" y="5786392"/>
            <a:ext cx="7206670" cy="971915"/>
          </a:xfrm>
          <a:prstGeom prst="round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右箭头 34"/>
          <p:cNvSpPr/>
          <p:nvPr/>
        </p:nvSpPr>
        <p:spPr>
          <a:xfrm>
            <a:off x="3963844" y="4553732"/>
            <a:ext cx="1123492" cy="297072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62612" y="99693"/>
          <a:ext cx="4753678" cy="665861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49458"/>
                <a:gridCol w="630474"/>
                <a:gridCol w="548555"/>
                <a:gridCol w="472518"/>
                <a:gridCol w="1004776"/>
                <a:gridCol w="488810"/>
                <a:gridCol w="1059087"/>
              </a:tblGrid>
              <a:tr h="380771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</a:rPr>
                        <a:t>“那一刻，我长大了”        思考板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343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记忆搜索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事件</a:t>
                      </a:r>
                      <a:r>
                        <a:rPr lang="en-US" altLang="zh-CN" sz="1300" u="none" strike="noStrike">
                          <a:effectLst/>
                        </a:rPr>
                        <a:t>1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事件</a:t>
                      </a:r>
                      <a:r>
                        <a:rPr lang="en-US" altLang="zh-CN" sz="1300" u="none" strike="noStrike">
                          <a:effectLst/>
                        </a:rPr>
                        <a:t>2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事件</a:t>
                      </a:r>
                      <a:r>
                        <a:rPr lang="en-US" altLang="zh-CN" sz="1300" u="none" strike="noStrike">
                          <a:effectLst/>
                        </a:rPr>
                        <a:t>3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</a:tr>
              <a:tr h="380771">
                <a:tc vMerge="1"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考第一名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舞台上跌倒   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√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和妈妈顶嘴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</a:tr>
              <a:tr h="244084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选择你成长过程中感受最深的事情，旁边打“√”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44084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为什么写这件事？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5384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时间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地点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人物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</a:tr>
              <a:tr h="29290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1997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县城剧院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</a:tr>
              <a:tr h="38077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起因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dirty="0">
                          <a:effectLst/>
                        </a:rPr>
                        <a:t>参加中小学生艺术节舞蹈比赛</a:t>
                      </a:r>
                      <a:endParaRPr lang="zh-CN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12427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</a:rPr>
                        <a:t>经过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在舞台上摔倒后，勇敢站起来继续表演。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 所见     所闻     所思    所感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17459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慢镜头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滑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蹬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跃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砸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哭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坐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站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761541">
                <a:tc vMerge="1">
                  <a:tcPr/>
                </a:tc>
                <a:tc vMerge="1"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多角度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我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训练苦；舞蹈演员的担当；（所思）</a:t>
                      </a:r>
                      <a:b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成就感（所感）掌声像拂过草原的微风，持久地响了起来（所闻）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</a:tr>
              <a:tr h="712726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老师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鼓励的话语和示意我站起来的手势</a:t>
                      </a:r>
                      <a:b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（所见所闻）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</a:tr>
              <a:tr h="712726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观众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掌声像拂过草原的微风，持久地响了起来（所闻）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</a:tr>
              <a:tr h="702962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评委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评委老师的脸上绽开了一朵朵花（所见）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</a:tr>
              <a:tr h="2929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结果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我圆满地完成了演出，收获了成长。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34321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为什么我印象深刻？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因为这件事使我变得坚强，更有担当。</a:t>
                      </a:r>
                      <a:endParaRPr lang="zh-CN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4909893" y="1570087"/>
            <a:ext cx="7138029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          谁知我脚下一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滑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，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蹬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地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跃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起，“砰”的一声，膝盖重重地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砸</a:t>
            </a:r>
            <a:endParaRPr lang="en-US" altLang="zh-CN" sz="17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向了坚硬的地板。顿时，剧烈的疼痛袭来，像被万根灼热的利刀刺着。眼泪夺眶而出，刷刷刷地往下淌，流过脸颊，流经脖子，直到衣领被浸湿。我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坐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在地板上，不知所措，舞台灯光照着我，脸上火辣辣的，仿佛被热浪包围着，额头上顿时冒出了汗珠。怎么办？我怯生生地往台下瞧了一眼，观众们有的瞪大了双眼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,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有的伸长了脖子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,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有的张大了嘴巴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,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有的侧起了耳朵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……</a:t>
            </a:r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r>
              <a:rPr lang="zh-CN" altLang="en-US" sz="16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                                                        我忍着彻骨</a:t>
            </a:r>
            <a:endParaRPr lang="zh-CN" altLang="en-US" sz="1600" dirty="0"/>
          </a:p>
          <a:p>
            <a:r>
              <a:rPr lang="zh-CN" altLang="en-US" sz="17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的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疼痛，颤巍巍地从冰冷的地上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站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了起来。</a:t>
            </a:r>
            <a:endParaRPr lang="zh-CN" altLang="en-US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r>
              <a:rPr lang="zh-CN" altLang="en-US" sz="17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                        我擦干眼泪继续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表演</a:t>
            </a:r>
            <a:r>
              <a:rPr lang="zh-CN" altLang="en-US" sz="17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，挂在脸上的不是泪珠，而是含泪的微笑。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                                            </a:t>
            </a:r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50535" y="408816"/>
            <a:ext cx="3640916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慢镜头片段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7 L -0.23164 0.0939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9" y="469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7" grpId="0" animBg="1"/>
      <p:bldP spid="17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7" grpId="0"/>
      <p:bldP spid="27" grpId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23099" y="0"/>
            <a:ext cx="7268901" cy="68941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17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华丽的跌倒</a:t>
            </a:r>
            <a:endParaRPr lang="zh-CN" altLang="en-US" sz="17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每当看到孩子们翩翩起舞的样子，心中感慨万千，曾经我也参加过很多舞蹈比赛，印象最深的是那一次华丽的跌倒。</a:t>
            </a:r>
            <a:endParaRPr lang="zh-CN" altLang="en-US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1997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年夏天，我在县城的剧院里参加中小学生艺术节的舞蹈比赛，当天是现场直播，同学们都非常激动。</a:t>
            </a:r>
            <a:endParaRPr lang="zh-CN" altLang="en-US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帘幕拉开，音乐响起，我们自信地展示着舞姿。该我表演技巧动作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——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串翻身了。谁知我脚下一滑，蹬地跃起，“砰”的一声，膝盖重重地砸向了坚硬的地板。顿时，剧烈的疼痛袭来，像被万根灼热的利刀刺着。眼泪夺眶而出，刷刷刷地往下淌，流过脸颊，流经脖子，直到衣领被浸湿。我坐在地板上，不知所措，舞台灯光照着我，脸上火辣辣的，仿佛被热浪包围着，额头上顿时冒出了汗珠。怎么办？我怯生生地往台下瞧了一眼，观众们有的瞪大了双眼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,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有的伸长了脖子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,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有的张大了嘴巴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,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有的侧起了耳朵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……</a:t>
            </a:r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                                                我忍着彻骨的疼痛，颤巍巍地从冰冷的地上站了起来。</a:t>
            </a:r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endParaRPr lang="en-US" altLang="zh-CN" sz="17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/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这个舞蹈，获得了县、市、省的一等奖，最终在全国比赛中获得了二等奖。那一刻给我带来的不止是这些荣誉，它掠过时间的长河，刻下了深深的印痕，波浪翻滚冲刷，慢慢沉下，在长河里映照出一句话</a:t>
            </a:r>
            <a:r>
              <a:rPr lang="en-US" altLang="zh-CN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——“</a:t>
            </a:r>
            <a:r>
              <a:rPr lang="zh-CN" altLang="en-US" sz="17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那一刻，我长大了！”</a:t>
            </a:r>
            <a:endParaRPr lang="zh-CN" altLang="en-US" sz="17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51131" y="826495"/>
            <a:ext cx="1404303" cy="275549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749993" y="834549"/>
            <a:ext cx="361672" cy="3049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66368" y="846815"/>
            <a:ext cx="840740" cy="244487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18"/>
          <p:cNvSpPr/>
          <p:nvPr/>
        </p:nvSpPr>
        <p:spPr>
          <a:xfrm>
            <a:off x="4915351" y="1400644"/>
            <a:ext cx="7206670" cy="431725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20"/>
          <p:cNvSpPr/>
          <p:nvPr/>
        </p:nvSpPr>
        <p:spPr>
          <a:xfrm rot="19424889">
            <a:off x="4025910" y="1438365"/>
            <a:ext cx="1545202" cy="25048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176340" y="2169633"/>
            <a:ext cx="725805" cy="447040"/>
            <a:chOff x="6744" y="934"/>
            <a:chExt cx="1143" cy="704"/>
          </a:xfrm>
        </p:grpSpPr>
        <p:sp>
          <p:nvSpPr>
            <p:cNvPr id="12" name="椭圆形标注 29"/>
            <p:cNvSpPr/>
            <p:nvPr/>
          </p:nvSpPr>
          <p:spPr>
            <a:xfrm>
              <a:off x="6744" y="934"/>
              <a:ext cx="1100" cy="704"/>
            </a:xfrm>
            <a:prstGeom prst="wedgeEllipseCallout">
              <a:avLst>
                <a:gd name="adj1" fmla="val 46363"/>
                <a:gd name="adj2" fmla="val 5415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44" y="934"/>
              <a:ext cx="114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经过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22667" y="5707381"/>
            <a:ext cx="725805" cy="447040"/>
            <a:chOff x="6744" y="934"/>
            <a:chExt cx="1143" cy="704"/>
          </a:xfrm>
        </p:grpSpPr>
        <p:sp>
          <p:nvSpPr>
            <p:cNvPr id="15" name="椭圆形标注 32"/>
            <p:cNvSpPr/>
            <p:nvPr/>
          </p:nvSpPr>
          <p:spPr>
            <a:xfrm>
              <a:off x="6744" y="934"/>
              <a:ext cx="1100" cy="704"/>
            </a:xfrm>
            <a:prstGeom prst="wedgeEllipseCallout">
              <a:avLst>
                <a:gd name="adj1" fmla="val 46363"/>
                <a:gd name="adj2" fmla="val 5415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44" y="934"/>
              <a:ext cx="114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</a:rPr>
                <a:t>结果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7" name="右箭头 34"/>
          <p:cNvSpPr/>
          <p:nvPr/>
        </p:nvSpPr>
        <p:spPr>
          <a:xfrm>
            <a:off x="4452377" y="2923200"/>
            <a:ext cx="725805" cy="297072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218810" y="516172"/>
            <a:ext cx="725805" cy="447040"/>
            <a:chOff x="6744" y="934"/>
            <a:chExt cx="1143" cy="704"/>
          </a:xfrm>
        </p:grpSpPr>
        <p:sp>
          <p:nvSpPr>
            <p:cNvPr id="20" name="椭圆形标注 29"/>
            <p:cNvSpPr/>
            <p:nvPr/>
          </p:nvSpPr>
          <p:spPr>
            <a:xfrm>
              <a:off x="6744" y="934"/>
              <a:ext cx="1100" cy="704"/>
            </a:xfrm>
            <a:prstGeom prst="wedgeEllipseCallout">
              <a:avLst>
                <a:gd name="adj1" fmla="val 46363"/>
                <a:gd name="adj2" fmla="val 5415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744" y="934"/>
              <a:ext cx="114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起因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圆角矩形 17"/>
          <p:cNvSpPr/>
          <p:nvPr/>
        </p:nvSpPr>
        <p:spPr>
          <a:xfrm>
            <a:off x="4999040" y="834549"/>
            <a:ext cx="7093899" cy="497597"/>
          </a:xfrm>
          <a:prstGeom prst="round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19"/>
          <p:cNvSpPr/>
          <p:nvPr/>
        </p:nvSpPr>
        <p:spPr>
          <a:xfrm>
            <a:off x="4942654" y="5786392"/>
            <a:ext cx="7206670" cy="971915"/>
          </a:xfrm>
          <a:prstGeom prst="roundRect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右箭头 34"/>
          <p:cNvSpPr/>
          <p:nvPr/>
        </p:nvSpPr>
        <p:spPr>
          <a:xfrm>
            <a:off x="3963844" y="4553732"/>
            <a:ext cx="1123492" cy="297072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62612" y="99693"/>
          <a:ext cx="4753678" cy="665861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49458"/>
                <a:gridCol w="630474"/>
                <a:gridCol w="548555"/>
                <a:gridCol w="472518"/>
                <a:gridCol w="1004776"/>
                <a:gridCol w="488810"/>
                <a:gridCol w="1059087"/>
              </a:tblGrid>
              <a:tr h="380771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</a:rPr>
                        <a:t>“那一刻，我长大了”        思考板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343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记忆搜索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事件</a:t>
                      </a:r>
                      <a:r>
                        <a:rPr lang="en-US" altLang="zh-CN" sz="1300" u="none" strike="noStrike">
                          <a:effectLst/>
                        </a:rPr>
                        <a:t>1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事件</a:t>
                      </a:r>
                      <a:r>
                        <a:rPr lang="en-US" altLang="zh-CN" sz="1300" u="none" strike="noStrike">
                          <a:effectLst/>
                        </a:rPr>
                        <a:t>2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事件</a:t>
                      </a:r>
                      <a:r>
                        <a:rPr lang="en-US" altLang="zh-CN" sz="1300" u="none" strike="noStrike">
                          <a:effectLst/>
                        </a:rPr>
                        <a:t>3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</a:tr>
              <a:tr h="380771">
                <a:tc vMerge="1"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考第一名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舞台上跌倒   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√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和妈妈顶嘴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</a:tr>
              <a:tr h="244084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选择你成长过程中感受最深的事情，旁边打“√”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44084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为什么写这件事？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5384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时间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地点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人物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</a:tr>
              <a:tr h="29290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1997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县城剧院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</a:tr>
              <a:tr h="38077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起因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dirty="0">
                          <a:effectLst/>
                        </a:rPr>
                        <a:t>参加中小学生艺术节舞蹈比赛</a:t>
                      </a:r>
                      <a:endParaRPr lang="zh-CN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12427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</a:rPr>
                        <a:t>经过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在舞台上摔倒后，勇敢站起来继续表演。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 所见     所闻     所思    所感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17459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慢镜头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滑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蹬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跃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砸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哭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坐</a:t>
                      </a:r>
                      <a:r>
                        <a:rPr lang="en-US" altLang="zh-CN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——</a:t>
                      </a: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站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761541">
                <a:tc vMerge="1">
                  <a:tcPr/>
                </a:tc>
                <a:tc vMerge="1"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多角度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我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训练苦；舞蹈演员的担当；（所思）</a:t>
                      </a:r>
                      <a:b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成就感（所感）掌声像拂过草原的微风，持久地响了起来（所闻）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</a:tr>
              <a:tr h="712726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老师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鼓励的话语和示意我站起来的手势</a:t>
                      </a:r>
                      <a:b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（所见所闻）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</a:tr>
              <a:tr h="712726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观众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掌声像拂过草原的微风，持久地响了起来（所闻）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</a:tr>
              <a:tr h="702962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评委</a:t>
                      </a:r>
                      <a:endParaRPr lang="zh-CN" altLang="en-US" sz="13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评委老师的脸上绽开了一朵朵花（所见）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</a:tr>
              <a:tr h="29290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结果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我圆满地完成了演出，收获了成长。</a:t>
                      </a:r>
                      <a:endParaRPr lang="zh-CN" altLang="en-US" sz="13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34321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zh-CN" altLang="en-US" sz="1300" u="none" strike="noStrike">
                          <a:effectLst/>
                        </a:rPr>
                        <a:t>为什么我印象深刻？</a:t>
                      </a:r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因为这件事使我变得坚强，更有担当。</a:t>
                      </a:r>
                      <a:endParaRPr lang="zh-CN" altLang="en-US" sz="13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828" marR="3828" marT="3828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4915351" y="3129556"/>
            <a:ext cx="7176328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7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  “</a:t>
            </a:r>
            <a:r>
              <a:rPr kumimoji="0" lang="zh-CN" altLang="en-US" sz="17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冯文，加油！”</a:t>
            </a:r>
            <a:r>
              <a:rPr kumimoji="0" lang="zh-CN" altLang="en-US" sz="17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老师</a:t>
            </a:r>
            <a:r>
              <a:rPr kumimoji="0" lang="zh-CN" altLang="en-US" sz="17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的声音从舞台旁传来，我转过头去，只见她手心向上，示意我站起来。</a:t>
            </a:r>
            <a:r>
              <a:rPr kumimoji="0" lang="zh-CN" altLang="en-US" sz="17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我</a:t>
            </a:r>
            <a:r>
              <a:rPr kumimoji="0" lang="zh-CN" altLang="en-US" sz="17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的脑海，突然浮现出比赛前同学们刻苦训练的画面</a:t>
            </a:r>
            <a:r>
              <a:rPr kumimoji="0" lang="en-US" altLang="zh-CN" sz="17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……</a:t>
            </a:r>
            <a:r>
              <a:rPr kumimoji="0" lang="zh-CN" altLang="en-US" sz="17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不能因为我的失误，而浪费所有人的心血，我们还要走向更大更高的舞台，这是一个演员的担当。</a:t>
            </a:r>
            <a:endParaRPr lang="en-US" altLang="zh-CN" sz="17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indent="266700">
              <a:defRPr/>
            </a:pPr>
            <a:r>
              <a:rPr lang="zh-CN" altLang="en-US" sz="17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“站起来，站起来！”心中有个坚定的声音不断地回响。</a:t>
            </a:r>
            <a:endParaRPr lang="zh-CN" altLang="en-US" sz="1600" dirty="0"/>
          </a:p>
          <a:p>
            <a:pPr lvl="0" indent="266700">
              <a:defRPr/>
            </a:pPr>
            <a:r>
              <a:rPr lang="en-US" altLang="zh-CN" sz="17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                                 </a:t>
            </a:r>
            <a:r>
              <a:rPr lang="zh-CN" altLang="en-US" sz="17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那一刻，舞台聚光灯的温暖，犹如妈妈的怀抱，柔软舒适。我擦干眼泪继续表演，挂在脸上的不是泪珠，而是含泪的微笑。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观众</a:t>
            </a:r>
            <a:r>
              <a:rPr lang="zh-CN" altLang="en-US" sz="17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的掌声像拂过草原的微风，持久地响了起来，这就是一个舞蹈演员的成就。我看到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评委</a:t>
            </a:r>
            <a:r>
              <a:rPr lang="zh-CN" altLang="en-US" sz="17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老师的脸上绽开了一朵朵花，它们不断地在观众席蔓延开来，连摄像机也变成了一株高高直立的花</a:t>
            </a:r>
            <a:r>
              <a:rPr lang="en-US" altLang="zh-CN" sz="17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……</a:t>
            </a:r>
            <a:endParaRPr kumimoji="0" lang="en-US" altLang="zh-CN" sz="17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7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7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7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7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75158" y="134728"/>
            <a:ext cx="3640916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多角度片段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1974 -0.16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70" y="-81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7" grpId="0" animBg="1"/>
      <p:bldP spid="22" grpId="0" animBg="1"/>
      <p:bldP spid="23" grpId="0" animBg="1"/>
      <p:bldP spid="24" grpId="0" animBg="1"/>
      <p:bldP spid="26" grpId="0"/>
      <p:bldP spid="26" grpId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30973" y="2037144"/>
          <a:ext cx="9349229" cy="16551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69695"/>
                <a:gridCol w="6979534"/>
              </a:tblGrid>
              <a:tr h="16551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u="none" strike="noStrike" dirty="0">
                          <a:effectLst/>
                        </a:rPr>
                        <a:t>为什么我</a:t>
                      </a:r>
                      <a:endParaRPr lang="en-US" altLang="zh-CN" sz="2800" u="none" strike="noStrike" dirty="0">
                        <a:effectLst/>
                      </a:endParaRPr>
                    </a:p>
                    <a:p>
                      <a:pPr algn="ctr" fontAlgn="ctr"/>
                      <a:r>
                        <a:rPr lang="zh-CN" altLang="en-US" sz="2800" u="none" strike="noStrike" dirty="0">
                          <a:effectLst/>
                        </a:rPr>
                        <a:t>印象深刻？</a:t>
                      </a:r>
                      <a:endParaRPr lang="zh-CN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8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047290" y="2603124"/>
            <a:ext cx="62889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zh-CN" altLang="en-US" sz="2800" dirty="0">
                <a:solidFill>
                  <a:srgbClr val="FF0000"/>
                </a:solidFill>
              </a:rPr>
              <a:t>因为这件事使我变得坚强，更有担当。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87587" y="2048766"/>
            <a:ext cx="10294620" cy="4523105"/>
          </a:xfrm>
          <a:prstGeom prst="rect">
            <a:avLst/>
          </a:prstGeom>
          <a:gradFill>
            <a:gsLst>
              <a:gs pos="44000">
                <a:srgbClr val="F3F6F8"/>
              </a:gs>
              <a:gs pos="0">
                <a:srgbClr val="F7F9FA"/>
              </a:gs>
              <a:gs pos="100000">
                <a:srgbClr val="EEF2F5"/>
              </a:gs>
            </a:gsLst>
            <a:lin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gradFill>
                  <a:gsLst>
                    <a:gs pos="0">
                      <a:srgbClr val="D9717D"/>
                    </a:gs>
                    <a:gs pos="100000">
                      <a:srgbClr val="E32E37"/>
                    </a:gs>
                  </a:gsLst>
                  <a:lin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楷体-简" panose="02010600040101010101" charset="-122"/>
              </a:rPr>
              <a:t>1.</a:t>
            </a:r>
            <a:r>
              <a:rPr lang="zh-CN" altLang="en-US" sz="3200" b="1" dirty="0">
                <a:gradFill>
                  <a:gsLst>
                    <a:gs pos="0">
                      <a:srgbClr val="D9717D"/>
                    </a:gs>
                    <a:gs pos="100000">
                      <a:srgbClr val="E32E37"/>
                    </a:gs>
                  </a:gsLst>
                  <a:lin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楷体-简" panose="02010600040101010101" charset="-122"/>
              </a:rPr>
              <a:t>思考并完成思考板。</a:t>
            </a:r>
            <a:endParaRPr lang="zh-CN" altLang="en-US" sz="3200" b="1" dirty="0">
              <a:gradFill>
                <a:gsLst>
                  <a:gs pos="0">
                    <a:srgbClr val="D9717D"/>
                  </a:gs>
                  <a:gs pos="100000">
                    <a:srgbClr val="E32E37"/>
                  </a:gs>
                </a:gsLst>
                <a:lin scaled="1"/>
              </a:gradFill>
              <a:latin typeface="宋体" panose="02010600030101010101" pitchFamily="2" charset="-122"/>
              <a:ea typeface="宋体" panose="02010600030101010101" pitchFamily="2" charset="-122"/>
              <a:cs typeface="楷体-简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gradFill>
                  <a:gsLst>
                    <a:gs pos="0">
                      <a:srgbClr val="D9717D"/>
                    </a:gs>
                    <a:gs pos="100000">
                      <a:srgbClr val="E32E37"/>
                    </a:gs>
                  </a:gsLst>
                  <a:lin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楷体-简" panose="02010600040101010101" charset="-122"/>
              </a:rPr>
              <a:t>2.</a:t>
            </a:r>
            <a:r>
              <a:rPr lang="zh-CN" altLang="en-US" sz="3200" b="1" dirty="0">
                <a:gradFill>
                  <a:gsLst>
                    <a:gs pos="0">
                      <a:srgbClr val="D9717D"/>
                    </a:gs>
                    <a:gs pos="100000">
                      <a:srgbClr val="E32E37"/>
                    </a:gs>
                  </a:gsLst>
                  <a:lin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楷体-简" panose="02010600040101010101" charset="-122"/>
              </a:rPr>
              <a:t>根据思考板完成习作。</a:t>
            </a:r>
            <a:endParaRPr lang="zh-CN" altLang="en-US" sz="3200" b="1" dirty="0">
              <a:gradFill>
                <a:gsLst>
                  <a:gs pos="0">
                    <a:srgbClr val="D9717D"/>
                  </a:gs>
                  <a:gs pos="100000">
                    <a:srgbClr val="E32E37"/>
                  </a:gs>
                </a:gsLst>
                <a:lin scaled="1"/>
              </a:gradFill>
              <a:latin typeface="宋体" panose="02010600030101010101" pitchFamily="2" charset="-122"/>
              <a:ea typeface="宋体" panose="02010600030101010101" pitchFamily="2" charset="-122"/>
              <a:cs typeface="楷体-简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gradFill>
                  <a:gsLst>
                    <a:gs pos="0">
                      <a:srgbClr val="D9717D"/>
                    </a:gs>
                    <a:gs pos="100000">
                      <a:srgbClr val="E32E37"/>
                    </a:gs>
                  </a:gsLst>
                  <a:lin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楷体-简" panose="02010600040101010101" charset="-122"/>
              </a:rPr>
              <a:t>3.</a:t>
            </a:r>
            <a:r>
              <a:rPr lang="zh-CN" altLang="en-US" sz="3200" b="1" dirty="0">
                <a:gradFill>
                  <a:gsLst>
                    <a:gs pos="0">
                      <a:srgbClr val="D9717D"/>
                    </a:gs>
                    <a:gs pos="100000">
                      <a:srgbClr val="E32E37"/>
                    </a:gs>
                  </a:gsLst>
                  <a:lin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楷体-简" panose="02010600040101010101" charset="-122"/>
              </a:rPr>
              <a:t>写作时，运用慢镜头和多角度的方法把事情的经过写清楚，把感到长大的“那一刻”的情形写具体，记录当时的真实感受。</a:t>
            </a:r>
            <a:endParaRPr lang="zh-CN" altLang="en-US" sz="3200" b="1" dirty="0">
              <a:gradFill>
                <a:gsLst>
                  <a:gs pos="0">
                    <a:srgbClr val="D9717D"/>
                  </a:gs>
                  <a:gs pos="100000">
                    <a:srgbClr val="E32E37"/>
                  </a:gs>
                </a:gsLst>
                <a:lin scaled="1"/>
              </a:gradFill>
              <a:latin typeface="宋体" panose="02010600030101010101" pitchFamily="2" charset="-122"/>
              <a:ea typeface="宋体" panose="02010600030101010101" pitchFamily="2" charset="-122"/>
              <a:cs typeface="楷体-简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gradFill>
                  <a:gsLst>
                    <a:gs pos="0">
                      <a:srgbClr val="D9717D"/>
                    </a:gs>
                    <a:gs pos="100000">
                      <a:srgbClr val="E32E37"/>
                    </a:gs>
                  </a:gsLst>
                  <a:lin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楷体-简" panose="02010600040101010101" charset="-122"/>
              </a:rPr>
              <a:t>4.</a:t>
            </a:r>
            <a:r>
              <a:rPr lang="zh-CN" altLang="en-US" sz="3200" b="1" dirty="0">
                <a:gradFill>
                  <a:gsLst>
                    <a:gs pos="0">
                      <a:srgbClr val="D9717D"/>
                    </a:gs>
                    <a:gs pos="100000">
                      <a:srgbClr val="E32E37"/>
                    </a:gs>
                  </a:gsLst>
                  <a:lin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楷体-简" panose="02010600040101010101" charset="-122"/>
              </a:rPr>
              <a:t>题目自拟。</a:t>
            </a:r>
            <a:endParaRPr lang="en-US" altLang="zh-CN" sz="3200" b="1" dirty="0">
              <a:gradFill>
                <a:gsLst>
                  <a:gs pos="0">
                    <a:srgbClr val="D9717D"/>
                  </a:gs>
                  <a:gs pos="100000">
                    <a:srgbClr val="E32E37"/>
                  </a:gs>
                </a:gsLst>
                <a:lin scaled="1"/>
              </a:gradFill>
              <a:latin typeface="宋体" panose="02010600030101010101" pitchFamily="2" charset="-122"/>
              <a:ea typeface="宋体" panose="02010600030101010101" pitchFamily="2" charset="-122"/>
              <a:cs typeface="楷体-简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0077" y="502538"/>
            <a:ext cx="3725545" cy="10147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6000" dirty="0"/>
              <a:t> </a:t>
            </a:r>
            <a:r>
              <a:rPr lang="zh-CN" altLang="en-US" sz="6000" dirty="0"/>
              <a:t>习作任务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1273192" y="5145483"/>
            <a:ext cx="790654" cy="12864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0877865" y="2983343"/>
            <a:ext cx="790654" cy="12864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088733" y="271847"/>
            <a:ext cx="790654" cy="12864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213429" y="2283330"/>
            <a:ext cx="790654" cy="12864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 t="84701" r="88835"/>
          <a:stretch>
            <a:fillRect/>
          </a:stretch>
        </p:blipFill>
        <p:spPr>
          <a:xfrm>
            <a:off x="6084930" y="405046"/>
            <a:ext cx="1865338" cy="17121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268"/>
          <a:stretch>
            <a:fillRect/>
          </a:stretch>
        </p:blipFill>
        <p:spPr>
          <a:xfrm>
            <a:off x="2079625" y="3703884"/>
            <a:ext cx="6858000" cy="32049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5" t="13839" r="66509" b="16269"/>
          <a:stretch>
            <a:fillRect/>
          </a:stretch>
        </p:blipFill>
        <p:spPr>
          <a:xfrm rot="5400000">
            <a:off x="4631416" y="-494110"/>
            <a:ext cx="3451723" cy="113119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2835" y="1084580"/>
            <a:ext cx="35166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楷体-简" panose="02010600040101010101" charset="-122"/>
                <a:ea typeface="楷体-简" panose="02010600040101010101" charset="-122"/>
                <a:cs typeface="+mn-ea"/>
                <a:sym typeface="+mn-lt"/>
              </a:rPr>
              <a:t>那一刻</a:t>
            </a:r>
            <a:endParaRPr lang="zh-CN" altLang="en-US" sz="72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楷体-简" panose="02010600040101010101" charset="-122"/>
              <a:ea typeface="楷体-简" panose="02010600040101010101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1400192" y="5272483"/>
            <a:ext cx="790654" cy="12864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1004865" y="3110343"/>
            <a:ext cx="790654" cy="12864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215733" y="398847"/>
            <a:ext cx="790654" cy="12864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340429" y="2410330"/>
            <a:ext cx="790654" cy="12864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18925" y="2408507"/>
            <a:ext cx="1603179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翩翩体-简" panose="03000300000000000000" charset="-122"/>
                <a:ea typeface="翩翩体-简" panose="03000300000000000000" charset="-122"/>
                <a:cs typeface="+mn-ea"/>
                <a:sym typeface="+mn-lt"/>
              </a:rPr>
              <a:t>我</a:t>
            </a:r>
            <a:endParaRPr lang="zh-CN" altLang="en-US" sz="115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翩翩体-简" panose="03000300000000000000" charset="-122"/>
              <a:ea typeface="翩翩体-简" panose="03000300000000000000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 t="84701" r="88835"/>
          <a:stretch>
            <a:fillRect/>
          </a:stretch>
        </p:blipFill>
        <p:spPr>
          <a:xfrm>
            <a:off x="6211930" y="532046"/>
            <a:ext cx="1865338" cy="171219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 t="84701" r="88835"/>
          <a:stretch>
            <a:fillRect/>
          </a:stretch>
        </p:blipFill>
        <p:spPr>
          <a:xfrm>
            <a:off x="6769498" y="3723320"/>
            <a:ext cx="1865338" cy="171219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001" y="1006327"/>
            <a:ext cx="3677895" cy="51269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2" t="20131" r="17884" b="16859"/>
          <a:stretch>
            <a:fillRect/>
          </a:stretch>
        </p:blipFill>
        <p:spPr>
          <a:xfrm rot="5400000">
            <a:off x="5303236" y="-5303236"/>
            <a:ext cx="1585530" cy="1219200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8713" y="2236153"/>
            <a:ext cx="2667333" cy="2667333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4201160" y="2231390"/>
            <a:ext cx="501205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翩翩体-繁" panose="03000300000000000000" charset="-122"/>
                <a:ea typeface="翩翩体-繁" panose="03000300000000000000" charset="-122"/>
                <a:cs typeface="+mn-ea"/>
                <a:sym typeface="+mn-lt"/>
              </a:rPr>
              <a:t>长大</a:t>
            </a:r>
            <a:endParaRPr lang="zh-CN" altLang="en-US" sz="138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翩翩体-繁" panose="03000300000000000000" charset="-122"/>
              <a:ea typeface="翩翩体-繁" panose="03000300000000000000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60825" y="2408507"/>
            <a:ext cx="1603179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翩翩体-繁" panose="03000300000000000000" charset="-122"/>
                <a:ea typeface="翩翩体-繁" panose="03000300000000000000" charset="-122"/>
                <a:cs typeface="+mn-ea"/>
                <a:sym typeface="+mn-lt"/>
              </a:rPr>
              <a:t>了</a:t>
            </a:r>
            <a:endParaRPr lang="zh-CN" altLang="en-US" sz="115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翩翩体-繁" panose="03000300000000000000" charset="-122"/>
              <a:ea typeface="翩翩体-繁" panose="03000300000000000000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97975" y="5004435"/>
            <a:ext cx="29927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楷体-简" panose="02010600040101010101" charset="-122"/>
                <a:ea typeface="楷体-简" panose="02010600040101010101" charset="-122"/>
                <a:cs typeface="+mn-ea"/>
                <a:sym typeface="+mn-lt"/>
              </a:rPr>
              <a:t>棠外附小</a:t>
            </a:r>
            <a:endParaRPr lang="zh-CN" altLang="en-US" sz="4800" b="1" dirty="0">
              <a:solidFill>
                <a:schemeClr val="bg2">
                  <a:lumMod val="90000"/>
                </a:schemeClr>
              </a:soli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楷体-简" panose="02010600040101010101" charset="-122"/>
              <a:ea typeface="楷体-简" panose="02010600040101010101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楷体-简" panose="02010600040101010101" charset="-122"/>
                <a:ea typeface="楷体-简" panose="02010600040101010101" charset="-122"/>
                <a:cs typeface="+mn-ea"/>
                <a:sym typeface="+mn-lt"/>
              </a:rPr>
              <a:t>冯文</a:t>
            </a:r>
            <a:endParaRPr lang="zh-CN" altLang="en-US" sz="4800" b="1" dirty="0">
              <a:solidFill>
                <a:schemeClr val="bg2">
                  <a:lumMod val="90000"/>
                </a:schemeClr>
              </a:soli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楷体-简" panose="02010600040101010101" charset="-122"/>
              <a:ea typeface="楷体-简" panose="02010600040101010101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45735" y="4117975"/>
            <a:ext cx="17005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宋体-简" panose="02010800040101010101" charset="-122"/>
                <a:ea typeface="宋体-简" panose="02010800040101010101" charset="-122"/>
                <a:cs typeface="+mn-ea"/>
                <a:sym typeface="+mn-lt"/>
              </a:rPr>
              <a:t>评改</a:t>
            </a:r>
            <a:endParaRPr lang="zh-CN" altLang="en-US" sz="54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宋体-简" panose="02010800040101010101" charset="-122"/>
              <a:ea typeface="宋体-简" panose="0201080004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33" grpId="0"/>
      <p:bldP spid="34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34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06" y="2615654"/>
            <a:ext cx="3719195" cy="3719195"/>
          </a:xfrm>
          <a:prstGeom prst="rect">
            <a:avLst/>
          </a:prstGeom>
        </p:spPr>
      </p:pic>
      <p:pic>
        <p:nvPicPr>
          <p:cNvPr id="5" name="图片 4" descr="IMG_34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351" y="2762339"/>
            <a:ext cx="3557270" cy="3557270"/>
          </a:xfrm>
          <a:prstGeom prst="rect">
            <a:avLst/>
          </a:prstGeom>
        </p:spPr>
      </p:pic>
      <p:pic>
        <p:nvPicPr>
          <p:cNvPr id="6" name="图片 5" descr="IMG_34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6286" y="2762339"/>
            <a:ext cx="4037330" cy="35572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07443" y="987297"/>
            <a:ext cx="49771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我长大了</a:t>
            </a:r>
            <a:endParaRPr lang="zh-CN" altLang="en-US" sz="8800" dirty="0"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550" y="177781"/>
            <a:ext cx="9022899" cy="650243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36320" y="0"/>
            <a:ext cx="10119360" cy="27127200"/>
            <a:chOff x="0" y="-6278880"/>
            <a:chExt cx="10119360" cy="271272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55" t="4751" r="7793" b="2947"/>
            <a:stretch>
              <a:fillRect/>
            </a:stretch>
          </p:blipFill>
          <p:spPr>
            <a:xfrm>
              <a:off x="0" y="-6278880"/>
              <a:ext cx="10119360" cy="1243584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10" t="4073" r="5939" b="23670"/>
            <a:stretch>
              <a:fillRect/>
            </a:stretch>
          </p:blipFill>
          <p:spPr>
            <a:xfrm>
              <a:off x="0" y="6156960"/>
              <a:ext cx="10119360" cy="1243584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94" t="3983" r="3658" b="82767"/>
            <a:stretch>
              <a:fillRect/>
            </a:stretch>
          </p:blipFill>
          <p:spPr>
            <a:xfrm>
              <a:off x="0" y="18592800"/>
              <a:ext cx="10119360" cy="22555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-0.02513 -2.8963 " pathEditMode="relative" rAng="0" ptsTypes="AA">
                                      <p:cBhvr>
                                        <p:cTn id="6" dur="50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" y="-14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WechatIMG1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" y="-62865"/>
            <a:ext cx="12068175" cy="692912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10677525" y="3401695"/>
            <a:ext cx="1253490" cy="6400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518" y="243718"/>
            <a:ext cx="9040964" cy="637056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1273192" y="5145483"/>
            <a:ext cx="790654" cy="12864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0877865" y="2983343"/>
            <a:ext cx="790654" cy="12864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088733" y="271847"/>
            <a:ext cx="790654" cy="12864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213429" y="2283330"/>
            <a:ext cx="790654" cy="12864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 t="84701" r="88835"/>
          <a:stretch>
            <a:fillRect/>
          </a:stretch>
        </p:blipFill>
        <p:spPr>
          <a:xfrm>
            <a:off x="6084930" y="405046"/>
            <a:ext cx="1865338" cy="17121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268"/>
          <a:stretch>
            <a:fillRect/>
          </a:stretch>
        </p:blipFill>
        <p:spPr>
          <a:xfrm>
            <a:off x="2079625" y="3703884"/>
            <a:ext cx="6858000" cy="32049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5" t="13839" r="66509" b="16269"/>
          <a:stretch>
            <a:fillRect/>
          </a:stretch>
        </p:blipFill>
        <p:spPr>
          <a:xfrm rot="5400000">
            <a:off x="4631416" y="-494110"/>
            <a:ext cx="3451723" cy="113119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2835" y="1084580"/>
            <a:ext cx="35166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楷体-简" panose="02010600040101010101" charset="-122"/>
                <a:ea typeface="楷体-简" panose="02010600040101010101" charset="-122"/>
                <a:cs typeface="+mn-ea"/>
                <a:sym typeface="+mn-lt"/>
              </a:rPr>
              <a:t>这一刻</a:t>
            </a:r>
            <a:endParaRPr lang="zh-CN" altLang="en-US" sz="72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楷体-简" panose="02010600040101010101" charset="-122"/>
              <a:ea typeface="楷体-简" panose="02010600040101010101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1400192" y="5272483"/>
            <a:ext cx="790654" cy="12864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11004865" y="3110343"/>
            <a:ext cx="790654" cy="12864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215733" y="398847"/>
            <a:ext cx="790654" cy="12864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20" t="79245" r="1051" b="6208"/>
          <a:stretch>
            <a:fillRect/>
          </a:stretch>
        </p:blipFill>
        <p:spPr>
          <a:xfrm>
            <a:off x="9340429" y="2410330"/>
            <a:ext cx="790654" cy="12864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18925" y="2408507"/>
            <a:ext cx="1603179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翩翩体-简" panose="03000300000000000000" charset="-122"/>
                <a:ea typeface="翩翩体-简" panose="03000300000000000000" charset="-122"/>
                <a:cs typeface="+mn-ea"/>
                <a:sym typeface="+mn-lt"/>
              </a:rPr>
              <a:t>我</a:t>
            </a:r>
            <a:endParaRPr lang="zh-CN" altLang="en-US" sz="115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翩翩体-简" panose="03000300000000000000" charset="-122"/>
              <a:ea typeface="翩翩体-简" panose="03000300000000000000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 t="84701" r="88835"/>
          <a:stretch>
            <a:fillRect/>
          </a:stretch>
        </p:blipFill>
        <p:spPr>
          <a:xfrm>
            <a:off x="6211930" y="532046"/>
            <a:ext cx="1865338" cy="171219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" t="84701" r="88835"/>
          <a:stretch>
            <a:fillRect/>
          </a:stretch>
        </p:blipFill>
        <p:spPr>
          <a:xfrm>
            <a:off x="6769498" y="3723320"/>
            <a:ext cx="1865338" cy="171219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001" y="1006327"/>
            <a:ext cx="3677895" cy="51269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2" t="20131" r="17884" b="16859"/>
          <a:stretch>
            <a:fillRect/>
          </a:stretch>
        </p:blipFill>
        <p:spPr>
          <a:xfrm rot="5400000">
            <a:off x="5303236" y="-5303236"/>
            <a:ext cx="1585530" cy="1219200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8713" y="2236153"/>
            <a:ext cx="2667333" cy="2667333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4201160" y="2231390"/>
            <a:ext cx="501205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翩翩体-繁" panose="03000300000000000000" charset="-122"/>
                <a:ea typeface="翩翩体-繁" panose="03000300000000000000" charset="-122"/>
                <a:cs typeface="+mn-ea"/>
                <a:sym typeface="+mn-lt"/>
              </a:rPr>
              <a:t>长大</a:t>
            </a:r>
            <a:endParaRPr lang="zh-CN" altLang="en-US" sz="138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翩翩体-繁" panose="03000300000000000000" charset="-122"/>
              <a:ea typeface="翩翩体-繁" panose="03000300000000000000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60825" y="2408507"/>
            <a:ext cx="1603179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rgbClr val="EDFA7B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翩翩体-繁" panose="03000300000000000000" charset="-122"/>
                <a:ea typeface="翩翩体-繁" panose="03000300000000000000" charset="-122"/>
                <a:cs typeface="+mn-ea"/>
                <a:sym typeface="+mn-lt"/>
              </a:rPr>
              <a:t>了</a:t>
            </a:r>
            <a:endParaRPr lang="zh-CN" altLang="en-US" sz="11500" dirty="0">
              <a:gradFill flip="none" rotWithShape="1">
                <a:gsLst>
                  <a:gs pos="0">
                    <a:schemeClr val="accent4"/>
                  </a:gs>
                  <a:gs pos="100000">
                    <a:srgbClr val="EDFA7B"/>
                  </a:gs>
                </a:gsLst>
                <a:lin ang="2700000" scaled="1"/>
                <a:tileRect/>
              </a:gra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翩翩体-繁" panose="03000300000000000000" charset="-122"/>
              <a:ea typeface="翩翩体-繁" panose="03000300000000000000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97975" y="5004435"/>
            <a:ext cx="29927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楷体-简" panose="02010600040101010101" charset="-122"/>
                <a:ea typeface="楷体-简" panose="02010600040101010101" charset="-122"/>
                <a:cs typeface="+mn-ea"/>
                <a:sym typeface="+mn-lt"/>
              </a:rPr>
              <a:t>棠外附小</a:t>
            </a:r>
            <a:endParaRPr lang="zh-CN" altLang="en-US" sz="4800" b="1" dirty="0">
              <a:solidFill>
                <a:schemeClr val="bg2">
                  <a:lumMod val="90000"/>
                </a:schemeClr>
              </a:soli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楷体-简" panose="02010600040101010101" charset="-122"/>
              <a:ea typeface="楷体-简" panose="02010600040101010101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chemeClr val="bg2">
                    <a:lumMod val="90000"/>
                  </a:schemeClr>
                </a:solidFill>
                <a:effectLst>
                  <a:glow rad="101600">
                    <a:schemeClr val="accent4">
                      <a:satMod val="175000"/>
                      <a:alpha val="24000"/>
                    </a:schemeClr>
                  </a:glow>
                </a:effectLst>
                <a:latin typeface="楷体-简" panose="02010600040101010101" charset="-122"/>
                <a:ea typeface="楷体-简" panose="02010600040101010101" charset="-122"/>
                <a:cs typeface="+mn-ea"/>
                <a:sym typeface="+mn-lt"/>
              </a:rPr>
              <a:t>冯文</a:t>
            </a:r>
            <a:endParaRPr lang="zh-CN" altLang="en-US" sz="4800" b="1" dirty="0">
              <a:solidFill>
                <a:schemeClr val="bg2">
                  <a:lumMod val="90000"/>
                </a:schemeClr>
              </a:solidFill>
              <a:effectLst>
                <a:glow rad="101600">
                  <a:schemeClr val="accent4">
                    <a:satMod val="175000"/>
                    <a:alpha val="24000"/>
                  </a:schemeClr>
                </a:glow>
              </a:effectLst>
              <a:latin typeface="楷体-简" panose="02010600040101010101" charset="-122"/>
              <a:ea typeface="楷体-简" panose="02010600040101010101" charset="-122"/>
              <a:cs typeface="+mn-ea"/>
              <a:sym typeface="+mn-lt"/>
            </a:endParaRPr>
          </a:p>
        </p:txBody>
      </p:sp>
      <p:pic>
        <p:nvPicPr>
          <p:cNvPr id="9" name="sentimentid di viaggio（旅情）久石让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97965" y="6423660"/>
            <a:ext cx="464185" cy="464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284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" showWhenStopped="0">
                <p:cTn id="2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  <p:bldP spid="34" grpId="0"/>
      <p:bldP spid="12" grpId="0"/>
      <p:bldP spid="10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4717" y="-1016000"/>
            <a:ext cx="2069443" cy="2493964"/>
          </a:xfrm>
          <a:prstGeom prst="rect">
            <a:avLst/>
          </a:prstGeom>
        </p:spPr>
      </p:pic>
      <p:pic>
        <p:nvPicPr>
          <p:cNvPr id="2" name="图片 1" descr="WechatIMG1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040" y="127000"/>
            <a:ext cx="5848985" cy="40951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893425" y="-1066802"/>
            <a:ext cx="2264857" cy="3403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0210" y="4366738"/>
            <a:ext cx="3488579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CN" altLang="en-US" sz="4400" b="1" kern="10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知识更丰富</a:t>
            </a:r>
            <a:endParaRPr lang="zh-CN" altLang="zh-CN" sz="3600" b="1" kern="100" dirty="0">
              <a:solidFill>
                <a:srgbClr val="0000CC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310" y="127000"/>
            <a:ext cx="3302000" cy="330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376" y="3429000"/>
            <a:ext cx="4576851" cy="3230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/>
          <a:srcRect l="62839" t="39444" r="13980" b="12407"/>
          <a:stretch>
            <a:fillRect/>
          </a:stretch>
        </p:blipFill>
        <p:spPr>
          <a:xfrm rot="5400000">
            <a:off x="930509" y="3634023"/>
            <a:ext cx="2149319" cy="429863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/>
          <a:srcRect l="62839" t="39444" r="13980" b="12407"/>
          <a:stretch>
            <a:fillRect/>
          </a:stretch>
        </p:blipFill>
        <p:spPr>
          <a:xfrm rot="16200000" flipH="1">
            <a:off x="9289259" y="3955258"/>
            <a:ext cx="1935162" cy="38703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4717" y="-1016000"/>
            <a:ext cx="2069443" cy="24939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893425" y="-1066802"/>
            <a:ext cx="2264857" cy="3403267"/>
          </a:xfrm>
          <a:prstGeom prst="rect">
            <a:avLst/>
          </a:prstGeom>
        </p:spPr>
      </p:pic>
      <p:pic>
        <p:nvPicPr>
          <p:cNvPr id="11" name="图片 10" descr="WechatIMG133"/>
          <p:cNvPicPr>
            <a:picLocks noChangeAspect="1"/>
          </p:cNvPicPr>
          <p:nvPr/>
        </p:nvPicPr>
        <p:blipFill rotWithShape="1">
          <a:blip r:embed="rId4"/>
          <a:srcRect l="6683" r="7373" b="17538"/>
          <a:stretch>
            <a:fillRect/>
          </a:stretch>
        </p:blipFill>
        <p:spPr>
          <a:xfrm>
            <a:off x="-144145" y="667385"/>
            <a:ext cx="6359525" cy="442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 descr="WechatIMG132"/>
          <p:cNvPicPr>
            <a:picLocks noChangeAspect="1"/>
          </p:cNvPicPr>
          <p:nvPr/>
        </p:nvPicPr>
        <p:blipFill rotWithShape="1">
          <a:blip r:embed="rId5"/>
          <a:srcRect l="7976" r="7199" b="10985"/>
          <a:stretch>
            <a:fillRect/>
          </a:stretch>
        </p:blipFill>
        <p:spPr>
          <a:xfrm>
            <a:off x="6099810" y="667385"/>
            <a:ext cx="6207760" cy="4579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矩形 13"/>
          <p:cNvSpPr/>
          <p:nvPr/>
        </p:nvSpPr>
        <p:spPr>
          <a:xfrm>
            <a:off x="4638475" y="5790176"/>
            <a:ext cx="3488579" cy="7694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CN" altLang="en-US" sz="4400" b="1" kern="10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人格更独立</a:t>
            </a:r>
            <a:endParaRPr lang="zh-CN" altLang="en-US" sz="4400" b="1" kern="100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/>
          <a:srcRect l="62839" t="39444" r="13980" b="12407"/>
          <a:stretch>
            <a:fillRect/>
          </a:stretch>
        </p:blipFill>
        <p:spPr>
          <a:xfrm rot="5400000">
            <a:off x="930509" y="3634023"/>
            <a:ext cx="2149319" cy="429863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/>
          <a:srcRect l="62839" t="39444" r="13980" b="12407"/>
          <a:stretch>
            <a:fillRect/>
          </a:stretch>
        </p:blipFill>
        <p:spPr>
          <a:xfrm rot="16200000" flipH="1">
            <a:off x="9289259" y="3955258"/>
            <a:ext cx="1935162" cy="38703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4717" y="-1016000"/>
            <a:ext cx="2069443" cy="24939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893425" y="-1066802"/>
            <a:ext cx="2264857" cy="34032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32622" r="30951"/>
          <a:stretch>
            <a:fillRect/>
          </a:stretch>
        </p:blipFill>
        <p:spPr>
          <a:xfrm>
            <a:off x="1074161" y="634831"/>
            <a:ext cx="2791497" cy="45102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文本框 11"/>
          <p:cNvSpPr txBox="1"/>
          <p:nvPr/>
        </p:nvSpPr>
        <p:spPr>
          <a:xfrm>
            <a:off x="4314488" y="814975"/>
            <a:ext cx="6833428" cy="43252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三年级的时候，第一次在全校开学典礼上发言，我很紧张。看到同学们鼓励的目光，我又有了信心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000" y="923637"/>
            <a:ext cx="3676527" cy="45956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5577" y="562332"/>
            <a:ext cx="4994058" cy="37755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12900" y="4624110"/>
            <a:ext cx="3488579" cy="7683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CN" altLang="en-US" sz="4400" b="1" kern="10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更有毅力</a:t>
            </a:r>
            <a:endParaRPr lang="zh-CN" altLang="en-US" sz="4400" b="1" kern="100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550" b="92113" l="10000" r="90000">
                        <a14:foregroundMark x1="34453" y1="8493" x2="65234" y2="92214"/>
                        <a14:foregroundMark x1="37500" y1="31951" x2="53906" y2="29424"/>
                        <a14:foregroundMark x1="46641" y1="23155" x2="44766" y2="33064"/>
                        <a14:foregroundMark x1="51563" y1="18402" x2="50938" y2="30839"/>
                        <a14:foregroundMark x1="28906" y1="33367" x2="36563" y2="23054"/>
                        <a14:foregroundMark x1="36563" y1="23054" x2="46016" y2="19110"/>
                        <a14:foregroundMark x1="46016" y1="19110" x2="55234" y2="18706"/>
                        <a14:foregroundMark x1="49844" y1="15672" x2="40859" y2="18402"/>
                        <a14:foregroundMark x1="40859" y1="18402" x2="33047" y2="25177"/>
                        <a14:foregroundMark x1="33047" y1="25177" x2="32344" y2="28109"/>
                        <a14:foregroundMark x1="28906" y1="27300" x2="34297" y2="39232"/>
                        <a14:foregroundMark x1="34297" y1="39232" x2="35938" y2="41355"/>
                        <a14:foregroundMark x1="34297" y1="35288" x2="26406" y2="43579"/>
                        <a14:foregroundMark x1="26406" y1="43579" x2="26328" y2="43579"/>
                        <a14:foregroundMark x1="47734" y1="4853" x2="50938" y2="4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4421" y="-84344"/>
            <a:ext cx="5095246" cy="3936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IMG_34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940" y="-84455"/>
            <a:ext cx="6857365" cy="4571365"/>
          </a:xfrm>
          <a:prstGeom prst="rect">
            <a:avLst/>
          </a:prstGeom>
        </p:spPr>
      </p:pic>
      <p:pic>
        <p:nvPicPr>
          <p:cNvPr id="4" name="图片 3" descr="IMG_34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70" y="3506470"/>
            <a:ext cx="4801870" cy="32537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29410" y="5151160"/>
            <a:ext cx="3488579" cy="7683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CN" altLang="en-US" sz="4400" b="1" kern="10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503050405090304" pitchFamily="18" charset="0"/>
              </a:rPr>
              <a:t>更勇敢</a:t>
            </a:r>
            <a:endParaRPr lang="zh-CN" altLang="en-US" sz="4400" b="1" kern="100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50305040509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50" y="-203329"/>
            <a:ext cx="3022730" cy="30227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00709" y="2319020"/>
            <a:ext cx="19086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zh-CN" altLang="en-US" sz="3200" b="1" dirty="0">
                <a:solidFill>
                  <a:srgbClr val="FFFF00"/>
                </a:solidFill>
                <a:latin typeface="字体视界-简圆体" panose="02010601030101010101" pitchFamily="2" charset="-122"/>
                <a:ea typeface="字体视界-简圆体" panose="02010601030101010101" pitchFamily="2" charset="-122"/>
              </a:rPr>
              <a:t>引以为豪的进步</a:t>
            </a:r>
            <a:endParaRPr lang="zh-CN" altLang="en-US" sz="3200" b="1" dirty="0">
              <a:solidFill>
                <a:srgbClr val="FFFF00"/>
              </a:solidFill>
              <a:latin typeface="字体视界-简圆体" panose="02010601030101010101" pitchFamily="2" charset="-122"/>
              <a:ea typeface="字体视界-简圆体" panose="02010601030101010101" pitchFamily="2" charset="-122"/>
            </a:endParaRPr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4009778" y="1307706"/>
            <a:ext cx="3826743" cy="4579379"/>
          </a:xfrm>
          <a:custGeom>
            <a:avLst/>
            <a:gdLst>
              <a:gd name="T0" fmla="*/ 509 w 1090"/>
              <a:gd name="T1" fmla="*/ 749 h 1303"/>
              <a:gd name="T2" fmla="*/ 495 w 1090"/>
              <a:gd name="T3" fmla="*/ 764 h 1303"/>
              <a:gd name="T4" fmla="*/ 476 w 1090"/>
              <a:gd name="T5" fmla="*/ 769 h 1303"/>
              <a:gd name="T6" fmla="*/ 476 w 1090"/>
              <a:gd name="T7" fmla="*/ 769 h 1303"/>
              <a:gd name="T8" fmla="*/ 458 w 1090"/>
              <a:gd name="T9" fmla="*/ 764 h 1303"/>
              <a:gd name="T10" fmla="*/ 375 w 1090"/>
              <a:gd name="T11" fmla="*/ 631 h 1303"/>
              <a:gd name="T12" fmla="*/ 389 w 1090"/>
              <a:gd name="T13" fmla="*/ 580 h 1303"/>
              <a:gd name="T14" fmla="*/ 476 w 1090"/>
              <a:gd name="T15" fmla="*/ 657 h 1303"/>
              <a:gd name="T16" fmla="*/ 513 w 1090"/>
              <a:gd name="T17" fmla="*/ 593 h 1303"/>
              <a:gd name="T18" fmla="*/ 513 w 1090"/>
              <a:gd name="T19" fmla="*/ 593 h 1303"/>
              <a:gd name="T20" fmla="*/ 514 w 1090"/>
              <a:gd name="T21" fmla="*/ 592 h 1303"/>
              <a:gd name="T22" fmla="*/ 526 w 1090"/>
              <a:gd name="T23" fmla="*/ 580 h 1303"/>
              <a:gd name="T24" fmla="*/ 545 w 1090"/>
              <a:gd name="T25" fmla="*/ 575 h 1303"/>
              <a:gd name="T26" fmla="*/ 546 w 1090"/>
              <a:gd name="T27" fmla="*/ 575 h 1303"/>
              <a:gd name="T28" fmla="*/ 564 w 1090"/>
              <a:gd name="T29" fmla="*/ 580 h 1303"/>
              <a:gd name="T30" fmla="*/ 576 w 1090"/>
              <a:gd name="T31" fmla="*/ 592 h 1303"/>
              <a:gd name="T32" fmla="*/ 577 w 1090"/>
              <a:gd name="T33" fmla="*/ 593 h 1303"/>
              <a:gd name="T34" fmla="*/ 577 w 1090"/>
              <a:gd name="T35" fmla="*/ 594 h 1303"/>
              <a:gd name="T36" fmla="*/ 650 w 1090"/>
              <a:gd name="T37" fmla="*/ 594 h 1303"/>
              <a:gd name="T38" fmla="*/ 701 w 1090"/>
              <a:gd name="T39" fmla="*/ 580 h 1303"/>
              <a:gd name="T40" fmla="*/ 646 w 1090"/>
              <a:gd name="T41" fmla="*/ 750 h 1303"/>
              <a:gd name="T42" fmla="*/ 645 w 1090"/>
              <a:gd name="T43" fmla="*/ 753 h 1303"/>
              <a:gd name="T44" fmla="*/ 644 w 1090"/>
              <a:gd name="T45" fmla="*/ 754 h 1303"/>
              <a:gd name="T46" fmla="*/ 632 w 1090"/>
              <a:gd name="T47" fmla="*/ 764 h 1303"/>
              <a:gd name="T48" fmla="*/ 615 w 1090"/>
              <a:gd name="T49" fmla="*/ 769 h 1303"/>
              <a:gd name="T50" fmla="*/ 614 w 1090"/>
              <a:gd name="T51" fmla="*/ 769 h 1303"/>
              <a:gd name="T52" fmla="*/ 595 w 1090"/>
              <a:gd name="T53" fmla="*/ 764 h 1303"/>
              <a:gd name="T54" fmla="*/ 584 w 1090"/>
              <a:gd name="T55" fmla="*/ 754 h 1303"/>
              <a:gd name="T56" fmla="*/ 584 w 1090"/>
              <a:gd name="T57" fmla="*/ 754 h 1303"/>
              <a:gd name="T58" fmla="*/ 583 w 1090"/>
              <a:gd name="T59" fmla="*/ 753 h 1303"/>
              <a:gd name="T60" fmla="*/ 582 w 1090"/>
              <a:gd name="T61" fmla="*/ 750 h 1303"/>
              <a:gd name="T62" fmla="*/ 402 w 1090"/>
              <a:gd name="T63" fmla="*/ 973 h 1303"/>
              <a:gd name="T64" fmla="*/ 719 w 1090"/>
              <a:gd name="T65" fmla="*/ 954 h 1303"/>
              <a:gd name="T66" fmla="*/ 688 w 1090"/>
              <a:gd name="T67" fmla="*/ 998 h 1303"/>
              <a:gd name="T68" fmla="*/ 371 w 1090"/>
              <a:gd name="T69" fmla="*/ 1016 h 1303"/>
              <a:gd name="T70" fmla="*/ 402 w 1090"/>
              <a:gd name="T71" fmla="*/ 973 h 1303"/>
              <a:gd name="T72" fmla="*/ 655 w 1090"/>
              <a:gd name="T73" fmla="*/ 1125 h 1303"/>
              <a:gd name="T74" fmla="*/ 698 w 1090"/>
              <a:gd name="T75" fmla="*/ 1156 h 1303"/>
              <a:gd name="T76" fmla="*/ 436 w 1090"/>
              <a:gd name="T77" fmla="*/ 1240 h 1303"/>
              <a:gd name="T78" fmla="*/ 392 w 1090"/>
              <a:gd name="T79" fmla="*/ 1209 h 1303"/>
              <a:gd name="T80" fmla="*/ 617 w 1090"/>
              <a:gd name="T81" fmla="*/ 1228 h 1303"/>
              <a:gd name="T82" fmla="*/ 473 w 1090"/>
              <a:gd name="T83" fmla="*/ 1254 h 1303"/>
              <a:gd name="T84" fmla="*/ 402 w 1090"/>
              <a:gd name="T85" fmla="*/ 1073 h 1303"/>
              <a:gd name="T86" fmla="*/ 719 w 1090"/>
              <a:gd name="T87" fmla="*/ 1055 h 1303"/>
              <a:gd name="T88" fmla="*/ 688 w 1090"/>
              <a:gd name="T89" fmla="*/ 1098 h 1303"/>
              <a:gd name="T90" fmla="*/ 371 w 1090"/>
              <a:gd name="T91" fmla="*/ 1116 h 1303"/>
              <a:gd name="T92" fmla="*/ 402 w 1090"/>
              <a:gd name="T93" fmla="*/ 1073 h 1303"/>
              <a:gd name="T94" fmla="*/ 199 w 1090"/>
              <a:gd name="T95" fmla="*/ 532 h 1303"/>
              <a:gd name="T96" fmla="*/ 364 w 1090"/>
              <a:gd name="T97" fmla="*/ 895 h 1303"/>
              <a:gd name="T98" fmla="*/ 302 w 1090"/>
              <a:gd name="T99" fmla="*/ 929 h 1303"/>
              <a:gd name="T100" fmla="*/ 63 w 1090"/>
              <a:gd name="T101" fmla="*/ 824 h 1303"/>
              <a:gd name="T102" fmla="*/ 191 w 1090"/>
              <a:gd name="T103" fmla="*/ 123 h 1303"/>
              <a:gd name="T104" fmla="*/ 899 w 1090"/>
              <a:gd name="T105" fmla="*/ 123 h 1303"/>
              <a:gd name="T106" fmla="*/ 1027 w 1090"/>
              <a:gd name="T107" fmla="*/ 824 h 1303"/>
              <a:gd name="T108" fmla="*/ 788 w 1090"/>
              <a:gd name="T109" fmla="*/ 929 h 1303"/>
              <a:gd name="T110" fmla="*/ 726 w 1090"/>
              <a:gd name="T111" fmla="*/ 895 h 1303"/>
              <a:gd name="T112" fmla="*/ 891 w 1090"/>
              <a:gd name="T113" fmla="*/ 532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90" h="1303">
                <a:moveTo>
                  <a:pt x="545" y="687"/>
                </a:moveTo>
                <a:cubicBezTo>
                  <a:pt x="509" y="749"/>
                  <a:pt x="509" y="749"/>
                  <a:pt x="509" y="749"/>
                </a:cubicBezTo>
                <a:cubicBezTo>
                  <a:pt x="506" y="755"/>
                  <a:pt x="501" y="760"/>
                  <a:pt x="495" y="764"/>
                </a:cubicBezTo>
                <a:cubicBezTo>
                  <a:pt x="495" y="764"/>
                  <a:pt x="495" y="764"/>
                  <a:pt x="495" y="764"/>
                </a:cubicBezTo>
                <a:cubicBezTo>
                  <a:pt x="489" y="767"/>
                  <a:pt x="483" y="769"/>
                  <a:pt x="477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69" y="769"/>
                  <a:pt x="463" y="767"/>
                  <a:pt x="458" y="764"/>
                </a:cubicBezTo>
                <a:cubicBezTo>
                  <a:pt x="458" y="764"/>
                  <a:pt x="458" y="764"/>
                  <a:pt x="458" y="764"/>
                </a:cubicBezTo>
                <a:cubicBezTo>
                  <a:pt x="451" y="760"/>
                  <a:pt x="447" y="755"/>
                  <a:pt x="443" y="749"/>
                </a:cubicBezTo>
                <a:cubicBezTo>
                  <a:pt x="375" y="631"/>
                  <a:pt x="375" y="631"/>
                  <a:pt x="375" y="631"/>
                </a:cubicBezTo>
                <a:cubicBezTo>
                  <a:pt x="365" y="613"/>
                  <a:pt x="371" y="591"/>
                  <a:pt x="389" y="580"/>
                </a:cubicBezTo>
                <a:cubicBezTo>
                  <a:pt x="389" y="580"/>
                  <a:pt x="389" y="580"/>
                  <a:pt x="389" y="580"/>
                </a:cubicBezTo>
                <a:cubicBezTo>
                  <a:pt x="407" y="570"/>
                  <a:pt x="430" y="576"/>
                  <a:pt x="440" y="594"/>
                </a:cubicBezTo>
                <a:cubicBezTo>
                  <a:pt x="476" y="657"/>
                  <a:pt x="476" y="657"/>
                  <a:pt x="476" y="657"/>
                </a:cubicBezTo>
                <a:cubicBezTo>
                  <a:pt x="513" y="594"/>
                  <a:pt x="513" y="594"/>
                  <a:pt x="513" y="594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4" y="592"/>
                  <a:pt x="514" y="592"/>
                  <a:pt x="514" y="592"/>
                </a:cubicBezTo>
                <a:cubicBezTo>
                  <a:pt x="514" y="592"/>
                  <a:pt x="514" y="592"/>
                  <a:pt x="514" y="592"/>
                </a:cubicBezTo>
                <a:cubicBezTo>
                  <a:pt x="517" y="588"/>
                  <a:pt x="521" y="583"/>
                  <a:pt x="526" y="580"/>
                </a:cubicBezTo>
                <a:cubicBezTo>
                  <a:pt x="526" y="580"/>
                  <a:pt x="526" y="580"/>
                  <a:pt x="526" y="580"/>
                </a:cubicBezTo>
                <a:cubicBezTo>
                  <a:pt x="532" y="577"/>
                  <a:pt x="538" y="575"/>
                  <a:pt x="544" y="575"/>
                </a:cubicBezTo>
                <a:cubicBezTo>
                  <a:pt x="545" y="575"/>
                  <a:pt x="545" y="575"/>
                  <a:pt x="545" y="575"/>
                </a:cubicBezTo>
                <a:cubicBezTo>
                  <a:pt x="545" y="575"/>
                  <a:pt x="545" y="575"/>
                  <a:pt x="545" y="575"/>
                </a:cubicBezTo>
                <a:cubicBezTo>
                  <a:pt x="546" y="575"/>
                  <a:pt x="546" y="575"/>
                  <a:pt x="546" y="575"/>
                </a:cubicBezTo>
                <a:cubicBezTo>
                  <a:pt x="552" y="575"/>
                  <a:pt x="558" y="577"/>
                  <a:pt x="564" y="580"/>
                </a:cubicBezTo>
                <a:cubicBezTo>
                  <a:pt x="564" y="580"/>
                  <a:pt x="564" y="580"/>
                  <a:pt x="564" y="580"/>
                </a:cubicBezTo>
                <a:cubicBezTo>
                  <a:pt x="569" y="583"/>
                  <a:pt x="573" y="588"/>
                  <a:pt x="576" y="592"/>
                </a:cubicBezTo>
                <a:cubicBezTo>
                  <a:pt x="576" y="592"/>
                  <a:pt x="576" y="592"/>
                  <a:pt x="576" y="592"/>
                </a:cubicBezTo>
                <a:cubicBezTo>
                  <a:pt x="577" y="593"/>
                  <a:pt x="577" y="593"/>
                  <a:pt x="577" y="593"/>
                </a:cubicBezTo>
                <a:cubicBezTo>
                  <a:pt x="577" y="593"/>
                  <a:pt x="577" y="593"/>
                  <a:pt x="577" y="593"/>
                </a:cubicBezTo>
                <a:cubicBezTo>
                  <a:pt x="577" y="594"/>
                  <a:pt x="577" y="594"/>
                  <a:pt x="577" y="594"/>
                </a:cubicBezTo>
                <a:cubicBezTo>
                  <a:pt x="577" y="594"/>
                  <a:pt x="577" y="594"/>
                  <a:pt x="577" y="594"/>
                </a:cubicBezTo>
                <a:cubicBezTo>
                  <a:pt x="614" y="657"/>
                  <a:pt x="614" y="657"/>
                  <a:pt x="614" y="657"/>
                </a:cubicBezTo>
                <a:cubicBezTo>
                  <a:pt x="650" y="594"/>
                  <a:pt x="650" y="594"/>
                  <a:pt x="650" y="594"/>
                </a:cubicBezTo>
                <a:cubicBezTo>
                  <a:pt x="661" y="576"/>
                  <a:pt x="683" y="570"/>
                  <a:pt x="701" y="580"/>
                </a:cubicBezTo>
                <a:cubicBezTo>
                  <a:pt x="701" y="580"/>
                  <a:pt x="701" y="580"/>
                  <a:pt x="701" y="580"/>
                </a:cubicBezTo>
                <a:cubicBezTo>
                  <a:pt x="719" y="591"/>
                  <a:pt x="725" y="613"/>
                  <a:pt x="715" y="631"/>
                </a:cubicBezTo>
                <a:cubicBezTo>
                  <a:pt x="646" y="750"/>
                  <a:pt x="646" y="750"/>
                  <a:pt x="646" y="750"/>
                </a:cubicBezTo>
                <a:cubicBezTo>
                  <a:pt x="646" y="751"/>
                  <a:pt x="645" y="752"/>
                  <a:pt x="645" y="752"/>
                </a:cubicBezTo>
                <a:cubicBezTo>
                  <a:pt x="645" y="753"/>
                  <a:pt x="645" y="753"/>
                  <a:pt x="645" y="753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1" y="758"/>
                  <a:pt x="637" y="761"/>
                  <a:pt x="632" y="764"/>
                </a:cubicBezTo>
                <a:cubicBezTo>
                  <a:pt x="632" y="764"/>
                  <a:pt x="632" y="764"/>
                  <a:pt x="632" y="764"/>
                </a:cubicBezTo>
                <a:cubicBezTo>
                  <a:pt x="627" y="767"/>
                  <a:pt x="621" y="769"/>
                  <a:pt x="615" y="769"/>
                </a:cubicBezTo>
                <a:cubicBezTo>
                  <a:pt x="614" y="769"/>
                  <a:pt x="614" y="769"/>
                  <a:pt x="614" y="769"/>
                </a:cubicBezTo>
                <a:cubicBezTo>
                  <a:pt x="614" y="769"/>
                  <a:pt x="614" y="769"/>
                  <a:pt x="614" y="769"/>
                </a:cubicBezTo>
                <a:cubicBezTo>
                  <a:pt x="613" y="769"/>
                  <a:pt x="613" y="769"/>
                  <a:pt x="613" y="769"/>
                </a:cubicBezTo>
                <a:cubicBezTo>
                  <a:pt x="607" y="769"/>
                  <a:pt x="601" y="767"/>
                  <a:pt x="595" y="764"/>
                </a:cubicBezTo>
                <a:cubicBezTo>
                  <a:pt x="595" y="764"/>
                  <a:pt x="595" y="764"/>
                  <a:pt x="595" y="764"/>
                </a:cubicBezTo>
                <a:cubicBezTo>
                  <a:pt x="591" y="762"/>
                  <a:pt x="587" y="758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3" y="753"/>
                  <a:pt x="583" y="753"/>
                  <a:pt x="583" y="753"/>
                </a:cubicBezTo>
                <a:cubicBezTo>
                  <a:pt x="583" y="753"/>
                  <a:pt x="583" y="753"/>
                  <a:pt x="583" y="753"/>
                </a:cubicBezTo>
                <a:cubicBezTo>
                  <a:pt x="582" y="752"/>
                  <a:pt x="582" y="751"/>
                  <a:pt x="582" y="750"/>
                </a:cubicBezTo>
                <a:cubicBezTo>
                  <a:pt x="545" y="687"/>
                  <a:pt x="545" y="687"/>
                  <a:pt x="545" y="687"/>
                </a:cubicBezTo>
                <a:close/>
                <a:moveTo>
                  <a:pt x="402" y="973"/>
                </a:moveTo>
                <a:cubicBezTo>
                  <a:pt x="675" y="924"/>
                  <a:pt x="675" y="924"/>
                  <a:pt x="675" y="924"/>
                </a:cubicBezTo>
                <a:cubicBezTo>
                  <a:pt x="696" y="921"/>
                  <a:pt x="715" y="93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2" y="975"/>
                  <a:pt x="709" y="994"/>
                  <a:pt x="688" y="998"/>
                </a:cubicBezTo>
                <a:cubicBezTo>
                  <a:pt x="415" y="1046"/>
                  <a:pt x="415" y="1046"/>
                  <a:pt x="415" y="1046"/>
                </a:cubicBezTo>
                <a:cubicBezTo>
                  <a:pt x="394" y="1049"/>
                  <a:pt x="375" y="1036"/>
                  <a:pt x="371" y="1016"/>
                </a:cubicBezTo>
                <a:cubicBezTo>
                  <a:pt x="371" y="1016"/>
                  <a:pt x="371" y="1016"/>
                  <a:pt x="371" y="1016"/>
                </a:cubicBezTo>
                <a:cubicBezTo>
                  <a:pt x="368" y="995"/>
                  <a:pt x="381" y="976"/>
                  <a:pt x="402" y="973"/>
                </a:cubicBezTo>
                <a:close/>
                <a:moveTo>
                  <a:pt x="423" y="1166"/>
                </a:moveTo>
                <a:cubicBezTo>
                  <a:pt x="655" y="1125"/>
                  <a:pt x="655" y="1125"/>
                  <a:pt x="655" y="1125"/>
                </a:cubicBezTo>
                <a:cubicBezTo>
                  <a:pt x="675" y="1122"/>
                  <a:pt x="694" y="1135"/>
                  <a:pt x="698" y="1156"/>
                </a:cubicBezTo>
                <a:cubicBezTo>
                  <a:pt x="698" y="1156"/>
                  <a:pt x="698" y="1156"/>
                  <a:pt x="698" y="1156"/>
                </a:cubicBezTo>
                <a:cubicBezTo>
                  <a:pt x="701" y="1176"/>
                  <a:pt x="688" y="1195"/>
                  <a:pt x="667" y="1199"/>
                </a:cubicBezTo>
                <a:cubicBezTo>
                  <a:pt x="436" y="1240"/>
                  <a:pt x="436" y="1240"/>
                  <a:pt x="436" y="1240"/>
                </a:cubicBezTo>
                <a:cubicBezTo>
                  <a:pt x="415" y="1243"/>
                  <a:pt x="396" y="1230"/>
                  <a:pt x="392" y="1209"/>
                </a:cubicBezTo>
                <a:cubicBezTo>
                  <a:pt x="392" y="1209"/>
                  <a:pt x="392" y="1209"/>
                  <a:pt x="392" y="1209"/>
                </a:cubicBezTo>
                <a:cubicBezTo>
                  <a:pt x="389" y="1189"/>
                  <a:pt x="402" y="1170"/>
                  <a:pt x="423" y="1166"/>
                </a:cubicBezTo>
                <a:close/>
                <a:moveTo>
                  <a:pt x="617" y="1228"/>
                </a:moveTo>
                <a:cubicBezTo>
                  <a:pt x="617" y="1270"/>
                  <a:pt x="584" y="1303"/>
                  <a:pt x="543" y="1303"/>
                </a:cubicBezTo>
                <a:cubicBezTo>
                  <a:pt x="511" y="1303"/>
                  <a:pt x="483" y="1282"/>
                  <a:pt x="473" y="1254"/>
                </a:cubicBezTo>
                <a:cubicBezTo>
                  <a:pt x="617" y="1228"/>
                  <a:pt x="617" y="1228"/>
                  <a:pt x="617" y="1228"/>
                </a:cubicBezTo>
                <a:close/>
                <a:moveTo>
                  <a:pt x="402" y="1073"/>
                </a:moveTo>
                <a:cubicBezTo>
                  <a:pt x="675" y="1025"/>
                  <a:pt x="675" y="1025"/>
                  <a:pt x="675" y="1025"/>
                </a:cubicBezTo>
                <a:cubicBezTo>
                  <a:pt x="696" y="1021"/>
                  <a:pt x="715" y="1035"/>
                  <a:pt x="719" y="1055"/>
                </a:cubicBezTo>
                <a:cubicBezTo>
                  <a:pt x="719" y="1055"/>
                  <a:pt x="719" y="1055"/>
                  <a:pt x="719" y="1055"/>
                </a:cubicBezTo>
                <a:cubicBezTo>
                  <a:pt x="722" y="1075"/>
                  <a:pt x="709" y="1095"/>
                  <a:pt x="688" y="1098"/>
                </a:cubicBezTo>
                <a:cubicBezTo>
                  <a:pt x="415" y="1147"/>
                  <a:pt x="415" y="1147"/>
                  <a:pt x="415" y="1147"/>
                </a:cubicBezTo>
                <a:cubicBezTo>
                  <a:pt x="394" y="1150"/>
                  <a:pt x="375" y="1137"/>
                  <a:pt x="371" y="1116"/>
                </a:cubicBezTo>
                <a:cubicBezTo>
                  <a:pt x="371" y="1116"/>
                  <a:pt x="371" y="1116"/>
                  <a:pt x="371" y="1116"/>
                </a:cubicBezTo>
                <a:cubicBezTo>
                  <a:pt x="368" y="1096"/>
                  <a:pt x="381" y="1077"/>
                  <a:pt x="402" y="1073"/>
                </a:cubicBezTo>
                <a:close/>
                <a:moveTo>
                  <a:pt x="545" y="186"/>
                </a:moveTo>
                <a:cubicBezTo>
                  <a:pt x="354" y="186"/>
                  <a:pt x="199" y="341"/>
                  <a:pt x="199" y="532"/>
                </a:cubicBezTo>
                <a:cubicBezTo>
                  <a:pt x="199" y="622"/>
                  <a:pt x="231" y="705"/>
                  <a:pt x="289" y="765"/>
                </a:cubicBezTo>
                <a:cubicBezTo>
                  <a:pt x="311" y="789"/>
                  <a:pt x="361" y="864"/>
                  <a:pt x="364" y="895"/>
                </a:cubicBezTo>
                <a:cubicBezTo>
                  <a:pt x="366" y="914"/>
                  <a:pt x="359" y="930"/>
                  <a:pt x="344" y="936"/>
                </a:cubicBezTo>
                <a:cubicBezTo>
                  <a:pt x="327" y="943"/>
                  <a:pt x="311" y="937"/>
                  <a:pt x="302" y="929"/>
                </a:cubicBezTo>
                <a:cubicBezTo>
                  <a:pt x="294" y="922"/>
                  <a:pt x="293" y="914"/>
                  <a:pt x="284" y="903"/>
                </a:cubicBezTo>
                <a:cubicBezTo>
                  <a:pt x="241" y="848"/>
                  <a:pt x="178" y="833"/>
                  <a:pt x="63" y="824"/>
                </a:cubicBezTo>
                <a:cubicBezTo>
                  <a:pt x="149" y="638"/>
                  <a:pt x="135" y="583"/>
                  <a:pt x="0" y="450"/>
                </a:cubicBezTo>
                <a:cubicBezTo>
                  <a:pt x="185" y="363"/>
                  <a:pt x="210" y="312"/>
                  <a:pt x="191" y="123"/>
                </a:cubicBezTo>
                <a:cubicBezTo>
                  <a:pt x="388" y="175"/>
                  <a:pt x="440" y="153"/>
                  <a:pt x="545" y="0"/>
                </a:cubicBezTo>
                <a:cubicBezTo>
                  <a:pt x="650" y="153"/>
                  <a:pt x="702" y="175"/>
                  <a:pt x="899" y="123"/>
                </a:cubicBezTo>
                <a:cubicBezTo>
                  <a:pt x="880" y="312"/>
                  <a:pt x="905" y="363"/>
                  <a:pt x="1090" y="450"/>
                </a:cubicBezTo>
                <a:cubicBezTo>
                  <a:pt x="955" y="583"/>
                  <a:pt x="941" y="638"/>
                  <a:pt x="1027" y="824"/>
                </a:cubicBezTo>
                <a:cubicBezTo>
                  <a:pt x="912" y="833"/>
                  <a:pt x="849" y="848"/>
                  <a:pt x="806" y="903"/>
                </a:cubicBezTo>
                <a:cubicBezTo>
                  <a:pt x="797" y="914"/>
                  <a:pt x="796" y="922"/>
                  <a:pt x="788" y="929"/>
                </a:cubicBezTo>
                <a:cubicBezTo>
                  <a:pt x="779" y="937"/>
                  <a:pt x="763" y="943"/>
                  <a:pt x="746" y="936"/>
                </a:cubicBezTo>
                <a:cubicBezTo>
                  <a:pt x="732" y="930"/>
                  <a:pt x="724" y="914"/>
                  <a:pt x="726" y="895"/>
                </a:cubicBezTo>
                <a:cubicBezTo>
                  <a:pt x="729" y="864"/>
                  <a:pt x="779" y="789"/>
                  <a:pt x="801" y="765"/>
                </a:cubicBezTo>
                <a:cubicBezTo>
                  <a:pt x="859" y="705"/>
                  <a:pt x="891" y="622"/>
                  <a:pt x="891" y="532"/>
                </a:cubicBezTo>
                <a:cubicBezTo>
                  <a:pt x="891" y="341"/>
                  <a:pt x="736" y="186"/>
                  <a:pt x="545" y="186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字体视界-简圆体" panose="02010601030101010101" pitchFamily="2" charset="-122"/>
              <a:ea typeface="字体视界-简圆体" panose="02010601030101010101" pitchFamily="2" charset="-122"/>
            </a:endParaRPr>
          </a:p>
        </p:txBody>
      </p:sp>
      <p:sp>
        <p:nvSpPr>
          <p:cNvPr id="3" name="任意多边形 2"/>
          <p:cNvSpPr/>
          <p:nvPr/>
        </p:nvSpPr>
        <p:spPr bwMode="auto">
          <a:xfrm flipH="1">
            <a:off x="4144010" y="2423160"/>
            <a:ext cx="910590" cy="304800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chemeClr val="bg1">
                  <a:lumMod val="95000"/>
                </a:schemeClr>
              </a:solidFill>
              <a:latin typeface="字体视界-简圆体" panose="02010601030101010101" pitchFamily="2" charset="-122"/>
              <a:ea typeface="字体视界-简圆体" panose="02010601030101010101" pitchFamily="2" charset="-122"/>
              <a:cs typeface="+mn-ea"/>
              <a:sym typeface="Arial" panose="020B0604020202090204" pitchFamily="34" charset="0"/>
            </a:endParaRPr>
          </a:p>
        </p:txBody>
      </p:sp>
      <p:sp>
        <p:nvSpPr>
          <p:cNvPr id="4" name="任意多边形 3"/>
          <p:cNvSpPr/>
          <p:nvPr/>
        </p:nvSpPr>
        <p:spPr bwMode="auto">
          <a:xfrm flipH="1" flipV="1">
            <a:off x="4144010" y="4652645"/>
            <a:ext cx="910590" cy="35623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chemeClr val="bg1">
                  <a:lumMod val="95000"/>
                </a:schemeClr>
              </a:solidFill>
              <a:latin typeface="字体视界-简圆体" panose="02010601030101010101" pitchFamily="2" charset="-122"/>
              <a:ea typeface="字体视界-简圆体" panose="02010601030101010101" pitchFamily="2" charset="-122"/>
              <a:cs typeface="+mn-ea"/>
              <a:sym typeface="Arial" panose="020B0604020202090204" pitchFamily="34" charset="0"/>
            </a:endParaRPr>
          </a:p>
        </p:txBody>
      </p:sp>
      <p:sp>
        <p:nvSpPr>
          <p:cNvPr id="5" name="任意多边形 4"/>
          <p:cNvSpPr/>
          <p:nvPr/>
        </p:nvSpPr>
        <p:spPr bwMode="auto">
          <a:xfrm>
            <a:off x="7247890" y="2410460"/>
            <a:ext cx="903605" cy="317500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chemeClr val="bg1">
                  <a:lumMod val="95000"/>
                </a:schemeClr>
              </a:solidFill>
              <a:latin typeface="字体视界-简圆体" panose="02010601030101010101" pitchFamily="2" charset="-122"/>
              <a:ea typeface="字体视界-简圆体" panose="02010601030101010101" pitchFamily="2" charset="-122"/>
              <a:cs typeface="+mn-ea"/>
              <a:sym typeface="Arial" panose="020B0604020202090204" pitchFamily="34" charset="0"/>
            </a:endParaRPr>
          </a:p>
        </p:txBody>
      </p:sp>
      <p:sp>
        <p:nvSpPr>
          <p:cNvPr id="6" name="任意多边形 5"/>
          <p:cNvSpPr/>
          <p:nvPr/>
        </p:nvSpPr>
        <p:spPr bwMode="auto">
          <a:xfrm flipV="1">
            <a:off x="7247890" y="4641850"/>
            <a:ext cx="826770" cy="377190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>
              <a:solidFill>
                <a:schemeClr val="bg1">
                  <a:lumMod val="95000"/>
                </a:schemeClr>
              </a:solidFill>
              <a:latin typeface="字体视界-简圆体" panose="02010601030101010101" pitchFamily="2" charset="-122"/>
              <a:ea typeface="字体视界-简圆体" panose="02010601030101010101" pitchFamily="2" charset="-122"/>
              <a:cs typeface="+mn-ea"/>
              <a:sym typeface="Arial" panose="020B0604020202090204" pitchFamily="34" charset="0"/>
            </a:endParaRPr>
          </a:p>
        </p:txBody>
      </p:sp>
      <p:sp>
        <p:nvSpPr>
          <p:cNvPr id="7" name="TextBox 58"/>
          <p:cNvSpPr>
            <a:spLocks noChangeArrowheads="1"/>
          </p:cNvSpPr>
          <p:nvPr/>
        </p:nvSpPr>
        <p:spPr bwMode="auto">
          <a:xfrm>
            <a:off x="1805402" y="2095206"/>
            <a:ext cx="229767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字体视界-简圆体" panose="02010601030101010101" pitchFamily="2" charset="-122"/>
                <a:ea typeface="字体视界-简圆体" panose="02010601030101010101" pitchFamily="2" charset="-122"/>
                <a:sym typeface="微软雅黑" panose="020B0503020204020204" charset="-122"/>
              </a:rPr>
              <a:t>知识更丰富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字体视界-简圆体" panose="02010601030101010101" pitchFamily="2" charset="-122"/>
              <a:ea typeface="字体视界-简圆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TextBox 58"/>
          <p:cNvSpPr>
            <a:spLocks noChangeArrowheads="1"/>
          </p:cNvSpPr>
          <p:nvPr/>
        </p:nvSpPr>
        <p:spPr bwMode="auto">
          <a:xfrm>
            <a:off x="2100851" y="4709318"/>
            <a:ext cx="229767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字体视界-简圆体" panose="02010601030101010101" pitchFamily="2" charset="-122"/>
                <a:ea typeface="字体视界-简圆体" panose="02010601030101010101" pitchFamily="2" charset="-122"/>
                <a:sym typeface="微软雅黑" panose="020B0503020204020204" charset="-122"/>
              </a:rPr>
              <a:t>更有毅力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字体视界-简圆体" panose="02010601030101010101" pitchFamily="2" charset="-122"/>
              <a:ea typeface="字体视界-简圆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7" name="TextBox 58"/>
          <p:cNvSpPr>
            <a:spLocks noChangeArrowheads="1"/>
          </p:cNvSpPr>
          <p:nvPr/>
        </p:nvSpPr>
        <p:spPr bwMode="auto">
          <a:xfrm>
            <a:off x="7970753" y="2164238"/>
            <a:ext cx="229767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字体视界-简圆体" panose="02010601030101010101" pitchFamily="2" charset="-122"/>
                <a:ea typeface="字体视界-简圆体" panose="02010601030101010101" pitchFamily="2" charset="-122"/>
                <a:sym typeface="微软雅黑" panose="020B0503020204020204" charset="-122"/>
              </a:rPr>
              <a:t>人格更独立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字体视界-简圆体" panose="02010601030101010101" pitchFamily="2" charset="-122"/>
              <a:ea typeface="字体视界-简圆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0" name="TextBox 58"/>
          <p:cNvSpPr>
            <a:spLocks noChangeArrowheads="1"/>
          </p:cNvSpPr>
          <p:nvPr/>
        </p:nvSpPr>
        <p:spPr bwMode="auto">
          <a:xfrm>
            <a:off x="7636640" y="4736137"/>
            <a:ext cx="229767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字体视界-简圆体" panose="02010601030101010101" pitchFamily="2" charset="-122"/>
                <a:ea typeface="字体视界-简圆体" panose="02010601030101010101" pitchFamily="2" charset="-122"/>
                <a:sym typeface="微软雅黑" panose="020B0503020204020204" charset="-122"/>
              </a:rPr>
              <a:t>更勇敢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字体视界-简圆体" panose="02010601030101010101" pitchFamily="2" charset="-122"/>
              <a:ea typeface="字体视界-简圆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379" name="Freeform 145"/>
          <p:cNvSpPr>
            <a:spLocks noEditPoints="1"/>
          </p:cNvSpPr>
          <p:nvPr/>
        </p:nvSpPr>
        <p:spPr bwMode="auto">
          <a:xfrm>
            <a:off x="10996930" y="5053648"/>
            <a:ext cx="750888" cy="641350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字体视界-简圆体" panose="02010601030101010101" pitchFamily="2" charset="-122"/>
              <a:ea typeface="字体视界-简圆体" panose="02010601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34niix3g">
      <a:majorFont>
        <a:latin typeface="Trebuchet MS"/>
        <a:ea typeface="字酷堂黄楷体(个人非商业版)"/>
        <a:cs typeface=""/>
      </a:majorFont>
      <a:minorFont>
        <a:latin typeface="Trebuchet MS"/>
        <a:ea typeface="字酷堂黄楷体(个人非商业版)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7002</Words>
  <Application>WPS 文字</Application>
  <PresentationFormat>宽屏</PresentationFormat>
  <Paragraphs>1038</Paragraphs>
  <Slides>34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61" baseType="lpstr">
      <vt:lpstr>Arial</vt:lpstr>
      <vt:lpstr>方正书宋_GBK</vt:lpstr>
      <vt:lpstr>Wingdings</vt:lpstr>
      <vt:lpstr>华文楷体</vt:lpstr>
      <vt:lpstr>楷体</vt:lpstr>
      <vt:lpstr>汉仪楷体KW</vt:lpstr>
      <vt:lpstr>Times New Roman</vt:lpstr>
      <vt:lpstr>字体视界-简圆体</vt:lpstr>
      <vt:lpstr>华文宋体</vt:lpstr>
      <vt:lpstr>微软雅黑</vt:lpstr>
      <vt:lpstr>汉仪综艺体简</vt:lpstr>
      <vt:lpstr>经典粗宋简</vt:lpstr>
      <vt:lpstr>宋体</vt:lpstr>
      <vt:lpstr>宋体-简</vt:lpstr>
      <vt:lpstr>楷体-简</vt:lpstr>
      <vt:lpstr>汉仪书宋二KW</vt:lpstr>
      <vt:lpstr>翩翩体-简</vt:lpstr>
      <vt:lpstr>翩翩体-繁</vt:lpstr>
      <vt:lpstr>汉仪旗黑KW</vt:lpstr>
      <vt:lpstr>宋体</vt:lpstr>
      <vt:lpstr>Arial Unicode MS</vt:lpstr>
      <vt:lpstr>字酷堂黄楷体(个人非商业版)</vt:lpstr>
      <vt:lpstr>苹方-简</vt:lpstr>
      <vt:lpstr>Trebuchet MS</vt:lpstr>
      <vt:lpstr>等线</vt:lpstr>
      <vt:lpstr>汉仪中等线KW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孙琳琳</dc:creator>
  <cp:lastModifiedBy>mac</cp:lastModifiedBy>
  <cp:revision>154</cp:revision>
  <dcterms:created xsi:type="dcterms:W3CDTF">2020-05-13T01:46:37Z</dcterms:created>
  <dcterms:modified xsi:type="dcterms:W3CDTF">2020-05-13T01:46:37Z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2052-1.9.2.3124</vt:lpwstr>
  </property>
</Properties>
</file>