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gif" ContentType="image/gif"/>
  <Default Extension="wdp" ContentType="image/vnd.ms-photo"/>
  <Default Extension="mp3" ContentType="audio/mp3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0" r:id="rId3"/>
    <p:sldId id="284" r:id="rId4"/>
    <p:sldId id="257" r:id="rId5"/>
    <p:sldId id="285" r:id="rId6"/>
    <p:sldId id="286" r:id="rId7"/>
    <p:sldId id="287" r:id="rId8"/>
    <p:sldId id="289" r:id="rId10"/>
    <p:sldId id="291" r:id="rId11"/>
    <p:sldId id="292" r:id="rId12"/>
    <p:sldId id="293" r:id="rId13"/>
    <p:sldId id="294" r:id="rId14"/>
    <p:sldId id="295" r:id="rId15"/>
    <p:sldId id="288" r:id="rId16"/>
    <p:sldId id="260" r:id="rId17"/>
    <p:sldId id="268" r:id="rId18"/>
    <p:sldId id="301" r:id="rId19"/>
    <p:sldId id="269" r:id="rId20"/>
    <p:sldId id="298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80"/>
    <a:srgbClr val="E5395F"/>
    <a:srgbClr val="6AC3E4"/>
    <a:srgbClr val="006600"/>
    <a:srgbClr val="008000"/>
    <a:srgbClr val="0643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642" y="66"/>
      </p:cViewPr>
      <p:guideLst>
        <p:guide orient="horz" pos="215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</p:spPr>
        <p:txBody>
          <a:bodyPr/>
          <a:lstStyle/>
          <a:p>
            <a:fld id="{0F5D73B9-C10F-468F-BD51-C64141926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</p:spPr>
        <p:txBody>
          <a:bodyPr/>
          <a:lstStyle/>
          <a:p>
            <a:fld id="{ED7D37A8-DCBF-44B0-B055-4E77BE4BFA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</p:spPr>
        <p:txBody>
          <a:bodyPr/>
          <a:lstStyle/>
          <a:p>
            <a:fld id="{0F5D73B9-C10F-468F-BD51-C64141926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</p:spPr>
        <p:txBody>
          <a:bodyPr/>
          <a:lstStyle/>
          <a:p>
            <a:fld id="{ED7D37A8-DCBF-44B0-B055-4E77BE4BFA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</p:spPr>
        <p:txBody>
          <a:bodyPr/>
          <a:lstStyle/>
          <a:p>
            <a:fld id="{0F5D73B9-C10F-468F-BD51-C64141926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</p:spPr>
        <p:txBody>
          <a:bodyPr/>
          <a:lstStyle/>
          <a:p>
            <a:fld id="{ED7D37A8-DCBF-44B0-B055-4E77BE4BFA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</p:spPr>
        <p:txBody>
          <a:bodyPr/>
          <a:lstStyle/>
          <a:p>
            <a:fld id="{0F5D73B9-C10F-468F-BD51-C64141926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</p:spPr>
        <p:txBody>
          <a:bodyPr/>
          <a:lstStyle/>
          <a:p>
            <a:fld id="{ED7D37A8-DCBF-44B0-B055-4E77BE4BFA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</p:spPr>
        <p:txBody>
          <a:bodyPr/>
          <a:lstStyle/>
          <a:p>
            <a:fld id="{0F5D73B9-C10F-468F-BD51-C64141926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</p:spPr>
        <p:txBody>
          <a:bodyPr/>
          <a:lstStyle/>
          <a:p>
            <a:fld id="{ED7D37A8-DCBF-44B0-B055-4E77BE4BFA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</p:spPr>
        <p:txBody>
          <a:bodyPr/>
          <a:lstStyle/>
          <a:p>
            <a:fld id="{0F5D73B9-C10F-468F-BD51-C64141926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</p:spPr>
        <p:txBody>
          <a:bodyPr/>
          <a:lstStyle/>
          <a:p>
            <a:fld id="{ED7D37A8-DCBF-44B0-B055-4E77BE4BFA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</p:spPr>
        <p:txBody>
          <a:bodyPr/>
          <a:lstStyle/>
          <a:p>
            <a:fld id="{0F5D73B9-C10F-468F-BD51-C64141926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</p:spPr>
        <p:txBody>
          <a:bodyPr/>
          <a:lstStyle/>
          <a:p>
            <a:fld id="{ED7D37A8-DCBF-44B0-B055-4E77BE4BFA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</p:spPr>
        <p:txBody>
          <a:bodyPr/>
          <a:lstStyle/>
          <a:p>
            <a:fld id="{0F5D73B9-C10F-468F-BD51-C64141926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</p:spPr>
        <p:txBody>
          <a:bodyPr/>
          <a:lstStyle/>
          <a:p>
            <a:fld id="{ED7D37A8-DCBF-44B0-B055-4E77BE4BFA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4" y="273054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</p:spPr>
        <p:txBody>
          <a:bodyPr/>
          <a:lstStyle/>
          <a:p>
            <a:fld id="{0F5D73B9-C10F-468F-BD51-C64141926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</p:spPr>
        <p:txBody>
          <a:bodyPr/>
          <a:lstStyle/>
          <a:p>
            <a:fld id="{ED7D37A8-DCBF-44B0-B055-4E77BE4BFA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</p:spPr>
        <p:txBody>
          <a:bodyPr/>
          <a:lstStyle/>
          <a:p>
            <a:fld id="{0F5D73B9-C10F-468F-BD51-C64141926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</p:spPr>
        <p:txBody>
          <a:bodyPr/>
          <a:lstStyle/>
          <a:p>
            <a:fld id="{ED7D37A8-DCBF-44B0-B055-4E77BE4BFA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png"/><Relationship Id="rId3" Type="http://schemas.openxmlformats.org/officeDocument/2006/relationships/image" Target="../media/image27.GIF"/><Relationship Id="rId2" Type="http://schemas.openxmlformats.org/officeDocument/2006/relationships/image" Target="../media/image22.jpe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wmf"/><Relationship Id="rId1" Type="http://schemas.openxmlformats.org/officeDocument/2006/relationships/control" Target="../activeX/activeX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2.jpeg"/><Relationship Id="rId7" Type="http://schemas.openxmlformats.org/officeDocument/2006/relationships/image" Target="../media/image13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microsoft.com/office/2007/relationships/hdphoto" Target="../media/image34.wdp"/><Relationship Id="rId3" Type="http://schemas.openxmlformats.org/officeDocument/2006/relationships/image" Target="../media/image33.png"/><Relationship Id="rId2" Type="http://schemas.openxmlformats.org/officeDocument/2006/relationships/image" Target="../media/image16.png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microsoft.com/office/2007/relationships/media" Target="../media/media6.wma"/><Relationship Id="rId3" Type="http://schemas.openxmlformats.org/officeDocument/2006/relationships/audio" Target="../media/media6.wma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wmf"/><Relationship Id="rId1" Type="http://schemas.openxmlformats.org/officeDocument/2006/relationships/control" Target="../activeX/activeX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9" Type="http://schemas.microsoft.com/office/2007/relationships/media" Target="../media/media3.mp3"/><Relationship Id="rId8" Type="http://schemas.openxmlformats.org/officeDocument/2006/relationships/audio" Target="../media/media3.mp3"/><Relationship Id="rId7" Type="http://schemas.microsoft.com/office/2007/relationships/media" Target="../media/media2.mp3"/><Relationship Id="rId6" Type="http://schemas.openxmlformats.org/officeDocument/2006/relationships/audio" Target="../media/media2.mp3"/><Relationship Id="rId5" Type="http://schemas.openxmlformats.org/officeDocument/2006/relationships/image" Target="../media/image15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4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4.png"/><Relationship Id="rId7" Type="http://schemas.microsoft.com/office/2007/relationships/media" Target="../media/media5.mp3"/><Relationship Id="rId6" Type="http://schemas.openxmlformats.org/officeDocument/2006/relationships/audio" Target="../media/media5.mp3"/><Relationship Id="rId5" Type="http://schemas.openxmlformats.org/officeDocument/2006/relationships/image" Target="../media/image15.png"/><Relationship Id="rId4" Type="http://schemas.microsoft.com/office/2007/relationships/media" Target="../media/media4.mp3"/><Relationship Id="rId3" Type="http://schemas.openxmlformats.org/officeDocument/2006/relationships/audio" Target="../media/media4.mp3"/><Relationship Id="rId2" Type="http://schemas.openxmlformats.org/officeDocument/2006/relationships/image" Target="../media/image19.jpe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1.png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944532" y="4428305"/>
            <a:ext cx="4800600" cy="96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</a:pPr>
            <a:r>
              <a:rPr lang="zh-CN" altLang="en-US" sz="2700" b="1" dirty="0">
                <a:solidFill>
                  <a:srgbClr val="000080"/>
                </a:solidFill>
                <a:ea typeface="黑体" panose="02010609060101010101" pitchFamily="2" charset="-122"/>
              </a:rPr>
              <a:t>新标准英语</a:t>
            </a:r>
            <a:endParaRPr lang="zh-CN" altLang="en-US" sz="2700" b="1" dirty="0">
              <a:solidFill>
                <a:srgbClr val="000080"/>
              </a:solidFill>
              <a:ea typeface="黑体" panose="02010609060101010101" pitchFamily="2" charset="-122"/>
            </a:endParaRPr>
          </a:p>
          <a:p>
            <a:pPr marL="0" indent="0" algn="ctr">
              <a:buNone/>
            </a:pPr>
            <a:r>
              <a:rPr lang="zh-CN" altLang="en-US" sz="2700" b="1" dirty="0">
                <a:solidFill>
                  <a:srgbClr val="000080"/>
                </a:solidFill>
                <a:ea typeface="黑体" panose="02010609060101010101" pitchFamily="2" charset="-122"/>
              </a:rPr>
              <a:t>三年级起点四年级下册</a:t>
            </a:r>
            <a:endParaRPr lang="zh-CN" altLang="en-US" sz="2700" b="1" dirty="0">
              <a:solidFill>
                <a:srgbClr val="000080"/>
              </a:solidFill>
              <a:ea typeface="黑体" panose="02010609060101010101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1917236" y="2348880"/>
            <a:ext cx="6286500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latinLnBrk="1">
              <a:spcBef>
                <a:spcPct val="20000"/>
              </a:spcBef>
            </a:pPr>
            <a:r>
              <a:rPr kumimoji="1" lang="en-US" altLang="zh-CN" sz="3600" b="1" dirty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Module 10   Unit </a:t>
            </a:r>
            <a:r>
              <a:rPr kumimoji="1" lang="en-US" altLang="zh-CN" sz="36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 </a:t>
            </a:r>
            <a:endParaRPr kumimoji="1" lang="en-US" altLang="zh-CN" sz="3600" b="1" dirty="0">
              <a:solidFill>
                <a:srgbClr val="00008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 latinLnBrk="1">
              <a:spcBef>
                <a:spcPct val="20000"/>
              </a:spcBef>
            </a:pPr>
            <a:r>
              <a:rPr kumimoji="1" lang="en-US" altLang="zh-CN" sz="36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Did you fall off your bike?</a:t>
            </a:r>
            <a:endParaRPr kumimoji="1" lang="en-US" altLang="zh-CN" sz="3600" b="1" dirty="0">
              <a:solidFill>
                <a:srgbClr val="00008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7" name="Picture 12" descr="C:\Documents and Settings\Administrator\Local Settings\Temporary Internet Files\Content.IE5\3QLB9KBU\MC900343351[1].wm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190" y="4297499"/>
            <a:ext cx="174307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横卷形 1"/>
          <p:cNvSpPr/>
          <p:nvPr/>
        </p:nvSpPr>
        <p:spPr>
          <a:xfrm>
            <a:off x="65405" y="-73025"/>
            <a:ext cx="9013190" cy="92710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Acticity3: Let's </a:t>
            </a:r>
            <a:r>
              <a:rPr lang="en-US" altLang="zh-CN" sz="2400" b="1">
                <a:solidFill>
                  <a:schemeClr val="tx1"/>
                </a:solidFill>
                <a:sym typeface="+mn-ea"/>
              </a:rPr>
              <a:t>read 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learn.</a:t>
            </a:r>
            <a:endParaRPr kumimoji="0" lang="en-US" altLang="zh-CN" sz="24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904240" y="1730375"/>
            <a:ext cx="47421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latin typeface="Bell MT" panose="02020503060305020303" charset="0"/>
                <a:ea typeface="黑体" panose="02010609060101010101" pitchFamily="2" charset="-122"/>
              </a:rPr>
              <a:t>2.Sam ______ his bike.</a:t>
            </a:r>
            <a:endParaRPr lang="en-US" altLang="zh-CN" sz="3600" b="1" dirty="0">
              <a:latin typeface="Bell MT" panose="02020503060305020303" charset="0"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51681" t="11097" r="26856" b="55316"/>
          <a:stretch>
            <a:fillRect/>
          </a:stretch>
        </p:blipFill>
        <p:spPr>
          <a:xfrm>
            <a:off x="5830570" y="567055"/>
            <a:ext cx="2584450" cy="2275840"/>
          </a:xfrm>
          <a:prstGeom prst="cloud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027555" y="2266315"/>
            <a:ext cx="2057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(fall</a:t>
            </a:r>
            <a:r>
              <a:rPr lang="zh-CN" altLang="en-US" sz="2400"/>
              <a:t>的过去式</a:t>
            </a:r>
            <a:r>
              <a:rPr lang="en-US" altLang="zh-CN" sz="2400"/>
              <a:t>)</a:t>
            </a:r>
            <a:endParaRPr lang="en-US" altLang="zh-CN" sz="2400"/>
          </a:p>
        </p:txBody>
      </p:sp>
      <p:pic>
        <p:nvPicPr>
          <p:cNvPr id="5" name="图片 4" descr="timg5DC2HMM0"/>
          <p:cNvPicPr>
            <a:picLocks noChangeAspect="1"/>
          </p:cNvPicPr>
          <p:nvPr/>
        </p:nvPicPr>
        <p:blipFill>
          <a:blip r:embed="rId2"/>
          <a:srcRect l="7475" r="12208" b="17400"/>
          <a:stretch>
            <a:fillRect/>
          </a:stretch>
        </p:blipFill>
        <p:spPr>
          <a:xfrm>
            <a:off x="329565" y="3061970"/>
            <a:ext cx="3544570" cy="2709545"/>
          </a:xfrm>
          <a:prstGeom prst="rect">
            <a:avLst/>
          </a:prstGeom>
          <a:ln w="53975" cmpd="thickThin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6" name="图片 5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725" y="3018155"/>
            <a:ext cx="4138295" cy="2797175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7" name="矩形 6"/>
          <p:cNvSpPr/>
          <p:nvPr/>
        </p:nvSpPr>
        <p:spPr>
          <a:xfrm>
            <a:off x="1377315" y="5815330"/>
            <a:ext cx="6863080" cy="5822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38" tIns="45719" rIns="91438" bIns="45719">
            <a:spAutoFit/>
          </a:bodyPr>
          <a:p>
            <a:r>
              <a:rPr lang="en-US" sz="3200" b="1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____________fell off________________.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07260" y="1692910"/>
            <a:ext cx="15189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Bell MT" panose="02020503060305020303" charset="0"/>
                <a:ea typeface="黑体" panose="02010609060101010101" pitchFamily="2" charset="-122"/>
                <a:sym typeface="+mn-ea"/>
              </a:rPr>
              <a:t>fell</a:t>
            </a:r>
            <a:r>
              <a:rPr lang="en-US" altLang="zh-CN" sz="3600" b="1" dirty="0">
                <a:latin typeface="Bell MT" panose="02020503060305020303" charset="0"/>
                <a:ea typeface="黑体" panose="02010609060101010101" pitchFamily="2" charset="-122"/>
                <a:sym typeface="+mn-ea"/>
              </a:rPr>
              <a:t> off</a:t>
            </a:r>
            <a:endParaRPr lang="en-US" altLang="zh-CN" sz="3600" b="1" dirty="0">
              <a:latin typeface="Bell MT" panose="02020503060305020303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7" grpId="0" bldLvl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爆炸形 1 5"/>
          <p:cNvSpPr/>
          <p:nvPr/>
        </p:nvSpPr>
        <p:spPr>
          <a:xfrm>
            <a:off x="7418070" y="2371090"/>
            <a:ext cx="1349375" cy="930275"/>
          </a:xfrm>
          <a:prstGeom prst="irregularSeal1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534" name="Text Box 5"/>
          <p:cNvSpPr txBox="1"/>
          <p:nvPr/>
        </p:nvSpPr>
        <p:spPr>
          <a:xfrm>
            <a:off x="804228" y="1726565"/>
            <a:ext cx="617061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ClrTx/>
              <a:buSzTx/>
              <a:buFontTx/>
            </a:pPr>
            <a:r>
              <a:rPr lang="en-US" altLang="zh-CN" sz="3600" b="1" dirty="0">
                <a:latin typeface="Bell MT" panose="02020503060305020303" charset="0"/>
                <a:ea typeface="黑体" panose="02010609060101010101" pitchFamily="2" charset="-122"/>
              </a:rPr>
              <a:t>3. I bump</a:t>
            </a:r>
            <a:r>
              <a:rPr lang="en-US" altLang="zh-CN" sz="3600" b="1" dirty="0">
                <a:solidFill>
                  <a:srgbClr val="FF0000"/>
                </a:solidFill>
                <a:latin typeface="Bell MT" panose="02020503060305020303" charset="0"/>
                <a:ea typeface="黑体" panose="02010609060101010101" pitchFamily="2" charset="-122"/>
              </a:rPr>
              <a:t>ed</a:t>
            </a:r>
            <a:r>
              <a:rPr lang="en-US" altLang="zh-CN" sz="3600" b="1" dirty="0">
                <a:latin typeface="Bell MT" panose="02020503060305020303" charset="0"/>
                <a:ea typeface="黑体" panose="02010609060101010101" pitchFamily="2" charset="-122"/>
              </a:rPr>
              <a:t> my head!</a:t>
            </a:r>
            <a:endParaRPr lang="en-US" altLang="zh-CN" sz="3600" b="1" dirty="0">
              <a:latin typeface="Bell MT" panose="02020503060305020303" charset="0"/>
              <a:ea typeface="黑体" panose="02010609060101010101" pitchFamily="2" charset="-122"/>
            </a:endParaRPr>
          </a:p>
        </p:txBody>
      </p:sp>
      <p:sp>
        <p:nvSpPr>
          <p:cNvPr id="2" name="横卷形 1"/>
          <p:cNvSpPr/>
          <p:nvPr/>
        </p:nvSpPr>
        <p:spPr>
          <a:xfrm>
            <a:off x="65405" y="-144780"/>
            <a:ext cx="9013190" cy="92710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Acticity3: Let's </a:t>
            </a:r>
            <a:r>
              <a:rPr lang="en-US" altLang="zh-CN" sz="2400" b="1">
                <a:solidFill>
                  <a:schemeClr val="tx1"/>
                </a:solidFill>
                <a:sym typeface="+mn-ea"/>
              </a:rPr>
              <a:t>read 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learn.</a:t>
            </a:r>
            <a:endParaRPr kumimoji="0" lang="en-US" altLang="zh-CN" sz="24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Users\Administrator\Desktop\四下M10\QQ截图20160618120852.png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CDE098"/>
              </a:clrFrom>
              <a:clrTo>
                <a:srgbClr val="CDE09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7" t="5713" r="6507"/>
          <a:stretch>
            <a:fillRect/>
          </a:stretch>
        </p:blipFill>
        <p:spPr bwMode="auto">
          <a:xfrm>
            <a:off x="7069038" y="2689933"/>
            <a:ext cx="2048608" cy="336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0000">
            <a:off x="6909792" y="2178162"/>
            <a:ext cx="1201144" cy="1184985"/>
          </a:xfrm>
          <a:prstGeom prst="rect">
            <a:avLst/>
          </a:prstGeom>
        </p:spPr>
      </p:pic>
      <p:pic>
        <p:nvPicPr>
          <p:cNvPr id="3" name="图片 2" descr="1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6670" y="3804920"/>
            <a:ext cx="2364740" cy="1775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915" y="3390265"/>
            <a:ext cx="2600960" cy="26054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837305" y="5120005"/>
            <a:ext cx="2364105" cy="46037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p>
            <a:pPr algn="ctr"/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a fist bump</a:t>
            </a:r>
            <a:endParaRPr lang="en-US" altLang="zh-CN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横卷形 1"/>
          <p:cNvSpPr/>
          <p:nvPr/>
        </p:nvSpPr>
        <p:spPr>
          <a:xfrm>
            <a:off x="65405" y="-73025"/>
            <a:ext cx="9013190" cy="92710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Acticity3: Let's </a:t>
            </a:r>
            <a:r>
              <a:rPr lang="en-US" altLang="zh-CN" sz="2400" b="1">
                <a:solidFill>
                  <a:schemeClr val="tx1"/>
                </a:solidFill>
                <a:sym typeface="+mn-ea"/>
              </a:rPr>
              <a:t>read 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learn.</a:t>
            </a:r>
            <a:endParaRPr kumimoji="0" lang="en-US" altLang="zh-CN" sz="24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535" name="Text Box 5"/>
          <p:cNvSpPr txBox="1"/>
          <p:nvPr/>
        </p:nvSpPr>
        <p:spPr>
          <a:xfrm>
            <a:off x="341948" y="1708150"/>
            <a:ext cx="61722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latin typeface="Bell MT" panose="02020503060305020303" charset="0"/>
                <a:ea typeface="黑体" panose="02010609060101010101" pitchFamily="2" charset="-122"/>
              </a:rPr>
              <a:t>4.Then he </a:t>
            </a:r>
            <a:r>
              <a:rPr lang="en-US" altLang="zh-CN" sz="3600" b="1" dirty="0">
                <a:solidFill>
                  <a:srgbClr val="FF0000"/>
                </a:solidFill>
                <a:latin typeface="Bell MT" panose="02020503060305020303" charset="0"/>
                <a:ea typeface="黑体" panose="02010609060101010101" pitchFamily="2" charset="-122"/>
              </a:rPr>
              <a:t>took</a:t>
            </a:r>
            <a:r>
              <a:rPr lang="en-US" altLang="zh-CN" sz="3600" b="1" dirty="0">
                <a:latin typeface="Bell MT" panose="02020503060305020303" charset="0"/>
                <a:ea typeface="黑体" panose="02010609060101010101" pitchFamily="2" charset="-122"/>
              </a:rPr>
              <a:t> me and the</a:t>
            </a:r>
            <a:endParaRPr lang="en-US" altLang="zh-CN" sz="3600" b="1" dirty="0">
              <a:latin typeface="Bell MT" panose="02020503060305020303" charset="0"/>
              <a:ea typeface="黑体" panose="02010609060101010101" pitchFamily="2" charset="-122"/>
            </a:endParaRPr>
          </a:p>
          <a:p>
            <a:r>
              <a:rPr lang="en-US" altLang="zh-CN" sz="3600" b="1" dirty="0">
                <a:latin typeface="Bell MT" panose="02020503060305020303" charset="0"/>
                <a:ea typeface="黑体" panose="02010609060101010101" pitchFamily="2" charset="-122"/>
              </a:rPr>
              <a:t>  watermelon to the </a:t>
            </a:r>
            <a:r>
              <a:rPr lang="en-US" altLang="zh-CN" sz="3600" b="1" i="1" dirty="0">
                <a:solidFill>
                  <a:srgbClr val="000080"/>
                </a:solidFill>
                <a:latin typeface="Bell MT" panose="02020503060305020303" charset="0"/>
                <a:ea typeface="黑体" panose="02010609060101010101" pitchFamily="2" charset="-122"/>
              </a:rPr>
              <a:t>hospital</a:t>
            </a:r>
            <a:r>
              <a:rPr lang="en-US" altLang="zh-CN" sz="3600" b="1" dirty="0">
                <a:latin typeface="Bell MT" panose="02020503060305020303" charset="0"/>
                <a:ea typeface="黑体" panose="02010609060101010101" pitchFamily="2" charset="-122"/>
              </a:rPr>
              <a:t>.</a:t>
            </a:r>
            <a:endParaRPr lang="en-US" altLang="zh-CN" sz="3600" b="1" dirty="0">
              <a:latin typeface="Bell MT" panose="02020503060305020303" charset="0"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48704" t="26874" r="38379" b="51552"/>
          <a:stretch>
            <a:fillRect/>
          </a:stretch>
        </p:blipFill>
        <p:spPr>
          <a:xfrm>
            <a:off x="5156200" y="3195955"/>
            <a:ext cx="3597275" cy="3380105"/>
          </a:xfrm>
          <a:prstGeom prst="cloud">
            <a:avLst/>
          </a:prstGeom>
        </p:spPr>
      </p:pic>
      <p:pic>
        <p:nvPicPr>
          <p:cNvPr id="6" name="图片 5" descr="timgK8OV97V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510" y="3623310"/>
            <a:ext cx="3440430" cy="2465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横卷形 9"/>
          <p:cNvSpPr/>
          <p:nvPr/>
        </p:nvSpPr>
        <p:spPr>
          <a:xfrm>
            <a:off x="195580" y="19050"/>
            <a:ext cx="8707755" cy="92710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Watch,l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isten and read then find “Did you... ?”</a:t>
            </a:r>
            <a:endParaRPr kumimoji="0" lang="en-US" altLang="zh-CN" sz="24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跟读课文，并用笔勾出文章中所有含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Did you ... ?</a:t>
            </a:r>
            <a:r>
              <a: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的句子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kumimoji="0" lang="en-US" altLang="zh-CN" sz="24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" name="" r:id="rId1" imgW="7011035" imgH="5628640"/>
        </mc:Choice>
        <mc:Fallback>
          <p:control name="" r:id="rId1" imgW="7011035" imgH="5628640">
            <p:pic>
              <p:nvPicPr>
                <p:cNvPr id="0" name="Host Control  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66800" y="946150"/>
                  <a:ext cx="7011035" cy="562864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四下M10\QQ截图20160618122427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510" y="1237615"/>
            <a:ext cx="1671320" cy="1555750"/>
          </a:xfrm>
          <a:prstGeom prst="rect">
            <a:avLst/>
          </a:prstGeom>
          <a:noFill/>
          <a:ln w="38100" cmpd="thickThin">
            <a:solidFill>
              <a:schemeClr val="accent1">
                <a:shade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esktop\四下M10\QQ截图2016061812182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55" y="1237615"/>
            <a:ext cx="1600200" cy="1556385"/>
          </a:xfrm>
          <a:prstGeom prst="rect">
            <a:avLst/>
          </a:prstGeom>
          <a:noFill/>
          <a:ln w="44450" cmpd="thickThin">
            <a:solidFill>
              <a:schemeClr val="accent1">
                <a:shade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横卷形 1"/>
          <p:cNvSpPr/>
          <p:nvPr/>
        </p:nvSpPr>
        <p:spPr>
          <a:xfrm>
            <a:off x="65405" y="-53340"/>
            <a:ext cx="9013190" cy="92710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Acticity4: Let's review.</a:t>
            </a:r>
            <a:endParaRPr kumimoji="0" lang="en-US" altLang="zh-CN" sz="24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C:\Users\Administrator\Desktop\四下M10\QQ截图20160618122633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285" y="4619625"/>
            <a:ext cx="1713865" cy="1473835"/>
          </a:xfrm>
          <a:prstGeom prst="rect">
            <a:avLst/>
          </a:prstGeom>
          <a:noFill/>
          <a:ln w="44450" cmpd="thickThin">
            <a:solidFill>
              <a:schemeClr val="accent1">
                <a:shade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esktop\四下M10\QQ截图2016061812245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290" y="1237615"/>
            <a:ext cx="1713865" cy="1555750"/>
          </a:xfrm>
          <a:prstGeom prst="rect">
            <a:avLst/>
          </a:prstGeom>
          <a:noFill/>
          <a:ln w="44450" cmpd="thickThin">
            <a:solidFill>
              <a:schemeClr val="accent1">
                <a:shade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00" y="4619625"/>
            <a:ext cx="1628775" cy="1473835"/>
          </a:xfrm>
          <a:prstGeom prst="rect">
            <a:avLst/>
          </a:prstGeom>
          <a:ln w="44450" cmpd="thickThin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8" name="右箭头 7"/>
          <p:cNvSpPr/>
          <p:nvPr/>
        </p:nvSpPr>
        <p:spPr>
          <a:xfrm>
            <a:off x="2698750" y="1917065"/>
            <a:ext cx="720090" cy="288290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云形 12"/>
          <p:cNvSpPr/>
          <p:nvPr/>
        </p:nvSpPr>
        <p:spPr>
          <a:xfrm>
            <a:off x="2902585" y="2986405"/>
            <a:ext cx="3518535" cy="1440180"/>
          </a:xfrm>
          <a:prstGeom prst="cloud">
            <a:avLst/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i="1">
                <a:solidFill>
                  <a:srgbClr val="000080"/>
                </a:solidFill>
                <a:sym typeface="+mn-ea"/>
              </a:rPr>
              <a:t>What happened ...?</a:t>
            </a:r>
            <a:endParaRPr lang="en-US" altLang="zh-CN" sz="2800" b="1" i="1">
              <a:solidFill>
                <a:srgbClr val="000080"/>
              </a:solidFill>
              <a:sym typeface="+mn-ea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5951855" y="1917065"/>
            <a:ext cx="720090" cy="288290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 rot="6600000">
            <a:off x="6813550" y="3562350"/>
            <a:ext cx="960120" cy="288290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 rot="10800000">
            <a:off x="4091940" y="5118100"/>
            <a:ext cx="960120" cy="288290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7642225" y="4105910"/>
            <a:ext cx="1337945" cy="2042160"/>
            <a:chOff x="12190" y="6318"/>
            <a:chExt cx="2107" cy="3216"/>
          </a:xfrm>
        </p:grpSpPr>
        <p:grpSp>
          <p:nvGrpSpPr>
            <p:cNvPr id="9" name="组合 8"/>
            <p:cNvGrpSpPr/>
            <p:nvPr/>
          </p:nvGrpSpPr>
          <p:grpSpPr>
            <a:xfrm>
              <a:off x="12793" y="6804"/>
              <a:ext cx="1504" cy="2730"/>
              <a:chOff x="11132" y="3734"/>
              <a:chExt cx="3226" cy="5802"/>
            </a:xfrm>
          </p:grpSpPr>
          <p:sp>
            <p:nvSpPr>
              <p:cNvPr id="6" name="爆炸形 1 5"/>
              <p:cNvSpPr/>
              <p:nvPr/>
            </p:nvSpPr>
            <p:spPr>
              <a:xfrm>
                <a:off x="11682" y="3734"/>
                <a:ext cx="2125" cy="1465"/>
              </a:xfrm>
              <a:prstGeom prst="irregularSeal1">
                <a:avLst/>
              </a:prstGeom>
              <a:noFill/>
              <a:ln w="12700" cmpd="sng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pic>
            <p:nvPicPr>
              <p:cNvPr id="4" name="Picture 2" descr="C:\Users\Administrator\Desktop\四下M10\QQ截图20160618120852.png"/>
              <p:cNvPicPr>
                <a:picLocks noChangeAspect="1" noChangeArrowheads="1"/>
              </p:cNvPicPr>
              <p:nvPr/>
            </p:nvPicPr>
            <p:blipFill rotWithShape="1">
              <a:blip r:embed="rId7">
                <a:clrChange>
                  <a:clrFrom>
                    <a:srgbClr val="CDE098"/>
                  </a:clrFrom>
                  <a:clrTo>
                    <a:srgbClr val="CDE098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707" t="5713" r="6507"/>
              <a:stretch>
                <a:fillRect/>
              </a:stretch>
            </p:blipFill>
            <p:spPr bwMode="auto">
              <a:xfrm>
                <a:off x="11132" y="4236"/>
                <a:ext cx="3226" cy="53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DFF"/>
                </a:clrFrom>
                <a:clrTo>
                  <a:srgbClr val="FFFD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60000">
              <a:off x="12190" y="6318"/>
              <a:ext cx="1271" cy="125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3430" y="1891050"/>
            <a:ext cx="8532440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8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 </a:t>
            </a:r>
            <a:r>
              <a:rPr kumimoji="1" lang="zh-CN" altLang="en-US" sz="28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小组合作完成</a:t>
            </a:r>
            <a:r>
              <a:rPr kumimoji="1" lang="en-US" altLang="zh-CN" sz="28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worksheet;</a:t>
            </a:r>
            <a:endParaRPr kumimoji="1" lang="en-US" altLang="zh-CN" sz="2800" b="1" dirty="0" smtClean="0">
              <a:solidFill>
                <a:srgbClr val="00008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kumimoji="1" lang="en-US" altLang="zh-CN" sz="2800" b="1" dirty="0" smtClean="0">
              <a:solidFill>
                <a:srgbClr val="00008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kumimoji="1" lang="en-US" altLang="zh-CN" sz="28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2. </a:t>
            </a:r>
            <a:r>
              <a:rPr kumimoji="1" lang="zh-CN" altLang="en-US" sz="28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小组内每人说两句话，完成故事接龙；</a:t>
            </a:r>
            <a:endParaRPr kumimoji="1" lang="en-US" altLang="zh-CN" sz="2800" b="1" dirty="0" smtClean="0">
              <a:solidFill>
                <a:srgbClr val="00008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200000"/>
              </a:lnSpc>
            </a:pPr>
            <a:r>
              <a:rPr kumimoji="1" lang="en-US" altLang="zh-CN" sz="28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3. </a:t>
            </a:r>
            <a:r>
              <a:rPr kumimoji="1" lang="zh-CN" altLang="en-US" sz="28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注意连接词“</a:t>
            </a:r>
            <a:r>
              <a:rPr kumimoji="1" lang="en-US" altLang="zh-CN" sz="28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and</a:t>
            </a:r>
            <a:r>
              <a:rPr kumimoji="1" lang="zh-CN" altLang="en-US" sz="28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kumimoji="1" lang="en-US" altLang="zh-CN" sz="28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then</a:t>
            </a:r>
            <a:r>
              <a:rPr kumimoji="1" lang="zh-CN" altLang="en-US" sz="28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kumimoji="1" lang="en-US" altLang="zh-CN" sz="28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and then</a:t>
            </a:r>
            <a:r>
              <a:rPr kumimoji="1" lang="zh-CN" altLang="en-US" sz="28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”的用法；</a:t>
            </a:r>
            <a:endParaRPr kumimoji="1" lang="en-US" altLang="zh-CN" sz="2800" b="1" dirty="0" smtClean="0">
              <a:solidFill>
                <a:srgbClr val="00008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200000"/>
              </a:lnSpc>
            </a:pPr>
            <a:r>
              <a:rPr kumimoji="1" lang="en-US" altLang="zh-CN" sz="28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4. </a:t>
            </a:r>
            <a:r>
              <a:rPr kumimoji="1" lang="zh-CN" altLang="en-US" sz="28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完成后小组长举手示意，</a:t>
            </a:r>
            <a:r>
              <a:rPr kumimoji="1" lang="zh-CN" sz="28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全组上台分享</a:t>
            </a:r>
            <a:r>
              <a:rPr kumimoji="1" lang="zh-CN" altLang="en-US" sz="28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endParaRPr kumimoji="1" lang="zh-CN" altLang="en-US" sz="2800" b="1" dirty="0" smtClean="0">
              <a:solidFill>
                <a:srgbClr val="00008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32"/>
          <a:stretch>
            <a:fillRect/>
          </a:stretch>
        </p:blipFill>
        <p:spPr>
          <a:xfrm>
            <a:off x="4637700" y="4653136"/>
            <a:ext cx="4506300" cy="2204864"/>
          </a:xfrm>
          <a:prstGeom prst="rect">
            <a:avLst/>
          </a:prstGeom>
        </p:spPr>
      </p:pic>
      <p:sp>
        <p:nvSpPr>
          <p:cNvPr id="5" name="横卷形 4"/>
          <p:cNvSpPr/>
          <p:nvPr/>
        </p:nvSpPr>
        <p:spPr>
          <a:xfrm>
            <a:off x="65405" y="-53340"/>
            <a:ext cx="9013190" cy="92710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Acticity5 Group work: Tell the story.</a:t>
            </a:r>
            <a:endParaRPr kumimoji="0" lang="en-US" altLang="zh-CN" sz="24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请以四人小组为单位进行组内复述。（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5mins</a:t>
            </a:r>
            <a:r>
              <a: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）</a:t>
            </a:r>
            <a:endParaRPr kumimoji="0" lang="zh-CN" altLang="en-US" sz="24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12814" t="24208" r="35469" b="10652"/>
          <a:stretch>
            <a:fillRect/>
          </a:stretch>
        </p:blipFill>
        <p:spPr>
          <a:xfrm>
            <a:off x="6309360" y="847090"/>
            <a:ext cx="2700020" cy="191325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7" name="许美静-阳光总在风雨后 (原版伴奏)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411335" y="6504305"/>
            <a:ext cx="412750" cy="41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7" dur="2990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900" y="1403350"/>
            <a:ext cx="3203575" cy="2899410"/>
          </a:xfrm>
          <a:prstGeom prst="rect">
            <a:avLst/>
          </a:prstGeom>
          <a:ln w="44450" cmpd="thickThin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6475" y="238125"/>
            <a:ext cx="3051175" cy="2630805"/>
          </a:xfrm>
          <a:prstGeom prst="cloud">
            <a:avLst/>
          </a:prstGeom>
          <a:ln w="12700" cmpd="sng">
            <a:solidFill>
              <a:srgbClr val="064313"/>
            </a:solidFill>
            <a:prstDash val="dash"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620" y="3848735"/>
            <a:ext cx="3532505" cy="1960245"/>
          </a:xfrm>
          <a:prstGeom prst="cloud">
            <a:avLst/>
          </a:prstGeom>
          <a:ln w="12700" cmpd="sng">
            <a:solidFill>
              <a:srgbClr val="064313"/>
            </a:solidFill>
            <a:prstDash val="dash"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t="7653"/>
          <a:stretch>
            <a:fillRect/>
          </a:stretch>
        </p:blipFill>
        <p:spPr>
          <a:xfrm>
            <a:off x="5008880" y="3652520"/>
            <a:ext cx="3827145" cy="2352675"/>
          </a:xfrm>
          <a:prstGeom prst="cloud">
            <a:avLst/>
          </a:prstGeom>
          <a:ln w="12700" cmpd="sng">
            <a:solidFill>
              <a:srgbClr val="064313"/>
            </a:solidFill>
            <a:prstDash val="dash"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4984" t="8633" r="10841" b="13400"/>
          <a:stretch>
            <a:fillRect/>
          </a:stretch>
        </p:blipFill>
        <p:spPr>
          <a:xfrm>
            <a:off x="8251190" y="4805045"/>
            <a:ext cx="734060" cy="7207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4984" t="8633" r="10841" b="13400"/>
          <a:stretch>
            <a:fillRect/>
          </a:stretch>
        </p:blipFill>
        <p:spPr>
          <a:xfrm>
            <a:off x="1728470" y="5036185"/>
            <a:ext cx="734060" cy="72072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87655" y="3729355"/>
            <a:ext cx="8568690" cy="3096260"/>
          </a:xfrm>
          <a:prstGeom prst="roundRect">
            <a:avLst/>
          </a:prstGeom>
          <a:solidFill>
            <a:schemeClr val="tx2">
              <a:lumMod val="20000"/>
              <a:lumOff val="80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1325" y="4181475"/>
            <a:ext cx="8209915" cy="24301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4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 scaled="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Don't do things that </a:t>
            </a:r>
            <a:r>
              <a:rPr lang="en-US" altLang="zh-CN" sz="44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 scaled="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may </a:t>
            </a:r>
            <a:r>
              <a:rPr lang="zh-CN" altLang="en-US" sz="44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 scaled="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hurt you</a:t>
            </a:r>
            <a:r>
              <a:rPr lang="en-US" altLang="zh-CN" sz="44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 scaled="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! </a:t>
            </a:r>
            <a:endParaRPr lang="en-US" altLang="zh-CN" sz="44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 scaled="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  <a:p>
            <a:pPr algn="ctr"/>
            <a:r>
              <a:rPr lang="en-US" altLang="zh-CN" sz="44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 scaled="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Be careful and protect yourself.</a:t>
            </a:r>
            <a:endParaRPr lang="en-US" altLang="zh-CN" sz="44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 scaled="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尽量不要去做那些容易伤害到自己的事情，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学会保护自己！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4984" t="8633" r="10841" b="13400"/>
          <a:stretch>
            <a:fillRect/>
          </a:stretch>
        </p:blipFill>
        <p:spPr>
          <a:xfrm>
            <a:off x="1660525" y="2550160"/>
            <a:ext cx="734060" cy="7207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4984" t="8633" r="10841" b="13400"/>
          <a:stretch>
            <a:fillRect/>
          </a:stretch>
        </p:blipFill>
        <p:spPr>
          <a:xfrm>
            <a:off x="7768590" y="2492375"/>
            <a:ext cx="734060" cy="7207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rcRect l="-4650" t="-10746"/>
          <a:stretch>
            <a:fillRect/>
          </a:stretch>
        </p:blipFill>
        <p:spPr>
          <a:xfrm>
            <a:off x="170180" y="467360"/>
            <a:ext cx="2609215" cy="2082800"/>
          </a:xfrm>
          <a:prstGeom prst="cloud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dash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6091" y="1161832"/>
            <a:ext cx="33297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48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Homework: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762274" y="2398534"/>
            <a:ext cx="6526530" cy="20612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b="1" i="1" dirty="0" smtClean="0"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2" charset="-122"/>
                <a:cs typeface="Comic Sans MS" panose="030F0702030302020204" pitchFamily="66" charset="0"/>
              </a:rPr>
              <a:t>1.Act out the story. </a:t>
            </a:r>
            <a:endParaRPr kumimoji="1" lang="en-US" altLang="zh-CN" sz="3200" b="1" i="1" dirty="0" smtClean="0">
              <a:solidFill>
                <a:schemeClr val="tx1"/>
              </a:solidFill>
              <a:latin typeface="Comic Sans MS" panose="030F0702030302020204" pitchFamily="66" charset="0"/>
              <a:ea typeface="黑体" panose="02010609060101010101" pitchFamily="2" charset="-122"/>
              <a:cs typeface="Comic Sans MS" panose="030F0702030302020204" pitchFamily="66" charset="0"/>
            </a:endParaRPr>
          </a:p>
          <a:p>
            <a:r>
              <a:rPr kumimoji="1" lang="en-US" altLang="zh-CN" sz="3200" b="1" i="1" dirty="0" smtClean="0"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2" charset="-122"/>
                <a:cs typeface="Comic Sans MS" panose="030F0702030302020204" pitchFamily="66" charset="0"/>
              </a:rPr>
              <a:t>  </a:t>
            </a:r>
            <a:r>
              <a:rPr kumimoji="1" lang="zh-CN" altLang="en-US" sz="2800" b="1" i="1" dirty="0" smtClean="0"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2" charset="-122"/>
                <a:cs typeface="Comic Sans MS" panose="030F0702030302020204" pitchFamily="66" charset="0"/>
              </a:rPr>
              <a:t>小组合作表演课文故事。</a:t>
            </a:r>
            <a:endParaRPr kumimoji="1" lang="en-US" altLang="zh-CN" sz="3200" b="1" i="1" dirty="0" smtClean="0">
              <a:solidFill>
                <a:schemeClr val="tx1"/>
              </a:solidFill>
              <a:latin typeface="Comic Sans MS" panose="030F0702030302020204" pitchFamily="66" charset="0"/>
              <a:ea typeface="黑体" panose="02010609060101010101" pitchFamily="2" charset="-122"/>
              <a:cs typeface="Comic Sans MS" panose="030F0702030302020204" pitchFamily="66" charset="0"/>
            </a:endParaRPr>
          </a:p>
          <a:p>
            <a:r>
              <a:rPr kumimoji="1" lang="en-US" altLang="zh-CN" sz="3200" b="1" i="1" dirty="0" smtClean="0"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2" charset="-122"/>
                <a:cs typeface="Comic Sans MS" panose="030F0702030302020204" pitchFamily="66" charset="0"/>
              </a:rPr>
              <a:t>2.Tell the story to your family.</a:t>
            </a:r>
            <a:endParaRPr kumimoji="1" lang="en-US" altLang="zh-CN" sz="3200" b="1" i="1" dirty="0" smtClean="0">
              <a:solidFill>
                <a:schemeClr val="tx1"/>
              </a:solidFill>
              <a:latin typeface="Comic Sans MS" panose="030F0702030302020204" pitchFamily="66" charset="0"/>
              <a:ea typeface="黑体" panose="02010609060101010101" pitchFamily="2" charset="-122"/>
              <a:cs typeface="Comic Sans MS" panose="030F0702030302020204" pitchFamily="66" charset="0"/>
            </a:endParaRPr>
          </a:p>
          <a:p>
            <a:r>
              <a:rPr kumimoji="1" lang="en-US" altLang="zh-CN" sz="3200" b="1" i="1" dirty="0" smtClean="0"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2" charset="-122"/>
                <a:cs typeface="Comic Sans MS" panose="030F0702030302020204" pitchFamily="66" charset="0"/>
              </a:rPr>
              <a:t>  </a:t>
            </a:r>
            <a:r>
              <a:rPr kumimoji="1" lang="zh-CN" altLang="en-US" sz="2800" b="1" i="1" dirty="0" smtClean="0"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2" charset="-122"/>
                <a:cs typeface="Comic Sans MS" panose="030F0702030302020204" pitchFamily="66" charset="0"/>
              </a:rPr>
              <a:t>试着将这个小故事用英文讲给父母。</a:t>
            </a:r>
            <a:endParaRPr kumimoji="1" lang="zh-CN" altLang="en-US" sz="2800" b="1" i="1" dirty="0" smtClean="0">
              <a:solidFill>
                <a:schemeClr val="tx1"/>
              </a:solidFill>
              <a:latin typeface="Comic Sans MS" panose="030F0702030302020204" pitchFamily="66" charset="0"/>
              <a:ea typeface="黑体" panose="02010609060101010101" pitchFamily="2" charset="-122"/>
              <a:cs typeface="Comic Sans MS" panose="030F0702030302020204" pitchFamily="66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0" y="4634865"/>
            <a:ext cx="2486660" cy="1937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420000">
            <a:off x="5033010" y="2861310"/>
            <a:ext cx="563245" cy="5626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420000">
            <a:off x="5745480" y="2861310"/>
            <a:ext cx="563245" cy="5626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420000">
            <a:off x="6882130" y="3849370"/>
            <a:ext cx="563245" cy="5626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420000">
            <a:off x="7522845" y="3849370"/>
            <a:ext cx="563245" cy="5626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420000">
            <a:off x="8152130" y="3832860"/>
            <a:ext cx="563245" cy="562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866" name="WordArt 3"/>
          <p:cNvSpPr>
            <a:spLocks noTextEdit="1"/>
          </p:cNvSpPr>
          <p:nvPr/>
        </p:nvSpPr>
        <p:spPr>
          <a:xfrm>
            <a:off x="1447800" y="2209800"/>
            <a:ext cx="624840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 b="1" i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Thank you !</a:t>
            </a:r>
            <a:endParaRPr lang="zh-CN" altLang="en-US" sz="9600" b="1" i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timg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1680" y="-1048385"/>
            <a:ext cx="9665335" cy="96653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D1C8C3"/>
              </a:clrFrom>
              <a:clrTo>
                <a:srgbClr val="D1C8C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18" t="42622" r="27757" b="37450"/>
          <a:stretch>
            <a:fillRect/>
          </a:stretch>
        </p:blipFill>
        <p:spPr>
          <a:xfrm rot="1937145" flipH="1">
            <a:off x="4407234" y="2953934"/>
            <a:ext cx="931507" cy="48438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D1C8C3"/>
              </a:clrFrom>
              <a:clrTo>
                <a:srgbClr val="D1C8C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18" t="42622" r="27757" b="37450"/>
          <a:stretch>
            <a:fillRect/>
          </a:stretch>
        </p:blipFill>
        <p:spPr>
          <a:xfrm rot="21113538" flipH="1">
            <a:off x="3639820" y="3919220"/>
            <a:ext cx="1276985" cy="4845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D1C8C3"/>
              </a:clrFrom>
              <a:clrTo>
                <a:srgbClr val="D1C8C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18" t="42622" r="27757" b="37450"/>
          <a:stretch>
            <a:fillRect/>
          </a:stretch>
        </p:blipFill>
        <p:spPr>
          <a:xfrm rot="19733615" flipH="1">
            <a:off x="4306570" y="4944745"/>
            <a:ext cx="1029335" cy="432435"/>
          </a:xfrm>
          <a:prstGeom prst="rect">
            <a:avLst/>
          </a:prstGeom>
        </p:spPr>
      </p:pic>
      <p:sp>
        <p:nvSpPr>
          <p:cNvPr id="2" name="横卷形 1"/>
          <p:cNvSpPr/>
          <p:nvPr/>
        </p:nvSpPr>
        <p:spPr>
          <a:xfrm>
            <a:off x="69215" y="-62230"/>
            <a:ext cx="5160963" cy="1008063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Brain Storm: Let's guess! </a:t>
            </a:r>
            <a:endParaRPr kumimoji="0" lang="en-US" altLang="zh-CN" sz="20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-1366277" y="1002487"/>
            <a:ext cx="79928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ctr" latinLnBrk="1">
              <a:spcBef>
                <a:spcPct val="20000"/>
              </a:spcBef>
            </a:pPr>
            <a:r>
              <a:rPr kumimoji="1" lang="en-US" altLang="zh-CN" sz="36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Did </a:t>
            </a:r>
            <a:r>
              <a:rPr kumimoji="1" lang="en-US" altLang="zh-CN" sz="3600" b="1" dirty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you … yesterday</a:t>
            </a:r>
            <a:r>
              <a:rPr kumimoji="1" lang="en-US" altLang="zh-CN" sz="36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?</a:t>
            </a:r>
            <a:endParaRPr kumimoji="1" lang="en-US" altLang="zh-CN" sz="3600" b="1" dirty="0">
              <a:solidFill>
                <a:srgbClr val="00008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1130" y="4828540"/>
            <a:ext cx="1428115" cy="1428115"/>
          </a:xfrm>
          <a:prstGeom prst="ellipse">
            <a:avLst/>
          </a:prstGeom>
          <a:ln w="28575" cmpd="sng">
            <a:solidFill>
              <a:schemeClr val="tx1"/>
            </a:solidFill>
            <a:prstDash val="solid"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1680" y="3271520"/>
            <a:ext cx="1438275" cy="1438275"/>
          </a:xfrm>
          <a:prstGeom prst="ellipse">
            <a:avLst/>
          </a:prstGeom>
          <a:ln w="28575" cmpd="sng">
            <a:solidFill>
              <a:srgbClr val="000080"/>
            </a:solidFill>
            <a:prstDash val="solid"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 l="27320" r="27580" b="17792"/>
          <a:stretch>
            <a:fillRect/>
          </a:stretch>
        </p:blipFill>
        <p:spPr>
          <a:xfrm>
            <a:off x="2999105" y="1804035"/>
            <a:ext cx="1431925" cy="1482090"/>
          </a:xfrm>
          <a:prstGeom prst="ellipse">
            <a:avLst/>
          </a:prstGeom>
          <a:ln w="28575" cmpd="sng">
            <a:solidFill>
              <a:schemeClr val="accent2"/>
            </a:solidFill>
            <a:prstDash val="solid"/>
          </a:ln>
        </p:spPr>
      </p:pic>
      <p:sp>
        <p:nvSpPr>
          <p:cNvPr id="23" name="矩形 22"/>
          <p:cNvSpPr/>
          <p:nvPr/>
        </p:nvSpPr>
        <p:spPr>
          <a:xfrm>
            <a:off x="4498471" y="58046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kumimoji="1" lang="en-US" altLang="zh-CN" sz="3600" b="1" dirty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…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7987459" y="5389972"/>
            <a:ext cx="98298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kumimoji="1" lang="en-US" altLang="zh-CN" sz="3600" b="1" dirty="0">
                <a:solidFill>
                  <a:srgbClr val="000080"/>
                </a:solidFill>
                <a:latin typeface="Comic Sans MS" panose="030F0702030302020204" pitchFamily="66" charset="0"/>
                <a:ea typeface="黑体" panose="02010609060101010101" pitchFamily="2" charset="-122"/>
                <a:cs typeface="Comic Sans MS" panose="030F0702030302020204" pitchFamily="66" charset="0"/>
              </a:rPr>
              <a:t>Bob</a:t>
            </a:r>
            <a:endParaRPr lang="zh-CN" altLang="en-US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3" grpId="0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33924" y="2284257"/>
            <a:ext cx="3096344" cy="3258441"/>
            <a:chOff x="1670538" y="1702838"/>
            <a:chExt cx="2813539" cy="2869161"/>
          </a:xfrm>
        </p:grpSpPr>
        <p:pic>
          <p:nvPicPr>
            <p:cNvPr id="1026" name="Picture 2" descr="http://down1.sucaitianxia.com/eps/4/eps683.jpg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5" t="7186" r="43948" b="13160"/>
            <a:stretch>
              <a:fillRect/>
            </a:stretch>
          </p:blipFill>
          <p:spPr bwMode="auto">
            <a:xfrm>
              <a:off x="1670538" y="2136530"/>
              <a:ext cx="2813539" cy="2435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://ec4.images-amazon.com/images/I/51rhB3eG76L._SL50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862641">
              <a:off x="2287354" y="1702838"/>
              <a:ext cx="1546255" cy="1979126"/>
            </a:xfrm>
            <a:prstGeom prst="rect">
              <a:avLst/>
            </a:prstGeom>
            <a:noFill/>
            <a:scene3d>
              <a:camera prst="perspectiveRight" fov="6300000">
                <a:rot lat="18927799" lon="20040857" rev="1013997"/>
              </a:camera>
              <a:lightRig rig="threePt" dir="t"/>
            </a:scene3d>
            <a:sp3d z="-304800"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755576" y="938196"/>
            <a:ext cx="79928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latinLnBrk="1">
              <a:spcBef>
                <a:spcPct val="20000"/>
              </a:spcBef>
            </a:pPr>
            <a:r>
              <a:rPr kumimoji="1" lang="en-US" altLang="zh-CN" sz="36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Yesterday I </a:t>
            </a:r>
            <a:r>
              <a:rPr kumimoji="1"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read</a:t>
            </a:r>
            <a:r>
              <a:rPr kumimoji="1" lang="en-US" altLang="zh-CN" sz="36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a story book.</a:t>
            </a:r>
            <a:endParaRPr kumimoji="1" lang="en-US" altLang="zh-CN" sz="3600" b="1" dirty="0">
              <a:solidFill>
                <a:srgbClr val="00008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10321" y="3105870"/>
            <a:ext cx="28135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Jack and </a:t>
            </a:r>
            <a:r>
              <a:rPr kumimoji="1" lang="en-US" altLang="zh-CN" sz="3600" b="1" dirty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J</a:t>
            </a:r>
            <a:r>
              <a:rPr kumimoji="1" lang="en-US" altLang="zh-CN" sz="36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ill </a:t>
            </a:r>
            <a:endParaRPr lang="zh-CN" altLang="en-US" dirty="0"/>
          </a:p>
        </p:txBody>
      </p:sp>
      <p:pic>
        <p:nvPicPr>
          <p:cNvPr id="2" name="图片 1" descr="timg[1]"/>
          <p:cNvPicPr>
            <a:picLocks noChangeAspect="1"/>
          </p:cNvPicPr>
          <p:nvPr/>
        </p:nvPicPr>
        <p:blipFill>
          <a:blip r:embed="rId3"/>
          <a:srcRect l="29691" t="18168" r="20171" b="16027"/>
          <a:stretch>
            <a:fillRect/>
          </a:stretch>
        </p:blipFill>
        <p:spPr>
          <a:xfrm>
            <a:off x="6512560" y="2503170"/>
            <a:ext cx="2304415" cy="302450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026160" y="1557020"/>
            <a:ext cx="6814185" cy="4992370"/>
          </a:xfrm>
          <a:prstGeom prst="rect">
            <a:avLst/>
          </a:prstGeom>
          <a:solidFill>
            <a:schemeClr val="bg1"/>
          </a:solidFill>
          <a:ln w="50800" cmpd="thickThin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1570" y="802640"/>
            <a:ext cx="3851275" cy="5759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600" b="1"/>
              <a:t>What </a:t>
            </a:r>
            <a:r>
              <a:rPr lang="en-US" altLang="zh-CN" sz="3600" b="1">
                <a:solidFill>
                  <a:srgbClr val="FF0000"/>
                </a:solidFill>
              </a:rPr>
              <a:t>did </a:t>
            </a:r>
            <a:r>
              <a:rPr lang="en-US" altLang="zh-CN" sz="3600" b="1"/>
              <a:t>they do?</a:t>
            </a:r>
            <a:endParaRPr lang="en-US" altLang="zh-CN" sz="3600" b="1"/>
          </a:p>
        </p:txBody>
      </p:sp>
      <p:sp>
        <p:nvSpPr>
          <p:cNvPr id="10" name="横卷形 9"/>
          <p:cNvSpPr/>
          <p:nvPr/>
        </p:nvSpPr>
        <p:spPr>
          <a:xfrm>
            <a:off x="8255" y="-124460"/>
            <a:ext cx="5112385" cy="92710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Listen and chant then answer. </a:t>
            </a:r>
            <a:endParaRPr kumimoji="0" lang="en-US" altLang="zh-CN" sz="24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" name="" r:id="rId1" imgW="6607810" imgH="4870450"/>
        </mc:Choice>
        <mc:Fallback>
          <p:control name="" r:id="rId1" imgW="6607810" imgH="4870450">
            <p:pic>
              <p:nvPicPr>
                <p:cNvPr id="0" name="Host Control  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63320" y="1597660"/>
                  <a:ext cx="6607810" cy="4870450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3907" t="49162" r="41503" b="21483"/>
          <a:stretch>
            <a:fillRect/>
          </a:stretch>
        </p:blipFill>
        <p:spPr>
          <a:xfrm>
            <a:off x="481330" y="1544320"/>
            <a:ext cx="2944495" cy="1978025"/>
          </a:xfrm>
          <a:prstGeom prst="ellipse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44701" t="29720" r="36070" b="37791"/>
          <a:stretch>
            <a:fillRect/>
          </a:stretch>
        </p:blipFill>
        <p:spPr>
          <a:xfrm>
            <a:off x="777875" y="3895725"/>
            <a:ext cx="2352040" cy="2235835"/>
          </a:xfrm>
          <a:prstGeom prst="ellipse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01570" y="802640"/>
            <a:ext cx="3851275" cy="5759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600" b="1"/>
              <a:t>What </a:t>
            </a:r>
            <a:r>
              <a:rPr lang="en-US" altLang="zh-CN" sz="3600" b="1">
                <a:solidFill>
                  <a:srgbClr val="FF0000"/>
                </a:solidFill>
              </a:rPr>
              <a:t>did </a:t>
            </a:r>
            <a:r>
              <a:rPr lang="en-US" altLang="zh-CN" sz="3600" b="1"/>
              <a:t>they do?</a:t>
            </a:r>
            <a:endParaRPr lang="en-US" altLang="zh-CN" sz="3600" b="1"/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3580765" y="2067560"/>
            <a:ext cx="48895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ctr" latinLnBrk="1">
              <a:spcBef>
                <a:spcPct val="20000"/>
              </a:spcBef>
            </a:pPr>
            <a:r>
              <a:rPr kumimoji="1" lang="en-US" altLang="zh-CN" sz="36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Jack _____ down.</a:t>
            </a:r>
            <a:endParaRPr kumimoji="1" lang="en-US" altLang="zh-CN" sz="3600" b="1" dirty="0">
              <a:solidFill>
                <a:srgbClr val="00008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3509010" y="4102735"/>
            <a:ext cx="48895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ctr" latinLnBrk="1">
              <a:spcBef>
                <a:spcPct val="20000"/>
              </a:spcBef>
            </a:pPr>
            <a:r>
              <a:rPr kumimoji="1" lang="en-US" altLang="zh-CN" sz="36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Jill _____ a town.</a:t>
            </a:r>
            <a:endParaRPr kumimoji="1" lang="en-US" altLang="zh-CN" sz="3600" b="1" dirty="0">
              <a:solidFill>
                <a:srgbClr val="00008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5393690" y="2036445"/>
            <a:ext cx="86614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ctr" latinLnBrk="1">
              <a:spcBef>
                <a:spcPct val="20000"/>
              </a:spcBef>
            </a:pPr>
            <a:r>
              <a:rPr kumimoji="1"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fell</a:t>
            </a:r>
            <a:endParaRPr kumimoji="1" lang="en-US" altLang="zh-CN" sz="36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4777105" y="4102735"/>
            <a:ext cx="147574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ctr" latinLnBrk="1">
              <a:spcBef>
                <a:spcPct val="20000"/>
              </a:spcBef>
            </a:pPr>
            <a:r>
              <a:rPr kumimoji="1"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found</a:t>
            </a:r>
            <a:endParaRPr kumimoji="1" lang="en-US" altLang="zh-CN" sz="36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3933"/>
          <a:stretch>
            <a:fillRect/>
          </a:stretch>
        </p:blipFill>
        <p:spPr>
          <a:xfrm>
            <a:off x="5393690" y="4868545"/>
            <a:ext cx="3422650" cy="183007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4" grpId="0"/>
      <p:bldP spid="6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6" name="Picture 2" descr="C:\Users\Administrator\Desktop\四下M10\QQ截图20160618120852.png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CDE098"/>
              </a:clrFrom>
              <a:clrTo>
                <a:srgbClr val="CDE09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7" t="5713" r="6507"/>
          <a:stretch>
            <a:fillRect/>
          </a:stretch>
        </p:blipFill>
        <p:spPr bwMode="auto">
          <a:xfrm>
            <a:off x="6089233" y="3123638"/>
            <a:ext cx="2048608" cy="336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5416" t="50911" r="46099" b="14310"/>
          <a:stretch>
            <a:fillRect/>
          </a:stretch>
        </p:blipFill>
        <p:spPr>
          <a:xfrm>
            <a:off x="730250" y="3261995"/>
            <a:ext cx="4386580" cy="3013075"/>
          </a:xfrm>
          <a:prstGeom prst="ellipse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0464" y="1459843"/>
            <a:ext cx="8242300" cy="5822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38" tIns="45719" rIns="91438" bIns="45719">
            <a:spAutoFit/>
          </a:bodyPr>
          <a:p>
            <a:r>
              <a:rPr lang="en-US" sz="3200" b="1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56-1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39590" y="6234430"/>
            <a:ext cx="412750" cy="412750"/>
          </a:xfrm>
          <a:prstGeom prst="rect">
            <a:avLst/>
          </a:prstGeom>
        </p:spPr>
      </p:pic>
      <p:sp>
        <p:nvSpPr>
          <p:cNvPr id="4" name="椭圆形标注 3"/>
          <p:cNvSpPr/>
          <p:nvPr/>
        </p:nvSpPr>
        <p:spPr>
          <a:xfrm>
            <a:off x="546100" y="1904365"/>
            <a:ext cx="3721735" cy="1128395"/>
          </a:xfrm>
          <a:prstGeom prst="wedgeEllipseCallout">
            <a:avLst>
              <a:gd name="adj1" fmla="val 20295"/>
              <a:gd name="adj2" fmla="val 78531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 b="1"/>
              <a:t>What </a:t>
            </a:r>
            <a:r>
              <a:rPr lang="en-US" altLang="zh-CN" sz="2400" b="1">
                <a:solidFill>
                  <a:srgbClr val="FF0000"/>
                </a:solidFill>
              </a:rPr>
              <a:t>happened</a:t>
            </a:r>
            <a:r>
              <a:rPr lang="en-US" altLang="zh-CN" sz="2400" b="1"/>
              <a:t> to your head, Daming?</a:t>
            </a:r>
            <a:endParaRPr lang="en-US" altLang="zh-CN" sz="2400" b="1"/>
          </a:p>
        </p:txBody>
      </p:sp>
      <p:sp>
        <p:nvSpPr>
          <p:cNvPr id="5" name="椭圆形标注 4"/>
          <p:cNvSpPr/>
          <p:nvPr/>
        </p:nvSpPr>
        <p:spPr>
          <a:xfrm>
            <a:off x="4693285" y="2376170"/>
            <a:ext cx="4066540" cy="1128395"/>
          </a:xfrm>
          <a:prstGeom prst="wedgeEllipseCallout">
            <a:avLst>
              <a:gd name="adj1" fmla="val -8573"/>
              <a:gd name="adj2" fmla="val 64518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 b="1"/>
              <a:t>Sam and I went for a bike ride yesterday.</a:t>
            </a:r>
            <a:endParaRPr lang="en-US" altLang="zh-CN" sz="2400" b="1"/>
          </a:p>
        </p:txBody>
      </p:sp>
      <p:sp>
        <p:nvSpPr>
          <p:cNvPr id="6" name="椭圆形标注 5"/>
          <p:cNvSpPr/>
          <p:nvPr/>
        </p:nvSpPr>
        <p:spPr>
          <a:xfrm>
            <a:off x="-6985" y="3261995"/>
            <a:ext cx="2411730" cy="1128395"/>
          </a:xfrm>
          <a:prstGeom prst="wedgeEllipseCallout">
            <a:avLst>
              <a:gd name="adj1" fmla="val 32569"/>
              <a:gd name="adj2" fmla="val 55852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 b="1"/>
              <a:t>And </a:t>
            </a:r>
            <a:r>
              <a:rPr lang="en-US" altLang="zh-CN" sz="2400" b="1" u="sng">
                <a:solidFill>
                  <a:srgbClr val="FF0000"/>
                </a:solidFill>
              </a:rPr>
              <a:t>then</a:t>
            </a:r>
            <a:r>
              <a:rPr lang="en-US" altLang="zh-CN" sz="2400" b="1"/>
              <a:t>...?</a:t>
            </a:r>
            <a:endParaRPr lang="zh-CN" altLang="en-US" sz="2400" b="1"/>
          </a:p>
        </p:txBody>
      </p:sp>
      <p:pic>
        <p:nvPicPr>
          <p:cNvPr id="8" name="p56-3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6100" y="6262370"/>
            <a:ext cx="412750" cy="4127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58850" y="3950335"/>
            <a:ext cx="6838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然后</a:t>
            </a:r>
            <a:endParaRPr lang="zh-CN" altLang="en-US" b="1"/>
          </a:p>
        </p:txBody>
      </p:sp>
      <p:sp>
        <p:nvSpPr>
          <p:cNvPr id="10" name="椭圆形标注 9"/>
          <p:cNvSpPr/>
          <p:nvPr/>
        </p:nvSpPr>
        <p:spPr>
          <a:xfrm>
            <a:off x="4621530" y="2376170"/>
            <a:ext cx="4184015" cy="1128395"/>
          </a:xfrm>
          <a:prstGeom prst="wedgeEllipseCallout">
            <a:avLst>
              <a:gd name="adj1" fmla="val -8573"/>
              <a:gd name="adj2" fmla="val 64518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 b="1"/>
              <a:t>And then we were hungry and ________.</a:t>
            </a:r>
            <a:endParaRPr lang="en-US" altLang="zh-CN" sz="2400" b="1"/>
          </a:p>
        </p:txBody>
      </p:sp>
      <p:sp>
        <p:nvSpPr>
          <p:cNvPr id="11" name="文本框 10"/>
          <p:cNvSpPr txBox="1"/>
          <p:nvPr/>
        </p:nvSpPr>
        <p:spPr>
          <a:xfrm>
            <a:off x="6943090" y="2821940"/>
            <a:ext cx="1274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i="1">
                <a:solidFill>
                  <a:srgbClr val="000080"/>
                </a:solidFill>
              </a:rPr>
              <a:t>thirsty</a:t>
            </a:r>
            <a:endParaRPr lang="en-US" altLang="zh-CN" sz="2800" b="1" i="1">
              <a:solidFill>
                <a:srgbClr val="000080"/>
              </a:solidFill>
            </a:endParaRPr>
          </a:p>
        </p:txBody>
      </p:sp>
      <p:pic>
        <p:nvPicPr>
          <p:cNvPr id="12" name="p57-1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08060" y="6202680"/>
            <a:ext cx="412750" cy="412750"/>
          </a:xfrm>
          <a:prstGeom prst="rect">
            <a:avLst/>
          </a:prstGeom>
        </p:spPr>
      </p:pic>
      <p:pic>
        <p:nvPicPr>
          <p:cNvPr id="1027" name="Picture 3" descr="C:\Users\Administrator\Desktop\四下M10\QQ截图20160618121827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090" y="902970"/>
            <a:ext cx="1888490" cy="1696085"/>
          </a:xfrm>
          <a:prstGeom prst="cloud">
            <a:avLst/>
          </a:prstGeom>
          <a:noFill/>
          <a:ln w="44450" cmpd="thickThin">
            <a:noFill/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/>
          <a:srcRect l="58433" t="13685" r="23119" b="55403"/>
          <a:stretch>
            <a:fillRect/>
          </a:stretch>
        </p:blipFill>
        <p:spPr>
          <a:xfrm>
            <a:off x="6931025" y="833755"/>
            <a:ext cx="1946275" cy="1834515"/>
          </a:xfrm>
          <a:prstGeom prst="cloud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01650" y="251460"/>
            <a:ext cx="8087995" cy="5822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38" tIns="45719" rIns="91438" bIns="45719">
            <a:spAutoFit/>
          </a:bodyPr>
          <a:p>
            <a:r>
              <a:rPr lang="en-US" sz="3200" b="1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will you do if you were Daming?</a:t>
            </a:r>
            <a:endParaRPr 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6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6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6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9" grpId="0"/>
      <p:bldP spid="9" grpId="1"/>
      <p:bldP spid="10" grpId="0" bldLvl="0" animBg="1"/>
      <p:bldP spid="10" grpId="1" animBg="1"/>
      <p:bldP spid="11" grpId="0"/>
      <p:bldP spid="11" grpId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横卷形 1"/>
          <p:cNvSpPr/>
          <p:nvPr/>
        </p:nvSpPr>
        <p:spPr>
          <a:xfrm>
            <a:off x="8255" y="-124460"/>
            <a:ext cx="5112385" cy="92710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Acticity1 :Listen, guess and learn. </a:t>
            </a:r>
            <a:endParaRPr kumimoji="0" lang="en-US" altLang="zh-CN" sz="24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8345" y="1038860"/>
            <a:ext cx="7339330" cy="5822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38" tIns="45719" rIns="91438" bIns="45719">
            <a:spAutoFit/>
          </a:bodyPr>
          <a:p>
            <a:pPr algn="ctr"/>
            <a:r>
              <a:rPr 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did they buy?</a:t>
            </a:r>
            <a:endParaRPr 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timgUHYCLM9T"/>
          <p:cNvPicPr>
            <a:picLocks noChangeAspect="1"/>
          </p:cNvPicPr>
          <p:nvPr/>
        </p:nvPicPr>
        <p:blipFill>
          <a:blip r:embed="rId1"/>
          <a:srcRect l="10033" t="11893" r="5377" b="14680"/>
          <a:stretch>
            <a:fillRect/>
          </a:stretch>
        </p:blipFill>
        <p:spPr>
          <a:xfrm>
            <a:off x="2828290" y="3307715"/>
            <a:ext cx="1263015" cy="1097280"/>
          </a:xfrm>
          <a:prstGeom prst="rect">
            <a:avLst/>
          </a:prstGeom>
        </p:spPr>
      </p:pic>
      <p:pic>
        <p:nvPicPr>
          <p:cNvPr id="6" name="图片 5" descr="timgKTLBBUA5"/>
          <p:cNvPicPr>
            <a:picLocks noChangeAspect="1"/>
          </p:cNvPicPr>
          <p:nvPr/>
        </p:nvPicPr>
        <p:blipFill>
          <a:blip r:embed="rId2"/>
          <a:srcRect l="16638" t="10242" r="13483" b="12643"/>
          <a:stretch>
            <a:fillRect/>
          </a:stretch>
        </p:blipFill>
        <p:spPr>
          <a:xfrm>
            <a:off x="5304155" y="3173730"/>
            <a:ext cx="1259840" cy="1391285"/>
          </a:xfrm>
          <a:prstGeom prst="rect">
            <a:avLst/>
          </a:prstGeom>
        </p:spPr>
      </p:pic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810260" y="5006975"/>
            <a:ext cx="681101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ctr" latinLnBrk="1">
              <a:spcBef>
                <a:spcPct val="20000"/>
              </a:spcBef>
            </a:pPr>
            <a:r>
              <a:rPr kumimoji="1" lang="en-US" altLang="zh-CN" sz="36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They _______   ______________.</a:t>
            </a:r>
            <a:endParaRPr kumimoji="1" lang="en-US" altLang="zh-CN" sz="3600" b="1" dirty="0">
              <a:solidFill>
                <a:srgbClr val="00008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9" name="p57-2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4470" y="2656205"/>
            <a:ext cx="412750" cy="412750"/>
          </a:xfrm>
          <a:prstGeom prst="rect">
            <a:avLst/>
          </a:prstGeom>
        </p:spPr>
      </p:pic>
      <p:pic>
        <p:nvPicPr>
          <p:cNvPr id="10" name="p57-3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67675" y="5951855"/>
            <a:ext cx="412750" cy="412750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146935" y="2009775"/>
            <a:ext cx="5076190" cy="6451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p>
            <a:pPr algn="ctr" latinLnBrk="1">
              <a:spcBef>
                <a:spcPct val="20000"/>
              </a:spcBef>
            </a:pPr>
            <a:r>
              <a:rPr kumimoji="1" lang="en-US" altLang="zh-CN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Did you_____________</a:t>
            </a:r>
            <a:r>
              <a:rPr kumimoji="1" lang="en-US" altLang="zh-CN" sz="3600" b="1" i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?</a:t>
            </a:r>
            <a:endParaRPr kumimoji="1" lang="en-US" altLang="zh-CN" sz="3600" b="1" i="1" dirty="0">
              <a:solidFill>
                <a:srgbClr val="00008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rcRect l="25416" t="50911" r="46099" b="10909"/>
          <a:stretch>
            <a:fillRect/>
          </a:stretch>
        </p:blipFill>
        <p:spPr>
          <a:xfrm>
            <a:off x="361950" y="1774190"/>
            <a:ext cx="1480820" cy="1116330"/>
          </a:xfrm>
          <a:prstGeom prst="ellipse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362835" y="4404995"/>
            <a:ext cx="219392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800" b="1" i="1">
                <a:solidFill>
                  <a:schemeClr val="accent4"/>
                </a:solidFill>
                <a:effectLst/>
                <a:sym typeface="+mn-ea"/>
              </a:rPr>
              <a:t>a hamburger</a:t>
            </a:r>
            <a:endParaRPr lang="en-US" altLang="zh-CN" sz="2800" b="1" i="1">
              <a:solidFill>
                <a:schemeClr val="accent4"/>
              </a:solidFill>
              <a:effectLst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96790" y="4388485"/>
            <a:ext cx="237109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800" b="1" i="1">
                <a:solidFill>
                  <a:schemeClr val="accent4"/>
                </a:solidFill>
                <a:effectLst/>
                <a:sym typeface="+mn-ea"/>
              </a:rPr>
              <a:t>a watermelon</a:t>
            </a:r>
            <a:endParaRPr lang="en-US" altLang="zh-CN" sz="2800" b="1" i="1">
              <a:solidFill>
                <a:schemeClr val="accent4"/>
              </a:solidFill>
              <a:effectLst/>
            </a:endParaRPr>
          </a:p>
        </p:txBody>
      </p:sp>
      <p:pic>
        <p:nvPicPr>
          <p:cNvPr id="19" name="图片 18" descr="timg7W0JXNKL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85075" y="3281680"/>
            <a:ext cx="1033145" cy="103314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409180" y="4404995"/>
            <a:ext cx="153987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800" b="1" i="1">
                <a:solidFill>
                  <a:schemeClr val="accent4"/>
                </a:solidFill>
                <a:effectLst/>
                <a:sym typeface="+mn-ea"/>
              </a:rPr>
              <a:t>an apple</a:t>
            </a:r>
            <a:endParaRPr lang="en-US" altLang="zh-CN" sz="2800" b="1" i="1">
              <a:solidFill>
                <a:schemeClr val="accent4"/>
              </a:solidFill>
              <a:effectLst/>
            </a:endParaRPr>
          </a:p>
        </p:txBody>
      </p: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2185035" y="4982210"/>
            <a:ext cx="164274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ctr" latinLnBrk="1">
              <a:spcBef>
                <a:spcPct val="20000"/>
              </a:spcBef>
            </a:pPr>
            <a:r>
              <a:rPr kumimoji="1"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bought</a:t>
            </a:r>
            <a:endParaRPr kumimoji="1" lang="en-US" altLang="zh-CN" sz="36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28825" y="5583555"/>
            <a:ext cx="1870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(buy</a:t>
            </a:r>
            <a:r>
              <a:rPr lang="zh-CN" altLang="en-US" b="1"/>
              <a:t>的过去式</a:t>
            </a:r>
            <a:r>
              <a:rPr lang="en-US" altLang="zh-CN" b="1"/>
              <a:t>)</a:t>
            </a:r>
            <a:r>
              <a:rPr lang="zh-CN" altLang="en-US" b="1"/>
              <a:t>买</a:t>
            </a:r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3756025" y="2011045"/>
            <a:ext cx="3103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en-US" altLang="zh-CN" sz="3600" b="1" i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buy some water</a:t>
            </a:r>
            <a:endParaRPr kumimoji="1" lang="en-US" altLang="zh-CN" sz="3600" b="1" i="1" dirty="0">
              <a:solidFill>
                <a:srgbClr val="00008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0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715" y="3105150"/>
            <a:ext cx="1371600" cy="1371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520" y="3105150"/>
            <a:ext cx="1371600" cy="13716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175" y="4388485"/>
            <a:ext cx="23139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800" b="1" i="1">
                <a:solidFill>
                  <a:schemeClr val="accent4"/>
                </a:solidFill>
                <a:effectLst/>
              </a:rPr>
              <a:t>some juice</a:t>
            </a:r>
            <a:endParaRPr lang="en-US" altLang="zh-CN" sz="2800" b="1" i="1">
              <a:solidFill>
                <a:schemeClr val="accent4"/>
              </a:solidFill>
              <a:effectLst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2715" y="3041015"/>
            <a:ext cx="8872220" cy="194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28264 0.095093 " pathEditMode="relative" rAng="0" ptsTypes="">
                                      <p:cBhvr>
                                        <p:cTn id="6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42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showWhenStopped="1">
                <p:cTn id="6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7" grpId="0" bldLvl="0" animBg="1"/>
      <p:bldP spid="8" grpId="0"/>
      <p:bldP spid="11" grpId="0" bldLvl="0" animBg="1"/>
      <p:bldP spid="14" grpId="0" bldLvl="0" animBg="1"/>
      <p:bldP spid="14" grpId="1" animBg="1"/>
      <p:bldP spid="16" grpId="0"/>
      <p:bldP spid="16" grpId="1"/>
      <p:bldP spid="18" grpId="0"/>
      <p:bldP spid="18" grpId="1"/>
      <p:bldP spid="20" grpId="0"/>
      <p:bldP spid="20" grpId="1"/>
      <p:bldP spid="21" grpId="0"/>
      <p:bldP spid="18" grpId="2"/>
      <p:bldP spid="18" grpId="3"/>
      <p:bldP spid="24" grpId="0"/>
      <p:bldP spid="24" grpId="1"/>
      <p:bldP spid="3" grpId="0"/>
      <p:bldP spid="13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横卷形 1"/>
          <p:cNvSpPr/>
          <p:nvPr/>
        </p:nvSpPr>
        <p:spPr>
          <a:xfrm>
            <a:off x="7620" y="-62865"/>
            <a:ext cx="9152255" cy="92710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Acticity2 Pairwork:  Please read P57 </a:t>
            </a:r>
            <a:r>
              <a: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discuss and number.</a:t>
            </a:r>
            <a:endParaRPr kumimoji="0" lang="en-US" altLang="zh-CN" sz="24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请自行阅读</a:t>
            </a:r>
            <a:r>
              <a:rPr kumimoji="0" lang="en-US" altLang="zh-CN" sz="20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P57</a:t>
            </a: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，并与同桌讨论，然后给下列句子排序。（</a:t>
            </a:r>
            <a:r>
              <a:rPr kumimoji="0" lang="en-US" altLang="zh-CN" sz="20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kumimoji="0" lang="en-US" altLang="zh-CN" sz="20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mins</a:t>
            </a: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）</a:t>
            </a:r>
            <a:endParaRPr kumimoji="0" lang="zh-CN" altLang="en-US" sz="20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7875" y="946150"/>
            <a:ext cx="7339330" cy="5822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38" tIns="45719" rIns="91438" bIns="45719">
            <a:spAutoFit/>
          </a:bodyPr>
          <a:p>
            <a:pPr algn="ctr"/>
            <a:r>
              <a:rPr 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happened to Daming's head</a:t>
            </a:r>
            <a:r>
              <a:rPr 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620" y="1907540"/>
            <a:ext cx="9083040" cy="478091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6" name="TextBox 15"/>
          <p:cNvSpPr txBox="1"/>
          <p:nvPr/>
        </p:nvSpPr>
        <p:spPr>
          <a:xfrm>
            <a:off x="617855" y="2265045"/>
            <a:ext cx="384175" cy="6461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ell MT" panose="02020503060305020303" charset="0"/>
                <a:ea typeface="黑体" panose="02010609060101010101" pitchFamily="2" charset="-122"/>
                <a:cs typeface="Bell MT" panose="02020503060305020303" charset="0"/>
                <a:sym typeface="+mn-ea"/>
              </a:rPr>
              <a:t>1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ell MT" panose="02020503060305020303" charset="0"/>
              <a:ea typeface="黑体" panose="02010609060101010101" pitchFamily="2" charset="-122"/>
              <a:cs typeface="Bell MT" panose="02020503060305020303" charset="0"/>
              <a:sym typeface="+mn-ea"/>
            </a:endParaRPr>
          </a:p>
        </p:txBody>
      </p:sp>
      <p:sp>
        <p:nvSpPr>
          <p:cNvPr id="4" name="TextBox 16"/>
          <p:cNvSpPr txBox="1"/>
          <p:nvPr/>
        </p:nvSpPr>
        <p:spPr>
          <a:xfrm>
            <a:off x="617855" y="3876675"/>
            <a:ext cx="384175" cy="644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ell MT" panose="02020503060305020303" charset="0"/>
                <a:ea typeface="黑体" panose="02010609060101010101" pitchFamily="2" charset="-122"/>
                <a:cs typeface="Bell MT" panose="02020503060305020303" charset="0"/>
                <a:sym typeface="+mn-ea"/>
              </a:rPr>
              <a:t>2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ell MT" panose="02020503060305020303" charset="0"/>
              <a:ea typeface="黑体" panose="02010609060101010101" pitchFamily="2" charset="-122"/>
              <a:cs typeface="Bell MT" panose="02020503060305020303" charset="0"/>
              <a:sym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7855" y="3042920"/>
            <a:ext cx="384175" cy="644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ell MT" panose="02020503060305020303" charset="0"/>
                <a:ea typeface="黑体" panose="02010609060101010101" pitchFamily="2" charset="-122"/>
                <a:cs typeface="Bell MT" panose="02020503060305020303" charset="0"/>
                <a:sym typeface="+mn-ea"/>
              </a:rPr>
              <a:t>3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ell MT" panose="02020503060305020303" charset="0"/>
              <a:ea typeface="黑体" panose="02010609060101010101" pitchFamily="2" charset="-122"/>
              <a:cs typeface="Bell MT" panose="02020503060305020303" charset="0"/>
              <a:sym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7855" y="4920615"/>
            <a:ext cx="384175" cy="644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ell MT" panose="02020503060305020303" charset="0"/>
                <a:ea typeface="黑体" panose="02010609060101010101" pitchFamily="2" charset="-122"/>
                <a:cs typeface="Bell MT" panose="02020503060305020303" charset="0"/>
                <a:sym typeface="+mn-ea"/>
              </a:rPr>
              <a:t>4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ell MT" panose="02020503060305020303" charset="0"/>
              <a:ea typeface="黑体" panose="02010609060101010101" pitchFamily="2" charset="-122"/>
              <a:cs typeface="Bell MT" panose="02020503060305020303" charset="0"/>
              <a:sym typeface="+mn-ea"/>
            </a:endParaRPr>
          </a:p>
        </p:txBody>
      </p:sp>
      <p:sp>
        <p:nvSpPr>
          <p:cNvPr id="22532" name="Text Box 5"/>
          <p:cNvSpPr txBox="1"/>
          <p:nvPr/>
        </p:nvSpPr>
        <p:spPr>
          <a:xfrm>
            <a:off x="1073785" y="2326005"/>
            <a:ext cx="76593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dirty="0">
                <a:latin typeface="Bell MT" panose="02020503060305020303" charset="0"/>
                <a:ea typeface="黑体" panose="02010609060101010101" pitchFamily="2" charset="-122"/>
              </a:rPr>
              <a:t>Sam carr</a:t>
            </a:r>
            <a:r>
              <a:rPr lang="en-US" altLang="zh-CN" sz="3600" dirty="0">
                <a:solidFill>
                  <a:srgbClr val="FF0000"/>
                </a:solidFill>
                <a:latin typeface="Bell MT" panose="02020503060305020303" charset="0"/>
                <a:ea typeface="黑体" panose="02010609060101010101" pitchFamily="2" charset="-122"/>
              </a:rPr>
              <a:t>ied</a:t>
            </a:r>
            <a:r>
              <a:rPr lang="en-US" altLang="zh-CN" sz="3600" dirty="0">
                <a:latin typeface="Bell MT" panose="02020503060305020303" charset="0"/>
                <a:ea typeface="黑体" panose="02010609060101010101" pitchFamily="2" charset="-122"/>
              </a:rPr>
              <a:t> the watermelon on the bike.</a:t>
            </a:r>
            <a:endParaRPr lang="en-US" altLang="zh-CN" sz="3600" dirty="0">
              <a:latin typeface="Bell MT" panose="02020503060305020303" charset="0"/>
              <a:ea typeface="黑体" panose="02010609060101010101" pitchFamily="2" charset="-122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1050608" y="3886200"/>
            <a:ext cx="617061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dirty="0">
                <a:latin typeface="Bell MT" panose="02020503060305020303" charset="0"/>
                <a:ea typeface="黑体" panose="02010609060101010101" pitchFamily="2" charset="-122"/>
              </a:rPr>
              <a:t>Sam </a:t>
            </a:r>
            <a:r>
              <a:rPr lang="en-US" altLang="zh-CN" sz="3600" dirty="0">
                <a:solidFill>
                  <a:srgbClr val="FF0000"/>
                </a:solidFill>
                <a:latin typeface="Bell MT" panose="02020503060305020303" charset="0"/>
                <a:ea typeface="黑体" panose="02010609060101010101" pitchFamily="2" charset="-122"/>
              </a:rPr>
              <a:t>fell</a:t>
            </a:r>
            <a:r>
              <a:rPr lang="en-US" altLang="zh-CN" sz="3600" dirty="0">
                <a:latin typeface="Bell MT" panose="02020503060305020303" charset="0"/>
                <a:ea typeface="黑体" panose="02010609060101010101" pitchFamily="2" charset="-122"/>
              </a:rPr>
              <a:t> off his bike.</a:t>
            </a:r>
            <a:endParaRPr lang="en-US" altLang="zh-CN" sz="3600" dirty="0">
              <a:latin typeface="Bell MT" panose="02020503060305020303" charset="0"/>
              <a:ea typeface="黑体" panose="02010609060101010101" pitchFamily="2" charset="-122"/>
            </a:endParaRPr>
          </a:p>
        </p:txBody>
      </p:sp>
      <p:sp>
        <p:nvSpPr>
          <p:cNvPr id="22534" name="Text Box 5"/>
          <p:cNvSpPr txBox="1"/>
          <p:nvPr/>
        </p:nvSpPr>
        <p:spPr>
          <a:xfrm>
            <a:off x="1050608" y="3088005"/>
            <a:ext cx="617061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dirty="0">
                <a:latin typeface="Bell MT" panose="02020503060305020303" charset="0"/>
                <a:ea typeface="黑体" panose="02010609060101010101" pitchFamily="2" charset="-122"/>
              </a:rPr>
              <a:t>I bump</a:t>
            </a:r>
            <a:r>
              <a:rPr lang="en-US" altLang="zh-CN" sz="3600" dirty="0">
                <a:solidFill>
                  <a:srgbClr val="FF0000"/>
                </a:solidFill>
                <a:latin typeface="Bell MT" panose="02020503060305020303" charset="0"/>
                <a:ea typeface="黑体" panose="02010609060101010101" pitchFamily="2" charset="-122"/>
              </a:rPr>
              <a:t>ed</a:t>
            </a:r>
            <a:r>
              <a:rPr lang="en-US" altLang="zh-CN" sz="3600" dirty="0">
                <a:latin typeface="Bell MT" panose="02020503060305020303" charset="0"/>
                <a:ea typeface="黑体" panose="02010609060101010101" pitchFamily="2" charset="-122"/>
              </a:rPr>
              <a:t> my head!</a:t>
            </a:r>
            <a:endParaRPr lang="en-US" altLang="zh-CN" sz="3600" dirty="0">
              <a:latin typeface="Bell MT" panose="02020503060305020303" charset="0"/>
              <a:ea typeface="黑体" panose="02010609060101010101" pitchFamily="2" charset="-122"/>
            </a:endParaRPr>
          </a:p>
        </p:txBody>
      </p:sp>
      <p:sp>
        <p:nvSpPr>
          <p:cNvPr id="22535" name="Text Box 5"/>
          <p:cNvSpPr txBox="1"/>
          <p:nvPr/>
        </p:nvSpPr>
        <p:spPr>
          <a:xfrm>
            <a:off x="1001713" y="4686300"/>
            <a:ext cx="61722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dirty="0">
                <a:latin typeface="Bell MT" panose="02020503060305020303" charset="0"/>
                <a:ea typeface="黑体" panose="02010609060101010101" pitchFamily="2" charset="-122"/>
              </a:rPr>
              <a:t>Then he </a:t>
            </a:r>
            <a:r>
              <a:rPr lang="en-US" altLang="zh-CN" sz="3600" dirty="0">
                <a:solidFill>
                  <a:srgbClr val="FF0000"/>
                </a:solidFill>
                <a:latin typeface="Bell MT" panose="02020503060305020303" charset="0"/>
                <a:ea typeface="黑体" panose="02010609060101010101" pitchFamily="2" charset="-122"/>
              </a:rPr>
              <a:t>took</a:t>
            </a:r>
            <a:r>
              <a:rPr lang="en-US" altLang="zh-CN" sz="3600" dirty="0">
                <a:latin typeface="Bell MT" panose="02020503060305020303" charset="0"/>
                <a:ea typeface="黑体" panose="02010609060101010101" pitchFamily="2" charset="-122"/>
              </a:rPr>
              <a:t> me and the</a:t>
            </a:r>
            <a:endParaRPr lang="en-US" altLang="zh-CN" sz="3600" dirty="0">
              <a:latin typeface="Bell MT" panose="02020503060305020303" charset="0"/>
              <a:ea typeface="黑体" panose="02010609060101010101" pitchFamily="2" charset="-122"/>
            </a:endParaRPr>
          </a:p>
          <a:p>
            <a:r>
              <a:rPr lang="en-US" altLang="zh-CN" sz="3600" dirty="0">
                <a:latin typeface="Bell MT" panose="02020503060305020303" charset="0"/>
                <a:ea typeface="黑体" panose="02010609060101010101" pitchFamily="2" charset="-122"/>
              </a:rPr>
              <a:t>  watermelon to the hospital.</a:t>
            </a:r>
            <a:endParaRPr lang="en-US" altLang="zh-CN" sz="3600" dirty="0">
              <a:latin typeface="Bell MT" panose="02020503060305020303" charset="0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27940" y="1689735"/>
            <a:ext cx="9120505" cy="521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309995" y="3397885"/>
            <a:ext cx="2912745" cy="3365500"/>
            <a:chOff x="9937" y="5351"/>
            <a:chExt cx="4587" cy="53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DFF"/>
                </a:clrFrom>
                <a:clrTo>
                  <a:srgbClr val="FFFD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7" y="8668"/>
              <a:ext cx="1892" cy="1866"/>
            </a:xfrm>
            <a:prstGeom prst="rect">
              <a:avLst/>
            </a:prstGeom>
          </p:spPr>
        </p:pic>
        <p:pic>
          <p:nvPicPr>
            <p:cNvPr id="1026" name="Picture 2" descr="C:\Users\Administrator\Desktop\四下M10\QQ截图20160618120852.pn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CDE098"/>
                </a:clrFrom>
                <a:clrTo>
                  <a:srgbClr val="CDE098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07" t="5713" r="6507"/>
            <a:stretch>
              <a:fillRect/>
            </a:stretch>
          </p:blipFill>
          <p:spPr bwMode="auto">
            <a:xfrm>
              <a:off x="11298" y="5351"/>
              <a:ext cx="3226" cy="53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1" animBg="1"/>
      <p:bldP spid="14" grpId="0" bldLvl="0" animBg="1"/>
      <p:bldP spid="1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2" name="Text Box 5"/>
          <p:cNvSpPr txBox="1"/>
          <p:nvPr/>
        </p:nvSpPr>
        <p:spPr>
          <a:xfrm>
            <a:off x="391795" y="2756535"/>
            <a:ext cx="85921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latin typeface="Bell MT" panose="02020503060305020303" charset="0"/>
                <a:ea typeface="黑体" panose="02010609060101010101" pitchFamily="2" charset="-122"/>
              </a:rPr>
              <a:t>1.Sam carr</a:t>
            </a:r>
            <a:r>
              <a:rPr lang="en-US" altLang="zh-CN" sz="3600" b="1" dirty="0">
                <a:solidFill>
                  <a:srgbClr val="FF0000"/>
                </a:solidFill>
                <a:latin typeface="Bell MT" panose="02020503060305020303" charset="0"/>
                <a:ea typeface="黑体" panose="02010609060101010101" pitchFamily="2" charset="-122"/>
              </a:rPr>
              <a:t>ied</a:t>
            </a:r>
            <a:r>
              <a:rPr lang="en-US" altLang="zh-CN" sz="3600" b="1" dirty="0">
                <a:latin typeface="Bell MT" panose="02020503060305020303" charset="0"/>
                <a:ea typeface="黑体" panose="02010609060101010101" pitchFamily="2" charset="-122"/>
              </a:rPr>
              <a:t> the watermelon on the bike.</a:t>
            </a:r>
            <a:endParaRPr lang="en-US" altLang="zh-CN" sz="3600" b="1" dirty="0">
              <a:latin typeface="Bell MT" panose="02020503060305020303" charset="0"/>
              <a:ea typeface="黑体" panose="02010609060101010101" pitchFamily="2" charset="-122"/>
            </a:endParaRPr>
          </a:p>
        </p:txBody>
      </p:sp>
      <p:sp>
        <p:nvSpPr>
          <p:cNvPr id="2" name="横卷形 1"/>
          <p:cNvSpPr/>
          <p:nvPr/>
        </p:nvSpPr>
        <p:spPr>
          <a:xfrm>
            <a:off x="65405" y="-73025"/>
            <a:ext cx="9013190" cy="92710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Acticity3: Let's </a:t>
            </a:r>
            <a:r>
              <a:rPr lang="en-US" altLang="zh-CN" sz="2400" b="1">
                <a:solidFill>
                  <a:schemeClr val="tx1"/>
                </a:solidFill>
                <a:sym typeface="+mn-ea"/>
              </a:rPr>
              <a:t>read 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learn.</a:t>
            </a:r>
            <a:endParaRPr kumimoji="0" lang="en-US" altLang="zh-CN" sz="24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56077" t="12170" r="25019" b="54909"/>
          <a:stretch>
            <a:fillRect/>
          </a:stretch>
        </p:blipFill>
        <p:spPr>
          <a:xfrm>
            <a:off x="5970270" y="3769995"/>
            <a:ext cx="2790825" cy="2734310"/>
          </a:xfrm>
          <a:prstGeom prst="cloud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323975" y="3294380"/>
            <a:ext cx="2155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(carry</a:t>
            </a:r>
            <a:r>
              <a:rPr lang="zh-CN" altLang="en-US" sz="2400"/>
              <a:t>的过去式</a:t>
            </a:r>
            <a:r>
              <a:rPr lang="en-US" altLang="zh-CN" sz="2400"/>
              <a:t>)</a:t>
            </a:r>
            <a:endParaRPr lang="en-US" altLang="zh-CN" sz="2400"/>
          </a:p>
        </p:txBody>
      </p:sp>
      <p:sp>
        <p:nvSpPr>
          <p:cNvPr id="7" name="矩形 6"/>
          <p:cNvSpPr/>
          <p:nvPr/>
        </p:nvSpPr>
        <p:spPr>
          <a:xfrm>
            <a:off x="850265" y="1410970"/>
            <a:ext cx="6586855" cy="5822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38" tIns="45719" rIns="91438" bIns="45719">
            <a:spAutoFit/>
          </a:bodyPr>
          <a:p>
            <a:r>
              <a:rPr lang="en-US" sz="3200" b="1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C:\Users\Administrator\Desktop\四下M10\QQ截图20160618120852.pn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CDE098"/>
              </a:clrFrom>
              <a:clrTo>
                <a:srgbClr val="CDE09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7" t="5713" r="6507"/>
          <a:stretch>
            <a:fillRect/>
          </a:stretch>
        </p:blipFill>
        <p:spPr bwMode="auto">
          <a:xfrm>
            <a:off x="7651115" y="1014095"/>
            <a:ext cx="963295" cy="1583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1483360" y="1379220"/>
            <a:ext cx="49364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 latinLnBrk="1">
              <a:spcBef>
                <a:spcPct val="20000"/>
              </a:spcBef>
            </a:pPr>
            <a:r>
              <a:rPr kumimoji="1" lang="en-US" altLang="zh-CN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Did you </a:t>
            </a:r>
            <a:r>
              <a:rPr kumimoji="1" lang="en-US" altLang="zh-CN" sz="3600" b="1" i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f</a:t>
            </a:r>
            <a:r>
              <a:rPr kumimoji="1" lang="en-US" altLang="zh-CN" sz="3600" b="1" i="1" dirty="0" smtClean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a</a:t>
            </a:r>
            <a:r>
              <a:rPr kumimoji="1" lang="en-US" altLang="zh-CN" sz="3600" b="1" i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ll off your bike </a:t>
            </a:r>
            <a:endParaRPr kumimoji="1" lang="en-US" altLang="zh-CN" sz="3600" b="1" i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7" grpId="0" bldLvl="0" animBg="1"/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新改四下REviewsUnit2</Template>
  <TotalTime>0</TotalTime>
  <Words>1791</Words>
  <Application>WPS 演示</Application>
  <PresentationFormat>全屏显示(4:3)</PresentationFormat>
  <Paragraphs>153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Wingdings</vt:lpstr>
      <vt:lpstr>黑体</vt:lpstr>
      <vt:lpstr>Times New Roman</vt:lpstr>
      <vt:lpstr>Comic Sans MS</vt:lpstr>
      <vt:lpstr>微软雅黑</vt:lpstr>
      <vt:lpstr>Bell MT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AutoBVT</dc:creator>
  <cp:lastModifiedBy>Call me Bob.</cp:lastModifiedBy>
  <cp:revision>69</cp:revision>
  <dcterms:created xsi:type="dcterms:W3CDTF">2016-06-18T03:05:00Z</dcterms:created>
  <dcterms:modified xsi:type="dcterms:W3CDTF">2020-06-04T03:35:27Z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