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ags/tag4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43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slideLayouts/slideLayout210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53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10" r:id="rId3"/>
    <p:sldMasterId id="2147483741" r:id="rId4"/>
    <p:sldMasterId id="2147483772" r:id="rId5"/>
    <p:sldMasterId id="2147483803" r:id="rId6"/>
    <p:sldMasterId id="2147483834" r:id="rId7"/>
  </p:sldMasterIdLst>
  <p:notesMasterIdLst>
    <p:notesMasterId r:id="rId70"/>
  </p:notesMasterIdLst>
  <p:handoutMasterIdLst>
    <p:handoutMasterId r:id="rId71"/>
  </p:handoutMasterIdLst>
  <p:sldIdLst>
    <p:sldId id="348" r:id="rId8"/>
    <p:sldId id="417" r:id="rId9"/>
    <p:sldId id="256" r:id="rId10"/>
    <p:sldId id="318" r:id="rId11"/>
    <p:sldId id="469" r:id="rId12"/>
    <p:sldId id="468" r:id="rId13"/>
    <p:sldId id="328" r:id="rId14"/>
    <p:sldId id="470" r:id="rId15"/>
    <p:sldId id="471" r:id="rId16"/>
    <p:sldId id="472" r:id="rId17"/>
    <p:sldId id="322" r:id="rId18"/>
    <p:sldId id="520" r:id="rId19"/>
    <p:sldId id="521" r:id="rId20"/>
    <p:sldId id="330" r:id="rId21"/>
    <p:sldId id="522" r:id="rId22"/>
    <p:sldId id="523" r:id="rId23"/>
    <p:sldId id="524" r:id="rId24"/>
    <p:sldId id="525" r:id="rId25"/>
    <p:sldId id="526" r:id="rId26"/>
    <p:sldId id="565" r:id="rId27"/>
    <p:sldId id="323" r:id="rId28"/>
    <p:sldId id="346" r:id="rId29"/>
    <p:sldId id="566" r:id="rId30"/>
    <p:sldId id="567" r:id="rId31"/>
    <p:sldId id="568" r:id="rId32"/>
    <p:sldId id="569" r:id="rId33"/>
    <p:sldId id="331" r:id="rId34"/>
    <p:sldId id="571" r:id="rId35"/>
    <p:sldId id="572" r:id="rId36"/>
    <p:sldId id="377" r:id="rId37"/>
    <p:sldId id="376" r:id="rId38"/>
    <p:sldId id="573" r:id="rId39"/>
    <p:sldId id="574" r:id="rId40"/>
    <p:sldId id="575" r:id="rId41"/>
    <p:sldId id="602" r:id="rId42"/>
    <p:sldId id="381" r:id="rId43"/>
    <p:sldId id="604" r:id="rId44"/>
    <p:sldId id="605" r:id="rId45"/>
    <p:sldId id="644" r:id="rId46"/>
    <p:sldId id="354" r:id="rId47"/>
    <p:sldId id="607" r:id="rId48"/>
    <p:sldId id="608" r:id="rId49"/>
    <p:sldId id="610" r:id="rId50"/>
    <p:sldId id="611" r:id="rId51"/>
    <p:sldId id="631" r:id="rId52"/>
    <p:sldId id="630" r:id="rId53"/>
    <p:sldId id="629" r:id="rId54"/>
    <p:sldId id="359" r:id="rId55"/>
    <p:sldId id="628" r:id="rId56"/>
    <p:sldId id="632" r:id="rId57"/>
    <p:sldId id="633" r:id="rId58"/>
    <p:sldId id="634" r:id="rId59"/>
    <p:sldId id="635" r:id="rId60"/>
    <p:sldId id="636" r:id="rId61"/>
    <p:sldId id="637" r:id="rId62"/>
    <p:sldId id="638" r:id="rId63"/>
    <p:sldId id="639" r:id="rId64"/>
    <p:sldId id="640" r:id="rId65"/>
    <p:sldId id="641" r:id="rId66"/>
    <p:sldId id="645" r:id="rId67"/>
    <p:sldId id="646" r:id="rId68"/>
    <p:sldId id="368" r:id="rId69"/>
  </p:sldIdLst>
  <p:sldSz cx="9144000" cy="6858000" type="screen4x3"/>
  <p:notesSz cx="7104063" cy="10234613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幼圆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C0C"/>
    <a:srgbClr val="DE229F"/>
    <a:srgbClr val="B10000"/>
    <a:srgbClr val="0033CC"/>
    <a:srgbClr val="A83C2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6237"/>
  </p:normalViewPr>
  <p:slideViewPr>
    <p:cSldViewPr snapToGrid="0" showGuides="1">
      <p:cViewPr varScale="1">
        <p:scale>
          <a:sx n="109" d="100"/>
          <a:sy n="109" d="100"/>
        </p:scale>
        <p:origin x="-1674" y="-78"/>
      </p:cViewPr>
      <p:guideLst>
        <p:guide orient="horz" pos="2158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10282"/>
    </p:cViewPr>
  </p:sorter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等线" pitchFamily="2" charset="-122"/>
                <a:ea typeface="等线" pitchFamily="2" charset="-122"/>
                <a:cs typeface="+mn-cs"/>
              </a:rPr>
              <a:pPr lvl="0" algn="r" eaLnBrk="1" fontAlgn="base" hangingPunct="1"/>
              <a:t>‹#›</a:t>
            </a:fld>
            <a:endParaRPr lang="zh-CN" altLang="en-US" sz="1200" strike="noStrike" noProof="1">
              <a:latin typeface="等线" pitchFamily="2" charset="-122"/>
              <a:ea typeface="等线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幼圆" pitchFamily="49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幼圆" pitchFamily="49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幼圆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algn="r" eaLnBrk="1" fontAlgn="base" hangingPunct="1"/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457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14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662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15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600"/>
            </a:lvl2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7" y="2108201"/>
            <a:ext cx="5995988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38170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2"/>
            <a:ext cx="3810000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1244602"/>
            <a:ext cx="3820587" cy="49323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7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7" y="2200274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2200274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3" y="533402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30"/>
            <a:ext cx="462915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z="1350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3" y="21336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just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C930E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C930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8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2" y="365125"/>
            <a:ext cx="5949952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1030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2054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3078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4102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5126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6150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8"/>
          <p:cNvPicPr>
            <a:picLocks noChangeAspect="1"/>
          </p:cNvPicPr>
          <p:nvPr/>
        </p:nvPicPr>
        <p:blipFill>
          <a:blip r:embed="rId33" cstate="print"/>
          <a:srcRect l="3740" t="7813" r="6148" b="3264"/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9D9D9D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Calibri" panose="020F0502020204030204" pitchFamily="34" charset="0"/>
                <a:ea typeface="幼圆" pitchFamily="49" charset="-122"/>
                <a:cs typeface="+mn-cs"/>
              </a:rPr>
              <a:pPr lvl="0" eaLnBrk="1" fontAlgn="base" hangingPunct="1"/>
              <a:t>‹#›</a:t>
            </a:fld>
            <a:endParaRPr lang="zh-CN" altLang="zh-CN" strike="noStrike" noProof="1">
              <a:latin typeface="Calibri" panose="020F0502020204030204" pitchFamily="34" charset="0"/>
            </a:endParaRPr>
          </a:p>
        </p:txBody>
      </p:sp>
      <p:sp>
        <p:nvSpPr>
          <p:cNvPr id="7174" name="KSO_BC1"/>
          <p:cNvSpPr>
            <a:spLocks noGrp="1"/>
          </p:cNvSpPr>
          <p:nvPr>
            <p:ph type="body"/>
          </p:nvPr>
        </p:nvSpPr>
        <p:spPr>
          <a:xfrm>
            <a:off x="628650" y="1247775"/>
            <a:ext cx="8081963" cy="4862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61950"/>
            <a:r>
              <a:rPr lang="zh-CN" altLang="en-US" dirty="0"/>
              <a:t>单击此处编辑母版文本样式</a:t>
            </a:r>
          </a:p>
          <a:p>
            <a:pPr lvl="1" indent="-361950"/>
            <a:r>
              <a:rPr lang="zh-CN" altLang="en-US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sz="16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C:\Users\HP\Desktop\&#21476;&#35799;&#20108;&#39318;&#23450;&#31295;&#35838;&#20214;\&#40644;&#33722;&#21483;&#22768;.mp3" TargetMode="External"/><Relationship Id="rId7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9" Type="http://schemas.microsoft.com/office/2007/relationships/media" Target="file:///C:\Users\HP\Desktop\&#21476;&#35799;&#20108;&#39318;&#23450;&#31295;&#35838;&#20214;\&#40644;&#33722;&#21483;&#22768;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20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25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31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33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37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jpe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3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4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5" descr="微信截图_201801091315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024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6" descr="1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1812" y="15875"/>
            <a:ext cx="9777412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TextBox 4"/>
          <p:cNvSpPr txBox="1"/>
          <p:nvPr/>
        </p:nvSpPr>
        <p:spPr>
          <a:xfrm>
            <a:off x="195263" y="439738"/>
            <a:ext cx="67280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dirty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统</a:t>
            </a:r>
            <a:r>
              <a:rPr lang="zh-CN" altLang="en-US" sz="2800" dirty="0" smtClean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编语文教材小学二</a:t>
            </a:r>
            <a:r>
              <a:rPr lang="zh-CN" altLang="en-US" sz="2800" dirty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年级下</a:t>
            </a:r>
            <a:r>
              <a:rPr lang="zh-CN" altLang="en-US" sz="2800" dirty="0" smtClean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册第一单元</a:t>
            </a:r>
            <a:endParaRPr lang="zh-CN" altLang="en-US" sz="2800" dirty="0">
              <a:solidFill>
                <a:srgbClr val="30303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文本框 1"/>
          <p:cNvSpPr txBox="1"/>
          <p:nvPr/>
        </p:nvSpPr>
        <p:spPr>
          <a:xfrm>
            <a:off x="2551113" y="3449638"/>
            <a:ext cx="3611562" cy="9223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1.</a:t>
            </a:r>
            <a:r>
              <a:rPr lang="zh-CN" altLang="en-US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古诗二首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Text Box 3"/>
          <p:cNvSpPr txBox="1"/>
          <p:nvPr/>
        </p:nvSpPr>
        <p:spPr>
          <a:xfrm>
            <a:off x="3783013" y="24288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村居</a:t>
            </a:r>
          </a:p>
        </p:txBody>
      </p:sp>
      <p:sp>
        <p:nvSpPr>
          <p:cNvPr id="19459" name="Text Box 4"/>
          <p:cNvSpPr txBox="1"/>
          <p:nvPr/>
        </p:nvSpPr>
        <p:spPr>
          <a:xfrm>
            <a:off x="5611813" y="5588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（清  高鼎 ）</a:t>
            </a:r>
          </a:p>
        </p:txBody>
      </p:sp>
      <p:sp>
        <p:nvSpPr>
          <p:cNvPr id="19460" name="Text Box 5"/>
          <p:cNvSpPr txBox="1"/>
          <p:nvPr/>
        </p:nvSpPr>
        <p:spPr>
          <a:xfrm>
            <a:off x="2549525" y="1416050"/>
            <a:ext cx="4652963" cy="3251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草长莺飞二月天，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拂堤杨柳醉春烟。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儿童散学归来早，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忙趁东风放纸鸢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可选过程 8"/>
          <p:cNvSpPr/>
          <p:nvPr/>
        </p:nvSpPr>
        <p:spPr>
          <a:xfrm>
            <a:off x="441325" y="2463800"/>
            <a:ext cx="4762500" cy="327025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2" name="图片 8" descr="图片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30162"/>
            <a:ext cx="9144000" cy="692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903288" y="51435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7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0485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213" y="2955925"/>
            <a:ext cx="4752333" cy="3288662"/>
          </a:xfrm>
          <a:prstGeom prst="flowChartAlternateProcess">
            <a:avLst/>
          </a:prstGeom>
        </p:spPr>
      </p:pic>
      <p:sp>
        <p:nvSpPr>
          <p:cNvPr id="16391" name="Text Box 3"/>
          <p:cNvSpPr txBox="1"/>
          <p:nvPr/>
        </p:nvSpPr>
        <p:spPr>
          <a:xfrm>
            <a:off x="1727200" y="1966913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草长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9314" y="679450"/>
            <a:ext cx="4356735" cy="3179445"/>
          </a:xfrm>
          <a:prstGeom prst="ellipse">
            <a:avLst/>
          </a:prstGeom>
        </p:spPr>
      </p:pic>
      <p:sp>
        <p:nvSpPr>
          <p:cNvPr id="16393" name="Text Box 3"/>
          <p:cNvSpPr txBox="1"/>
          <p:nvPr/>
        </p:nvSpPr>
        <p:spPr>
          <a:xfrm>
            <a:off x="6218238" y="4283075"/>
            <a:ext cx="194945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FFC000"/>
                </a:solidFill>
                <a:latin typeface="华文楷体" pitchFamily="2" charset="-122"/>
                <a:ea typeface="华文楷体" pitchFamily="2" charset="-122"/>
              </a:rPr>
              <a:t>黄莺</a:t>
            </a:r>
          </a:p>
        </p:txBody>
      </p:sp>
      <p:pic>
        <p:nvPicPr>
          <p:cNvPr id="3" name="黄莺叫声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xmlns="" r:link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165975" y="5830888"/>
            <a:ext cx="412750" cy="412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91" grpId="0"/>
      <p:bldP spid="163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流程图: 可选过程 13"/>
          <p:cNvSpPr/>
          <p:nvPr/>
        </p:nvSpPr>
        <p:spPr>
          <a:xfrm>
            <a:off x="3443288" y="5257800"/>
            <a:ext cx="1293813" cy="703263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68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441325" y="2463800"/>
            <a:ext cx="4762500" cy="327025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7" name="图片 8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4925"/>
            <a:ext cx="91440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709613" y="439738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7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1510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rcRect l="11510" t="7898" r="18993" b="6925"/>
          <a:stretch>
            <a:fillRect/>
          </a:stretch>
        </p:blipFill>
        <p:spPr>
          <a:xfrm>
            <a:off x="6657338" y="4819015"/>
            <a:ext cx="2308225" cy="180975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1950" y="1325563"/>
            <a:ext cx="4625975" cy="15319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两个</a:t>
            </a:r>
            <a:r>
              <a:rPr lang="zh-CN" altLang="en-US" sz="3600" dirty="0">
                <a:solidFill>
                  <a:srgbClr val="FFC000"/>
                </a:solidFill>
                <a:latin typeface="华文楷体" pitchFamily="2" charset="-122"/>
                <a:ea typeface="华文楷体" pitchFamily="2" charset="-122"/>
              </a:rPr>
              <a:t>黄鹂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鸣翠柳,</a:t>
            </a:r>
            <a:endParaRPr lang="zh-CN" altLang="en-US" sz="3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 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一行白鹭上青天。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83113" y="1325563"/>
            <a:ext cx="4625975" cy="15319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几处</a:t>
            </a:r>
            <a:r>
              <a:rPr lang="zh-CN" altLang="en-US" sz="3600" dirty="0">
                <a:solidFill>
                  <a:srgbClr val="FFC000"/>
                </a:solidFill>
                <a:latin typeface="华文楷体" pitchFamily="2" charset="-122"/>
                <a:ea typeface="华文楷体" pitchFamily="2" charset="-122"/>
              </a:rPr>
              <a:t>早莺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争暖树,</a:t>
            </a:r>
            <a:endParaRPr lang="zh-CN" altLang="en-US" sz="3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 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谁家新燕啄春泥。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1325" y="3333750"/>
            <a:ext cx="4625975" cy="1530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流连戏蝶时时舞,</a:t>
            </a:r>
            <a:endParaRPr lang="zh-CN" altLang="en-US" sz="3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 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自在</a:t>
            </a:r>
            <a:r>
              <a:rPr lang="zh-CN" altLang="en-US" sz="3600" dirty="0">
                <a:solidFill>
                  <a:srgbClr val="FFC000"/>
                </a:solidFill>
                <a:latin typeface="华文楷体" pitchFamily="2" charset="-122"/>
                <a:ea typeface="华文楷体" pitchFamily="2" charset="-122"/>
              </a:rPr>
              <a:t>娇莺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恰恰啼。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3298825" y="5137150"/>
            <a:ext cx="19050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莺飞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83113" y="3413125"/>
            <a:ext cx="4625975" cy="15319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映阶碧草自春色,</a:t>
            </a:r>
            <a:endParaRPr lang="zh-CN" altLang="en-US" sz="3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 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隔叶</a:t>
            </a:r>
            <a:r>
              <a:rPr lang="zh-CN" altLang="en-US" sz="3600" dirty="0">
                <a:solidFill>
                  <a:srgbClr val="FFC000"/>
                </a:solidFill>
                <a:latin typeface="华文楷体" pitchFamily="2" charset="-122"/>
                <a:ea typeface="华文楷体" pitchFamily="2" charset="-122"/>
              </a:rPr>
              <a:t>黄鹂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空好音。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75" y="-55562"/>
            <a:ext cx="9140825" cy="6913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54050" y="4318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4" name="矩形 3"/>
          <p:cNvSpPr/>
          <p:nvPr/>
        </p:nvSpPr>
        <p:spPr>
          <a:xfrm>
            <a:off x="2155825" y="2011363"/>
            <a:ext cx="4572000" cy="1444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草长莺飞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068C0C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二月天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949325" y="5581650"/>
            <a:ext cx="2940050" cy="6826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流程图: 可选过程 4"/>
          <p:cNvSpPr/>
          <p:nvPr/>
        </p:nvSpPr>
        <p:spPr>
          <a:xfrm>
            <a:off x="285750" y="1725613"/>
            <a:ext cx="4770438" cy="345122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85750" y="1725613"/>
            <a:ext cx="4872038" cy="3449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6" name="图片 8" descr="图片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39687"/>
            <a:ext cx="9144000" cy="6910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3"/>
          <p:cNvSpPr txBox="1"/>
          <p:nvPr/>
        </p:nvSpPr>
        <p:spPr>
          <a:xfrm>
            <a:off x="5522913" y="1420813"/>
            <a:ext cx="57912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5400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堤</a:t>
            </a:r>
            <a:r>
              <a:rPr lang="zh-CN" altLang="en-US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是什么？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5387975" y="776288"/>
            <a:ext cx="1963738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dī 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3560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 cstate="print"/>
          <a:srcRect b="10112"/>
          <a:stretch>
            <a:fillRect/>
          </a:stretch>
        </p:blipFill>
        <p:spPr>
          <a:xfrm>
            <a:off x="69213" y="1560194"/>
            <a:ext cx="4987285" cy="3615691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50055" y="2636519"/>
            <a:ext cx="4979670" cy="3605531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468313" y="37465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7" name="流程图: 可选过程 6"/>
          <p:cNvSpPr/>
          <p:nvPr/>
        </p:nvSpPr>
        <p:spPr>
          <a:xfrm>
            <a:off x="196850" y="1725613"/>
            <a:ext cx="4749800" cy="34512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896938" y="5341938"/>
            <a:ext cx="3044825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5400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拂堤杨柳</a:t>
            </a:r>
            <a:endParaRPr lang="zh-CN" altLang="en-US" sz="4800" dirty="0">
              <a:solidFill>
                <a:srgbClr val="2E2F31"/>
              </a:solidFill>
              <a:latin typeface="Calibri" panose="020F0502020204030204" pitchFamily="34" charset="0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12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可选过程 4"/>
          <p:cNvSpPr/>
          <p:nvPr/>
        </p:nvSpPr>
        <p:spPr>
          <a:xfrm>
            <a:off x="285750" y="1725613"/>
            <a:ext cx="4770438" cy="345122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85750" y="1725613"/>
            <a:ext cx="4872038" cy="34496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3" name="图片 8" descr="图片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5400"/>
            <a:ext cx="9144000" cy="690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5605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468313" y="37465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7" name="流程图: 可选过程 6"/>
          <p:cNvSpPr/>
          <p:nvPr/>
        </p:nvSpPr>
        <p:spPr>
          <a:xfrm>
            <a:off x="196850" y="1725613"/>
            <a:ext cx="4749800" cy="34512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 l="1797" t="665" r="1566" b="4795"/>
          <a:stretch>
            <a:fillRect/>
          </a:stretch>
        </p:blipFill>
        <p:spPr>
          <a:xfrm>
            <a:off x="469265" y="1094739"/>
            <a:ext cx="7055485" cy="4893310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47000" y="2620963"/>
            <a:ext cx="1143000" cy="1311275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春烟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67650" y="1792288"/>
            <a:ext cx="792163" cy="1050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8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2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773363" y="6153150"/>
            <a:ext cx="2517775" cy="582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酒香醉人</a:t>
            </a:r>
          </a:p>
        </p:txBody>
      </p:sp>
      <p:sp>
        <p:nvSpPr>
          <p:cNvPr id="5" name="矩形 4"/>
          <p:cNvSpPr/>
          <p:nvPr/>
        </p:nvSpPr>
        <p:spPr>
          <a:xfrm>
            <a:off x="-554037" y="3808413"/>
            <a:ext cx="523557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音乐让人陶醉</a:t>
            </a:r>
          </a:p>
        </p:txBody>
      </p:sp>
      <p:sp>
        <p:nvSpPr>
          <p:cNvPr id="6" name="矩形 5"/>
          <p:cNvSpPr/>
          <p:nvPr/>
        </p:nvSpPr>
        <p:spPr>
          <a:xfrm>
            <a:off x="5387975" y="3878263"/>
            <a:ext cx="523557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风景让人陶醉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1451" y="841375"/>
            <a:ext cx="3278509" cy="2845435"/>
          </a:xfrm>
          <a:prstGeom prst="plaque">
            <a:avLst/>
          </a:prstGeom>
        </p:spPr>
      </p:pic>
      <p:sp>
        <p:nvSpPr>
          <p:cNvPr id="11" name="KSO_Shape"/>
          <p:cNvSpPr/>
          <p:nvPr/>
        </p:nvSpPr>
        <p:spPr>
          <a:xfrm>
            <a:off x="536575" y="1560829"/>
            <a:ext cx="3204210" cy="2125980"/>
          </a:xfrm>
          <a:prstGeom prst="round2DiagRect">
            <a:avLst/>
          </a:prstGeom>
          <a:blipFill>
            <a:blip r:embed="rId6" cstate="print"/>
            <a:srcRect/>
            <a:stretch>
              <a:fillRect l="-2" r="153" b="-609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27656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云形 2"/>
          <p:cNvSpPr/>
          <p:nvPr/>
        </p:nvSpPr>
        <p:spPr>
          <a:xfrm>
            <a:off x="536575" y="461963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pic>
        <p:nvPicPr>
          <p:cNvPr id="8" name="图片 7" descr="酒醉"/>
          <p:cNvPicPr>
            <a:picLocks noChangeAspect="1"/>
          </p:cNvPicPr>
          <p:nvPr/>
        </p:nvPicPr>
        <p:blipFill>
          <a:blip r:embed="rId8" cstate="print"/>
          <a:srcRect l="-533" t="-1352" r="15565" b="1352"/>
          <a:stretch>
            <a:fillRect/>
          </a:stretch>
        </p:blipFill>
        <p:spPr>
          <a:xfrm>
            <a:off x="3057525" y="3937000"/>
            <a:ext cx="2762250" cy="2114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75" y="-55562"/>
            <a:ext cx="9140825" cy="6913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54050" y="4318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4" name="矩形 3"/>
          <p:cNvSpPr/>
          <p:nvPr/>
        </p:nvSpPr>
        <p:spPr>
          <a:xfrm>
            <a:off x="2155825" y="2011363"/>
            <a:ext cx="4572000" cy="1444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拂堤杨柳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068C0C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醉春烟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75" y="-55562"/>
            <a:ext cx="9140825" cy="6913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54050" y="4318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4" name="矩形 3"/>
          <p:cNvSpPr/>
          <p:nvPr/>
        </p:nvSpPr>
        <p:spPr>
          <a:xfrm>
            <a:off x="2117725" y="1428750"/>
            <a:ext cx="5043488" cy="2184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草长莺飞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068C0C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二月天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，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拂堤杨柳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068C0C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醉春烟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75" y="-55562"/>
            <a:ext cx="9290050" cy="6913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54050" y="4318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4" name="矩形 3"/>
          <p:cNvSpPr/>
          <p:nvPr/>
        </p:nvSpPr>
        <p:spPr>
          <a:xfrm>
            <a:off x="2109788" y="1631950"/>
            <a:ext cx="573563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儿童散学归来早，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忙趁东风放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068C0C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纸鸢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。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5" descr="微信截图_201801091315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200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126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6" descr="1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1812" y="15875"/>
            <a:ext cx="9777412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文本框 1"/>
          <p:cNvSpPr txBox="1"/>
          <p:nvPr/>
        </p:nvSpPr>
        <p:spPr>
          <a:xfrm>
            <a:off x="2551113" y="3449638"/>
            <a:ext cx="3611562" cy="9223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1.</a:t>
            </a:r>
            <a:r>
              <a:rPr lang="zh-CN" altLang="en-US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古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诗</a:t>
            </a:r>
            <a:r>
              <a:rPr lang="zh-CN" altLang="en-US" sz="5400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幼圆" pitchFamily="49" charset="-122"/>
              </a:rPr>
              <a:t>二首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2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042988" y="4913313"/>
            <a:ext cx="2517775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纸鸢</a:t>
            </a:r>
          </a:p>
        </p:txBody>
      </p:sp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3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1748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云形 2"/>
          <p:cNvSpPr/>
          <p:nvPr/>
        </p:nvSpPr>
        <p:spPr>
          <a:xfrm>
            <a:off x="536575" y="461963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pic>
        <p:nvPicPr>
          <p:cNvPr id="31750" name="图片 1" descr="纸鸢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575" y="1585913"/>
            <a:ext cx="2847975" cy="2786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9" descr="102_2155"/>
          <p:cNvPicPr>
            <a:picLocks noChangeAspect="1"/>
          </p:cNvPicPr>
          <p:nvPr/>
        </p:nvPicPr>
        <p:blipFill>
          <a:blip r:embed="rId7" cstate="print"/>
          <a:srcRect l="8014" t="2602"/>
          <a:stretch>
            <a:fillRect/>
          </a:stretch>
        </p:blipFill>
        <p:spPr>
          <a:xfrm>
            <a:off x="3384550" y="360363"/>
            <a:ext cx="5584825" cy="5837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1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2225"/>
            <a:ext cx="9144000" cy="688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93738" y="576263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5" name="矩形 4"/>
          <p:cNvSpPr/>
          <p:nvPr/>
        </p:nvSpPr>
        <p:spPr>
          <a:xfrm>
            <a:off x="2552700" y="5300663"/>
            <a:ext cx="3743325" cy="706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东风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春风</a:t>
            </a:r>
          </a:p>
        </p:txBody>
      </p:sp>
      <p:sp>
        <p:nvSpPr>
          <p:cNvPr id="10" name="KSO_Shape"/>
          <p:cNvSpPr/>
          <p:nvPr/>
        </p:nvSpPr>
        <p:spPr>
          <a:xfrm>
            <a:off x="760413" y="1617663"/>
            <a:ext cx="3795713" cy="33020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2774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KSO_Shape"/>
          <p:cNvSpPr/>
          <p:nvPr/>
        </p:nvSpPr>
        <p:spPr>
          <a:xfrm>
            <a:off x="5529263" y="966788"/>
            <a:ext cx="3167063" cy="4926013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1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0637"/>
            <a:ext cx="9144000" cy="6891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3" name="矩形 7"/>
          <p:cNvSpPr/>
          <p:nvPr/>
        </p:nvSpPr>
        <p:spPr>
          <a:xfrm>
            <a:off x="4613275" y="1922463"/>
            <a:ext cx="4152900" cy="1198562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儿童散学归来早，</a:t>
            </a:r>
            <a:endParaRPr lang="en-US" altLang="zh-CN" sz="36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忙约伙伴跳皮筋。</a:t>
            </a:r>
            <a:endParaRPr lang="zh-CN" altLang="en-US" sz="32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7"/>
          <p:cNvSpPr/>
          <p:nvPr/>
        </p:nvSpPr>
        <p:spPr>
          <a:xfrm>
            <a:off x="414338" y="4619625"/>
            <a:ext cx="4097337" cy="1198563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儿童散学归来早，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忙趁飞雪乐翻天。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775" name="图片 5"/>
          <p:cNvPicPr>
            <a:picLocks noChangeAspect="1"/>
          </p:cNvPicPr>
          <p:nvPr/>
        </p:nvPicPr>
        <p:blipFill>
          <a:blip r:embed="rId5" cstate="print"/>
          <a:srcRect l="1070" t="1795" r="352" b="4572"/>
          <a:stretch>
            <a:fillRect/>
          </a:stretch>
        </p:blipFill>
        <p:spPr>
          <a:xfrm>
            <a:off x="196214" y="1344924"/>
            <a:ext cx="4166870" cy="284797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8" name="图片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2638" y="3688075"/>
            <a:ext cx="4304032" cy="272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3799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云形 2"/>
          <p:cNvSpPr/>
          <p:nvPr/>
        </p:nvSpPr>
        <p:spPr>
          <a:xfrm>
            <a:off x="663575" y="487363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ldLvl="0" animBg="1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75" y="-55562"/>
            <a:ext cx="9290050" cy="6913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54050" y="4318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寻找春天</a:t>
            </a:r>
          </a:p>
        </p:txBody>
      </p:sp>
      <p:sp>
        <p:nvSpPr>
          <p:cNvPr id="4" name="矩形 3"/>
          <p:cNvSpPr/>
          <p:nvPr/>
        </p:nvSpPr>
        <p:spPr>
          <a:xfrm>
            <a:off x="2109788" y="1631950"/>
            <a:ext cx="573563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儿童散学归来早，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5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忙</a:t>
            </a:r>
            <a:r>
              <a:rPr kumimoji="0" lang="zh-CN" altLang="en-US" sz="4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  <a:sym typeface="+mn-ea"/>
              </a:rPr>
              <a:t>趁东风放纸鸢。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Text Box 3"/>
          <p:cNvSpPr txBox="1"/>
          <p:nvPr/>
        </p:nvSpPr>
        <p:spPr>
          <a:xfrm>
            <a:off x="3783013" y="24288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村居</a:t>
            </a:r>
          </a:p>
        </p:txBody>
      </p:sp>
      <p:sp>
        <p:nvSpPr>
          <p:cNvPr id="35843" name="Text Box 4"/>
          <p:cNvSpPr txBox="1"/>
          <p:nvPr/>
        </p:nvSpPr>
        <p:spPr>
          <a:xfrm>
            <a:off x="5611813" y="5588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（清  高鼎 ）</a:t>
            </a:r>
          </a:p>
        </p:txBody>
      </p:sp>
      <p:sp>
        <p:nvSpPr>
          <p:cNvPr id="35844" name="Text Box 5"/>
          <p:cNvSpPr txBox="1"/>
          <p:nvPr/>
        </p:nvSpPr>
        <p:spPr>
          <a:xfrm>
            <a:off x="2549525" y="1416050"/>
            <a:ext cx="4652963" cy="3251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草长莺飞二月天，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拂堤杨柳醉春烟。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儿童散学归来早，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忙趁东风放纸鸢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2" name="云形 1"/>
          <p:cNvSpPr/>
          <p:nvPr/>
        </p:nvSpPr>
        <p:spPr>
          <a:xfrm>
            <a:off x="273050" y="242888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感悟诗情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11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2225"/>
            <a:ext cx="9144000" cy="688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600075" y="325438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想象画面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6868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163" y="1157600"/>
            <a:ext cx="3625850" cy="2508885"/>
          </a:xfrm>
          <a:prstGeom prst="flowChartAlternateProcess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6350" y="1816100"/>
            <a:ext cx="901700" cy="15176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草长图</a:t>
            </a:r>
          </a:p>
        </p:txBody>
      </p:sp>
      <p:pic>
        <p:nvPicPr>
          <p:cNvPr id="3" name="图片 2" descr="11344036_11344036_1335154118703_mthumb"/>
          <p:cNvPicPr>
            <a:picLocks noChangeAspect="1"/>
          </p:cNvPicPr>
          <p:nvPr/>
        </p:nvPicPr>
        <p:blipFill>
          <a:blip r:embed="rId7" cstate="print"/>
          <a:srcRect l="6958" t="7060" r="7751" b="7448"/>
          <a:stretch>
            <a:fillRect/>
          </a:stretch>
        </p:blipFill>
        <p:spPr>
          <a:xfrm>
            <a:off x="4927600" y="455613"/>
            <a:ext cx="3200400" cy="278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KSO_Shape"/>
          <p:cNvSpPr/>
          <p:nvPr/>
        </p:nvSpPr>
        <p:spPr>
          <a:xfrm>
            <a:off x="890588" y="3816350"/>
            <a:ext cx="3109913" cy="2919413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 descr="184f000607d6ece60c5a"/>
          <p:cNvPicPr>
            <a:picLocks noChangeAspect="1"/>
          </p:cNvPicPr>
          <p:nvPr/>
        </p:nvPicPr>
        <p:blipFill>
          <a:blip r:embed="rId9" cstate="print"/>
          <a:srcRect r="36592"/>
          <a:stretch>
            <a:fillRect/>
          </a:stretch>
        </p:blipFill>
        <p:spPr>
          <a:xfrm>
            <a:off x="5121275" y="3479800"/>
            <a:ext cx="3817938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7980363" y="922338"/>
            <a:ext cx="903287" cy="15176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莺飞图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088" y="4289425"/>
            <a:ext cx="903287" cy="151923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纸鸢图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302125" y="4089400"/>
            <a:ext cx="903288" cy="15176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杨柳图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ldLvl="0" animBg="1"/>
      <p:bldP spid="7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0" name="Text Box 3"/>
          <p:cNvSpPr txBox="1"/>
          <p:nvPr/>
        </p:nvSpPr>
        <p:spPr>
          <a:xfrm>
            <a:off x="3783013" y="24288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村居</a:t>
            </a:r>
          </a:p>
        </p:txBody>
      </p:sp>
      <p:sp>
        <p:nvSpPr>
          <p:cNvPr id="37891" name="Text Box 4"/>
          <p:cNvSpPr txBox="1"/>
          <p:nvPr/>
        </p:nvSpPr>
        <p:spPr>
          <a:xfrm>
            <a:off x="5611813" y="5588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（清  高鼎 ）</a:t>
            </a:r>
          </a:p>
        </p:txBody>
      </p:sp>
      <p:sp>
        <p:nvSpPr>
          <p:cNvPr id="37892" name="Text Box 5"/>
          <p:cNvSpPr txBox="1"/>
          <p:nvPr/>
        </p:nvSpPr>
        <p:spPr>
          <a:xfrm>
            <a:off x="2549525" y="1416050"/>
            <a:ext cx="4652963" cy="3251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草长莺飞二月天，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拂堤杨柳醉春烟。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儿童散学归来早，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忙趁东风放纸鸢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2" name="云形 1"/>
          <p:cNvSpPr/>
          <p:nvPr/>
        </p:nvSpPr>
        <p:spPr>
          <a:xfrm>
            <a:off x="263525" y="180975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感悟诗情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625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矩形 3"/>
          <p:cNvSpPr/>
          <p:nvPr/>
        </p:nvSpPr>
        <p:spPr>
          <a:xfrm>
            <a:off x="2000250" y="2249488"/>
            <a:ext cx="1547813" cy="1860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</a:t>
            </a:r>
          </a:p>
        </p:txBody>
      </p:sp>
      <p:sp>
        <p:nvSpPr>
          <p:cNvPr id="15" name="云形 14"/>
          <p:cNvSpPr/>
          <p:nvPr/>
        </p:nvSpPr>
        <p:spPr bwMode="auto">
          <a:xfrm>
            <a:off x="493713" y="476250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学写生字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891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1755775" y="2182813"/>
            <a:ext cx="1908175" cy="180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5"/>
          <p:cNvSpPr txBox="1"/>
          <p:nvPr/>
        </p:nvSpPr>
        <p:spPr>
          <a:xfrm>
            <a:off x="4297363" y="2182813"/>
            <a:ext cx="4652962" cy="27416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言字窄窄左边站，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土字略高底横长，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寸字横短竖钩直。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625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 bwMode="auto">
          <a:xfrm>
            <a:off x="493713" y="476250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学写生字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39940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1755775" y="2182813"/>
            <a:ext cx="1908175" cy="180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5"/>
          <p:cNvSpPr txBox="1"/>
          <p:nvPr/>
        </p:nvSpPr>
        <p:spPr>
          <a:xfrm>
            <a:off x="4297363" y="2330450"/>
            <a:ext cx="4652962" cy="2743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木字横短竖长直，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撇长点小靠中间，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寸字略宽起笔低。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9943" name="矩形 3"/>
          <p:cNvSpPr/>
          <p:nvPr/>
        </p:nvSpPr>
        <p:spPr>
          <a:xfrm>
            <a:off x="1887538" y="2274888"/>
            <a:ext cx="1643062" cy="18621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625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 bwMode="auto">
          <a:xfrm>
            <a:off x="493713" y="476250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学写生字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40964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1755775" y="2182813"/>
            <a:ext cx="1908175" cy="180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矩形 3"/>
          <p:cNvSpPr/>
          <p:nvPr/>
        </p:nvSpPr>
        <p:spPr>
          <a:xfrm>
            <a:off x="1852613" y="2255838"/>
            <a:ext cx="1547812" cy="18621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童</a:t>
            </a:r>
          </a:p>
        </p:txBody>
      </p:sp>
      <p:sp>
        <p:nvSpPr>
          <p:cNvPr id="16388" name="Text Box 5"/>
          <p:cNvSpPr txBox="1"/>
          <p:nvPr/>
        </p:nvSpPr>
        <p:spPr>
          <a:xfrm>
            <a:off x="4297363" y="2330450"/>
            <a:ext cx="4652962" cy="2743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立字扁扁里字长，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横画长短变化多，</a:t>
            </a:r>
          </a:p>
          <a:p>
            <a:pPr eaLnBrk="0" hangingPunct="0">
              <a:lnSpc>
                <a:spcPts val="27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2725"/>
              </a:lnSpc>
            </a:pP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里上一横长又长。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5" descr="微信截图_201801091315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2575" y="-17462"/>
            <a:ext cx="9709150" cy="7770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文本框 3"/>
          <p:cNvSpPr txBox="1"/>
          <p:nvPr/>
        </p:nvSpPr>
        <p:spPr>
          <a:xfrm>
            <a:off x="3390900" y="1457325"/>
            <a:ext cx="5076825" cy="27320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村居</a:t>
            </a:r>
            <a:r>
              <a:rPr lang="en-US" altLang="zh-CN" sz="6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4800" b="1" dirty="0">
              <a:solidFill>
                <a:srgbClr val="B1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6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en-US" sz="6000" b="1" dirty="0">
              <a:solidFill>
                <a:srgbClr val="B1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291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517900" y="869950"/>
            <a:ext cx="1708150" cy="8905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4000" dirty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cūn jū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1" descr="165760_20130414105149627345_1"/>
          <p:cNvPicPr>
            <a:picLocks noChangeAspect="1"/>
          </p:cNvPicPr>
          <p:nvPr/>
        </p:nvPicPr>
        <p:blipFill>
          <a:blip r:embed="rId3" cstate="print"/>
          <a:srcRect t="4881" b="4898"/>
          <a:stretch>
            <a:fillRect/>
          </a:stretch>
        </p:blipFill>
        <p:spPr>
          <a:xfrm>
            <a:off x="-146050" y="9525"/>
            <a:ext cx="9326563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文本框 3"/>
          <p:cNvSpPr txBox="1"/>
          <p:nvPr/>
        </p:nvSpPr>
        <p:spPr>
          <a:xfrm>
            <a:off x="1019175" y="2735263"/>
            <a:ext cx="5076825" cy="2890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咏柳</a:t>
            </a:r>
            <a:r>
              <a:rPr lang="en-US" altLang="zh-CN" sz="6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4800" b="1" dirty="0">
              <a:solidFill>
                <a:srgbClr val="B1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6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en-US" sz="6000" b="1" dirty="0">
              <a:solidFill>
                <a:srgbClr val="B1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7438" y="2378075"/>
            <a:ext cx="1204912" cy="8921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4000" dirty="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yǒn</a:t>
            </a:r>
            <a:r>
              <a:rPr lang="en-US" altLang="zh-CN" sz="3200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43010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Rectangle 5"/>
          <p:cNvSpPr/>
          <p:nvPr/>
        </p:nvSpPr>
        <p:spPr>
          <a:xfrm>
            <a:off x="2736850" y="1763713"/>
            <a:ext cx="944563" cy="10144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6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咏</a:t>
            </a:r>
          </a:p>
        </p:txBody>
      </p:sp>
      <p:sp>
        <p:nvSpPr>
          <p:cNvPr id="43012" name="AutoShape 20"/>
          <p:cNvSpPr/>
          <p:nvPr/>
        </p:nvSpPr>
        <p:spPr>
          <a:xfrm>
            <a:off x="3819525" y="592138"/>
            <a:ext cx="2689225" cy="1103312"/>
          </a:xfrm>
          <a:prstGeom prst="wedgeRoundRectCallout">
            <a:avLst>
              <a:gd name="adj1" fmla="val -49634"/>
              <a:gd name="adj2" fmla="val 89287"/>
              <a:gd name="adj3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zh-CN" altLang="zh-CN" dirty="0">
              <a:latin typeface="Calibri" panose="020F0502020204030204" pitchFamily="34" charset="0"/>
              <a:ea typeface="幼圆" pitchFamily="49" charset="-122"/>
            </a:endParaRPr>
          </a:p>
        </p:txBody>
      </p:sp>
      <p:sp>
        <p:nvSpPr>
          <p:cNvPr id="43013" name="Text Box 21"/>
          <p:cNvSpPr txBox="1"/>
          <p:nvPr/>
        </p:nvSpPr>
        <p:spPr>
          <a:xfrm>
            <a:off x="3819525" y="790575"/>
            <a:ext cx="5040313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40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歌颂、赞美</a:t>
            </a:r>
          </a:p>
        </p:txBody>
      </p:sp>
      <p:sp>
        <p:nvSpPr>
          <p:cNvPr id="60438" name="Rectangle 22"/>
          <p:cNvSpPr/>
          <p:nvPr/>
        </p:nvSpPr>
        <p:spPr>
          <a:xfrm>
            <a:off x="4900613" y="2449513"/>
            <a:ext cx="3313112" cy="1016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0" b="1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咏柳？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3975"/>
            <a:ext cx="91440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871538" y="622300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读诗要求</a:t>
            </a:r>
          </a:p>
        </p:txBody>
      </p:sp>
      <p:sp>
        <p:nvSpPr>
          <p:cNvPr id="44035" name="Text Box 5"/>
          <p:cNvSpPr txBox="1"/>
          <p:nvPr/>
        </p:nvSpPr>
        <p:spPr>
          <a:xfrm>
            <a:off x="1416050" y="2330450"/>
            <a:ext cx="7366000" cy="1752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读准字音，读通诗句，注意停顿。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  <a:p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试着读出诗的节奏。</a:t>
            </a:r>
          </a:p>
        </p:txBody>
      </p:sp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4403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45058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5059" name="Text Box 5"/>
          <p:cNvSpPr txBox="1"/>
          <p:nvPr/>
        </p:nvSpPr>
        <p:spPr>
          <a:xfrm>
            <a:off x="2919413" y="1417638"/>
            <a:ext cx="4652962" cy="3255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万条垂下绿丝绦。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不知细叶谁裁出，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二月春风似剪刀。</a:t>
            </a:r>
          </a:p>
        </p:txBody>
      </p:sp>
      <p:sp>
        <p:nvSpPr>
          <p:cNvPr id="45060" name="Text Box 3"/>
          <p:cNvSpPr txBox="1"/>
          <p:nvPr/>
        </p:nvSpPr>
        <p:spPr>
          <a:xfrm>
            <a:off x="4106863" y="27463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咏柳</a:t>
            </a:r>
          </a:p>
        </p:txBody>
      </p:sp>
      <p:sp>
        <p:nvSpPr>
          <p:cNvPr id="45061" name="Text Box 4"/>
          <p:cNvSpPr txBox="1"/>
          <p:nvPr/>
        </p:nvSpPr>
        <p:spPr>
          <a:xfrm>
            <a:off x="5697538" y="5842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（唐  贺知章 ）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文本框 3"/>
          <p:cNvSpPr txBox="1"/>
          <p:nvPr/>
        </p:nvSpPr>
        <p:spPr>
          <a:xfrm>
            <a:off x="196850" y="2154238"/>
            <a:ext cx="8623300" cy="2768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碧玉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妆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  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垂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 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似</a:t>
            </a:r>
            <a:endParaRPr lang="en-US" altLang="zh-CN" sz="60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54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绿丝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绦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裁剪</a:t>
            </a:r>
          </a:p>
        </p:txBody>
      </p:sp>
      <p:sp>
        <p:nvSpPr>
          <p:cNvPr id="46083" name="Text Box 4"/>
          <p:cNvSpPr txBox="1"/>
          <p:nvPr/>
        </p:nvSpPr>
        <p:spPr>
          <a:xfrm>
            <a:off x="1416050" y="1652588"/>
            <a:ext cx="2760663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    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zhu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ng  </a:t>
            </a:r>
          </a:p>
        </p:txBody>
      </p:sp>
      <p:sp>
        <p:nvSpPr>
          <p:cNvPr id="46084" name="Text Box 7"/>
          <p:cNvSpPr txBox="1"/>
          <p:nvPr/>
        </p:nvSpPr>
        <p:spPr>
          <a:xfrm>
            <a:off x="4418013" y="1590675"/>
            <a:ext cx="242887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  chuí</a:t>
            </a:r>
            <a:r>
              <a:rPr lang="en-US" altLang="zh-CN" sz="36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</a:t>
            </a:r>
          </a:p>
        </p:txBody>
      </p:sp>
      <p:sp>
        <p:nvSpPr>
          <p:cNvPr id="46085" name="Text Box 7"/>
          <p:cNvSpPr txBox="1"/>
          <p:nvPr/>
        </p:nvSpPr>
        <p:spPr>
          <a:xfrm>
            <a:off x="2554288" y="3343275"/>
            <a:ext cx="1152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t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o</a:t>
            </a:r>
          </a:p>
        </p:txBody>
      </p:sp>
      <p:sp>
        <p:nvSpPr>
          <p:cNvPr id="15" name="云形 14"/>
          <p:cNvSpPr/>
          <p:nvPr/>
        </p:nvSpPr>
        <p:spPr>
          <a:xfrm>
            <a:off x="736600" y="547688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读准字音</a:t>
            </a:r>
          </a:p>
        </p:txBody>
      </p:sp>
      <p:pic>
        <p:nvPicPr>
          <p:cNvPr id="46087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38" y="4391025"/>
            <a:ext cx="2535237" cy="20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46089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0" name="Text Box 7"/>
          <p:cNvSpPr txBox="1"/>
          <p:nvPr/>
        </p:nvSpPr>
        <p:spPr>
          <a:xfrm>
            <a:off x="5038725" y="3343275"/>
            <a:ext cx="19018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c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i    ji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n</a:t>
            </a:r>
          </a:p>
        </p:txBody>
      </p:sp>
      <p:sp>
        <p:nvSpPr>
          <p:cNvPr id="46091" name="Text Box 7"/>
          <p:cNvSpPr txBox="1"/>
          <p:nvPr/>
        </p:nvSpPr>
        <p:spPr>
          <a:xfrm>
            <a:off x="6940550" y="1631950"/>
            <a:ext cx="989013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  sì</a:t>
            </a:r>
            <a:endParaRPr lang="en-US" altLang="zh-CN" sz="3600" b="1" dirty="0">
              <a:solidFill>
                <a:srgbClr val="FF0000"/>
              </a:solidFill>
              <a:latin typeface="zypyyb" pitchFamily="2" charset="-122"/>
              <a:ea typeface="zypyyb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3975"/>
            <a:ext cx="91440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649288" y="482600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触摸意象</a:t>
            </a:r>
          </a:p>
        </p:txBody>
      </p:sp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3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47108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213" y="1642743"/>
            <a:ext cx="4206875" cy="4100194"/>
          </a:xfrm>
          <a:prstGeom prst="flowChartAlternateProcess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/>
          <a:srcRect l="915" t="-367" r="650" b="177"/>
          <a:stretch>
            <a:fillRect/>
          </a:stretch>
        </p:blipFill>
        <p:spPr>
          <a:xfrm>
            <a:off x="4568190" y="1433825"/>
            <a:ext cx="4467860" cy="451802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854075" y="276225"/>
            <a:ext cx="7821613" cy="796925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algn="l" defTabSz="685800" eaLnBrk="1" hangingPunct="1"/>
            <a:endParaRPr lang="zh-CN" altLang="zh-CN" sz="3200" kern="1200" dirty="0">
              <a:solidFill>
                <a:srgbClr val="6C930E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48130" name="Picture 3" descr="pic_254410[1]"/>
          <p:cNvPicPr>
            <a:picLocks noGrp="1" noChangeAspect="1"/>
          </p:cNvPicPr>
          <p:nvPr>
            <p:ph type="body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触摸意象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24225" y="276225"/>
            <a:ext cx="4625975" cy="15319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沾衣欲湿杏花雨，</a:t>
            </a:r>
          </a:p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  吹面不寒</a:t>
            </a:r>
            <a:r>
              <a:rPr lang="zh-CN" altLang="en-US" sz="3600" b="1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杨柳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风。</a:t>
            </a: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97250" y="1808163"/>
            <a:ext cx="4625975" cy="1530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袅袅城边</a:t>
            </a:r>
            <a:r>
              <a:rPr lang="zh-CN" altLang="en-US" sz="3600" b="1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柳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，</a:t>
            </a:r>
          </a:p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  青青陌上桑。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97250" y="3338513"/>
            <a:ext cx="4625975" cy="15319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en-US" altLang="zh-CN" sz="3600" dirty="0"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600" b="1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柳条</a:t>
            </a: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百尺拂银塘，</a:t>
            </a:r>
          </a:p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  且莫深青只浅黄。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49154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9155" name="Text Box 5"/>
          <p:cNvSpPr txBox="1"/>
          <p:nvPr/>
        </p:nvSpPr>
        <p:spPr>
          <a:xfrm>
            <a:off x="2919413" y="1417638"/>
            <a:ext cx="4652962" cy="3255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万条垂下绿丝绦。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不知细叶谁裁出，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二月春风似剪刀。</a:t>
            </a:r>
          </a:p>
        </p:txBody>
      </p:sp>
      <p:sp>
        <p:nvSpPr>
          <p:cNvPr id="49156" name="Text Box 3"/>
          <p:cNvSpPr txBox="1"/>
          <p:nvPr/>
        </p:nvSpPr>
        <p:spPr>
          <a:xfrm>
            <a:off x="4106863" y="27463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咏柳</a:t>
            </a:r>
          </a:p>
        </p:txBody>
      </p:sp>
      <p:sp>
        <p:nvSpPr>
          <p:cNvPr id="49157" name="Text Box 4"/>
          <p:cNvSpPr txBox="1"/>
          <p:nvPr/>
        </p:nvSpPr>
        <p:spPr>
          <a:xfrm>
            <a:off x="5697538" y="5842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（唐  贺知章 ）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50178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Text Box 5"/>
          <p:cNvSpPr txBox="1"/>
          <p:nvPr/>
        </p:nvSpPr>
        <p:spPr>
          <a:xfrm>
            <a:off x="3197225" y="1620838"/>
            <a:ext cx="5135563" cy="2351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碧玉</a:t>
            </a:r>
            <a:r>
              <a:rPr lang="zh-CN" altLang="en-US" sz="4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妆</a:t>
            </a: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万条垂下</a:t>
            </a:r>
            <a:r>
              <a:rPr lang="zh-CN" altLang="en-US" sz="4800" dirty="0">
                <a:solidFill>
                  <a:srgbClr val="068C0C"/>
                </a:solidFill>
                <a:latin typeface="华文楷体" pitchFamily="2" charset="-122"/>
                <a:ea typeface="华文楷体" pitchFamily="2" charset="-122"/>
              </a:rPr>
              <a:t>绿丝绦</a:t>
            </a: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11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338"/>
            <a:ext cx="9144000" cy="679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120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392113" y="3254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47105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428" y="1877693"/>
            <a:ext cx="5066033" cy="3721100"/>
          </a:xfrm>
          <a:prstGeom prst="flowChartTerminator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549400" y="2120900"/>
            <a:ext cx="1192213" cy="1016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黑体" panose="02010609060101010101" pitchFamily="49" charset="-122"/>
              </a:rPr>
              <a:t>妆</a:t>
            </a:r>
          </a:p>
        </p:txBody>
      </p:sp>
      <p:pic>
        <p:nvPicPr>
          <p:cNvPr id="34825" name="图片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8500" y="1933575"/>
            <a:ext cx="2927350" cy="391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圆角矩形标注 14"/>
          <p:cNvSpPr/>
          <p:nvPr/>
        </p:nvSpPr>
        <p:spPr>
          <a:xfrm>
            <a:off x="5156200" y="873125"/>
            <a:ext cx="1784350" cy="612775"/>
          </a:xfrm>
          <a:prstGeom prst="wedgeRoundRectCallout">
            <a:avLst>
              <a:gd name="adj1" fmla="val -46373"/>
              <a:gd name="adj2" fmla="val 1456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化妆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7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2700"/>
            <a:ext cx="9144000" cy="683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对话气泡: 矩形 2"/>
          <p:cNvSpPr/>
          <p:nvPr/>
        </p:nvSpPr>
        <p:spPr>
          <a:xfrm>
            <a:off x="2833688" y="5481638"/>
            <a:ext cx="3336925" cy="630238"/>
          </a:xfrm>
          <a:prstGeom prst="wedgeRectCallout">
            <a:avLst>
              <a:gd name="adj1" fmla="val 28711"/>
              <a:gd name="adj2" fmla="val -422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高鼎，清代诗人。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84325" y="4471988"/>
            <a:ext cx="6808788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村居：在乡村里居住时见到的景象。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rcRect l="4526" r="3976" b="6087"/>
          <a:stretch>
            <a:fillRect/>
          </a:stretch>
        </p:blipFill>
        <p:spPr>
          <a:xfrm>
            <a:off x="2316163" y="873125"/>
            <a:ext cx="4686300" cy="335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3318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11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338"/>
            <a:ext cx="9144000" cy="679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222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392113" y="3254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5834" y="1659888"/>
            <a:ext cx="3479800" cy="3291207"/>
          </a:xfrm>
          <a:prstGeom prst="ellipse">
            <a:avLst/>
          </a:prstGeom>
        </p:spPr>
      </p:pic>
      <p:pic>
        <p:nvPicPr>
          <p:cNvPr id="5" name="图片 4" descr="13414217_9371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2563" y="2238375"/>
            <a:ext cx="3370262" cy="279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414463" y="5265738"/>
            <a:ext cx="2517775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8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碧</a:t>
            </a:r>
            <a:r>
              <a:rPr lang="zh-CN" altLang="en-US" sz="4800" b="1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玉</a:t>
            </a:r>
          </a:p>
        </p:txBody>
      </p:sp>
      <p:sp>
        <p:nvSpPr>
          <p:cNvPr id="7" name="矩形 6"/>
          <p:cNvSpPr/>
          <p:nvPr/>
        </p:nvSpPr>
        <p:spPr>
          <a:xfrm>
            <a:off x="5526088" y="5127625"/>
            <a:ext cx="2843212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8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</a:t>
            </a:r>
            <a:r>
              <a:rPr lang="zh-CN" altLang="en-US" sz="4800" b="1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丝绦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53250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Text Box 5"/>
          <p:cNvSpPr txBox="1"/>
          <p:nvPr/>
        </p:nvSpPr>
        <p:spPr>
          <a:xfrm>
            <a:off x="3197225" y="1620838"/>
            <a:ext cx="5135563" cy="2351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  <a:sym typeface="幼圆" pitchFamily="49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  <a:sym typeface="幼圆" pitchFamily="49" charset="-122"/>
              </a:rPr>
              <a:t>万条垂下绿丝绦</a:t>
            </a: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  <a:sym typeface="幼圆" pitchFamily="49" charset="-122"/>
              </a:rPr>
              <a:t>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2075" y="1463040"/>
            <a:ext cx="6419850" cy="4181475"/>
          </a:xfrm>
          <a:prstGeom prst="flowChartAlternateProcess">
            <a:avLst/>
          </a:prstGeom>
        </p:spPr>
      </p:pic>
      <p:pic>
        <p:nvPicPr>
          <p:cNvPr id="54274" name="图片 11" descr="图片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338"/>
            <a:ext cx="9144000" cy="679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4276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 1"/>
          <p:cNvSpPr/>
          <p:nvPr/>
        </p:nvSpPr>
        <p:spPr>
          <a:xfrm>
            <a:off x="392113" y="3254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rcRect l="6400" t="2598" r="12356" b="1210"/>
          <a:stretch>
            <a:fillRect/>
          </a:stretch>
        </p:blipFill>
        <p:spPr>
          <a:xfrm>
            <a:off x="196212" y="1263649"/>
            <a:ext cx="3654425" cy="4172585"/>
          </a:xfrm>
          <a:prstGeom prst="round2DiagRect">
            <a:avLst>
              <a:gd name="adj1" fmla="val 16667"/>
              <a:gd name="adj2" fmla="val 3084"/>
            </a:avLst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/>
          <a:srcRect l="11273" t="7983" r="6326" b="2757"/>
          <a:stretch>
            <a:fillRect/>
          </a:stretch>
        </p:blipFill>
        <p:spPr>
          <a:xfrm>
            <a:off x="5028565" y="79375"/>
            <a:ext cx="3858260" cy="3729990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1130" y="3893185"/>
            <a:ext cx="4925695" cy="284289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55298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Text Box 5"/>
          <p:cNvSpPr txBox="1"/>
          <p:nvPr/>
        </p:nvSpPr>
        <p:spPr>
          <a:xfrm>
            <a:off x="3197225" y="1620838"/>
            <a:ext cx="5135563" cy="2351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  <a:sym typeface="幼圆" pitchFamily="49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  <a:sym typeface="幼圆" pitchFamily="49" charset="-122"/>
              </a:rPr>
              <a:t>万条垂下绿丝绦</a:t>
            </a: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  <a:sym typeface="幼圆" pitchFamily="49" charset="-122"/>
              </a:rPr>
              <a:t>。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56322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Text Box 5"/>
          <p:cNvSpPr txBox="1"/>
          <p:nvPr/>
        </p:nvSpPr>
        <p:spPr>
          <a:xfrm>
            <a:off x="3197225" y="1620838"/>
            <a:ext cx="5059363" cy="2803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不知细叶谁裁出，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二月春风似剪刀。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734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205" y="1236977"/>
            <a:ext cx="8278495" cy="491871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837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840" y="1247138"/>
            <a:ext cx="8414385" cy="5015863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59395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4025" y="1153794"/>
            <a:ext cx="8235315" cy="5088891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0419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rcRect l="2046" t="12108" r="38459" b="6499"/>
          <a:stretch>
            <a:fillRect/>
          </a:stretch>
        </p:blipFill>
        <p:spPr>
          <a:xfrm>
            <a:off x="196213" y="1630676"/>
            <a:ext cx="4365625" cy="327723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/>
          <a:srcRect l="1442" b="21701"/>
          <a:stretch>
            <a:fillRect/>
          </a:stretch>
        </p:blipFill>
        <p:spPr>
          <a:xfrm>
            <a:off x="4624700" y="1511300"/>
            <a:ext cx="4406900" cy="3515360"/>
          </a:xfrm>
          <a:prstGeom prst="ellipse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533650" y="5386388"/>
            <a:ext cx="4189413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春风</a:t>
            </a:r>
            <a:r>
              <a:rPr lang="zh-CN" altLang="en-US" sz="4000" b="1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似</a:t>
            </a:r>
            <a:r>
              <a:rPr lang="zh-CN" altLang="en-US" sz="44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剪刀</a:t>
            </a:r>
            <a:endParaRPr lang="zh-CN" altLang="en-US" sz="4800" b="1" dirty="0">
              <a:solidFill>
                <a:srgbClr val="30303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61442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3011" name="Text Box 5"/>
          <p:cNvSpPr txBox="1"/>
          <p:nvPr/>
        </p:nvSpPr>
        <p:spPr>
          <a:xfrm>
            <a:off x="3197225" y="1620838"/>
            <a:ext cx="5059363" cy="2803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</a:t>
            </a:r>
            <a:r>
              <a:rPr lang="zh-CN" altLang="en-US" sz="4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裁</a:t>
            </a: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</a:t>
            </a:r>
            <a:r>
              <a:rPr lang="zh-CN" altLang="en-US" sz="4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剪</a:t>
            </a:r>
            <a:r>
              <a:rPr lang="zh-CN" altLang="en-US" sz="4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刀。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03200" y="841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sp>
        <p:nvSpPr>
          <p:cNvPr id="13" name="矩形 12"/>
          <p:cNvSpPr/>
          <p:nvPr/>
        </p:nvSpPr>
        <p:spPr>
          <a:xfrm>
            <a:off x="3929063" y="3502025"/>
            <a:ext cx="4189412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B1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068C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3975"/>
            <a:ext cx="91440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871538" y="622300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读诗要求</a:t>
            </a:r>
          </a:p>
        </p:txBody>
      </p:sp>
      <p:sp>
        <p:nvSpPr>
          <p:cNvPr id="14339" name="Text Box 5"/>
          <p:cNvSpPr txBox="1"/>
          <p:nvPr/>
        </p:nvSpPr>
        <p:spPr>
          <a:xfrm>
            <a:off x="1416050" y="2330450"/>
            <a:ext cx="7366000" cy="1752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读准字音，读通诗句，注意停顿。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  <a:p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试着读出诗的节奏。</a:t>
            </a:r>
          </a:p>
        </p:txBody>
      </p:sp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434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246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715" y="1206500"/>
            <a:ext cx="8371205" cy="501142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3491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401" y="1174749"/>
            <a:ext cx="8315325" cy="5116195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4515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214" y="1156335"/>
            <a:ext cx="8688070" cy="5306691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5539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375" y="1202055"/>
            <a:ext cx="8352150" cy="511302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656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352" y="1249043"/>
            <a:ext cx="8289292" cy="501650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0012"/>
            <a:ext cx="9144000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6758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感受意境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685" y="1240152"/>
            <a:ext cx="8342630" cy="4972685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68610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68611" name="Text Box 5"/>
          <p:cNvSpPr txBox="1"/>
          <p:nvPr/>
        </p:nvSpPr>
        <p:spPr>
          <a:xfrm>
            <a:off x="2919413" y="1417638"/>
            <a:ext cx="4652962" cy="3255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万条垂下绿丝绦。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不知细叶谁裁出，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二月春风似剪刀。</a:t>
            </a:r>
          </a:p>
        </p:txBody>
      </p:sp>
      <p:sp>
        <p:nvSpPr>
          <p:cNvPr id="68612" name="Text Box 3"/>
          <p:cNvSpPr txBox="1"/>
          <p:nvPr/>
        </p:nvSpPr>
        <p:spPr>
          <a:xfrm>
            <a:off x="4106863" y="27463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咏柳</a:t>
            </a:r>
          </a:p>
        </p:txBody>
      </p:sp>
      <p:sp>
        <p:nvSpPr>
          <p:cNvPr id="68613" name="Text Box 4"/>
          <p:cNvSpPr txBox="1"/>
          <p:nvPr/>
        </p:nvSpPr>
        <p:spPr>
          <a:xfrm>
            <a:off x="5697538" y="5842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（唐  贺知章 ）</a:t>
            </a:r>
          </a:p>
        </p:txBody>
      </p:sp>
      <p:sp>
        <p:nvSpPr>
          <p:cNvPr id="15" name="云形 14"/>
          <p:cNvSpPr/>
          <p:nvPr/>
        </p:nvSpPr>
        <p:spPr>
          <a:xfrm>
            <a:off x="350838" y="2746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感悟诗情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69634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48132" name="Text Box 3"/>
          <p:cNvSpPr txBox="1"/>
          <p:nvPr/>
        </p:nvSpPr>
        <p:spPr>
          <a:xfrm>
            <a:off x="3136900" y="1735138"/>
            <a:ext cx="2395538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咏柳</a:t>
            </a:r>
            <a:r>
              <a:rPr lang="zh-CN" altLang="en-US" sz="5400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</a:rPr>
              <a:t>→</a:t>
            </a:r>
          </a:p>
        </p:txBody>
      </p:sp>
      <p:sp>
        <p:nvSpPr>
          <p:cNvPr id="15" name="云形 14"/>
          <p:cNvSpPr/>
          <p:nvPr/>
        </p:nvSpPr>
        <p:spPr>
          <a:xfrm>
            <a:off x="369888" y="2873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感悟诗情</a:t>
            </a:r>
          </a:p>
        </p:txBody>
      </p:sp>
      <p:sp>
        <p:nvSpPr>
          <p:cNvPr id="2" name="Text Box 3"/>
          <p:cNvSpPr txBox="1"/>
          <p:nvPr/>
        </p:nvSpPr>
        <p:spPr>
          <a:xfrm>
            <a:off x="5532438" y="1806575"/>
            <a:ext cx="2968625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</a:rPr>
              <a:t>赞美春天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/>
          </a:ln>
        </p:spPr>
        <p:txBody>
          <a:bodyPr anchor="b"/>
          <a:lstStyle/>
          <a:p>
            <a:pPr defTabSz="685800" eaLnBrk="1" hangingPunct="1"/>
            <a:endParaRPr lang="zh-CN" altLang="zh-CN" kern="1200" dirty="0">
              <a:latin typeface="+mj-ea"/>
              <a:ea typeface="+mj-ea"/>
              <a:cs typeface="+mj-cs"/>
            </a:endParaRPr>
          </a:p>
        </p:txBody>
      </p:sp>
      <p:pic>
        <p:nvPicPr>
          <p:cNvPr id="70658" name="Picture 3" descr="pic_254410[1]"/>
          <p:cNvPicPr>
            <a:picLocks noGrp="1" noChangeAspect="1"/>
          </p:cNvPicPr>
          <p:nvPr>
            <p:ph type="body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70659" name="Text Box 5"/>
          <p:cNvSpPr txBox="1"/>
          <p:nvPr/>
        </p:nvSpPr>
        <p:spPr>
          <a:xfrm>
            <a:off x="2919413" y="1417638"/>
            <a:ext cx="4652962" cy="3255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碧玉妆成一树高，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万条垂下绿丝绦。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不知细叶谁裁出，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二月春风似剪刀。</a:t>
            </a:r>
          </a:p>
        </p:txBody>
      </p:sp>
      <p:sp>
        <p:nvSpPr>
          <p:cNvPr id="70660" name="Text Box 3"/>
          <p:cNvSpPr txBox="1"/>
          <p:nvPr/>
        </p:nvSpPr>
        <p:spPr>
          <a:xfrm>
            <a:off x="4106863" y="27463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咏</a:t>
            </a: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柳</a:t>
            </a:r>
          </a:p>
        </p:txBody>
      </p:sp>
      <p:sp>
        <p:nvSpPr>
          <p:cNvPr id="70661" name="Text Box 4"/>
          <p:cNvSpPr txBox="1"/>
          <p:nvPr/>
        </p:nvSpPr>
        <p:spPr>
          <a:xfrm>
            <a:off x="5697538" y="5842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（唐  贺知章 ）</a:t>
            </a:r>
          </a:p>
        </p:txBody>
      </p:sp>
      <p:sp>
        <p:nvSpPr>
          <p:cNvPr id="15" name="云形 14"/>
          <p:cNvSpPr/>
          <p:nvPr/>
        </p:nvSpPr>
        <p:spPr>
          <a:xfrm>
            <a:off x="350838" y="274638"/>
            <a:ext cx="2767013" cy="80327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感悟诗情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8" name="文本框 3"/>
          <p:cNvSpPr txBox="1"/>
          <p:nvPr/>
        </p:nvSpPr>
        <p:spPr>
          <a:xfrm>
            <a:off x="85725" y="2117725"/>
            <a:ext cx="8623300" cy="2768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吟咏   化妆  梳妆打扮</a:t>
            </a:r>
            <a:endParaRPr lang="en-US" altLang="zh-CN" sz="60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54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碧绿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丝绦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6000" b="1" dirty="0">
                <a:solidFill>
                  <a:srgbClr val="30303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裁剪</a:t>
            </a:r>
          </a:p>
        </p:txBody>
      </p:sp>
      <p:sp>
        <p:nvSpPr>
          <p:cNvPr id="15" name="云形 14"/>
          <p:cNvSpPr/>
          <p:nvPr/>
        </p:nvSpPr>
        <p:spPr>
          <a:xfrm>
            <a:off x="736600" y="547688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识字过关</a:t>
            </a:r>
          </a:p>
        </p:txBody>
      </p:sp>
      <p:pic>
        <p:nvPicPr>
          <p:cNvPr id="71684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38" y="4391025"/>
            <a:ext cx="2535237" cy="20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3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1686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村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Text Box 3"/>
          <p:cNvSpPr txBox="1"/>
          <p:nvPr/>
        </p:nvSpPr>
        <p:spPr>
          <a:xfrm>
            <a:off x="3783013" y="242888"/>
            <a:ext cx="1905000" cy="922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5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村居</a:t>
            </a:r>
          </a:p>
        </p:txBody>
      </p:sp>
      <p:sp>
        <p:nvSpPr>
          <p:cNvPr id="15363" name="Text Box 4"/>
          <p:cNvSpPr txBox="1"/>
          <p:nvPr/>
        </p:nvSpPr>
        <p:spPr>
          <a:xfrm>
            <a:off x="5611813" y="558800"/>
            <a:ext cx="381000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（清  高鼎 ）</a:t>
            </a:r>
          </a:p>
        </p:txBody>
      </p:sp>
      <p:sp>
        <p:nvSpPr>
          <p:cNvPr id="15364" name="Text Box 5"/>
          <p:cNvSpPr txBox="1"/>
          <p:nvPr/>
        </p:nvSpPr>
        <p:spPr>
          <a:xfrm>
            <a:off x="2549525" y="1416050"/>
            <a:ext cx="4652963" cy="3255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草长莺飞二月天，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拂堤杨柳醉春烟。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儿童散学归来早，</a:t>
            </a: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忙趁东风放纸鸢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625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6" name="矩形 3"/>
          <p:cNvSpPr/>
          <p:nvPr/>
        </p:nvSpPr>
        <p:spPr>
          <a:xfrm>
            <a:off x="2714625" y="2249488"/>
            <a:ext cx="1547813" cy="1860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妆</a:t>
            </a:r>
          </a:p>
        </p:txBody>
      </p:sp>
      <p:sp>
        <p:nvSpPr>
          <p:cNvPr id="15" name="云形 14"/>
          <p:cNvSpPr/>
          <p:nvPr/>
        </p:nvSpPr>
        <p:spPr bwMode="auto">
          <a:xfrm>
            <a:off x="493713" y="476250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学写生字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2709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2636838" y="2249488"/>
            <a:ext cx="1908175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5"/>
          <p:cNvSpPr txBox="1"/>
          <p:nvPr/>
        </p:nvSpPr>
        <p:spPr>
          <a:xfrm>
            <a:off x="3049588" y="4918075"/>
            <a:ext cx="4652962" cy="1344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2725"/>
              </a:lnSpc>
            </a:pPr>
            <a:r>
              <a:rPr lang="zh-CN" altLang="en-US" sz="4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左窄右宽</a:t>
            </a: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0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72712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4476750" y="2249488"/>
            <a:ext cx="1908175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13" name="矩形 3"/>
          <p:cNvSpPr/>
          <p:nvPr/>
        </p:nvSpPr>
        <p:spPr>
          <a:xfrm>
            <a:off x="4657725" y="2305050"/>
            <a:ext cx="1547813" cy="1860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图片 9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625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0" name="矩形 3"/>
          <p:cNvSpPr/>
          <p:nvPr/>
        </p:nvSpPr>
        <p:spPr>
          <a:xfrm>
            <a:off x="1809750" y="2198688"/>
            <a:ext cx="1547813" cy="1860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碧</a:t>
            </a:r>
          </a:p>
        </p:txBody>
      </p:sp>
      <p:sp>
        <p:nvSpPr>
          <p:cNvPr id="15" name="云形 14"/>
          <p:cNvSpPr/>
          <p:nvPr/>
        </p:nvSpPr>
        <p:spPr bwMode="auto">
          <a:xfrm>
            <a:off x="493713" y="476250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学写生字</a:t>
            </a:r>
          </a:p>
        </p:txBody>
      </p:sp>
      <p:sp>
        <p:nvSpPr>
          <p:cNvPr id="8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2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373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4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1685925" y="2249488"/>
            <a:ext cx="1908175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5"/>
          <p:cNvSpPr txBox="1"/>
          <p:nvPr/>
        </p:nvSpPr>
        <p:spPr>
          <a:xfrm>
            <a:off x="3067050" y="4676775"/>
            <a:ext cx="4652963" cy="13446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2725"/>
              </a:lnSpc>
            </a:pPr>
            <a:r>
              <a:rPr lang="zh-CN" altLang="en-US" sz="4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上紧下松</a:t>
            </a: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800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73736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3533775" y="2249488"/>
            <a:ext cx="1908175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7" name="矩形 3"/>
          <p:cNvSpPr/>
          <p:nvPr/>
        </p:nvSpPr>
        <p:spPr>
          <a:xfrm>
            <a:off x="3657600" y="2149475"/>
            <a:ext cx="1547813" cy="1860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丝</a:t>
            </a:r>
          </a:p>
        </p:txBody>
      </p:sp>
      <p:pic>
        <p:nvPicPr>
          <p:cNvPr id="73738" name="图片 39" descr="铅笔字格.png"/>
          <p:cNvPicPr>
            <a:picLocks noChangeAspect="1"/>
          </p:cNvPicPr>
          <p:nvPr/>
        </p:nvPicPr>
        <p:blipFill>
          <a:blip r:embed="rId6" cstate="print"/>
          <a:srcRect r="82915" b="-2438"/>
          <a:stretch>
            <a:fillRect/>
          </a:stretch>
        </p:blipFill>
        <p:spPr>
          <a:xfrm>
            <a:off x="5387975" y="2249488"/>
            <a:ext cx="1908175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9" name="矩形 4"/>
          <p:cNvSpPr/>
          <p:nvPr/>
        </p:nvSpPr>
        <p:spPr>
          <a:xfrm>
            <a:off x="5567363" y="2198688"/>
            <a:ext cx="1547812" cy="18621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115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图片 10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587"/>
            <a:ext cx="9144000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 bwMode="auto">
          <a:xfrm>
            <a:off x="704850" y="568325"/>
            <a:ext cx="2689225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自主迁移</a:t>
            </a:r>
          </a:p>
        </p:txBody>
      </p:sp>
      <p:sp>
        <p:nvSpPr>
          <p:cNvPr id="9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74756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7" name="Text Box 5"/>
          <p:cNvSpPr txBox="1"/>
          <p:nvPr/>
        </p:nvSpPr>
        <p:spPr>
          <a:xfrm>
            <a:off x="555625" y="1952625"/>
            <a:ext cx="8283575" cy="23066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选择诗中的一个画面，配上图画和</a:t>
            </a:r>
          </a:p>
          <a:p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相应的诗句。</a:t>
            </a:r>
          </a:p>
          <a:p>
            <a:endParaRPr lang="zh-CN" altLang="en-US" sz="3600" b="1" dirty="0">
              <a:solidFill>
                <a:srgbClr val="303030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600" b="1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搜集其他描写春天的诗句，积累背诵。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9687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文本框 3"/>
          <p:cNvSpPr txBox="1"/>
          <p:nvPr/>
        </p:nvSpPr>
        <p:spPr>
          <a:xfrm>
            <a:off x="196850" y="2154238"/>
            <a:ext cx="8623300" cy="2676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长莺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拂堤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杨柳</a:t>
            </a:r>
            <a:r>
              <a:rPr lang="zh-CN" altLang="en-US" sz="60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60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5400" b="1" dirty="0">
              <a:solidFill>
                <a:srgbClr val="2E2F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醉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春烟 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散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  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趁</a:t>
            </a:r>
            <a:r>
              <a:rPr lang="zh-CN" altLang="en-US" sz="5400" b="1" dirty="0">
                <a:solidFill>
                  <a:srgbClr val="2E2F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纸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鸢</a:t>
            </a:r>
          </a:p>
        </p:txBody>
      </p:sp>
      <p:sp>
        <p:nvSpPr>
          <p:cNvPr id="16387" name="Text Box 4"/>
          <p:cNvSpPr txBox="1"/>
          <p:nvPr/>
        </p:nvSpPr>
        <p:spPr>
          <a:xfrm>
            <a:off x="688975" y="1590675"/>
            <a:ext cx="2760663" cy="520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    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zh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ng  yīng</a:t>
            </a:r>
          </a:p>
        </p:txBody>
      </p:sp>
      <p:sp>
        <p:nvSpPr>
          <p:cNvPr id="16388" name="Text Box 7"/>
          <p:cNvSpPr txBox="1"/>
          <p:nvPr/>
        </p:nvSpPr>
        <p:spPr>
          <a:xfrm>
            <a:off x="4418013" y="1590675"/>
            <a:ext cx="2428875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  fú     dī</a:t>
            </a:r>
            <a:r>
              <a:rPr lang="en-US" altLang="zh-CN" sz="36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 </a:t>
            </a:r>
          </a:p>
        </p:txBody>
      </p:sp>
      <p:sp>
        <p:nvSpPr>
          <p:cNvPr id="16389" name="Text Box 7"/>
          <p:cNvSpPr txBox="1"/>
          <p:nvPr/>
        </p:nvSpPr>
        <p:spPr>
          <a:xfrm>
            <a:off x="585788" y="3343275"/>
            <a:ext cx="1152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zuì</a:t>
            </a:r>
          </a:p>
        </p:txBody>
      </p:sp>
      <p:sp>
        <p:nvSpPr>
          <p:cNvPr id="15" name="云形 14"/>
          <p:cNvSpPr/>
          <p:nvPr/>
        </p:nvSpPr>
        <p:spPr>
          <a:xfrm>
            <a:off x="871538" y="6223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读准字音</a:t>
            </a:r>
          </a:p>
        </p:txBody>
      </p:sp>
      <p:pic>
        <p:nvPicPr>
          <p:cNvPr id="16391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38" y="4391025"/>
            <a:ext cx="2535237" cy="20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639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4" name="Text Box 7"/>
          <p:cNvSpPr txBox="1"/>
          <p:nvPr/>
        </p:nvSpPr>
        <p:spPr>
          <a:xfrm>
            <a:off x="3449638" y="3343275"/>
            <a:ext cx="1152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s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n</a:t>
            </a:r>
          </a:p>
        </p:txBody>
      </p:sp>
      <p:sp>
        <p:nvSpPr>
          <p:cNvPr id="16395" name="Text Box 7"/>
          <p:cNvSpPr txBox="1"/>
          <p:nvPr/>
        </p:nvSpPr>
        <p:spPr>
          <a:xfrm>
            <a:off x="5354638" y="3343275"/>
            <a:ext cx="1152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chèn</a:t>
            </a:r>
          </a:p>
        </p:txBody>
      </p:sp>
      <p:sp>
        <p:nvSpPr>
          <p:cNvPr id="16396" name="Text Box 7"/>
          <p:cNvSpPr txBox="1"/>
          <p:nvPr/>
        </p:nvSpPr>
        <p:spPr>
          <a:xfrm>
            <a:off x="7439025" y="3343275"/>
            <a:ext cx="1152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yu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2800" b="1" dirty="0">
                <a:solidFill>
                  <a:srgbClr val="FF0000"/>
                </a:solidFill>
                <a:latin typeface="zypyyb" pitchFamily="2" charset="-122"/>
                <a:ea typeface="zypyyb" pitchFamily="2" charset="-122"/>
              </a:rPr>
              <a:t>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9687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871538" y="6223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读好节奏</a:t>
            </a:r>
          </a:p>
        </p:txBody>
      </p:sp>
      <p:pic>
        <p:nvPicPr>
          <p:cNvPr id="17411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38" y="4391025"/>
            <a:ext cx="2535237" cy="20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7413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Text Box 5"/>
          <p:cNvSpPr txBox="1"/>
          <p:nvPr/>
        </p:nvSpPr>
        <p:spPr>
          <a:xfrm>
            <a:off x="2206625" y="1766888"/>
            <a:ext cx="5143500" cy="3251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莺飞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二月天，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杨柳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醉春烟。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散学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归来早，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东风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3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9687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云形 14"/>
          <p:cNvSpPr/>
          <p:nvPr/>
        </p:nvSpPr>
        <p:spPr>
          <a:xfrm>
            <a:off x="871538" y="622300"/>
            <a:ext cx="2665413" cy="719138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读好节奏</a:t>
            </a:r>
          </a:p>
        </p:txBody>
      </p:sp>
      <p:pic>
        <p:nvPicPr>
          <p:cNvPr id="18435" name="图片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38" y="4391025"/>
            <a:ext cx="2535237" cy="20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PA_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121" y="6629400"/>
            <a:ext cx="1219199" cy="1066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alpha val="0"/>
                  </a:schemeClr>
                </a:solidFill>
                <a:effectLst/>
                <a:uLnTx/>
                <a:uFillTx/>
                <a:latin typeface="优教通专用字体logo" pitchFamily="2" charset="0"/>
                <a:ea typeface="宋体" panose="02010600030101010101" pitchFamily="2" charset="-122"/>
                <a:cs typeface="+mn-cs"/>
                <a:sym typeface="+mn-ea"/>
              </a:rPr>
              <a:t>0</a:t>
            </a:r>
            <a:endParaRPr kumimoji="0" lang="zh-CN" altLang="en-US" sz="1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alpha val="0"/>
                </a:schemeClr>
              </a:solidFill>
              <a:effectLst/>
              <a:uLnTx/>
              <a:uFillTx/>
              <a:latin typeface="优教通专用字体logo" pitchFamily="2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8437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1288" y="76200"/>
            <a:ext cx="4762" cy="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Text Box 5"/>
          <p:cNvSpPr txBox="1"/>
          <p:nvPr/>
        </p:nvSpPr>
        <p:spPr>
          <a:xfrm>
            <a:off x="2206625" y="1766888"/>
            <a:ext cx="5143500" cy="3251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草长莺飞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  <a:sym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二月天，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拂堤杨柳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  <a:sym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醉春烟。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儿童散学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  <a:sym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归来早，</a:t>
            </a: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endParaRPr lang="zh-CN" altLang="en-US" sz="4400" dirty="0">
              <a:latin typeface="华文楷体" pitchFamily="2" charset="-122"/>
              <a:ea typeface="华文楷体" pitchFamily="2" charset="-122"/>
            </a:endParaRPr>
          </a:p>
          <a:p>
            <a:pPr eaLnBrk="0" hangingPunct="0">
              <a:lnSpc>
                <a:spcPts val="3525"/>
              </a:lnSpc>
            </a:pP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忙趁东风</a:t>
            </a:r>
            <a:r>
              <a:rPr lang="en-US" altLang="zh-CN" sz="4400" dirty="0">
                <a:solidFill>
                  <a:srgbClr val="FF3300"/>
                </a:solidFill>
                <a:latin typeface="Calibri" panose="020F0502020204030204" pitchFamily="34" charset="0"/>
                <a:ea typeface="幼圆" pitchFamily="49" charset="-122"/>
                <a:sym typeface="幼圆" pitchFamily="49" charset="-122"/>
              </a:rPr>
              <a:t>/</a:t>
            </a:r>
            <a:r>
              <a:rPr lang="zh-CN" altLang="en-US" sz="44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放纸鸢</a:t>
            </a:r>
            <a:r>
              <a:rPr lang="zh-CN" altLang="en-US" sz="4000" dirty="0">
                <a:solidFill>
                  <a:srgbClr val="30303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44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poH5TBRl5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XcU3TXEFAk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3pQ6lOca9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ISLIDE.ADDREMOVEWATERMARK" val="BCmD2xIOdk"/>
</p:tagLst>
</file>

<file path=ppt/theme/theme1.xml><?xml version="1.0" encoding="utf-8"?>
<a:theme xmlns:a="http://schemas.openxmlformats.org/drawingml/2006/main" name="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A000120140530A99PPBG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全屏显示(4:3)</PresentationFormat>
  <Paragraphs>318</Paragraphs>
  <Slides>62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7</vt:i4>
      </vt:variant>
      <vt:variant>
        <vt:lpstr>幻灯片标题</vt:lpstr>
      </vt:variant>
      <vt:variant>
        <vt:i4>62</vt:i4>
      </vt:variant>
    </vt:vector>
  </HeadingPairs>
  <TitlesOfParts>
    <vt:vector size="69" baseType="lpstr">
      <vt:lpstr>A000120140530A99PPBG</vt:lpstr>
      <vt:lpstr>1_A000120140530A99PPBG</vt:lpstr>
      <vt:lpstr>2_A000120140530A99PPBG</vt:lpstr>
      <vt:lpstr>3_A000120140530A99PPBG</vt:lpstr>
      <vt:lpstr>4_A000120140530A99PPBG</vt:lpstr>
      <vt:lpstr>5_A000120140530A99PPBG</vt:lpstr>
      <vt:lpstr>6_A000120140530A99PPBG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pha</cp:lastModifiedBy>
  <cp:revision>488</cp:revision>
  <dcterms:created xsi:type="dcterms:W3CDTF">2017-07-18T14:30:00Z</dcterms:created>
  <dcterms:modified xsi:type="dcterms:W3CDTF">2019-01-26T08:06:59Z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