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mp3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2"/>
  </p:notesMasterIdLst>
  <p:sldIdLst>
    <p:sldId id="390" r:id="rId3"/>
    <p:sldId id="496" r:id="rId4"/>
    <p:sldId id="499" r:id="rId5"/>
    <p:sldId id="500" r:id="rId6"/>
    <p:sldId id="501" r:id="rId7"/>
    <p:sldId id="442" r:id="rId8"/>
    <p:sldId id="443" r:id="rId9"/>
    <p:sldId id="469" r:id="rId10"/>
    <p:sldId id="444" r:id="rId11"/>
    <p:sldId id="470" r:id="rId12"/>
    <p:sldId id="445" r:id="rId13"/>
    <p:sldId id="446" r:id="rId14"/>
    <p:sldId id="447" r:id="rId15"/>
    <p:sldId id="536" r:id="rId16"/>
    <p:sldId id="395" r:id="rId17"/>
    <p:sldId id="503" r:id="rId18"/>
    <p:sldId id="504" r:id="rId19"/>
    <p:sldId id="505" r:id="rId20"/>
    <p:sldId id="506" r:id="rId21"/>
    <p:sldId id="539" r:id="rId22"/>
    <p:sldId id="538" r:id="rId23"/>
    <p:sldId id="550" r:id="rId24"/>
    <p:sldId id="551" r:id="rId25"/>
    <p:sldId id="540" r:id="rId26"/>
    <p:sldId id="394" r:id="rId27"/>
    <p:sldId id="552" r:id="rId28"/>
    <p:sldId id="423" r:id="rId29"/>
    <p:sldId id="448" r:id="rId30"/>
    <p:sldId id="418" r:id="rId31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06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buFont typeface="Arial" panose="020B0604020202020204" pitchFamily="34" charset="0"/>
              <a:buNone/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21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00B7321-A79B-4C3E-8478-40822A933830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512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51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>
              <a:buFont typeface="Arial" panose="020B0604020202020204" pitchFamily="34" charset="0"/>
              <a:buChar char="•"/>
            </a:pPr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  <a:pPr lvl="0" indent="0" algn="r">
                <a:buFont typeface="Arial" panose="020B0604020202020204" pitchFamily="34" charset="0"/>
                <a:buChar char="•"/>
              </a:pPr>
              <a:t>1</a:t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15362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1536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>
              <a:buFont typeface="Arial" panose="020B0604020202020204" pitchFamily="34" charset="0"/>
              <a:buChar char="•"/>
            </a:pPr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  <a:pPr lvl="0" indent="0" algn="r">
                <a:buFont typeface="Arial" panose="020B0604020202020204" pitchFamily="34" charset="0"/>
                <a:buChar char="•"/>
              </a:pPr>
              <a:t>10</a:t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867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>
              <a:buFont typeface="Arial" panose="020B0604020202020204" pitchFamily="34" charset="0"/>
              <a:buChar char="•"/>
            </a:pPr>
            <a:fld id="{9A0DB2DC-4C9A-4742-B13C-FB6460FD3503}" type="slidenum">
              <a:rPr lang="en-US" altLang="en-US" sz="1200" dirty="0">
                <a:latin typeface="Calibri" panose="020F0502020204030204" pitchFamily="34" charset="0"/>
              </a:rPr>
              <a:pPr lvl="0" indent="0" algn="r">
                <a:buFont typeface="Arial" panose="020B0604020202020204" pitchFamily="34" charset="0"/>
                <a:buChar char="•"/>
              </a:pPr>
              <a:t>21</a:t>
            </a:fld>
            <a:endParaRPr lang="en-US" altLang="en-US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3050" y="214313"/>
            <a:ext cx="2063750" cy="591185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28625" y="214313"/>
            <a:ext cx="6042025" cy="5911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500188"/>
            <a:ext cx="4038600" cy="4625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00188"/>
            <a:ext cx="4038600" cy="4625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BFD8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7" name="标题占位符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6215063" cy="86836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</a:t>
            </a:r>
          </a:p>
        </p:txBody>
      </p:sp>
      <p:sp>
        <p:nvSpPr>
          <p:cNvPr id="1028" name="文本占位符 2"/>
          <p:cNvSpPr>
            <a:spLocks noGrp="1"/>
          </p:cNvSpPr>
          <p:nvPr>
            <p:ph type="body"/>
          </p:nvPr>
        </p:nvSpPr>
        <p:spPr>
          <a:xfrm>
            <a:off x="457200" y="1500188"/>
            <a:ext cx="8229600" cy="46259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D92E096-B56B-49A3-8524-C66316740D6E}" type="slidenum">
              <a:rPr kumimoji="0" altLang="en-US" sz="1200" b="0" i="0" u="none" strike="noStrike" kern="1200" cap="none" spc="0" normalizeH="0" baseline="0" noProof="1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32" name="Picture 2" descr="D:\花纹\儿童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29313" y="5548313"/>
            <a:ext cx="2973387" cy="116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0" y="6719888"/>
            <a:ext cx="9144000" cy="138113"/>
          </a:xfrm>
          <a:prstGeom prst="rect">
            <a:avLst/>
          </a:prstGeom>
          <a:solidFill>
            <a:srgbClr val="095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4" name="Picture 5" descr="D:\花纹\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189663" y="0"/>
            <a:ext cx="2954337" cy="200025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9532A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buFontTx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400" noProof="1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8791341-CB5C-4DAB-BC3A-5DCD5A114B9E}" type="slidenum">
              <a:rPr kumimoji="0" altLang="zh-CN" sz="1400" b="0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‹#›</a:t>
            </a:fld>
            <a:endParaRPr kumimoji="0" lang="zh-CN" altLang="zh-CN" sz="14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media1.mp3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Box 3"/>
          <p:cNvSpPr txBox="1"/>
          <p:nvPr/>
        </p:nvSpPr>
        <p:spPr>
          <a:xfrm>
            <a:off x="2032000" y="1690688"/>
            <a:ext cx="5249863" cy="1570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9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　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9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找</a:t>
            </a:r>
            <a:r>
              <a:rPr lang="zh-CN" altLang="en-US" sz="9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春</a:t>
            </a:r>
            <a:r>
              <a:rPr lang="zh-CN" altLang="en-US" sz="9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</a:p>
        </p:txBody>
      </p:sp>
      <p:sp>
        <p:nvSpPr>
          <p:cNvPr id="4098" name="文本框 2"/>
          <p:cNvSpPr txBox="1"/>
          <p:nvPr/>
        </p:nvSpPr>
        <p:spPr>
          <a:xfrm>
            <a:off x="3192463" y="3513138"/>
            <a:ext cx="2262158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第一课时</a:t>
            </a:r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99" name="文本框 1"/>
          <p:cNvSpPr txBox="1"/>
          <p:nvPr/>
        </p:nvSpPr>
        <p:spPr>
          <a:xfrm>
            <a:off x="327171" y="268447"/>
            <a:ext cx="721453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800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统编语文教材小学二年级下册第一单元</a:t>
            </a:r>
            <a:endParaRPr lang="zh-CN" altLang="en-US" sz="2800" dirty="0">
              <a:solidFill>
                <a:srgbClr val="30303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/>
          <p:nvPr/>
        </p:nvSpPr>
        <p:spPr>
          <a:xfrm>
            <a:off x="2033588" y="1735138"/>
            <a:ext cx="5249862" cy="1570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9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　</a:t>
            </a:r>
            <a:r>
              <a:rPr lang="zh-CN" altLang="en-US" sz="9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找</a:t>
            </a:r>
            <a:r>
              <a:rPr lang="zh-CN" altLang="en-US" sz="9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春</a:t>
            </a:r>
            <a:r>
              <a:rPr lang="zh-CN" altLang="en-US" sz="9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</a:p>
        </p:txBody>
      </p:sp>
      <p:sp>
        <p:nvSpPr>
          <p:cNvPr id="14338" name="文本框 2"/>
          <p:cNvSpPr txBox="1"/>
          <p:nvPr/>
        </p:nvSpPr>
        <p:spPr>
          <a:xfrm>
            <a:off x="3106738" y="3530600"/>
            <a:ext cx="29305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（第二课时）</a:t>
            </a:r>
            <a:endParaRPr lang="en-US" altLang="zh-CN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339" name="文本框 1"/>
          <p:cNvSpPr txBox="1"/>
          <p:nvPr/>
        </p:nvSpPr>
        <p:spPr>
          <a:xfrm>
            <a:off x="84138" y="117475"/>
            <a:ext cx="4094162" cy="522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2800" dirty="0">
                <a:latin typeface="华文行楷" panose="02010800040101010101" pitchFamily="2" charset="-122"/>
                <a:ea typeface="华文行楷" panose="02010800040101010101" pitchFamily="2" charset="-122"/>
              </a:rPr>
              <a:t>统编二年级下册第一单元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6386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6387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6388" name="文本框 99"/>
          <p:cNvSpPr txBox="1"/>
          <p:nvPr/>
        </p:nvSpPr>
        <p:spPr>
          <a:xfrm>
            <a:off x="1192213" y="1281113"/>
            <a:ext cx="6761162" cy="2860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野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芽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树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草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桃</a:t>
            </a:r>
          </a:p>
          <a:p>
            <a:pPr eaLnBrk="0" hangingPunct="0"/>
            <a:endParaRPr lang="zh-CN" altLang="zh-CN" sz="6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枝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柳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花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嫩</a:t>
            </a:r>
            <a:r>
              <a:rPr lang="en-US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6000" b="1">
                <a:latin typeface="华文楷体" panose="02010600040101010101" pitchFamily="2" charset="-122"/>
                <a:ea typeface="华文楷体" panose="02010600040101010101" pitchFamily="2" charset="-122"/>
              </a:rPr>
              <a:t>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410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411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412" name="文本框 99"/>
          <p:cNvSpPr txBox="1"/>
          <p:nvPr/>
        </p:nvSpPr>
        <p:spPr>
          <a:xfrm>
            <a:off x="671513" y="1082675"/>
            <a:ext cx="819150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春天来了，我们</a:t>
            </a: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_____________</a:t>
            </a:r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了她，我们</a:t>
            </a: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____________</a:t>
            </a:r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了她，我们</a:t>
            </a: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__________</a:t>
            </a:r>
          </a:p>
          <a:p>
            <a:pPr eaLnBrk="0" hangingPunct="0">
              <a:lnSpc>
                <a:spcPct val="200000"/>
              </a:lnSpc>
            </a:pPr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了她，我们</a:t>
            </a: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______________</a:t>
            </a:r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了她。</a:t>
            </a:r>
            <a:endParaRPr lang="zh-CN" altLang="en-US" sz="32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434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435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8436" name="文本框 1"/>
          <p:cNvSpPr txBox="1"/>
          <p:nvPr/>
        </p:nvSpPr>
        <p:spPr>
          <a:xfrm>
            <a:off x="533400" y="2047875"/>
            <a:ext cx="8469313" cy="20304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我们几个孩子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脱掉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棉袄，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冲出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家门，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奔向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田野，去寻找春天。</a:t>
            </a:r>
          </a:p>
        </p:txBody>
      </p:sp>
      <p:sp>
        <p:nvSpPr>
          <p:cNvPr id="18437" name="文本框 99"/>
          <p:cNvSpPr txBox="1"/>
          <p:nvPr/>
        </p:nvSpPr>
        <p:spPr>
          <a:xfrm>
            <a:off x="396875" y="1279525"/>
            <a:ext cx="71945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春天来了！春天来了！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文本框 1"/>
          <p:cNvSpPr txBox="1"/>
          <p:nvPr/>
        </p:nvSpPr>
        <p:spPr>
          <a:xfrm>
            <a:off x="758825" y="620713"/>
            <a:ext cx="7626350" cy="41544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zh-CN" sz="4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春天像个害羞的小姑娘，</a:t>
            </a:r>
            <a:r>
              <a:rPr lang="zh-CN" altLang="zh-CN" sz="4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遮遮掩掩</a:t>
            </a:r>
            <a:r>
              <a:rPr lang="zh-CN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zh-CN" sz="4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躲躲藏藏</a:t>
            </a:r>
            <a:r>
              <a:rPr lang="zh-CN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。我们</a:t>
            </a:r>
            <a:r>
              <a:rPr lang="zh-CN" altLang="zh-CN" sz="4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仔细</a:t>
            </a:r>
            <a:r>
              <a:rPr lang="zh-CN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地找哇，找哇。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9458"/>
          <p:cNvSpPr txBox="1"/>
          <p:nvPr/>
        </p:nvSpPr>
        <p:spPr>
          <a:xfrm>
            <a:off x="-142875" y="106363"/>
            <a:ext cx="9296400" cy="6324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endParaRPr lang="en-US" altLang="zh-CN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小草从地下探出头来，那是春天的眉毛吧？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早开的野花一朵两朵，那是春天的眼睛吧？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树木吐出点点嫩芽，那是春天的音符吧？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解冻的小溪叮叮咚咚，那是春天的琴声吧？</a:t>
            </a:r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1" descr="640.web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937" y="-1587"/>
            <a:ext cx="9159875" cy="686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图片 1" descr="640.webp (1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762" y="11113"/>
            <a:ext cx="9158287" cy="68754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1" descr="640.webp (2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762" y="-6350"/>
            <a:ext cx="9167812" cy="6880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1" descr="640.webp (3)"/>
          <p:cNvPicPr>
            <a:picLocks noChangeAspect="1"/>
          </p:cNvPicPr>
          <p:nvPr/>
        </p:nvPicPr>
        <p:blipFill>
          <a:blip r:embed="rId2" cstate="print"/>
          <a:srcRect l="9451" r="4178"/>
          <a:stretch>
            <a:fillRect/>
          </a:stretch>
        </p:blipFill>
        <p:spPr>
          <a:xfrm>
            <a:off x="-12700" y="3175"/>
            <a:ext cx="9156700" cy="685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图片 1" descr="u=571788215,2184402349&amp;fm=23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7575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9458"/>
          <p:cNvSpPr txBox="1"/>
          <p:nvPr/>
        </p:nvSpPr>
        <p:spPr>
          <a:xfrm>
            <a:off x="-142875" y="106363"/>
            <a:ext cx="9296400" cy="6324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endParaRPr lang="en-US" altLang="zh-CN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小草从地下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出头来，那是春天的眉毛吧？</a:t>
            </a: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早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开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的野花一朵两朵，那是春天的眼睛吧？</a:t>
            </a: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树木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吐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出点点</a:t>
            </a:r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嫩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芽，那是春天的音符吧？</a:t>
            </a: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解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冻的小溪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叮叮咚咚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，那是春天的琴声吧？</a:t>
            </a: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1"/>
          <p:cNvSpPr/>
          <p:nvPr/>
        </p:nvSpPr>
        <p:spPr>
          <a:xfrm>
            <a:off x="1112838" y="631825"/>
            <a:ext cx="6916737" cy="3784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小草从地下探出头来，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那是春天的眉毛吧？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32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　　　　　　　　　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那是春天的</a:t>
            </a:r>
            <a:r>
              <a:rPr lang="zh-CN" altLang="en-US" sz="32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　　　　　</a:t>
            </a: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吧？</a:t>
            </a:r>
            <a:endParaRPr lang="en-US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9458"/>
          <p:cNvSpPr txBox="1"/>
          <p:nvPr/>
        </p:nvSpPr>
        <p:spPr>
          <a:xfrm>
            <a:off x="-142875" y="106363"/>
            <a:ext cx="9296400" cy="6324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endParaRPr lang="en-US" altLang="zh-CN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小草从地下探出头来，那是春天的眉毛吧？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早开的野花一朵两朵，那是春天的眼睛吧？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树木吐出点点嫩芽，那是春天的音符吧？</a:t>
            </a:r>
          </a:p>
          <a:p>
            <a:pPr eaLnBrk="0" hangingPunct="0"/>
            <a:endParaRPr lang="zh-CN" altLang="zh-CN" sz="32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解冻的小溪叮叮咚咚，那是春天的琴声吧？</a:t>
            </a:r>
          </a:p>
          <a:p>
            <a:pPr eaLnBrk="0" hangingPunct="0"/>
            <a:endParaRPr lang="zh-CN" altLang="zh-CN" sz="32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</a:p>
        </p:txBody>
      </p:sp>
      <p:pic>
        <p:nvPicPr>
          <p:cNvPr id="3" name="配乐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451215" y="6302375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87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698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699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700" name="文本框 1"/>
          <p:cNvSpPr txBox="1"/>
          <p:nvPr/>
        </p:nvSpPr>
        <p:spPr>
          <a:xfrm>
            <a:off x="584200" y="574675"/>
            <a:ext cx="7974013" cy="3230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zh-CN" sz="32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春天来了！我们看到了她，我们听到了她，我们触到了它。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她在柳枝上荡秋千，在风筝的尾巴上摇哇摇；她在喜鹊、杜鹃嘴里叫，在桃花、杏花枝头笑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图片 1" descr="640.webp (4)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75" y="5398"/>
            <a:ext cx="9137650" cy="68468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698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699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9700" name="文本框 1"/>
          <p:cNvSpPr txBox="1"/>
          <p:nvPr/>
        </p:nvSpPr>
        <p:spPr>
          <a:xfrm>
            <a:off x="584200" y="574675"/>
            <a:ext cx="7974013" cy="3230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春天来了！我们看到了她，我们听到了她，我们触到了它。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她在柳枝上荡秋千，在风筝的尾巴上摇哇摇；她在喜鹊、杜鹃嘴里叫，在桃花、杏花枝头笑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74750" y="970915"/>
            <a:ext cx="704342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</a:t>
            </a:r>
            <a:r>
              <a:rPr lang="en-US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</a:t>
            </a:r>
            <a:r>
              <a:rPr lang="zh-CN" altLang="zh-CN" sz="36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春天来了！我们看到了她，我们听到了她，我们触到了它。</a:t>
            </a:r>
          </a:p>
          <a:p>
            <a:pPr>
              <a:lnSpc>
                <a:spcPct val="200000"/>
              </a:lnSpc>
            </a:pPr>
            <a:r>
              <a:rPr lang="zh-CN" altLang="zh-CN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春天</a:t>
            </a:r>
            <a:r>
              <a:rPr lang="en-US" altLang="zh-CN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____________________</a:t>
            </a:r>
            <a:r>
              <a:rPr lang="zh-CN" altLang="en-US" sz="36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99"/>
          <p:cNvSpPr txBox="1"/>
          <p:nvPr/>
        </p:nvSpPr>
        <p:spPr>
          <a:xfrm>
            <a:off x="598488" y="692150"/>
            <a:ext cx="8053387" cy="56308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304800" eaLnBrk="0" hangingPunct="0">
              <a:lnSpc>
                <a:spcPct val="150000"/>
              </a:lnSpc>
            </a:pP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风，摇绿了树的枝条，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看到第一朵雏菊开放，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水，漂白了鸭的羽毛，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我会禁不住欣喜地雀跃，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盼望了整整一个冬天，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小花朵，你还认得我吗？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你看，春天已经来到！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你看我又长高了多少！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让我们换上春装，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来到去年叶落的枝头，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像小鸟换上新的羽毛，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等待它吐出新的绿苞；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飞过树林，飞上山冈，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再去唤醒沉睡的溪流，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去聆听春天的欢笑。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听它唱歌，和它一起奔跑。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看到第一只蝴蝶飞，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走累了，我就躺在田野上，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它牵引着我的双脚；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头顶有明丽的太阳照耀。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我高兴地捕捉住它，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是谁搔痒了我的面颊？　　</a:t>
            </a:r>
          </a:p>
          <a:p>
            <a:pPr indent="304800" eaLnBrk="0" hangingPunct="0">
              <a:lnSpc>
                <a:spcPct val="150000"/>
              </a:lnSpc>
            </a:pP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又爱怜地把它放掉。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啊，身边又钻出嫩绿的小草</a:t>
            </a:r>
            <a:r>
              <a:rPr lang="en-US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  <a:r>
              <a:rPr lang="zh-CN" altLang="zh-CN" sz="2000" b="1">
                <a:latin typeface="华文楷体" panose="02010600040101010101" pitchFamily="2" charset="-122"/>
                <a:ea typeface="华文楷体" panose="02010600040101010101" pitchFamily="2" charset="-122"/>
              </a:rPr>
              <a:t>　　</a:t>
            </a:r>
            <a:endParaRPr lang="zh-CN" altLang="en-US" sz="2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746" name="文本框 2"/>
          <p:cNvSpPr txBox="1"/>
          <p:nvPr/>
        </p:nvSpPr>
        <p:spPr>
          <a:xfrm>
            <a:off x="3454400" y="47625"/>
            <a:ext cx="5080000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zh-CN" sz="3600" b="1">
                <a:latin typeface="华文楷体" panose="02010600040101010101" pitchFamily="2" charset="-122"/>
                <a:ea typeface="华文楷体" panose="02010600040101010101" pitchFamily="2" charset="-122"/>
              </a:rPr>
              <a:t>春的消息</a:t>
            </a:r>
            <a:endParaRPr lang="zh-CN" altLang="en-US" sz="36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65525" cy="1143000"/>
          </a:xfrm>
        </p:spPr>
        <p:txBody>
          <a:bodyPr vert="horz" wrap="square" lIns="91440" tIns="45720" rIns="91440" bIns="45720" anchor="ctr"/>
          <a:lstStyle/>
          <a:p>
            <a:pPr algn="l"/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上下结构：</a:t>
            </a:r>
          </a:p>
        </p:txBody>
      </p:sp>
      <p:grpSp>
        <p:nvGrpSpPr>
          <p:cNvPr id="32770" name="Group 10"/>
          <p:cNvGrpSpPr/>
          <p:nvPr/>
        </p:nvGrpSpPr>
        <p:grpSpPr>
          <a:xfrm>
            <a:off x="223838" y="1911350"/>
            <a:ext cx="2781300" cy="2781300"/>
            <a:chOff x="0" y="0"/>
            <a:chExt cx="1776" cy="1776"/>
          </a:xfrm>
        </p:grpSpPr>
        <p:sp>
          <p:nvSpPr>
            <p:cNvPr id="32771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2772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32773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sp>
        <p:nvSpPr>
          <p:cNvPr id="32774" name="文本框 7"/>
          <p:cNvSpPr txBox="1"/>
          <p:nvPr/>
        </p:nvSpPr>
        <p:spPr>
          <a:xfrm>
            <a:off x="457200" y="1962150"/>
            <a:ext cx="2724150" cy="2647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寻</a:t>
            </a:r>
          </a:p>
        </p:txBody>
      </p:sp>
      <p:grpSp>
        <p:nvGrpSpPr>
          <p:cNvPr id="32775" name="Group 10"/>
          <p:cNvGrpSpPr/>
          <p:nvPr/>
        </p:nvGrpSpPr>
        <p:grpSpPr>
          <a:xfrm>
            <a:off x="3270250" y="1933575"/>
            <a:ext cx="2781300" cy="2781300"/>
            <a:chOff x="0" y="0"/>
            <a:chExt cx="1776" cy="1776"/>
          </a:xfrm>
        </p:grpSpPr>
        <p:sp>
          <p:nvSpPr>
            <p:cNvPr id="32776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2777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32778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sp>
        <p:nvSpPr>
          <p:cNvPr id="32779" name="文本框 7"/>
          <p:cNvSpPr txBox="1"/>
          <p:nvPr/>
        </p:nvSpPr>
        <p:spPr>
          <a:xfrm>
            <a:off x="3517900" y="1933575"/>
            <a:ext cx="2724150" cy="2647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荡</a:t>
            </a:r>
          </a:p>
        </p:txBody>
      </p:sp>
      <p:grpSp>
        <p:nvGrpSpPr>
          <p:cNvPr id="32780" name="Group 10"/>
          <p:cNvGrpSpPr/>
          <p:nvPr/>
        </p:nvGrpSpPr>
        <p:grpSpPr>
          <a:xfrm>
            <a:off x="6242050" y="1944688"/>
            <a:ext cx="2781300" cy="2781300"/>
            <a:chOff x="0" y="0"/>
            <a:chExt cx="1776" cy="1776"/>
          </a:xfrm>
        </p:grpSpPr>
        <p:sp>
          <p:nvSpPr>
            <p:cNvPr id="32781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32782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32783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sp>
        <p:nvSpPr>
          <p:cNvPr id="32784" name="文本框 7"/>
          <p:cNvSpPr txBox="1"/>
          <p:nvPr/>
        </p:nvSpPr>
        <p:spPr>
          <a:xfrm>
            <a:off x="6570663" y="1992313"/>
            <a:ext cx="2724150" cy="26479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杏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48129" descr="图片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88"/>
            <a:ext cx="9142413" cy="6856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4" name="文本框 99"/>
          <p:cNvSpPr txBox="1"/>
          <p:nvPr/>
        </p:nvSpPr>
        <p:spPr>
          <a:xfrm>
            <a:off x="261938" y="249238"/>
            <a:ext cx="50800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zh-CN" sz="3200" b="1">
                <a:latin typeface="华文楷体" panose="02010600040101010101" pitchFamily="2" charset="-122"/>
                <a:ea typeface="华文楷体" panose="02010600040101010101" pitchFamily="2" charset="-122"/>
              </a:rPr>
              <a:t>我眼中的春天</a:t>
            </a:r>
            <a:endParaRPr lang="zh-CN" altLang="en-US" sz="32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3795" name="文本框 1"/>
          <p:cNvSpPr txBox="1"/>
          <p:nvPr/>
        </p:nvSpPr>
        <p:spPr>
          <a:xfrm>
            <a:off x="479425" y="1274763"/>
            <a:ext cx="8183563" cy="37226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读春天：</a:t>
            </a:r>
            <a:r>
              <a:rPr lang="zh-CN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选择有关描写春天的诗句或文章读出春天的美。</a:t>
            </a:r>
          </a:p>
          <a:p>
            <a:pPr eaLnBrk="0" hangingPunct="0"/>
            <a:endParaRPr lang="zh-CN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说春天：</a:t>
            </a:r>
            <a:r>
              <a:rPr lang="zh-CN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结合生活实践，描绘自己看到的春天。</a:t>
            </a:r>
          </a:p>
          <a:p>
            <a:pPr eaLnBrk="0" hangingPunct="0"/>
            <a:endParaRPr lang="zh-CN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写春天：</a:t>
            </a:r>
            <a:r>
              <a:rPr lang="zh-CN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写出自己在春天里的发现。</a:t>
            </a:r>
          </a:p>
          <a:p>
            <a:pPr eaLnBrk="0" hangingPunct="0"/>
            <a:endParaRPr lang="zh-CN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画春天：</a:t>
            </a:r>
            <a:r>
              <a:rPr lang="zh-CN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把看到的，想到的春天画下来。</a:t>
            </a:r>
          </a:p>
          <a:p>
            <a:pPr eaLnBrk="0" hangingPunct="0"/>
            <a:endParaRPr lang="zh-CN" altLang="zh-CN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/>
            <a:r>
              <a:rPr lang="zh-CN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演春天：</a:t>
            </a:r>
            <a:r>
              <a:rPr lang="zh-CN" altLang="zh-CN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用歌曲、舞蹈的方式表演春天。</a:t>
            </a:r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1" descr="u=3629666550,2602279666&amp;fm=23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4638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图片 1" descr="u=4271536769,62955348&amp;fm=23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图片 3" descr="u=571788215,2184402349&amp;fm=23&amp;gp=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620" y="2567940"/>
            <a:ext cx="2743200" cy="266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293" name="图片 4" descr="u=3629666550,2602279666&amp;fm=23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1030" y="2567940"/>
            <a:ext cx="3048000" cy="266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294" name="图片 5" descr="u=4271536769,62955348&amp;fm=23&amp;gp=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9849" y="2567940"/>
            <a:ext cx="2590800" cy="266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220" name="文本框 2"/>
          <p:cNvSpPr txBox="1"/>
          <p:nvPr/>
        </p:nvSpPr>
        <p:spPr>
          <a:xfrm>
            <a:off x="1227138" y="876300"/>
            <a:ext cx="7053262" cy="9223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zh-CN" sz="5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春天来了！春天来了！</a:t>
            </a:r>
          </a:p>
        </p:txBody>
      </p:sp>
      <p:grpSp>
        <p:nvGrpSpPr>
          <p:cNvPr id="9221" name="组合 3"/>
          <p:cNvGrpSpPr/>
          <p:nvPr/>
        </p:nvGrpSpPr>
        <p:grpSpPr>
          <a:xfrm>
            <a:off x="3960813" y="876300"/>
            <a:ext cx="4319587" cy="922338"/>
            <a:chOff x="6237" y="1380"/>
            <a:chExt cx="6803" cy="1452"/>
          </a:xfrm>
        </p:grpSpPr>
        <p:sp>
          <p:nvSpPr>
            <p:cNvPr id="9222" name="文本框 1"/>
            <p:cNvSpPr txBox="1"/>
            <p:nvPr/>
          </p:nvSpPr>
          <p:spPr>
            <a:xfrm>
              <a:off x="6237" y="1380"/>
              <a:ext cx="1370" cy="14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zh-CN" sz="5400" b="1" dirty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！</a:t>
              </a:r>
            </a:p>
          </p:txBody>
        </p:sp>
        <p:sp>
          <p:nvSpPr>
            <p:cNvPr id="9223" name="文本框 2"/>
            <p:cNvSpPr txBox="1"/>
            <p:nvPr/>
          </p:nvSpPr>
          <p:spPr>
            <a:xfrm>
              <a:off x="11670" y="1380"/>
              <a:ext cx="1370" cy="14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zh-CN" sz="5400" b="1" dirty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宋体" panose="02010600030101010101" pitchFamily="2" charset="-122"/>
                </a:rPr>
                <a:t>！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243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244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245" name="文本框 1"/>
          <p:cNvSpPr txBox="1"/>
          <p:nvPr/>
        </p:nvSpPr>
        <p:spPr>
          <a:xfrm>
            <a:off x="698500" y="3281363"/>
            <a:ext cx="8228013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zh-CN" sz="4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脱</a:t>
            </a:r>
            <a:r>
              <a:rPr lang="zh-CN" altLang="zh-CN" sz="4400" b="1">
                <a:latin typeface="华文楷体" panose="02010600040101010101" pitchFamily="2" charset="-122"/>
                <a:ea typeface="华文楷体" panose="02010600040101010101" pitchFamily="2" charset="-122"/>
              </a:rPr>
              <a:t>掉棉</a:t>
            </a:r>
            <a:r>
              <a:rPr lang="zh-CN" altLang="zh-CN" sz="4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袄</a:t>
            </a:r>
            <a:r>
              <a:rPr lang="zh-CN" altLang="zh-CN" sz="4400" b="1"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zh-CN" sz="4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冲</a:t>
            </a:r>
            <a:r>
              <a:rPr lang="zh-CN" altLang="zh-CN" sz="4400" b="1">
                <a:latin typeface="华文楷体" panose="02010600040101010101" pitchFamily="2" charset="-122"/>
                <a:ea typeface="华文楷体" panose="02010600040101010101" pitchFamily="2" charset="-122"/>
              </a:rPr>
              <a:t>出家门   </a:t>
            </a:r>
            <a:r>
              <a:rPr lang="zh-CN" altLang="zh-CN" sz="44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奔</a:t>
            </a:r>
            <a:r>
              <a:rPr lang="zh-CN" altLang="zh-CN" sz="4400" b="1">
                <a:latin typeface="华文楷体" panose="02010600040101010101" pitchFamily="2" charset="-122"/>
                <a:ea typeface="华文楷体" panose="02010600040101010101" pitchFamily="2" charset="-122"/>
              </a:rPr>
              <a:t>向田野</a:t>
            </a:r>
            <a:endParaRPr lang="zh-CN" altLang="en-US" sz="44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174" name="文本框 2"/>
          <p:cNvSpPr txBox="1"/>
          <p:nvPr/>
        </p:nvSpPr>
        <p:spPr>
          <a:xfrm>
            <a:off x="520700" y="669925"/>
            <a:ext cx="8469313" cy="20304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44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   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我们几个孩子脱掉棉袄，冲出家门，奔向田野，去</a:t>
            </a:r>
            <a:r>
              <a:rPr lang="zh-CN" altLang="zh-CN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寻找</a:t>
            </a:r>
            <a:r>
              <a:rPr lang="zh-CN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春天。</a:t>
            </a:r>
          </a:p>
        </p:txBody>
      </p:sp>
      <p:grpSp>
        <p:nvGrpSpPr>
          <p:cNvPr id="10253" name="组合 12"/>
          <p:cNvGrpSpPr/>
          <p:nvPr/>
        </p:nvGrpSpPr>
        <p:grpSpPr>
          <a:xfrm>
            <a:off x="3462338" y="4175125"/>
            <a:ext cx="1404937" cy="1498600"/>
            <a:chOff x="5678" y="6576"/>
            <a:chExt cx="2213" cy="2359"/>
          </a:xfrm>
        </p:grpSpPr>
        <p:sp>
          <p:nvSpPr>
            <p:cNvPr id="10" name="左大括号 9"/>
            <p:cNvSpPr/>
            <p:nvPr/>
          </p:nvSpPr>
          <p:spPr>
            <a:xfrm>
              <a:off x="5678" y="6907"/>
              <a:ext cx="503" cy="1737"/>
            </a:xfrm>
            <a:prstGeom prst="leftBrace">
              <a:avLst>
                <a:gd name="adj1" fmla="val 8333"/>
                <a:gd name="adj2" fmla="val 49313"/>
              </a:avLst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249" name="文本框 10"/>
            <p:cNvSpPr txBox="1"/>
            <p:nvPr/>
          </p:nvSpPr>
          <p:spPr>
            <a:xfrm>
              <a:off x="6295" y="6576"/>
              <a:ext cx="159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400" dirty="0">
                  <a:latin typeface="Arial" panose="020B0604020202020204" pitchFamily="34" charset="0"/>
                  <a:ea typeface="华文行楷" panose="02010800040101010101" pitchFamily="2" charset="-122"/>
                </a:rPr>
                <a:t>chōng</a:t>
              </a:r>
            </a:p>
          </p:txBody>
        </p:sp>
        <p:sp>
          <p:nvSpPr>
            <p:cNvPr id="10250" name="文本框 11"/>
            <p:cNvSpPr txBox="1"/>
            <p:nvPr/>
          </p:nvSpPr>
          <p:spPr>
            <a:xfrm>
              <a:off x="6295" y="8211"/>
              <a:ext cx="159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400" dirty="0">
                  <a:latin typeface="Arial" panose="020B0604020202020204" pitchFamily="34" charset="0"/>
                  <a:ea typeface="华文行楷" panose="02010800040101010101" pitchFamily="2" charset="-122"/>
                  <a:sym typeface="宋体" panose="02010600030101010101" pitchFamily="2" charset="-122"/>
                </a:rPr>
                <a:t>chòng</a:t>
              </a:r>
              <a:endParaRPr lang="zh-CN" altLang="en-US" sz="2400" dirty="0"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98500" y="4175125"/>
            <a:ext cx="130175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44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穿上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6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267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196" name="文本框 1"/>
          <p:cNvSpPr txBox="1"/>
          <p:nvPr/>
        </p:nvSpPr>
        <p:spPr>
          <a:xfrm>
            <a:off x="982663" y="1757363"/>
            <a:ext cx="739457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小草从地下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探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出头来，那是春天的眉毛吧？</a:t>
            </a:r>
          </a:p>
          <a:p>
            <a:pPr eaLnBrk="0" hangingPunct="0">
              <a:lnSpc>
                <a:spcPct val="200000"/>
              </a:lnSpc>
            </a:pP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早开的野花一朵两朵，那是春天的眼睛吧？</a:t>
            </a:r>
            <a:endParaRPr lang="zh-CN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eaLnBrk="0" hangingPunct="0">
              <a:lnSpc>
                <a:spcPct val="200000"/>
              </a:lnSpc>
            </a:pP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树木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吐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出点点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嫩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芽，那是春天的音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符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吧？</a:t>
            </a:r>
          </a:p>
          <a:p>
            <a:pPr eaLnBrk="0" hangingPunct="0">
              <a:lnSpc>
                <a:spcPct val="200000"/>
              </a:lnSpc>
            </a:pP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冻的小溪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叮叮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咚咚，那是春天的琴声吧？</a:t>
            </a:r>
          </a:p>
        </p:txBody>
      </p:sp>
      <p:sp>
        <p:nvSpPr>
          <p:cNvPr id="11269" name="文本框 1"/>
          <p:cNvSpPr txBox="1"/>
          <p:nvPr/>
        </p:nvSpPr>
        <p:spPr>
          <a:xfrm>
            <a:off x="276225" y="541338"/>
            <a:ext cx="8380095" cy="1383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春天像个害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羞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的小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姑娘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遮遮掩掩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，躲躲</a:t>
            </a:r>
            <a:r>
              <a:rPr lang="zh-CN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藏藏</a:t>
            </a: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  <a:p>
            <a:pPr eaLnBrk="0" hangingPunct="0">
              <a:lnSpc>
                <a:spcPct val="150000"/>
              </a:lnSpc>
            </a:pPr>
            <a:r>
              <a:rPr lang="zh-CN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我们仔细地找哇，找哇。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52090" y="5295900"/>
            <a:ext cx="5986145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滴滴答答、哗哗啦啦、噼噼啪啪、叽叽喳喳</a:t>
            </a:r>
          </a:p>
          <a:p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2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2290" name="AutoShape 4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2291" name="AutoShape 6" descr="https://timgsa.baidu.com/timg?image&amp;quality=80&amp;size=b9999_10000&amp;sec=1517118634570&amp;di=197646a080a1effe5fc1332c82062a1c&amp;imgtype=0&amp;src=http%3A%2F%2Fuploads.pincai.com%2Fimage%2F201702%2F271488185033382982.jpg"/>
          <p:cNvSpPr>
            <a:spLocks noChangeAspect="1"/>
          </p:cNvSpPr>
          <p:nvPr/>
        </p:nvSpPr>
        <p:spPr>
          <a:xfrm>
            <a:off x="144463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eaLnBrk="0" hangingPunct="0"/>
            <a:endParaRPr lang="zh-CN" altLang="en-US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2292" name="文本框 1"/>
          <p:cNvSpPr txBox="1"/>
          <p:nvPr/>
        </p:nvSpPr>
        <p:spPr>
          <a:xfrm>
            <a:off x="584200" y="574675"/>
            <a:ext cx="7974013" cy="32305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4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春天来了！我们看到了她，我们听到了她，我们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到了它。她在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柳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枝上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荡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秋千，在风筝的尾巴上摇哇摇；她在喜鹊、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杜鹃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嘴里叫，在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桃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花、</a:t>
            </a:r>
            <a:r>
              <a:rPr lang="zh-CN" altLang="zh-CN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杏</a:t>
            </a:r>
            <a:r>
              <a:rPr lang="zh-CN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花枝头笑</a:t>
            </a:r>
            <a:r>
              <a:rPr lang="en-US" altLang="zh-CN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……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"/>
          <p:cNvSpPr>
            <a:spLocks noGrp="1"/>
          </p:cNvSpPr>
          <p:nvPr>
            <p:ph type="title"/>
          </p:nvPr>
        </p:nvSpPr>
        <p:spPr>
          <a:xfrm>
            <a:off x="36513" y="-7937"/>
            <a:ext cx="3565525" cy="1143000"/>
          </a:xfrm>
        </p:spPr>
        <p:txBody>
          <a:bodyPr vert="horz" wrap="square" lIns="91440" tIns="45720" rIns="91440" bIns="45720" anchor="ctr"/>
          <a:lstStyle/>
          <a:p>
            <a:pPr algn="l"/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左右结构：</a:t>
            </a:r>
          </a:p>
        </p:txBody>
      </p:sp>
      <p:grpSp>
        <p:nvGrpSpPr>
          <p:cNvPr id="13314" name="Group 10"/>
          <p:cNvGrpSpPr/>
          <p:nvPr/>
        </p:nvGrpSpPr>
        <p:grpSpPr>
          <a:xfrm>
            <a:off x="204788" y="896938"/>
            <a:ext cx="2781300" cy="2781300"/>
            <a:chOff x="0" y="0"/>
            <a:chExt cx="1776" cy="1776"/>
          </a:xfrm>
        </p:grpSpPr>
        <p:sp>
          <p:nvSpPr>
            <p:cNvPr id="13315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16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17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sp>
        <p:nvSpPr>
          <p:cNvPr id="13318" name="文本框 7"/>
          <p:cNvSpPr txBox="1"/>
          <p:nvPr/>
        </p:nvSpPr>
        <p:spPr>
          <a:xfrm>
            <a:off x="347663" y="1031875"/>
            <a:ext cx="2724150" cy="26463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冲</a:t>
            </a:r>
          </a:p>
        </p:txBody>
      </p:sp>
      <p:grpSp>
        <p:nvGrpSpPr>
          <p:cNvPr id="13319" name="Group 10"/>
          <p:cNvGrpSpPr/>
          <p:nvPr/>
        </p:nvGrpSpPr>
        <p:grpSpPr>
          <a:xfrm>
            <a:off x="3224213" y="860425"/>
            <a:ext cx="2781300" cy="2781300"/>
            <a:chOff x="0" y="0"/>
            <a:chExt cx="1776" cy="1776"/>
          </a:xfrm>
        </p:grpSpPr>
        <p:sp>
          <p:nvSpPr>
            <p:cNvPr id="13320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21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22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3323" name="Group 10"/>
          <p:cNvGrpSpPr/>
          <p:nvPr/>
        </p:nvGrpSpPr>
        <p:grpSpPr>
          <a:xfrm>
            <a:off x="6215063" y="858838"/>
            <a:ext cx="2781300" cy="2781300"/>
            <a:chOff x="0" y="0"/>
            <a:chExt cx="1776" cy="1776"/>
          </a:xfrm>
        </p:grpSpPr>
        <p:sp>
          <p:nvSpPr>
            <p:cNvPr id="13324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25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26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3327" name="Group 10"/>
          <p:cNvGrpSpPr/>
          <p:nvPr/>
        </p:nvGrpSpPr>
        <p:grpSpPr>
          <a:xfrm>
            <a:off x="204788" y="3889375"/>
            <a:ext cx="2781300" cy="2781300"/>
            <a:chOff x="0" y="0"/>
            <a:chExt cx="1776" cy="1776"/>
          </a:xfrm>
        </p:grpSpPr>
        <p:sp>
          <p:nvSpPr>
            <p:cNvPr id="13328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29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30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3331" name="Group 10"/>
          <p:cNvGrpSpPr/>
          <p:nvPr/>
        </p:nvGrpSpPr>
        <p:grpSpPr>
          <a:xfrm>
            <a:off x="3224213" y="3889375"/>
            <a:ext cx="2781300" cy="2781300"/>
            <a:chOff x="0" y="0"/>
            <a:chExt cx="1776" cy="1776"/>
          </a:xfrm>
        </p:grpSpPr>
        <p:sp>
          <p:nvSpPr>
            <p:cNvPr id="13332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33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34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13335" name="Group 10"/>
          <p:cNvGrpSpPr/>
          <p:nvPr/>
        </p:nvGrpSpPr>
        <p:grpSpPr>
          <a:xfrm>
            <a:off x="6215063" y="3889375"/>
            <a:ext cx="2781300" cy="2781300"/>
            <a:chOff x="0" y="0"/>
            <a:chExt cx="1776" cy="1776"/>
          </a:xfrm>
        </p:grpSpPr>
        <p:sp>
          <p:nvSpPr>
            <p:cNvPr id="13336" name="Rectangle 11"/>
            <p:cNvSpPr/>
            <p:nvPr/>
          </p:nvSpPr>
          <p:spPr>
            <a:xfrm>
              <a:off x="0" y="0"/>
              <a:ext cx="1776" cy="1776"/>
            </a:xfrm>
            <a:prstGeom prst="rect">
              <a:avLst/>
            </a:prstGeom>
            <a:solidFill>
              <a:srgbClr val="FFFFCC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 eaLnBrk="0" hangingPunct="0"/>
              <a:endParaRPr lang="zh-CN" altLang="en-US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3337" name="Line 12"/>
            <p:cNvSpPr/>
            <p:nvPr/>
          </p:nvSpPr>
          <p:spPr>
            <a:xfrm>
              <a:off x="48" y="864"/>
              <a:ext cx="1728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  <p:sp>
          <p:nvSpPr>
            <p:cNvPr id="13338" name="Line 13"/>
            <p:cNvSpPr/>
            <p:nvPr/>
          </p:nvSpPr>
          <p:spPr>
            <a:xfrm>
              <a:off x="912" y="0"/>
              <a:ext cx="0" cy="177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</p:sp>
      </p:grpSp>
      <p:sp>
        <p:nvSpPr>
          <p:cNvPr id="13339" name="文本框 7"/>
          <p:cNvSpPr txBox="1"/>
          <p:nvPr/>
        </p:nvSpPr>
        <p:spPr>
          <a:xfrm>
            <a:off x="3435350" y="995363"/>
            <a:ext cx="2724150" cy="26463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姑</a:t>
            </a:r>
          </a:p>
        </p:txBody>
      </p:sp>
      <p:sp>
        <p:nvSpPr>
          <p:cNvPr id="13340" name="文本框 7"/>
          <p:cNvSpPr txBox="1"/>
          <p:nvPr/>
        </p:nvSpPr>
        <p:spPr>
          <a:xfrm>
            <a:off x="3435350" y="3921125"/>
            <a:ext cx="2724150" cy="26447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柳</a:t>
            </a:r>
          </a:p>
        </p:txBody>
      </p:sp>
      <p:sp>
        <p:nvSpPr>
          <p:cNvPr id="13341" name="文本框 7"/>
          <p:cNvSpPr txBox="1"/>
          <p:nvPr/>
        </p:nvSpPr>
        <p:spPr>
          <a:xfrm>
            <a:off x="347663" y="3889375"/>
            <a:ext cx="2724150" cy="26463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吐</a:t>
            </a:r>
          </a:p>
        </p:txBody>
      </p:sp>
      <p:sp>
        <p:nvSpPr>
          <p:cNvPr id="13342" name="文本框 7"/>
          <p:cNvSpPr txBox="1"/>
          <p:nvPr/>
        </p:nvSpPr>
        <p:spPr>
          <a:xfrm>
            <a:off x="6408738" y="3921125"/>
            <a:ext cx="2724150" cy="26447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桃</a:t>
            </a:r>
          </a:p>
        </p:txBody>
      </p:sp>
      <p:sp>
        <p:nvSpPr>
          <p:cNvPr id="13343" name="文本框 7"/>
          <p:cNvSpPr txBox="1"/>
          <p:nvPr/>
        </p:nvSpPr>
        <p:spPr>
          <a:xfrm>
            <a:off x="6408738" y="965200"/>
            <a:ext cx="2724150" cy="26447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6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微软雅黑"/>
        <a:ea typeface="微软雅黑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课件1：最后一分钟">
  <a:themeElements>
    <a:clrScheme name="课件1：最后一分钟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课件1：最后一分钟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>
            <a:latin typeface="华文行楷" panose="02010800040101010101" pitchFamily="2" charset="-122"/>
            <a:ea typeface="华文行楷" panose="02010800040101010101" pitchFamily="2" charset="-122"/>
          </a:defRPr>
        </a:defPPr>
      </a:lstStyle>
    </a:txDef>
  </a:objectDefaults>
  <a:extraClrSchemeLst>
    <a:extraClrScheme>
      <a:clrScheme name="课件1：最后一分钟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课件1：最后一分钟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课件1：最后一分钟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课件1：最后一分钟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课件1：最后一分钟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课件1：最后一分钟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课件1：最后一分钟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课件1：最后一分钟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756</Words>
  <Application>Microsoft Office PowerPoint</Application>
  <PresentationFormat>全屏显示(4:3)</PresentationFormat>
  <Paragraphs>110</Paragraphs>
  <Slides>29</Slides>
  <Notes>3</Notes>
  <HiddenSlides>0</HiddenSlides>
  <MMClips>1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1_Office 主题</vt:lpstr>
      <vt:lpstr>课件1：最后一分钟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左右结构：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上下结构：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153</cp:revision>
  <dcterms:created xsi:type="dcterms:W3CDTF">2016-09-12T09:17:00Z</dcterms:created>
  <dcterms:modified xsi:type="dcterms:W3CDTF">2019-01-26T08:07:51Z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2052-10.1.0.7669</vt:lpwstr>
  </property>
</Properties>
</file>