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sldIdLst>
    <p:sldId id="390" r:id="rId3"/>
    <p:sldId id="496" r:id="rId4"/>
    <p:sldId id="499" r:id="rId5"/>
    <p:sldId id="500" r:id="rId6"/>
    <p:sldId id="501" r:id="rId7"/>
    <p:sldId id="442" r:id="rId8"/>
    <p:sldId id="443" r:id="rId9"/>
    <p:sldId id="469" r:id="rId10"/>
    <p:sldId id="444" r:id="rId11"/>
    <p:sldId id="470" r:id="rId12"/>
    <p:sldId id="445" r:id="rId13"/>
    <p:sldId id="446" r:id="rId14"/>
    <p:sldId id="447" r:id="rId15"/>
    <p:sldId id="536" r:id="rId16"/>
    <p:sldId id="395" r:id="rId17"/>
    <p:sldId id="503" r:id="rId18"/>
    <p:sldId id="504" r:id="rId19"/>
    <p:sldId id="505" r:id="rId20"/>
    <p:sldId id="506" r:id="rId21"/>
    <p:sldId id="539" r:id="rId22"/>
    <p:sldId id="538" r:id="rId23"/>
    <p:sldId id="550" r:id="rId24"/>
    <p:sldId id="551" r:id="rId25"/>
    <p:sldId id="540" r:id="rId26"/>
    <p:sldId id="394" r:id="rId27"/>
    <p:sldId id="552" r:id="rId28"/>
    <p:sldId id="423" r:id="rId29"/>
    <p:sldId id="448" r:id="rId30"/>
    <p:sldId id="418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0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00B7321-A79B-4C3E-8478-40822A933830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pPr lvl="0" indent="0" algn="r">
                <a:buFont typeface="Arial" panose="020B0604020202020204" pitchFamily="34" charset="0"/>
                <a:buChar char="•"/>
              </a:pPr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pPr lvl="0" indent="0" algn="r">
                <a:buFont typeface="Arial" panose="020B0604020202020204" pitchFamily="34" charset="0"/>
                <a:buChar char="•"/>
              </a:pPr>
              <a:t>10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pPr lvl="0" indent="0" algn="r">
                <a:buFont typeface="Arial" panose="020B0604020202020204" pitchFamily="34" charset="0"/>
                <a:buChar char="•"/>
              </a:pPr>
              <a:t>21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92E096-B56B-49A3-8524-C66316740D6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2" descr="D:\花纹\儿童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29313" y="5548313"/>
            <a:ext cx="2973387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5" descr="D:\花纹\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791341-CB5C-4DAB-BC3A-5DCD5A114B9E}" type="slidenum">
              <a:rPr kumimoji="0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1.mp3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3"/>
          <p:cNvSpPr txBox="1"/>
          <p:nvPr/>
        </p:nvSpPr>
        <p:spPr>
          <a:xfrm>
            <a:off x="2032000" y="1690688"/>
            <a:ext cx="5249863" cy="1570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9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9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找</a:t>
            </a:r>
            <a:r>
              <a:rPr lang="zh-CN" altLang="en-US" sz="9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春</a:t>
            </a:r>
            <a:r>
              <a:rPr lang="zh-CN" altLang="en-US" sz="9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</a:t>
            </a:r>
          </a:p>
        </p:txBody>
      </p:sp>
      <p:sp>
        <p:nvSpPr>
          <p:cNvPr id="4098" name="文本框 2"/>
          <p:cNvSpPr txBox="1"/>
          <p:nvPr/>
        </p:nvSpPr>
        <p:spPr>
          <a:xfrm>
            <a:off x="3192463" y="3513138"/>
            <a:ext cx="226215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第一课时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99" name="文本框 1"/>
          <p:cNvSpPr txBox="1"/>
          <p:nvPr/>
        </p:nvSpPr>
        <p:spPr>
          <a:xfrm>
            <a:off x="327171" y="268447"/>
            <a:ext cx="72145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统编语文教材小学二年级下册第一单元</a:t>
            </a:r>
            <a:endParaRPr lang="zh-CN" altLang="en-US" sz="2800" dirty="0">
              <a:solidFill>
                <a:srgbClr val="30303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/>
          <p:nvPr/>
        </p:nvSpPr>
        <p:spPr>
          <a:xfrm>
            <a:off x="2033588" y="1735138"/>
            <a:ext cx="5249862" cy="1570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9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altLang="en-US" sz="9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找</a:t>
            </a:r>
            <a:r>
              <a:rPr lang="zh-CN" altLang="en-US" sz="9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春</a:t>
            </a:r>
            <a:r>
              <a:rPr lang="zh-CN" altLang="en-US" sz="9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</a:t>
            </a:r>
          </a:p>
        </p:txBody>
      </p:sp>
      <p:sp>
        <p:nvSpPr>
          <p:cNvPr id="14338" name="文本框 2"/>
          <p:cNvSpPr txBox="1"/>
          <p:nvPr/>
        </p:nvSpPr>
        <p:spPr>
          <a:xfrm>
            <a:off x="3106738" y="3530600"/>
            <a:ext cx="29305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（第二课时）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9" name="文本框 1"/>
          <p:cNvSpPr txBox="1"/>
          <p:nvPr/>
        </p:nvSpPr>
        <p:spPr>
          <a:xfrm>
            <a:off x="84138" y="117475"/>
            <a:ext cx="4094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统编二年级下册第一单元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文本框 99"/>
          <p:cNvSpPr txBox="1"/>
          <p:nvPr/>
        </p:nvSpPr>
        <p:spPr>
          <a:xfrm>
            <a:off x="1192213" y="1281113"/>
            <a:ext cx="6761162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野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芽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树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草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桃</a:t>
            </a:r>
          </a:p>
          <a:p>
            <a:pPr eaLnBrk="0" hangingPunct="0"/>
            <a:endParaRPr lang="zh-CN" altLang="zh-CN" sz="6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枝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柳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花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嫩</a:t>
            </a:r>
            <a:r>
              <a:rPr lang="en-US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6000" b="1">
                <a:latin typeface="华文楷体" panose="02010600040101010101" pitchFamily="2" charset="-122"/>
                <a:ea typeface="华文楷体" panose="02010600040101010101" pitchFamily="2" charset="-122"/>
              </a:rPr>
              <a:t>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10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文本框 99"/>
          <p:cNvSpPr txBox="1"/>
          <p:nvPr/>
        </p:nvSpPr>
        <p:spPr>
          <a:xfrm>
            <a:off x="671513" y="1082675"/>
            <a:ext cx="81915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春天来了，我们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_____________</a:t>
            </a:r>
            <a:r>
              <a:rPr lang="zh-CN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了她，我们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____________</a:t>
            </a:r>
            <a:r>
              <a:rPr lang="zh-CN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了她，我们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__________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了她，我们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</a:t>
            </a:r>
            <a:r>
              <a:rPr lang="zh-CN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了她。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文本框 1"/>
          <p:cNvSpPr txBox="1"/>
          <p:nvPr/>
        </p:nvSpPr>
        <p:spPr>
          <a:xfrm>
            <a:off x="533400" y="2047875"/>
            <a:ext cx="8469313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我们几个孩子</a:t>
            </a:r>
            <a:r>
              <a:rPr lang="zh-CN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脱掉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棉袄，</a:t>
            </a:r>
            <a:r>
              <a:rPr lang="zh-CN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冲出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家门，</a:t>
            </a:r>
            <a:r>
              <a:rPr lang="zh-CN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奔向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田野，去寻找春天。</a:t>
            </a:r>
          </a:p>
        </p:txBody>
      </p:sp>
      <p:sp>
        <p:nvSpPr>
          <p:cNvPr id="18437" name="文本框 99"/>
          <p:cNvSpPr txBox="1"/>
          <p:nvPr/>
        </p:nvSpPr>
        <p:spPr>
          <a:xfrm>
            <a:off x="396875" y="1279525"/>
            <a:ext cx="71945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春天来了！春天来了！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/>
          <p:nvPr/>
        </p:nvSpPr>
        <p:spPr>
          <a:xfrm>
            <a:off x="758825" y="620713"/>
            <a:ext cx="7626350" cy="4154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zh-CN" sz="4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春天像个害羞的小姑娘，</a:t>
            </a:r>
            <a:r>
              <a:rPr lang="zh-CN" altLang="zh-CN" sz="4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遮遮掩掩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4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躲躲藏藏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。我们</a:t>
            </a:r>
            <a:r>
              <a:rPr lang="zh-CN" altLang="zh-CN" sz="4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仔细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地找哇，找哇。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9458"/>
          <p:cNvSpPr txBox="1"/>
          <p:nvPr/>
        </p:nvSpPr>
        <p:spPr>
          <a:xfrm>
            <a:off x="-142875" y="106363"/>
            <a:ext cx="9296400" cy="6324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小草从地下探出头来，那是春天的眉毛吧？</a:t>
            </a:r>
          </a:p>
          <a:p>
            <a:pPr eaLnBrk="0" hangingPunct="0"/>
            <a:endParaRPr lang="zh-CN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早开的野花一朵两朵，那是春天的眼睛吧？</a:t>
            </a:r>
          </a:p>
          <a:p>
            <a:pPr eaLnBrk="0" hangingPunct="0"/>
            <a:endParaRPr lang="zh-CN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树木吐出点点嫩芽，那是春天的音符吧？</a:t>
            </a:r>
          </a:p>
          <a:p>
            <a:pPr eaLnBrk="0" hangingPunct="0"/>
            <a:endParaRPr lang="zh-CN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解冻的小溪叮叮咚咚，那是春天的琴声吧？</a:t>
            </a:r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640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7" y="-1587"/>
            <a:ext cx="9159875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640.webp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62" y="11113"/>
            <a:ext cx="9158287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 descr="640.webp (2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62" y="-6350"/>
            <a:ext cx="9167812" cy="688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640.webp (3)"/>
          <p:cNvPicPr>
            <a:picLocks noChangeAspect="1"/>
          </p:cNvPicPr>
          <p:nvPr/>
        </p:nvPicPr>
        <p:blipFill>
          <a:blip r:embed="rId2" cstate="print"/>
          <a:srcRect l="9451" r="4178"/>
          <a:stretch>
            <a:fillRect/>
          </a:stretch>
        </p:blipFill>
        <p:spPr>
          <a:xfrm>
            <a:off x="-12700" y="3175"/>
            <a:ext cx="9156700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 descr="u=571788215,2184402349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9458"/>
          <p:cNvSpPr txBox="1"/>
          <p:nvPr/>
        </p:nvSpPr>
        <p:spPr>
          <a:xfrm>
            <a:off x="-142875" y="106363"/>
            <a:ext cx="9296400" cy="6324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小草从地下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出头来，那是春天的眉毛吧？</a:t>
            </a: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早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的野花一朵两朵，那是春天的眼睛吧？</a:t>
            </a: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树木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吐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出点点</a:t>
            </a:r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嫩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芽，那是春天的音符吧？</a:t>
            </a: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解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冻的小溪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叮叮咚咚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，那是春天的琴声吧？</a:t>
            </a: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1112838" y="631825"/>
            <a:ext cx="6916737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小草从地下探出头来，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那是春天的眉毛吧？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　　　　　　　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那是春天的</a:t>
            </a:r>
            <a:r>
              <a:rPr lang="zh-CN" altLang="en-US" sz="32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　　　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吧？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9458"/>
          <p:cNvSpPr txBox="1"/>
          <p:nvPr/>
        </p:nvSpPr>
        <p:spPr>
          <a:xfrm>
            <a:off x="-142875" y="106363"/>
            <a:ext cx="9296400" cy="6324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小草从地下探出头来，那是春天的眉毛吧？</a:t>
            </a:r>
          </a:p>
          <a:p>
            <a:pPr eaLnBrk="0" hangingPunct="0"/>
            <a:endParaRPr lang="zh-CN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早开的野花一朵两朵，那是春天的眼睛吧？</a:t>
            </a:r>
          </a:p>
          <a:p>
            <a:pPr eaLnBrk="0" hangingPunct="0"/>
            <a:endParaRPr lang="zh-CN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树木吐出点点嫩芽，那是春天的音符吧？</a:t>
            </a:r>
          </a:p>
          <a:p>
            <a:pPr eaLnBrk="0" hangingPunct="0"/>
            <a:endParaRPr lang="zh-CN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解冻的小溪叮叮咚咚，那是春天的琴声吧？</a:t>
            </a:r>
          </a:p>
          <a:p>
            <a:pPr eaLnBrk="0" hangingPunct="0"/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</a:p>
        </p:txBody>
      </p:sp>
      <p:pic>
        <p:nvPicPr>
          <p:cNvPr id="3" name="配乐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51215" y="63023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8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584200" y="574675"/>
            <a:ext cx="7974013" cy="3230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春天来了！我们看到了她，我们听到了她，我们触到了它。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她在柳枝上荡秋千，在风筝的尾巴上摇哇摇；她在喜鹊、杜鹃嘴里叫，在桃花、杏花枝头笑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 descr="640.webp (4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" y="5398"/>
            <a:ext cx="9137650" cy="6846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584200" y="574675"/>
            <a:ext cx="7974013" cy="3230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春天来了！我们看到了她，我们听到了她，我们触到了它。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她在柳枝上荡秋千，在风筝的尾巴上摇哇摇；她在喜鹊、杜鹃嘴里叫，在桃花、杏花枝头笑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750" y="970915"/>
            <a:ext cx="70434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</a:t>
            </a:r>
            <a:r>
              <a:rPr lang="en-US" altLang="zh-CN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</a:t>
            </a:r>
            <a:r>
              <a:rPr lang="zh-CN" altLang="zh-CN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春天来了！我们看到了她，我们听到了她，我们触到了它。</a:t>
            </a:r>
          </a:p>
          <a:p>
            <a:pPr>
              <a:lnSpc>
                <a:spcPct val="200000"/>
              </a:lnSpc>
            </a:pPr>
            <a:r>
              <a:rPr lang="zh-CN" altLang="zh-CN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春天</a:t>
            </a:r>
            <a:r>
              <a:rPr lang="en-US" altLang="zh-CN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____________________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99"/>
          <p:cNvSpPr txBox="1"/>
          <p:nvPr/>
        </p:nvSpPr>
        <p:spPr>
          <a:xfrm>
            <a:off x="598488" y="692150"/>
            <a:ext cx="8053387" cy="56308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304800" eaLnBrk="0" hangingPunct="0">
              <a:lnSpc>
                <a:spcPct val="150000"/>
              </a:lnSpc>
            </a:pP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风，摇绿了树的枝条，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看到第一朵雏菊开放，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水，漂白了鸭的羽毛，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我会禁不住欣喜地雀跃，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盼望了整整一个冬天，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小花朵，你还认得我吗？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你看，春天已经来到！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你看我又长高了多少！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让我们换上春装，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来到去年叶落的枝头，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像小鸟换上新的羽毛，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等待它吐出新的绿苞；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飞过树林，飞上山冈，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再去唤醒沉睡的溪流，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去聆听春天的欢笑。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听它唱歌，和它一起奔跑。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看到第一只蝴蝶飞，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走累了，我就躺在田野上，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它牵引着我的双脚；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头顶有明丽的太阳照耀。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我高兴地捕捉住它，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是谁搔痒了我的面颊？　　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又爱怜地把它放掉。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啊，身边又钻出嫩绿的小草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46" name="文本框 2"/>
          <p:cNvSpPr txBox="1"/>
          <p:nvPr/>
        </p:nvSpPr>
        <p:spPr>
          <a:xfrm>
            <a:off x="3454400" y="47625"/>
            <a:ext cx="50800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春的消息</a:t>
            </a:r>
            <a:endParaRPr lang="zh-CN" altLang="en-US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65525" cy="1143000"/>
          </a:xfrm>
        </p:spPr>
        <p:txBody>
          <a:bodyPr vert="horz" wrap="square" lIns="91440" tIns="45720" rIns="91440" bIns="45720" anchor="ctr"/>
          <a:lstStyle/>
          <a:p>
            <a:pPr algn="l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上下结构：</a:t>
            </a:r>
          </a:p>
        </p:txBody>
      </p:sp>
      <p:grpSp>
        <p:nvGrpSpPr>
          <p:cNvPr id="32770" name="Group 10"/>
          <p:cNvGrpSpPr/>
          <p:nvPr/>
        </p:nvGrpSpPr>
        <p:grpSpPr>
          <a:xfrm>
            <a:off x="223838" y="1911350"/>
            <a:ext cx="2781300" cy="2781300"/>
            <a:chOff x="0" y="0"/>
            <a:chExt cx="1776" cy="1776"/>
          </a:xfrm>
        </p:grpSpPr>
        <p:sp>
          <p:nvSpPr>
            <p:cNvPr id="32771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2772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2773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32774" name="文本框 7"/>
          <p:cNvSpPr txBox="1"/>
          <p:nvPr/>
        </p:nvSpPr>
        <p:spPr>
          <a:xfrm>
            <a:off x="457200" y="1962150"/>
            <a:ext cx="2724150" cy="2647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寻</a:t>
            </a:r>
          </a:p>
        </p:txBody>
      </p:sp>
      <p:grpSp>
        <p:nvGrpSpPr>
          <p:cNvPr id="32775" name="Group 10"/>
          <p:cNvGrpSpPr/>
          <p:nvPr/>
        </p:nvGrpSpPr>
        <p:grpSpPr>
          <a:xfrm>
            <a:off x="3270250" y="1933575"/>
            <a:ext cx="2781300" cy="2781300"/>
            <a:chOff x="0" y="0"/>
            <a:chExt cx="1776" cy="1776"/>
          </a:xfrm>
        </p:grpSpPr>
        <p:sp>
          <p:nvSpPr>
            <p:cNvPr id="32776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2777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2778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32779" name="文本框 7"/>
          <p:cNvSpPr txBox="1"/>
          <p:nvPr/>
        </p:nvSpPr>
        <p:spPr>
          <a:xfrm>
            <a:off x="3517900" y="1933575"/>
            <a:ext cx="2724150" cy="2647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荡</a:t>
            </a:r>
          </a:p>
        </p:txBody>
      </p:sp>
      <p:grpSp>
        <p:nvGrpSpPr>
          <p:cNvPr id="32780" name="Group 10"/>
          <p:cNvGrpSpPr/>
          <p:nvPr/>
        </p:nvGrpSpPr>
        <p:grpSpPr>
          <a:xfrm>
            <a:off x="6242050" y="1944688"/>
            <a:ext cx="2781300" cy="2781300"/>
            <a:chOff x="0" y="0"/>
            <a:chExt cx="1776" cy="1776"/>
          </a:xfrm>
        </p:grpSpPr>
        <p:sp>
          <p:nvSpPr>
            <p:cNvPr id="32781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2782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2783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32784" name="文本框 7"/>
          <p:cNvSpPr txBox="1"/>
          <p:nvPr/>
        </p:nvSpPr>
        <p:spPr>
          <a:xfrm>
            <a:off x="6570663" y="1992313"/>
            <a:ext cx="2724150" cy="2647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8129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文本框 99"/>
          <p:cNvSpPr txBox="1"/>
          <p:nvPr/>
        </p:nvSpPr>
        <p:spPr>
          <a:xfrm>
            <a:off x="261938" y="249238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我眼中的春天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795" name="文本框 1"/>
          <p:cNvSpPr txBox="1"/>
          <p:nvPr/>
        </p:nvSpPr>
        <p:spPr>
          <a:xfrm>
            <a:off x="479425" y="1274763"/>
            <a:ext cx="8183563" cy="37226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读春天：</a:t>
            </a:r>
            <a:r>
              <a:rPr lang="zh-CN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选择有关描写春天的诗句或文章读出春天的美。</a:t>
            </a:r>
          </a:p>
          <a:p>
            <a:pPr eaLnBrk="0" hangingPunct="0"/>
            <a:endParaRPr lang="zh-CN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说春天：</a:t>
            </a:r>
            <a:r>
              <a:rPr lang="zh-CN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结合生活实践，描绘自己看到的春天。</a:t>
            </a:r>
          </a:p>
          <a:p>
            <a:pPr eaLnBrk="0" hangingPunct="0"/>
            <a:endParaRPr lang="zh-CN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写春天：</a:t>
            </a:r>
            <a:r>
              <a:rPr lang="zh-CN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写出自己在春天里的发现。</a:t>
            </a:r>
          </a:p>
          <a:p>
            <a:pPr eaLnBrk="0" hangingPunct="0"/>
            <a:endParaRPr lang="zh-CN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画春天：</a:t>
            </a:r>
            <a:r>
              <a:rPr lang="zh-CN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把看到的，想到的春天画下来。</a:t>
            </a:r>
          </a:p>
          <a:p>
            <a:pPr eaLnBrk="0" hangingPunct="0"/>
            <a:endParaRPr lang="zh-CN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演春天：</a:t>
            </a:r>
            <a:r>
              <a:rPr lang="zh-CN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用歌曲、舞蹈的方式表演春天。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 descr="u=3629666550,2602279666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" descr="u=4271536769,62955348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3" descr="u=571788215,2184402349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" y="2567940"/>
            <a:ext cx="27432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3" name="图片 4" descr="u=3629666550,2602279666&amp;fm=23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030" y="2567940"/>
            <a:ext cx="30480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4" name="图片 5" descr="u=4271536769,62955348&amp;fm=23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49" y="2567940"/>
            <a:ext cx="25908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220" name="文本框 2"/>
          <p:cNvSpPr txBox="1"/>
          <p:nvPr/>
        </p:nvSpPr>
        <p:spPr>
          <a:xfrm>
            <a:off x="1227138" y="876300"/>
            <a:ext cx="7053262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春天来了！春天来了！</a:t>
            </a:r>
          </a:p>
        </p:txBody>
      </p:sp>
      <p:grpSp>
        <p:nvGrpSpPr>
          <p:cNvPr id="9221" name="组合 3"/>
          <p:cNvGrpSpPr/>
          <p:nvPr/>
        </p:nvGrpSpPr>
        <p:grpSpPr>
          <a:xfrm>
            <a:off x="3960813" y="876300"/>
            <a:ext cx="4319587" cy="922338"/>
            <a:chOff x="6237" y="1380"/>
            <a:chExt cx="6803" cy="1452"/>
          </a:xfrm>
        </p:grpSpPr>
        <p:sp>
          <p:nvSpPr>
            <p:cNvPr id="9222" name="文本框 1"/>
            <p:cNvSpPr txBox="1"/>
            <p:nvPr/>
          </p:nvSpPr>
          <p:spPr>
            <a:xfrm>
              <a:off x="6237" y="1380"/>
              <a:ext cx="1370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5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！</a:t>
              </a:r>
            </a:p>
          </p:txBody>
        </p:sp>
        <p:sp>
          <p:nvSpPr>
            <p:cNvPr id="9223" name="文本框 2"/>
            <p:cNvSpPr txBox="1"/>
            <p:nvPr/>
          </p:nvSpPr>
          <p:spPr>
            <a:xfrm>
              <a:off x="11670" y="1380"/>
              <a:ext cx="1370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5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宋体" panose="02010600030101010101" pitchFamily="2" charset="-122"/>
                </a:rPr>
                <a:t>！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文本框 1"/>
          <p:cNvSpPr txBox="1"/>
          <p:nvPr/>
        </p:nvSpPr>
        <p:spPr>
          <a:xfrm>
            <a:off x="698500" y="3281363"/>
            <a:ext cx="822801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脱</a:t>
            </a:r>
            <a:r>
              <a:rPr lang="zh-CN" altLang="zh-CN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掉棉</a:t>
            </a:r>
            <a:r>
              <a:rPr lang="zh-CN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袄</a:t>
            </a:r>
            <a:r>
              <a:rPr lang="zh-CN" altLang="zh-CN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冲</a:t>
            </a:r>
            <a:r>
              <a:rPr lang="zh-CN" altLang="zh-CN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出家门   </a:t>
            </a:r>
            <a:r>
              <a:rPr lang="zh-CN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奔</a:t>
            </a:r>
            <a:r>
              <a:rPr lang="zh-CN" altLang="zh-CN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向田野</a:t>
            </a:r>
            <a:endParaRPr lang="zh-CN" altLang="en-US" sz="4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4" name="文本框 2"/>
          <p:cNvSpPr txBox="1"/>
          <p:nvPr/>
        </p:nvSpPr>
        <p:spPr>
          <a:xfrm>
            <a:off x="520700" y="669925"/>
            <a:ext cx="8469313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我们几个孩子脱掉棉袄，冲出家门，奔向田野，去</a:t>
            </a:r>
            <a:r>
              <a:rPr lang="zh-CN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寻找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春天。</a:t>
            </a:r>
          </a:p>
        </p:txBody>
      </p:sp>
      <p:grpSp>
        <p:nvGrpSpPr>
          <p:cNvPr id="10253" name="组合 12"/>
          <p:cNvGrpSpPr/>
          <p:nvPr/>
        </p:nvGrpSpPr>
        <p:grpSpPr>
          <a:xfrm>
            <a:off x="3462338" y="4175125"/>
            <a:ext cx="1404937" cy="1498600"/>
            <a:chOff x="5678" y="6576"/>
            <a:chExt cx="2213" cy="2359"/>
          </a:xfrm>
        </p:grpSpPr>
        <p:sp>
          <p:nvSpPr>
            <p:cNvPr id="10" name="左大括号 9"/>
            <p:cNvSpPr/>
            <p:nvPr/>
          </p:nvSpPr>
          <p:spPr>
            <a:xfrm>
              <a:off x="5678" y="6907"/>
              <a:ext cx="503" cy="1737"/>
            </a:xfrm>
            <a:prstGeom prst="leftBrace">
              <a:avLst>
                <a:gd name="adj1" fmla="val 8333"/>
                <a:gd name="adj2" fmla="val 49313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249" name="文本框 10"/>
            <p:cNvSpPr txBox="1"/>
            <p:nvPr/>
          </p:nvSpPr>
          <p:spPr>
            <a:xfrm>
              <a:off x="6295" y="6576"/>
              <a:ext cx="159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ea typeface="华文行楷" panose="02010800040101010101" pitchFamily="2" charset="-122"/>
                </a:rPr>
                <a:t>chōng</a:t>
              </a:r>
            </a:p>
          </p:txBody>
        </p:sp>
        <p:sp>
          <p:nvSpPr>
            <p:cNvPr id="10250" name="文本框 11"/>
            <p:cNvSpPr txBox="1"/>
            <p:nvPr/>
          </p:nvSpPr>
          <p:spPr>
            <a:xfrm>
              <a:off x="6295" y="8211"/>
              <a:ext cx="159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ea typeface="华文行楷" panose="02010800040101010101" pitchFamily="2" charset="-122"/>
                  <a:sym typeface="宋体" panose="02010600030101010101" pitchFamily="2" charset="-122"/>
                </a:rPr>
                <a:t>chòng</a:t>
              </a:r>
              <a:endPara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98500" y="4175125"/>
            <a:ext cx="130175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44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穿上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文本框 1"/>
          <p:cNvSpPr txBox="1"/>
          <p:nvPr/>
        </p:nvSpPr>
        <p:spPr>
          <a:xfrm>
            <a:off x="982663" y="1757363"/>
            <a:ext cx="739457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小草从地下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出头来，那是春天的眉毛吧？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早开的野花一朵两朵，那是春天的眼睛吧？</a:t>
            </a:r>
            <a:endParaRPr lang="zh-CN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树木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吐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出点点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嫩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芽，那是春天的音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符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吧？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冻的小溪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叮叮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咚咚，那是春天的琴声吧？</a:t>
            </a:r>
          </a:p>
        </p:txBody>
      </p:sp>
      <p:sp>
        <p:nvSpPr>
          <p:cNvPr id="11269" name="文本框 1"/>
          <p:cNvSpPr txBox="1"/>
          <p:nvPr/>
        </p:nvSpPr>
        <p:spPr>
          <a:xfrm>
            <a:off x="276225" y="541338"/>
            <a:ext cx="8380095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春天像个害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羞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的小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姑娘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遮遮掩掩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，躲躲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藏藏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我们仔细地找哇，找哇。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52090" y="5295900"/>
            <a:ext cx="59861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滴滴答答、哗哗啦啦、噼噼啪啪、叽叽喳喳</a:t>
            </a:r>
          </a:p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AutoShape 4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AutoShape 6" descr="https://timgsa.baidu.com/timg?image&amp;quality=80&amp;size=b9999_10000&amp;sec=1517118634570&amp;di=197646a080a1effe5fc1332c82062a1c&amp;imgtype=0&amp;src=http%3A%2F%2Fuploads.pincai.com%2Fimage%2F201702%2F271488185033382982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文本框 1"/>
          <p:cNvSpPr txBox="1"/>
          <p:nvPr/>
        </p:nvSpPr>
        <p:spPr>
          <a:xfrm>
            <a:off x="584200" y="574675"/>
            <a:ext cx="7974013" cy="3230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春天来了！我们看到了她，我们听到了她，我们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触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到了它。她在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柳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枝上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荡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秋千，在风筝的尾巴上摇哇摇；她在喜鹊、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杜鹃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嘴里叫，在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桃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花、</a:t>
            </a:r>
            <a:r>
              <a:rPr lang="zh-CN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杏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花枝头笑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36513" y="-7937"/>
            <a:ext cx="3565525" cy="1143000"/>
          </a:xfrm>
        </p:spPr>
        <p:txBody>
          <a:bodyPr vert="horz" wrap="square" lIns="91440" tIns="45720" rIns="91440" bIns="45720" anchor="ctr"/>
          <a:lstStyle/>
          <a:p>
            <a:pPr algn="l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左右结构：</a:t>
            </a:r>
          </a:p>
        </p:txBody>
      </p:sp>
      <p:grpSp>
        <p:nvGrpSpPr>
          <p:cNvPr id="13314" name="Group 10"/>
          <p:cNvGrpSpPr/>
          <p:nvPr/>
        </p:nvGrpSpPr>
        <p:grpSpPr>
          <a:xfrm>
            <a:off x="204788" y="896938"/>
            <a:ext cx="2781300" cy="2781300"/>
            <a:chOff x="0" y="0"/>
            <a:chExt cx="1776" cy="1776"/>
          </a:xfrm>
        </p:grpSpPr>
        <p:sp>
          <p:nvSpPr>
            <p:cNvPr id="13315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16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3317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13318" name="文本框 7"/>
          <p:cNvSpPr txBox="1"/>
          <p:nvPr/>
        </p:nvSpPr>
        <p:spPr>
          <a:xfrm>
            <a:off x="347663" y="1031875"/>
            <a:ext cx="2724150" cy="2646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冲</a:t>
            </a:r>
          </a:p>
        </p:txBody>
      </p:sp>
      <p:grpSp>
        <p:nvGrpSpPr>
          <p:cNvPr id="13319" name="Group 10"/>
          <p:cNvGrpSpPr/>
          <p:nvPr/>
        </p:nvGrpSpPr>
        <p:grpSpPr>
          <a:xfrm>
            <a:off x="3224213" y="860425"/>
            <a:ext cx="2781300" cy="2781300"/>
            <a:chOff x="0" y="0"/>
            <a:chExt cx="1776" cy="1776"/>
          </a:xfrm>
        </p:grpSpPr>
        <p:sp>
          <p:nvSpPr>
            <p:cNvPr id="13320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21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3322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3323" name="Group 10"/>
          <p:cNvGrpSpPr/>
          <p:nvPr/>
        </p:nvGrpSpPr>
        <p:grpSpPr>
          <a:xfrm>
            <a:off x="6215063" y="858838"/>
            <a:ext cx="2781300" cy="2781300"/>
            <a:chOff x="0" y="0"/>
            <a:chExt cx="1776" cy="1776"/>
          </a:xfrm>
        </p:grpSpPr>
        <p:sp>
          <p:nvSpPr>
            <p:cNvPr id="13324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25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3326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3327" name="Group 10"/>
          <p:cNvGrpSpPr/>
          <p:nvPr/>
        </p:nvGrpSpPr>
        <p:grpSpPr>
          <a:xfrm>
            <a:off x="204788" y="3889375"/>
            <a:ext cx="2781300" cy="2781300"/>
            <a:chOff x="0" y="0"/>
            <a:chExt cx="1776" cy="1776"/>
          </a:xfrm>
        </p:grpSpPr>
        <p:sp>
          <p:nvSpPr>
            <p:cNvPr id="13328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29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3330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3331" name="Group 10"/>
          <p:cNvGrpSpPr/>
          <p:nvPr/>
        </p:nvGrpSpPr>
        <p:grpSpPr>
          <a:xfrm>
            <a:off x="3224213" y="3889375"/>
            <a:ext cx="2781300" cy="2781300"/>
            <a:chOff x="0" y="0"/>
            <a:chExt cx="1776" cy="1776"/>
          </a:xfrm>
        </p:grpSpPr>
        <p:sp>
          <p:nvSpPr>
            <p:cNvPr id="13332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33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3334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3335" name="Group 10"/>
          <p:cNvGrpSpPr/>
          <p:nvPr/>
        </p:nvGrpSpPr>
        <p:grpSpPr>
          <a:xfrm>
            <a:off x="6215063" y="3889375"/>
            <a:ext cx="2781300" cy="2781300"/>
            <a:chOff x="0" y="0"/>
            <a:chExt cx="1776" cy="1776"/>
          </a:xfrm>
        </p:grpSpPr>
        <p:sp>
          <p:nvSpPr>
            <p:cNvPr id="13336" name="Rectangle 11"/>
            <p:cNvSpPr/>
            <p:nvPr/>
          </p:nvSpPr>
          <p:spPr>
            <a:xfrm>
              <a:off x="0" y="0"/>
              <a:ext cx="1776" cy="1776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37" name="Line 12"/>
            <p:cNvSpPr/>
            <p:nvPr/>
          </p:nvSpPr>
          <p:spPr>
            <a:xfrm>
              <a:off x="48" y="864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3338" name="Line 13"/>
            <p:cNvSpPr/>
            <p:nvPr/>
          </p:nvSpPr>
          <p:spPr>
            <a:xfrm>
              <a:off x="912" y="0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13339" name="文本框 7"/>
          <p:cNvSpPr txBox="1"/>
          <p:nvPr/>
        </p:nvSpPr>
        <p:spPr>
          <a:xfrm>
            <a:off x="3435350" y="995363"/>
            <a:ext cx="2724150" cy="2646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姑</a:t>
            </a:r>
          </a:p>
        </p:txBody>
      </p:sp>
      <p:sp>
        <p:nvSpPr>
          <p:cNvPr id="13340" name="文本框 7"/>
          <p:cNvSpPr txBox="1"/>
          <p:nvPr/>
        </p:nvSpPr>
        <p:spPr>
          <a:xfrm>
            <a:off x="3435350" y="3921125"/>
            <a:ext cx="2724150" cy="264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柳</a:t>
            </a:r>
          </a:p>
        </p:txBody>
      </p:sp>
      <p:sp>
        <p:nvSpPr>
          <p:cNvPr id="13341" name="文本框 7"/>
          <p:cNvSpPr txBox="1"/>
          <p:nvPr/>
        </p:nvSpPr>
        <p:spPr>
          <a:xfrm>
            <a:off x="347663" y="3889375"/>
            <a:ext cx="2724150" cy="2646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吐</a:t>
            </a:r>
          </a:p>
        </p:txBody>
      </p:sp>
      <p:sp>
        <p:nvSpPr>
          <p:cNvPr id="13342" name="文本框 7"/>
          <p:cNvSpPr txBox="1"/>
          <p:nvPr/>
        </p:nvSpPr>
        <p:spPr>
          <a:xfrm>
            <a:off x="6408738" y="3921125"/>
            <a:ext cx="2724150" cy="264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桃</a:t>
            </a:r>
          </a:p>
        </p:txBody>
      </p:sp>
      <p:sp>
        <p:nvSpPr>
          <p:cNvPr id="13343" name="文本框 7"/>
          <p:cNvSpPr txBox="1"/>
          <p:nvPr/>
        </p:nvSpPr>
        <p:spPr>
          <a:xfrm>
            <a:off x="6408738" y="965200"/>
            <a:ext cx="2724150" cy="264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课件1：最后一分钟">
  <a:themeElements>
    <a:clrScheme name="课件1：最后一分钟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课件1：最后一分钟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华文行楷" panose="02010800040101010101" pitchFamily="2" charset="-122"/>
            <a:ea typeface="华文行楷" panose="02010800040101010101" pitchFamily="2" charset="-122"/>
          </a:defRPr>
        </a:defPPr>
      </a:lstStyle>
    </a:txDef>
  </a:objectDefaults>
  <a:extraClrSchemeLst>
    <a:extraClrScheme>
      <a:clrScheme name="课件1：最后一分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课件1：最后一分钟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课件1：最后一分钟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课件1：最后一分钟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课件1：最后一分钟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课件1：最后一分钟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课件1：最后一分钟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课件1：最后一分钟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课件1：最后一分钟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课件1：最后一分钟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课件1：最后一分钟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课件1：最后一分钟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课件1：最后一分钟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全屏显示(4:3)</PresentationFormat>
  <Paragraphs>110</Paragraphs>
  <Slides>29</Slides>
  <Notes>3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1_Office 主题</vt:lpstr>
      <vt:lpstr>课件1：最后一分钟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左右结构：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上下结构：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pha</cp:lastModifiedBy>
  <cp:revision>153</cp:revision>
  <dcterms:created xsi:type="dcterms:W3CDTF">2016-09-12T09:17:00Z</dcterms:created>
  <dcterms:modified xsi:type="dcterms:W3CDTF">2019-01-26T08:07:51Z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</Properties>
</file>