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32"/>
  </p:notesMasterIdLst>
  <p:sldIdLst>
    <p:sldId id="390" r:id="rId3"/>
    <p:sldId id="352" r:id="rId4"/>
    <p:sldId id="351" r:id="rId5"/>
    <p:sldId id="350" r:id="rId6"/>
    <p:sldId id="305" r:id="rId7"/>
    <p:sldId id="266" r:id="rId8"/>
    <p:sldId id="384" r:id="rId9"/>
    <p:sldId id="272" r:id="rId10"/>
    <p:sldId id="382" r:id="rId11"/>
    <p:sldId id="264" r:id="rId12"/>
    <p:sldId id="383" r:id="rId13"/>
    <p:sldId id="334" r:id="rId14"/>
    <p:sldId id="316" r:id="rId15"/>
    <p:sldId id="317" r:id="rId16"/>
    <p:sldId id="387" r:id="rId17"/>
    <p:sldId id="330" r:id="rId18"/>
    <p:sldId id="388" r:id="rId19"/>
    <p:sldId id="308" r:id="rId20"/>
    <p:sldId id="385" r:id="rId21"/>
    <p:sldId id="331" r:id="rId22"/>
    <p:sldId id="318" r:id="rId23"/>
    <p:sldId id="389" r:id="rId24"/>
    <p:sldId id="319" r:id="rId25"/>
    <p:sldId id="320" r:id="rId26"/>
    <p:sldId id="332" r:id="rId27"/>
    <p:sldId id="335" r:id="rId28"/>
    <p:sldId id="333" r:id="rId29"/>
    <p:sldId id="312" r:id="rId30"/>
    <p:sldId id="418" r:id="rId31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0000CC"/>
    <a:srgbClr val="9900CC"/>
    <a:srgbClr val="006600"/>
    <a:srgbClr val="FF9900"/>
    <a:srgbClr val="FF3399"/>
    <a:srgbClr val="FF0066"/>
    <a:srgbClr val="00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97"/>
    <p:restoredTop sz="96493"/>
  </p:normalViewPr>
  <p:slideViewPr>
    <p:cSldViewPr snapToGrid="0" showGuides="1">
      <p:cViewPr varScale="1">
        <p:scale>
          <a:sx n="109" d="100"/>
          <a:sy n="109" d="100"/>
        </p:scale>
        <p:origin x="-846" y="-78"/>
      </p:cViewPr>
      <p:guideLst>
        <p:guide orient="horz" pos="2105"/>
        <p:guide pos="3875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54" d="100"/>
        <a:sy n="54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  <a:pPr lvl="0" algn="r" eaLnBrk="1" hangingPunct="1"/>
              <a:t>‹#›</a:t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6388" name="灯片编号占位符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  <a:pPr lvl="0" algn="r" eaLnBrk="1" hangingPunct="1"/>
              <a:t>3</a:t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6388" name="灯片编号占位符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  <a:pPr lvl="0" algn="r" eaLnBrk="1" hangingPunct="1"/>
              <a:t>5</a:t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en-US" altLang="zh-CN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en-US" altLang="zh-CN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en-US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51911"/>
            <a:ext cx="10515600" cy="366395"/>
          </a:xfrm>
        </p:spPr>
        <p:txBody>
          <a:bodyPr>
            <a:normAutofit/>
          </a:bodyPr>
          <a:lstStyle>
            <a:lvl1pPr algn="ctr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/>
            <a:fld id="{9A0DB2DC-4C9A-4742-B13C-FB6460FD3503}" type="slidenum">
              <a:rPr lang="zh-CN" altLang="en-US" dirty="0">
                <a:ea typeface="微软雅黑" panose="020B0503020204020204" pitchFamily="34" charset="-122"/>
              </a:rPr>
              <a:pPr algn="r"/>
              <a:t>‹#›</a:t>
            </a:fld>
            <a:endParaRPr lang="zh-CN" altLang="en-US" dirty="0"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51911"/>
            <a:ext cx="10515600" cy="366395"/>
          </a:xfrm>
        </p:spPr>
        <p:txBody>
          <a:bodyPr>
            <a:normAutofit/>
          </a:bodyPr>
          <a:lstStyle>
            <a:lvl1pPr algn="ctr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/>
            <a:fld id="{9A0DB2DC-4C9A-4742-B13C-FB6460FD3503}" type="slidenum">
              <a:rPr lang="zh-CN" altLang="en-US" dirty="0">
                <a:ea typeface="微软雅黑" panose="020B0503020204020204" pitchFamily="34" charset="-122"/>
              </a:rPr>
              <a:pPr algn="r"/>
              <a:t>‹#›</a:t>
            </a:fld>
            <a:endParaRPr lang="zh-CN" altLang="en-US" dirty="0"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  <a:ea typeface="微软雅黑" panose="020B0503020204020204" pitchFamily="34" charset="-122"/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>
    <p:fade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  <a:ea typeface="微软雅黑" panose="020B0503020204020204" pitchFamily="34" charset="-122"/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ransition spd="med">
    <p:fade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slide" Target="slide7.xml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slide" Target="slide10.xml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/>
          <p:cNvSpPr txBox="1"/>
          <p:nvPr/>
        </p:nvSpPr>
        <p:spPr>
          <a:xfrm>
            <a:off x="2754313" y="2289175"/>
            <a:ext cx="1087120" cy="206121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1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0</a:t>
            </a:r>
            <a:endParaRPr lang="zh-CN" altLang="en-US" sz="1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916726" y="1132114"/>
            <a:ext cx="5669280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5400" dirty="0">
                <a:latin typeface="楷体" panose="02010609060101010101" charset="-122"/>
                <a:ea typeface="楷体" panose="02010609060101010101" charset="-122"/>
                <a:sym typeface="+mn-ea"/>
              </a:rPr>
              <a:t>3.</a:t>
            </a:r>
            <a:r>
              <a:rPr lang="zh-CN" altLang="en-US" sz="5400" dirty="0">
                <a:latin typeface="楷体" panose="02010609060101010101" charset="-122"/>
                <a:ea typeface="楷体" panose="02010609060101010101" charset="-122"/>
                <a:sym typeface="+mn-ea"/>
              </a:rPr>
              <a:t>开满鲜花的小路</a:t>
            </a:r>
            <a:endParaRPr lang="zh-CN" altLang="en-US" sz="5400" dirty="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6" name="图片 5" descr="开满鲜花的小路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2D4">
                  <a:alpha val="100000"/>
                </a:srgbClr>
              </a:clrFrom>
              <a:clrTo>
                <a:srgbClr val="FDF2D4">
                  <a:alpha val="100000"/>
                  <a:alpha val="0"/>
                </a:srgbClr>
              </a:clrTo>
            </a:clrChange>
          </a:blip>
          <a:srcRect l="20037" t="39029" r="6389" b="6965"/>
          <a:stretch>
            <a:fillRect/>
          </a:stretch>
        </p:blipFill>
        <p:spPr>
          <a:xfrm>
            <a:off x="-12065" y="2139950"/>
            <a:ext cx="12215495" cy="48494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1064" y="224592"/>
            <a:ext cx="8032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zh-CN" altLang="en-US" sz="3600" dirty="0" smtClean="0">
                <a:solidFill>
                  <a:srgbClr val="30303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统编语文教材小学二年级下册第一单元</a:t>
            </a:r>
            <a:endParaRPr lang="zh-CN" altLang="en-US" sz="3600" dirty="0">
              <a:solidFill>
                <a:srgbClr val="30303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3165d835385744b-f2e3017d7a72dbf1-f2598515e24be3652a27cbcb9b0cfff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6555" y="864235"/>
            <a:ext cx="3148330" cy="2096770"/>
          </a:xfrm>
          <a:prstGeom prst="rect">
            <a:avLst/>
          </a:prstGeom>
        </p:spPr>
      </p:pic>
      <p:pic>
        <p:nvPicPr>
          <p:cNvPr id="3" name="图片 2" descr="88F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315" y="241935"/>
            <a:ext cx="2456180" cy="245618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914140" y="241935"/>
            <a:ext cx="3745230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>
                <a:latin typeface="楷体" panose="02010609060101010101" charset="-122"/>
                <a:ea typeface="楷体" panose="02010609060101010101" charset="-122"/>
              </a:rPr>
              <a:t>  </a:t>
            </a:r>
            <a:r>
              <a:rPr lang="en-US" altLang="zh-CN" sz="4400">
                <a:latin typeface="+mn-lt"/>
                <a:ea typeface="楷体" panose="02010609060101010101" charset="-122"/>
                <a:cs typeface="+mn-lt"/>
              </a:rPr>
              <a:t>guǒ</a:t>
            </a:r>
            <a:endParaRPr lang="en-US" altLang="zh-CN" sz="660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6600">
                <a:latin typeface="楷体" panose="02010609060101010101" charset="-122"/>
                <a:ea typeface="楷体" panose="02010609060101010101" charset="-122"/>
              </a:rPr>
              <a:t>包裹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723515" y="4225290"/>
            <a:ext cx="60007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latin typeface="楷体" panose="02010609060101010101" charset="-122"/>
                <a:ea typeface="楷体" panose="02010609060101010101" charset="-122"/>
              </a:rPr>
              <a:t>你收到过什么包裹呢？</a:t>
            </a:r>
            <a:endParaRPr lang="en-US" altLang="zh-CN" sz="36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内容占位符 1"/>
          <p:cNvSpPr/>
          <p:nvPr/>
        </p:nvSpPr>
        <p:spPr>
          <a:xfrm>
            <a:off x="1030605" y="5100955"/>
            <a:ext cx="9512300" cy="77978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4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课文中有哪些地方提到了</a:t>
            </a:r>
            <a:r>
              <a:rPr lang="en-US" altLang="zh-CN" sz="4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4400" b="1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包裹</a:t>
            </a:r>
            <a:r>
              <a:rPr lang="en-US" altLang="zh-CN" sz="4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en-US" sz="4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？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366135" y="2961005"/>
            <a:ext cx="36188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裹住 银装素裹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55090" y="571500"/>
            <a:ext cx="10451465" cy="2144395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4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包裹单    寄来一个包裹   领包裹        打开包裹   拿着包裹      包裹破了</a:t>
            </a:r>
          </a:p>
        </p:txBody>
      </p:sp>
      <p:pic>
        <p:nvPicPr>
          <p:cNvPr id="4" name="图片 3" descr="QQ图片20180122221439"/>
          <p:cNvPicPr>
            <a:picLocks noChangeAspect="1"/>
          </p:cNvPicPr>
          <p:nvPr/>
        </p:nvPicPr>
        <p:blipFill>
          <a:blip r:embed="rId2" cstate="print"/>
          <a:srcRect l="2465" r="27292" b="50508"/>
          <a:stretch>
            <a:fillRect/>
          </a:stretch>
        </p:blipFill>
        <p:spPr>
          <a:xfrm>
            <a:off x="1236345" y="1938655"/>
            <a:ext cx="9719945" cy="2684145"/>
          </a:xfrm>
          <a:prstGeom prst="rect">
            <a:avLst/>
          </a:prstGeom>
        </p:spPr>
      </p:pic>
      <p:pic>
        <p:nvPicPr>
          <p:cNvPr id="5" name="图片 4" descr="QQ图片20180122221439"/>
          <p:cNvPicPr>
            <a:picLocks noChangeAspect="1"/>
          </p:cNvPicPr>
          <p:nvPr/>
        </p:nvPicPr>
        <p:blipFill>
          <a:blip r:embed="rId2" cstate="print"/>
          <a:srcRect l="2878" t="48333" r="23664"/>
          <a:stretch>
            <a:fillRect/>
          </a:stretch>
        </p:blipFill>
        <p:spPr>
          <a:xfrm>
            <a:off x="1483360" y="4622800"/>
            <a:ext cx="9226550" cy="192468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14705" y="5902325"/>
            <a:ext cx="33832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latin typeface="新宋体" panose="02010609030101010101" charset="-122"/>
                <a:ea typeface="新宋体" panose="02010609030101010101" charset="-122"/>
              </a:rPr>
              <a:t>你能说说故事吗？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 descr="5d0fe25977f89d43-6a4d18ac0fc8269f-23312afd0d08343b7014050b622b990d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33105" y="-459105"/>
            <a:ext cx="3641090" cy="4351655"/>
          </a:xfrm>
          <a:prstGeom prst="rect">
            <a:avLst/>
          </a:prstGeom>
        </p:spPr>
      </p:pic>
      <p:pic>
        <p:nvPicPr>
          <p:cNvPr id="6" name="图片 5" descr="纸盒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EFF0F2">
                  <a:alpha val="100000"/>
                </a:srgbClr>
              </a:clrFrom>
              <a:clrTo>
                <a:srgbClr val="EFF0F2">
                  <a:alpha val="100000"/>
                  <a:alpha val="0"/>
                </a:srgbClr>
              </a:clrTo>
            </a:clrChange>
          </a:blip>
          <a:srcRect l="-6978" t="-3002" r="6978" b="9667"/>
          <a:stretch>
            <a:fillRect/>
          </a:stretch>
        </p:blipFill>
        <p:spPr>
          <a:xfrm>
            <a:off x="8552180" y="1647825"/>
            <a:ext cx="2693670" cy="197421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320415" y="725805"/>
            <a:ext cx="3713480" cy="1722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>
                <a:latin typeface="+mn-lt"/>
                <a:ea typeface="楷体" panose="02010609060101010101" charset="-122"/>
                <a:cs typeface="+mn-lt"/>
              </a:rPr>
              <a:t> </a:t>
            </a:r>
            <a:r>
              <a:rPr lang="zh-CN" altLang="en-US" sz="4000" b="1">
                <a:latin typeface="新宋体" panose="02010609030101010101" charset="-122"/>
                <a:ea typeface="新宋体" panose="02010609030101010101" charset="-122"/>
                <a:cs typeface="+mn-lt"/>
              </a:rPr>
              <a:t>à</a:t>
            </a:r>
            <a:r>
              <a:rPr lang="en-US" altLang="zh-CN" sz="4000">
                <a:latin typeface="+mn-lt"/>
                <a:ea typeface="楷体" panose="02010609060101010101" charset="-122"/>
                <a:cs typeface="+mn-lt"/>
              </a:rPr>
              <a:t>o   s</a:t>
            </a:r>
            <a:r>
              <a:rPr lang="zh-CN" altLang="en-US" sz="4000" b="1">
                <a:latin typeface="新宋体" panose="02010609030101010101" charset="-122"/>
                <a:ea typeface="新宋体" panose="02010609030101010101" charset="-122"/>
                <a:cs typeface="+mn-lt"/>
              </a:rPr>
              <a:t>à</a:t>
            </a:r>
            <a:r>
              <a:rPr lang="en-US" altLang="zh-CN" sz="4000">
                <a:latin typeface="+mn-lt"/>
                <a:ea typeface="楷体" panose="02010609060101010101" charset="-122"/>
                <a:cs typeface="+mn-lt"/>
              </a:rPr>
              <a:t>ng</a:t>
            </a:r>
            <a:endParaRPr lang="zh-CN" altLang="en-US" sz="600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6600">
                <a:latin typeface="楷体" panose="02010609060101010101" charset="-122"/>
                <a:ea typeface="楷体" panose="02010609060101010101" charset="-122"/>
              </a:rPr>
              <a:t>懊 丧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424180" y="3622040"/>
            <a:ext cx="11550015" cy="27997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4400">
                <a:latin typeface="楷体" panose="02010609060101010101" charset="-122"/>
                <a:ea typeface="楷体" panose="02010609060101010101" charset="-122"/>
              </a:rPr>
              <a:t>         </a:t>
            </a:r>
            <a:r>
              <a:rPr lang="en-US" altLang="zh-CN" sz="3600">
                <a:latin typeface="楷体" panose="02010609060101010101" charset="-122"/>
                <a:ea typeface="楷体" panose="02010609060101010101" charset="-122"/>
              </a:rPr>
              <a:t>      </a:t>
            </a:r>
            <a:r>
              <a:rPr lang="en-US" altLang="zh-CN" sz="3600">
                <a:latin typeface="+mn-lt"/>
                <a:ea typeface="楷体" panose="02010609060101010101" charset="-122"/>
                <a:cs typeface="+mn-lt"/>
              </a:rPr>
              <a:t>pò</a:t>
            </a:r>
            <a:endParaRPr lang="en-US" altLang="zh-CN" sz="440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sz="4400">
                <a:latin typeface="楷体" panose="02010609060101010101" charset="-122"/>
                <a:ea typeface="楷体" panose="02010609060101010101" charset="-122"/>
              </a:rPr>
              <a:t>    原来，包裹破了，里面的东西不见了。</a:t>
            </a:r>
          </a:p>
          <a:p>
            <a:r>
              <a:rPr lang="zh-CN" sz="4400">
                <a:latin typeface="楷体" panose="02010609060101010101" charset="-122"/>
                <a:ea typeface="楷体" panose="02010609060101010101" charset="-122"/>
              </a:rPr>
              <a:t>      </a:t>
            </a:r>
            <a:r>
              <a:rPr lang="en-US" altLang="zh-CN" sz="3600">
                <a:latin typeface="+mn-lt"/>
                <a:ea typeface="楷体" panose="02010609060101010101" charset="-122"/>
                <a:cs typeface="+mn-lt"/>
              </a:rPr>
              <a:t>l</a:t>
            </a:r>
            <a:r>
              <a:rPr lang="en-US" altLang="zh-CN" sz="3600">
                <a:latin typeface="+mn-lt"/>
                <a:ea typeface="楷体" panose="02010609060101010101" charset="-122"/>
                <a:cs typeface="+mn-lt"/>
                <a:sym typeface="+mn-ea"/>
              </a:rPr>
              <a:t>òu                                    y</a:t>
            </a:r>
            <a:r>
              <a:rPr lang="zh-CN" altLang="en-US" sz="3600" b="1">
                <a:latin typeface="新宋体" panose="02010609030101010101" charset="-122"/>
                <a:ea typeface="新宋体" panose="02010609030101010101" charset="-122"/>
                <a:cs typeface="+mn-lt"/>
                <a:sym typeface="+mn-ea"/>
              </a:rPr>
              <a:t>à</a:t>
            </a:r>
            <a:r>
              <a:rPr lang="en-US" altLang="zh-CN" sz="3600">
                <a:latin typeface="+mn-lt"/>
                <a:ea typeface="楷体" panose="02010609060101010101" charset="-122"/>
                <a:cs typeface="+mn-lt"/>
                <a:sym typeface="+mn-ea"/>
              </a:rPr>
              <a:t>n             </a:t>
            </a:r>
            <a:r>
              <a:rPr lang="zh-CN" altLang="en-US" sz="3600" b="1">
                <a:latin typeface="新宋体" panose="02010609030101010101" charset="-122"/>
                <a:ea typeface="新宋体" panose="02010609030101010101" charset="-122"/>
                <a:cs typeface="+mn-lt"/>
                <a:sym typeface="+mn-ea"/>
              </a:rPr>
              <a:t>à</a:t>
            </a:r>
            <a:r>
              <a:rPr lang="en-US" altLang="zh-CN" sz="3600">
                <a:latin typeface="+mn-lt"/>
                <a:ea typeface="楷体" panose="02010609060101010101" charset="-122"/>
                <a:cs typeface="+mn-lt"/>
                <a:sym typeface="+mn-ea"/>
              </a:rPr>
              <a:t>o  s</a:t>
            </a:r>
            <a:r>
              <a:rPr lang="zh-CN" altLang="en-US" sz="3600" b="1">
                <a:latin typeface="新宋体" panose="02010609030101010101" charset="-122"/>
                <a:ea typeface="新宋体" panose="02010609030101010101" charset="-122"/>
                <a:cs typeface="+mn-lt"/>
                <a:sym typeface="+mn-ea"/>
              </a:rPr>
              <a:t>à</a:t>
            </a:r>
            <a:r>
              <a:rPr lang="en-US" altLang="zh-CN" sz="3600">
                <a:latin typeface="+mn-lt"/>
                <a:ea typeface="楷体" panose="02010609060101010101" charset="-122"/>
                <a:cs typeface="+mn-lt"/>
                <a:sym typeface="+mn-ea"/>
              </a:rPr>
              <a:t>ng</a:t>
            </a:r>
            <a:endParaRPr lang="zh-CN" sz="440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sz="4400">
                <a:latin typeface="楷体" panose="02010609060101010101" charset="-122"/>
                <a:ea typeface="楷体" panose="02010609060101010101" charset="-122"/>
              </a:rPr>
              <a:t>看来都漏在来时的路上啦！鼹鼠先生很懊丧。</a:t>
            </a:r>
            <a:endParaRPr lang="en-US" altLang="zh-CN" sz="440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2046605" y="1915160"/>
            <a:ext cx="7737475" cy="2584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sz="5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邮</a:t>
            </a:r>
            <a:r>
              <a:rPr lang="en-US" sz="5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sz="5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递</a:t>
            </a:r>
            <a:r>
              <a:rPr lang="en-US" sz="5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sz="5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员</a:t>
            </a:r>
            <a:r>
              <a:rPr lang="en-US" sz="5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sz="5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黄</a:t>
            </a:r>
            <a:r>
              <a:rPr lang="en-US" sz="5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sz="5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裹</a:t>
            </a:r>
            <a:r>
              <a:rPr lang="en-US" sz="5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sz="5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原</a:t>
            </a:r>
            <a:r>
              <a:rPr lang="en-US" sz="5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sz="5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叔</a:t>
            </a:r>
          </a:p>
          <a:p>
            <a:endParaRPr lang="zh-CN" sz="5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sz="5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sz="5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寄</a:t>
            </a:r>
            <a:r>
              <a:rPr lang="en-US" sz="5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sz="5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局</a:t>
            </a:r>
            <a:r>
              <a:rPr lang="en-US" sz="5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sz="5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破</a:t>
            </a:r>
            <a:r>
              <a:rPr lang="en-US" sz="5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sz="5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漏</a:t>
            </a:r>
            <a:r>
              <a:rPr lang="en-US" sz="5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sz="5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懊</a:t>
            </a:r>
            <a:r>
              <a:rPr lang="en-US" sz="5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sz="5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丧</a:t>
            </a:r>
            <a:endParaRPr lang="zh-CN" altLang="en-US" sz="5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06650" y="340995"/>
            <a:ext cx="26295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生字大本营</a:t>
            </a:r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403985" y="732790"/>
            <a:ext cx="15170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我会写</a:t>
            </a:r>
          </a:p>
        </p:txBody>
      </p:sp>
      <p:pic>
        <p:nvPicPr>
          <p:cNvPr id="5" name="图片 4" descr="微信图片_20181216131925"/>
          <p:cNvPicPr>
            <a:picLocks noChangeAspect="1"/>
          </p:cNvPicPr>
          <p:nvPr/>
        </p:nvPicPr>
        <p:blipFill>
          <a:blip r:embed="rId2" cstate="print"/>
          <a:srcRect l="24938" t="37386" r="24938" b="34280"/>
          <a:stretch>
            <a:fillRect/>
          </a:stretch>
        </p:blipFill>
        <p:spPr>
          <a:xfrm>
            <a:off x="886460" y="1833245"/>
            <a:ext cx="2834640" cy="2849880"/>
          </a:xfrm>
          <a:prstGeom prst="rect">
            <a:avLst/>
          </a:prstGeom>
        </p:spPr>
      </p:pic>
      <p:pic>
        <p:nvPicPr>
          <p:cNvPr id="6" name="图片 5" descr="微信图片_20181216132018"/>
          <p:cNvPicPr>
            <a:picLocks noChangeAspect="1"/>
          </p:cNvPicPr>
          <p:nvPr/>
        </p:nvPicPr>
        <p:blipFill>
          <a:blip r:embed="rId3" cstate="print"/>
          <a:srcRect l="28262" t="41591" r="28262" b="33655"/>
          <a:stretch>
            <a:fillRect/>
          </a:stretch>
        </p:blipFill>
        <p:spPr>
          <a:xfrm>
            <a:off x="4694555" y="1833245"/>
            <a:ext cx="2802890" cy="2838450"/>
          </a:xfrm>
          <a:prstGeom prst="rect">
            <a:avLst/>
          </a:prstGeom>
        </p:spPr>
      </p:pic>
      <p:pic>
        <p:nvPicPr>
          <p:cNvPr id="7" name="图片 6" descr="微信图片_20181216132026"/>
          <p:cNvPicPr>
            <a:picLocks noChangeAspect="1"/>
          </p:cNvPicPr>
          <p:nvPr/>
        </p:nvPicPr>
        <p:blipFill>
          <a:blip r:embed="rId4" cstate="print"/>
          <a:srcRect l="28284" t="41591" r="27431" b="33497"/>
          <a:stretch>
            <a:fillRect/>
          </a:stretch>
        </p:blipFill>
        <p:spPr>
          <a:xfrm>
            <a:off x="8253095" y="1833245"/>
            <a:ext cx="2769870" cy="277114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/>
          <p:cNvSpPr txBox="1"/>
          <p:nvPr/>
        </p:nvSpPr>
        <p:spPr>
          <a:xfrm>
            <a:off x="2754313" y="2289175"/>
            <a:ext cx="1087120" cy="206121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1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0</a:t>
            </a:r>
            <a:endParaRPr lang="zh-CN" altLang="en-US" sz="1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510280" y="842645"/>
            <a:ext cx="5669280" cy="9220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5400">
                <a:latin typeface="楷体" panose="02010609060101010101" charset="-122"/>
                <a:ea typeface="楷体" panose="02010609060101010101" charset="-122"/>
                <a:sym typeface="+mn-ea"/>
              </a:rPr>
              <a:t>3.</a:t>
            </a:r>
            <a:r>
              <a:rPr lang="zh-CN" altLang="en-US" sz="5400">
                <a:latin typeface="楷体" panose="02010609060101010101" charset="-122"/>
                <a:ea typeface="楷体" panose="02010609060101010101" charset="-122"/>
                <a:sym typeface="+mn-ea"/>
              </a:rPr>
              <a:t>开满鲜花的小路</a:t>
            </a:r>
            <a:endParaRPr lang="zh-CN" altLang="en-US" sz="540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6" name="图片 5" descr="开满鲜花的小路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2D4">
                  <a:alpha val="100000"/>
                </a:srgbClr>
              </a:clrFrom>
              <a:clrTo>
                <a:srgbClr val="FDF2D4">
                  <a:alpha val="100000"/>
                  <a:alpha val="0"/>
                </a:srgbClr>
              </a:clrTo>
            </a:clrChange>
          </a:blip>
          <a:srcRect l="20037" t="39029" r="6389" b="6965"/>
          <a:stretch>
            <a:fillRect/>
          </a:stretch>
        </p:blipFill>
        <p:spPr>
          <a:xfrm>
            <a:off x="-12065" y="2139950"/>
            <a:ext cx="12215495" cy="484949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83225" y="1767205"/>
            <a:ext cx="17233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第二课时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728345" y="2104390"/>
            <a:ext cx="10515600" cy="2284095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4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4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邮递员黄狗   鼹鼠先生   长颈鹿大叔 </a:t>
            </a:r>
          </a:p>
          <a:p>
            <a:pPr marL="0" indent="0">
              <a:buNone/>
            </a:pPr>
            <a:r>
              <a:rPr lang="zh-CN" altLang="en-US" sz="4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刺猬太太     寄包裹     邮局  </a:t>
            </a:r>
          </a:p>
          <a:p>
            <a:pPr marL="0" indent="0">
              <a:buNone/>
            </a:pPr>
            <a:r>
              <a:rPr lang="zh-CN" altLang="en-US" sz="4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破了         漏         懊丧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200150" y="889635"/>
            <a:ext cx="24244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词语复习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905635" y="5019675"/>
            <a:ext cx="7364730" cy="8604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zh-CN" altLang="en-US"/>
          </a:p>
          <a:p>
            <a:pPr marL="0" indent="0">
              <a:buNone/>
            </a:pPr>
            <a:r>
              <a:rPr lang="zh-CN" altLang="en-US" sz="3200" b="1">
                <a:latin typeface="仿宋" panose="02010609060101010101" charset="-122"/>
                <a:ea typeface="仿宋" panose="02010609060101010101" charset="-122"/>
                <a:sym typeface="+mn-ea"/>
              </a:rPr>
              <a:t>选择几个词语说说你上一课知道了什么</a:t>
            </a:r>
            <a:endParaRPr lang="zh-CN" altLang="en-US" sz="3200" b="1">
              <a:latin typeface="仿宋" panose="02010609060101010101" charset="-122"/>
              <a:ea typeface="仿宋" panose="02010609060101010101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春天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5055" r="4497" b="4517"/>
          <a:stretch>
            <a:fillRect/>
          </a:stretch>
        </p:blipFill>
        <p:spPr>
          <a:xfrm>
            <a:off x="5455285" y="-30480"/>
            <a:ext cx="6550660" cy="411099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1002030" y="580390"/>
            <a:ext cx="3905250" cy="22453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zh-CN" sz="2800">
                <a:latin typeface="楷体" panose="02010609060101010101" charset="-122"/>
                <a:ea typeface="楷体" panose="02010609060101010101" charset="-122"/>
              </a:rPr>
              <a:t>度过漫漫严冬，鼹鼠先生走在明媚的春光里。风儿轻轻、草芽尖尖。就在这时，它看见了一条开满鲜花的小路。</a:t>
            </a:r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5" name="图片 4" descr="f8c23117565d273b-91941ebf3c25e40d-e2a197bf30f9b86778d44caab0bc5e1f"/>
          <p:cNvPicPr>
            <a:picLocks noChangeAspect="1"/>
          </p:cNvPicPr>
          <p:nvPr/>
        </p:nvPicPr>
        <p:blipFill>
          <a:blip r:embed="rId3" cstate="print"/>
          <a:srcRect t="50524" b="2873"/>
          <a:stretch>
            <a:fillRect/>
          </a:stretch>
        </p:blipFill>
        <p:spPr>
          <a:xfrm>
            <a:off x="13335" y="3264535"/>
            <a:ext cx="12368530" cy="354457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754630" y="551180"/>
            <a:ext cx="6981190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ā</a:t>
            </a:r>
            <a:r>
              <a:rPr lang="en-US" altLang="zh-CN" sz="3600">
                <a:latin typeface="楷体" panose="02010609060101010101" charset="-122"/>
                <a:ea typeface="楷体" panose="02010609060101010101" charset="-122"/>
              </a:rPr>
              <a:t>  </a:t>
            </a:r>
            <a:endParaRPr lang="zh-CN" altLang="en-US" sz="400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4800">
                <a:latin typeface="楷体" panose="02010609060101010101" charset="-122"/>
                <a:ea typeface="楷体" panose="02010609060101010101" charset="-122"/>
              </a:rPr>
              <a:t>啊，通往松鼠太太家的路，成了一条开满鲜花的小路。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445770" y="3410585"/>
            <a:ext cx="1101915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sz="3200">
                <a:solidFill>
                  <a:srgbClr val="0070C0"/>
                </a:solidFill>
                <a:ea typeface="宋体" panose="02010600030101010101" pitchFamily="2" charset="-122"/>
              </a:rPr>
              <a:t>思考：</a:t>
            </a:r>
            <a:r>
              <a:rPr lang="zh-CN" sz="2800">
                <a:ea typeface="宋体" panose="02010600030101010101" pitchFamily="2" charset="-122"/>
              </a:rPr>
              <a:t>此刻鼹鼠先生的心情怎样？哪一个词表达出了它的心情？</a:t>
            </a:r>
            <a:endParaRPr lang="zh-CN" altLang="en-US" sz="2800"/>
          </a:p>
        </p:txBody>
      </p:sp>
      <p:sp>
        <p:nvSpPr>
          <p:cNvPr id="3" name="文本框 2"/>
          <p:cNvSpPr txBox="1"/>
          <p:nvPr/>
        </p:nvSpPr>
        <p:spPr>
          <a:xfrm>
            <a:off x="2280285" y="4522470"/>
            <a:ext cx="7349490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A 啊，大海就展示在他们眼前！</a:t>
            </a:r>
            <a:endParaRPr lang="zh-CN" altLang="en-US" sz="32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B 啊，华山真高哇！</a:t>
            </a:r>
            <a:endParaRPr lang="zh-CN" altLang="en-US" sz="32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33020" y="66675"/>
            <a:ext cx="1212532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sz="240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朗读课文7-12小节，用“</a:t>
            </a:r>
            <a:r>
              <a:rPr lang="en-US" sz="2400" u="sng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       </a:t>
            </a:r>
            <a:r>
              <a:rPr lang="zh-CN" sz="240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”划出描写鲜花的词语或者句子。</a:t>
            </a:r>
            <a:endParaRPr lang="zh-CN" altLang="en-US" sz="2400"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</p:txBody>
      </p:sp>
      <p:pic>
        <p:nvPicPr>
          <p:cNvPr id="3" name="图片 2" descr="微信图片_20180115214012"/>
          <p:cNvPicPr>
            <a:picLocks noChangeAspect="1"/>
          </p:cNvPicPr>
          <p:nvPr/>
        </p:nvPicPr>
        <p:blipFill>
          <a:blip r:embed="rId2" cstate="print"/>
          <a:srcRect l="29444" t="76848" b="1539"/>
          <a:stretch>
            <a:fillRect/>
          </a:stretch>
        </p:blipFill>
        <p:spPr>
          <a:xfrm>
            <a:off x="33655" y="5052695"/>
            <a:ext cx="12125325" cy="176657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27635" y="751205"/>
            <a:ext cx="6515735" cy="4892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        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7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鼹鼠先生路过刺猬太太家，正巧，刺猬太太走出门。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看到门前开着一大片绚丽多彩的鲜花，她惊奇的说：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这是谁在我家门前种的花？</a:t>
            </a:r>
            <a:r>
              <a:rPr lang="zh-CN" altLang="en-US" sz="2800" u="sng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多美啊！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</a:p>
          <a:p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8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鼹鼠先生回答：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我不知道！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</a:p>
          <a:p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9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鼹鼠先生经过狐狸太太家，正巧，狐狸太太走出门。看到门前开着一大片五颜六色的鲜花，她奇怪的问：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这是谁在我家门前种的花？</a:t>
            </a:r>
            <a:r>
              <a:rPr lang="zh-CN" altLang="en-US" sz="2800" u="sng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真美啊！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”</a:t>
            </a:r>
          </a:p>
          <a:p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10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鼹鼠先生回答：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我不知道！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”</a:t>
            </a:r>
          </a:p>
          <a:p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endParaRPr lang="en-US" altLang="zh-CN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643370" y="751205"/>
            <a:ext cx="5264150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11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鼹鼠先生来到松鼠太太门前。松鼠太太走出门，花香扑鼻，她看见门前的小路上花朵簇簇。小松鼠、小刺猬和小狐狸在那里快活地蹦啊跳啊。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12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松鼠太太对鼹鼠先生说：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我知道了，去年长颈鹿大叔寄给你的是花籽。这是多么美好的礼物啊！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”</a:t>
            </a:r>
            <a:endParaRPr lang="zh-CN" altLang="en-US" sz="2800"/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313055" y="2018030"/>
            <a:ext cx="1347470" cy="158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297180" y="4180840"/>
            <a:ext cx="1347470" cy="158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313055" y="4180840"/>
            <a:ext cx="1347470" cy="158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9918700" y="2033905"/>
            <a:ext cx="1347470" cy="158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V="1">
            <a:off x="10310495" y="1657985"/>
            <a:ext cx="1347470" cy="158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弯曲的小路"/>
          <p:cNvPicPr>
            <a:picLocks noChangeAspect="1"/>
          </p:cNvPicPr>
          <p:nvPr/>
        </p:nvPicPr>
        <p:blipFill>
          <a:blip r:embed="rId2" cstate="print"/>
          <a:srcRect l="36546" t="48161" r="2096" b="3321"/>
          <a:stretch>
            <a:fillRect/>
          </a:stretch>
        </p:blipFill>
        <p:spPr>
          <a:xfrm>
            <a:off x="175895" y="762635"/>
            <a:ext cx="5850890" cy="4924425"/>
          </a:xfrm>
          <a:prstGeom prst="roundRect">
            <a:avLst/>
          </a:prstGeom>
        </p:spPr>
      </p:pic>
      <p:pic>
        <p:nvPicPr>
          <p:cNvPr id="4" name="图片 3" descr="泥泞小路"/>
          <p:cNvPicPr>
            <a:picLocks noChangeAspect="1"/>
          </p:cNvPicPr>
          <p:nvPr/>
        </p:nvPicPr>
        <p:blipFill>
          <a:blip r:embed="rId3" cstate="print"/>
          <a:srcRect l="-558" t="5240" r="558" b="4489"/>
          <a:stretch>
            <a:fillRect/>
          </a:stretch>
        </p:blipFill>
        <p:spPr>
          <a:xfrm>
            <a:off x="6360795" y="763270"/>
            <a:ext cx="5584825" cy="4923790"/>
          </a:xfrm>
          <a:prstGeom prst="round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3302635" y="2143125"/>
            <a:ext cx="5391150" cy="1704340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4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hlinkClick r:id="" action="ppaction://hlinkshowjump?jump=nextslide"/>
              </a:rPr>
              <a:t>绚丽多彩 五颜六色</a:t>
            </a:r>
            <a:r>
              <a:rPr lang="zh-CN" altLang="en-US" sz="4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</a:p>
          <a:p>
            <a:pPr marL="0" indent="0">
              <a:buNone/>
            </a:pPr>
            <a:r>
              <a:rPr lang="zh-CN" altLang="en-US" sz="4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花香扑鼻 花朵簇簇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782955" y="408305"/>
            <a:ext cx="191389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sz="2800">
                <a:latin typeface="楷体" panose="02010609060101010101" charset="-122"/>
                <a:ea typeface="楷体" panose="02010609060101010101" charset="-122"/>
              </a:rPr>
              <a:t>朗读词语</a:t>
            </a:r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629410" y="1364615"/>
            <a:ext cx="8933815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花儿五颜六色，有</a:t>
            </a:r>
            <a:r>
              <a:rPr lang="en-US" sz="3600" u="sng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</a:t>
            </a:r>
            <a:r>
              <a:rPr lang="zh-CN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的，有</a:t>
            </a:r>
            <a:r>
              <a:rPr lang="en-US" sz="3600" u="sng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</a:t>
            </a:r>
            <a:r>
              <a:rPr lang="zh-CN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的，有</a:t>
            </a:r>
            <a:r>
              <a:rPr lang="en-US" sz="3600" u="sng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</a:t>
            </a:r>
            <a:r>
              <a:rPr lang="zh-CN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的，还有</a:t>
            </a:r>
            <a:r>
              <a:rPr lang="en-US" sz="3600" u="sng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的。</a:t>
            </a:r>
          </a:p>
          <a:p>
            <a:r>
              <a:rPr lang="zh-CN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</a:p>
          <a:p>
            <a:r>
              <a:rPr lang="zh-CN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endParaRPr lang="zh-CN" altLang="en-US" sz="36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4" name="图片 3" descr="f8c23117565d273b-91941ebf3c25e40d-e2a197bf30f9b86778d44caab0bc5e1f"/>
          <p:cNvPicPr>
            <a:picLocks noChangeAspect="1"/>
          </p:cNvPicPr>
          <p:nvPr/>
        </p:nvPicPr>
        <p:blipFill>
          <a:blip r:embed="rId2" cstate="print"/>
          <a:srcRect l="24574" t="61539" r="163" b="3115"/>
          <a:stretch>
            <a:fillRect/>
          </a:stretch>
        </p:blipFill>
        <p:spPr>
          <a:xfrm>
            <a:off x="106680" y="4592955"/>
            <a:ext cx="11978640" cy="231267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3149600" y="1489075"/>
            <a:ext cx="5391150" cy="1704340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4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绚丽多彩 五颜六色 </a:t>
            </a:r>
          </a:p>
          <a:p>
            <a:pPr marL="0" indent="0">
              <a:buNone/>
            </a:pPr>
            <a:r>
              <a:rPr lang="zh-CN" altLang="en-US" sz="4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花香扑鼻 花朵簇簇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782955" y="408305"/>
            <a:ext cx="191389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sz="2800">
                <a:latin typeface="楷体" panose="02010609060101010101" charset="-122"/>
                <a:ea typeface="楷体" panose="02010609060101010101" charset="-122"/>
              </a:rPr>
              <a:t>朗读词语</a:t>
            </a:r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3" name="图片 2" descr="ac75323d6b6de243-cac4955356021c85-e4065b3d3b9d7ba455f634d673d09c78"/>
          <p:cNvPicPr>
            <a:picLocks noChangeAspect="1"/>
          </p:cNvPicPr>
          <p:nvPr/>
        </p:nvPicPr>
        <p:blipFill>
          <a:blip r:embed="rId2" cstate="print"/>
          <a:srcRect t="7749" b="6570"/>
          <a:stretch>
            <a:fillRect/>
          </a:stretch>
        </p:blipFill>
        <p:spPr>
          <a:xfrm>
            <a:off x="548640" y="3315335"/>
            <a:ext cx="5015230" cy="3296285"/>
          </a:xfrm>
          <a:prstGeom prst="rect">
            <a:avLst/>
          </a:prstGeom>
        </p:spPr>
      </p:pic>
      <p:pic>
        <p:nvPicPr>
          <p:cNvPr id="4" name="图片 3" descr="b345c4bf2facc516-50f6d2c574a4f870-0eaac747395698db4196f3ec241fd221"/>
          <p:cNvPicPr>
            <a:picLocks noChangeAspect="1"/>
          </p:cNvPicPr>
          <p:nvPr/>
        </p:nvPicPr>
        <p:blipFill>
          <a:blip r:embed="rId3" cstate="print"/>
          <a:srcRect r="15624" b="14618"/>
          <a:stretch>
            <a:fillRect/>
          </a:stretch>
        </p:blipFill>
        <p:spPr>
          <a:xfrm>
            <a:off x="6388100" y="3315335"/>
            <a:ext cx="5170170" cy="317436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33400" y="443230"/>
            <a:ext cx="63925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小动物们看到鲜花小路是什么感受呢？</a:t>
            </a: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227330" y="1158875"/>
            <a:ext cx="11737340" cy="4351655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zh-CN" altLang="en-US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①刺猬太太：看到门前开着一大片绚丽多彩的鲜花，她惊奇地说：“这是谁在我们家门前种的花？多美呀！”</a:t>
            </a:r>
          </a:p>
          <a:p>
            <a:pPr marL="0" indent="0">
              <a:buNone/>
            </a:pPr>
            <a:endParaRPr lang="zh-CN" altLang="en-US" sz="1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buNone/>
            </a:pPr>
            <a:r>
              <a:rPr lang="en-US" altLang="zh-CN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②狐狸太太：看到门前开着一大片五颜六色的鲜花，她奇怪地问：“这是谁在我家门前种的花？真美呀！”</a:t>
            </a:r>
          </a:p>
          <a:p>
            <a:pPr marL="0" indent="0">
              <a:buNone/>
            </a:pPr>
            <a:endParaRPr lang="en-US" altLang="zh-CN" sz="1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buNone/>
            </a:pPr>
            <a:r>
              <a:rPr lang="en-US" altLang="zh-CN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③小松鼠、小刺猬和小狐狸在那里快活地蹦呀跳呀。</a:t>
            </a:r>
          </a:p>
        </p:txBody>
      </p:sp>
      <p:pic>
        <p:nvPicPr>
          <p:cNvPr id="14" name="图片 13" descr="狐狸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4285" y="4922520"/>
            <a:ext cx="1851660" cy="1809115"/>
          </a:xfrm>
          <a:prstGeom prst="rect">
            <a:avLst/>
          </a:prstGeom>
        </p:spPr>
      </p:pic>
      <p:pic>
        <p:nvPicPr>
          <p:cNvPr id="15" name="图片 14" descr="刺猬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94460" y="4960620"/>
            <a:ext cx="1732280" cy="1732280"/>
          </a:xfrm>
          <a:prstGeom prst="rect">
            <a:avLst/>
          </a:prstGeom>
        </p:spPr>
      </p:pic>
      <p:pic>
        <p:nvPicPr>
          <p:cNvPr id="16" name="图片 15" descr="松鼠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4818" t="56705" r="69742" b="1243"/>
          <a:stretch>
            <a:fillRect/>
          </a:stretch>
        </p:blipFill>
        <p:spPr>
          <a:xfrm>
            <a:off x="8161655" y="4826635"/>
            <a:ext cx="2480945" cy="200088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466215" y="904240"/>
            <a:ext cx="27882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latin typeface="楷体" panose="02010609060101010101" charset="-122"/>
                <a:ea typeface="楷体" panose="02010609060101010101" charset="-122"/>
              </a:rPr>
              <a:t>分角色朗读</a:t>
            </a:r>
          </a:p>
        </p:txBody>
      </p:sp>
      <p:pic>
        <p:nvPicPr>
          <p:cNvPr id="5" name="图片 4" descr="微信图片_20180115214012"/>
          <p:cNvPicPr>
            <a:picLocks noChangeAspect="1"/>
          </p:cNvPicPr>
          <p:nvPr/>
        </p:nvPicPr>
        <p:blipFill>
          <a:blip r:embed="rId2" cstate="print"/>
          <a:srcRect l="54297" t="76848" b="1539"/>
          <a:stretch>
            <a:fillRect/>
          </a:stretch>
        </p:blipFill>
        <p:spPr>
          <a:xfrm>
            <a:off x="2169160" y="2190115"/>
            <a:ext cx="7854315" cy="328612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3904615" y="533400"/>
            <a:ext cx="5633085" cy="5337810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4800" b="1">
                <a:latin typeface="楷体" panose="02010609060101010101" charset="-122"/>
                <a:ea typeface="楷体" panose="02010609060101010101" charset="-122"/>
              </a:rPr>
              <a:t>     </a:t>
            </a:r>
            <a:r>
              <a:rPr lang="en-US" altLang="zh-CN" sz="3600">
                <a:ea typeface="楷体" panose="02010609060101010101" charset="-122"/>
                <a:cs typeface="+mn-lt"/>
              </a:rPr>
              <a:t>duī</a:t>
            </a:r>
            <a:endParaRPr lang="en-US" altLang="zh-CN" sz="4800" b="1">
              <a:latin typeface="楷体" panose="02010609060101010101" charset="-122"/>
              <a:ea typeface="楷体" panose="02010609060101010101" charset="-122"/>
            </a:endParaRPr>
          </a:p>
          <a:p>
            <a:pPr marL="0" indent="0">
              <a:buNone/>
            </a:pPr>
            <a:r>
              <a:rPr lang="en-US" altLang="zh-CN" sz="4800" b="1">
                <a:latin typeface="楷体" panose="02010609060101010101" charset="-122"/>
                <a:ea typeface="楷体" panose="02010609060101010101" charset="-122"/>
              </a:rPr>
              <a:t>     </a:t>
            </a:r>
            <a:r>
              <a:rPr lang="zh-CN" altLang="en-US" sz="6600" b="1">
                <a:latin typeface="楷体" panose="02010609060101010101" charset="-122"/>
                <a:ea typeface="楷体" panose="02010609060101010101" charset="-122"/>
              </a:rPr>
              <a:t>堆</a:t>
            </a:r>
            <a:endParaRPr lang="zh-CN" altLang="en-US" sz="6600"/>
          </a:p>
          <a:p>
            <a:pPr marL="0" indent="0">
              <a:buNone/>
            </a:pPr>
            <a:r>
              <a:rPr lang="zh-CN" altLang="en-US"/>
              <a:t>   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谁、推      一堆（    ）</a:t>
            </a:r>
            <a:endParaRPr lang="zh-CN" altLang="en-US"/>
          </a:p>
          <a:p>
            <a:pPr marL="0" indent="0">
              <a:buNone/>
            </a:pPr>
            <a:r>
              <a:rPr lang="en-US" altLang="zh-CN" sz="4800" b="1">
                <a:latin typeface="楷体" panose="02010609060101010101" charset="-122"/>
                <a:ea typeface="楷体" panose="02010609060101010101" charset="-122"/>
                <a:sym typeface="+mn-ea"/>
              </a:rPr>
              <a:t>   </a:t>
            </a:r>
          </a:p>
          <a:p>
            <a:pPr marL="0" indent="0">
              <a:buNone/>
            </a:pPr>
            <a:r>
              <a:rPr lang="en-US" altLang="zh-CN" sz="4800" b="1">
                <a:latin typeface="楷体" panose="02010609060101010101" charset="-122"/>
                <a:ea typeface="楷体" panose="02010609060101010101" charset="-122"/>
                <a:sym typeface="+mn-ea"/>
              </a:rPr>
              <a:t>    </a:t>
            </a:r>
            <a:r>
              <a:rPr lang="en-US" altLang="zh-CN" sz="3600">
                <a:ea typeface="楷体" panose="02010609060101010101" charset="-122"/>
                <a:cs typeface="+mn-lt"/>
                <a:sym typeface="+mn-ea"/>
              </a:rPr>
              <a:t>lì           zǐ</a:t>
            </a:r>
            <a:endParaRPr lang="zh-CN" altLang="en-US" sz="4800" b="1">
              <a:latin typeface="楷体" panose="02010609060101010101" charset="-122"/>
              <a:ea typeface="楷体" panose="02010609060101010101" charset="-122"/>
            </a:endParaRPr>
          </a:p>
          <a:p>
            <a:pPr marL="0" indent="0">
              <a:buNone/>
            </a:pPr>
            <a:r>
              <a:rPr lang="zh-CN" altLang="en-US" sz="4800" b="1"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zh-CN" altLang="en-US" sz="6600" b="1">
                <a:latin typeface="楷体" panose="02010609060101010101" charset="-122"/>
                <a:ea typeface="楷体" panose="02010609060101010101" charset="-122"/>
              </a:rPr>
              <a:t>粒  籽</a:t>
            </a:r>
          </a:p>
          <a:p>
            <a:pPr marL="0" indent="0">
              <a:buNone/>
            </a:pP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米粒      菜籽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</a:endParaRPr>
          </a:p>
          <a:p>
            <a:pPr marL="0" indent="0">
              <a:buNone/>
            </a:pPr>
            <a:endParaRPr lang="zh-CN" altLang="en-US" sz="4800" b="1">
              <a:latin typeface="楷体" panose="02010609060101010101" charset="-122"/>
              <a:ea typeface="楷体" panose="02010609060101010101" charset="-122"/>
            </a:endParaRPr>
          </a:p>
          <a:p>
            <a:pPr marL="0" indent="0">
              <a:buNone/>
            </a:pPr>
            <a:endParaRPr lang="zh-CN" altLang="en-US" sz="48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72770" y="304800"/>
            <a:ext cx="28225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latin typeface="楷体" panose="02010609060101010101" charset="-122"/>
                <a:ea typeface="楷体" panose="02010609060101010101" charset="-122"/>
              </a:rPr>
              <a:t>识字小课堂</a:t>
            </a:r>
          </a:p>
        </p:txBody>
      </p:sp>
    </p:spTree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1283335" y="2480310"/>
            <a:ext cx="9458960" cy="721995"/>
          </a:xfrm>
        </p:spPr>
        <p:txBody>
          <a:bodyPr/>
          <a:lstStyle/>
          <a:p>
            <a:pPr marL="0" indent="0">
              <a:buNone/>
            </a:pPr>
            <a:r>
              <a:rPr lang="zh-CN" altLang="en-US"/>
              <a:t>为什么松鼠太太说花籽是“美好的</a:t>
            </a:r>
            <a:r>
              <a:rPr lang="zh-CN" altLang="en-US" b="1">
                <a:solidFill>
                  <a:srgbClr val="FF0000"/>
                </a:solidFill>
              </a:rPr>
              <a:t>礼</a:t>
            </a:r>
            <a:r>
              <a:rPr lang="zh-CN" altLang="en-US"/>
              <a:t>物”？你是怎样想的？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485265" y="1097915"/>
            <a:ext cx="21145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思考：</a:t>
            </a:r>
          </a:p>
        </p:txBody>
      </p:sp>
      <p:pic>
        <p:nvPicPr>
          <p:cNvPr id="4" name="图片 3" descr="松鼠"/>
          <p:cNvPicPr>
            <a:picLocks noChangeAspect="1"/>
          </p:cNvPicPr>
          <p:nvPr/>
        </p:nvPicPr>
        <p:blipFill>
          <a:blip r:embed="rId2" cstate="print"/>
          <a:srcRect l="64475" t="10999" r="14976" b="41261"/>
          <a:stretch>
            <a:fillRect/>
          </a:stretch>
        </p:blipFill>
        <p:spPr>
          <a:xfrm>
            <a:off x="1046480" y="3658235"/>
            <a:ext cx="2004060" cy="2414270"/>
          </a:xfrm>
          <a:prstGeom prst="rect">
            <a:avLst/>
          </a:prstGeom>
        </p:spPr>
      </p:pic>
      <p:pic>
        <p:nvPicPr>
          <p:cNvPr id="5" name="图片 4" descr="6175a80cc4e04a74-ebeec2110999c4c6-f05dd07204cc11d81fda12d76db8923c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09820" y="4214495"/>
            <a:ext cx="1898650" cy="1524000"/>
          </a:xfrm>
          <a:prstGeom prst="rect">
            <a:avLst/>
          </a:prstGeom>
        </p:spPr>
      </p:pic>
      <p:pic>
        <p:nvPicPr>
          <p:cNvPr id="6" name="图片 5" descr="bf8a7235c9d80212-98ef970e13a5b209-41571086aeba235033bc953bd02a5de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34655" y="3181350"/>
            <a:ext cx="2902585" cy="289115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181216153554"/>
          <p:cNvPicPr>
            <a:picLocks noChangeAspect="1"/>
          </p:cNvPicPr>
          <p:nvPr/>
        </p:nvPicPr>
        <p:blipFill>
          <a:blip r:embed="rId2" cstate="print"/>
          <a:srcRect l="27554" t="44388" r="28049" b="30562"/>
          <a:stretch>
            <a:fillRect/>
          </a:stretch>
        </p:blipFill>
        <p:spPr>
          <a:xfrm>
            <a:off x="1836420" y="486410"/>
            <a:ext cx="1357630" cy="1363345"/>
          </a:xfrm>
          <a:prstGeom prst="rect">
            <a:avLst/>
          </a:prstGeom>
        </p:spPr>
      </p:pic>
      <p:pic>
        <p:nvPicPr>
          <p:cNvPr id="6" name="图片 5" descr="微信图片_20181216153630"/>
          <p:cNvPicPr>
            <a:picLocks noChangeAspect="1"/>
          </p:cNvPicPr>
          <p:nvPr/>
        </p:nvPicPr>
        <p:blipFill>
          <a:blip r:embed="rId3" cstate="print"/>
          <a:srcRect l="27667" t="44249" r="27431" b="30221"/>
          <a:stretch>
            <a:fillRect/>
          </a:stretch>
        </p:blipFill>
        <p:spPr>
          <a:xfrm>
            <a:off x="4765040" y="432435"/>
            <a:ext cx="1391920" cy="1407795"/>
          </a:xfrm>
          <a:prstGeom prst="rect">
            <a:avLst/>
          </a:prstGeom>
        </p:spPr>
      </p:pic>
      <p:pic>
        <p:nvPicPr>
          <p:cNvPr id="7" name="图片 6" descr="微信图片_20181216153637"/>
          <p:cNvPicPr>
            <a:picLocks noChangeAspect="1"/>
          </p:cNvPicPr>
          <p:nvPr/>
        </p:nvPicPr>
        <p:blipFill>
          <a:blip r:embed="rId4" cstate="print"/>
          <a:srcRect l="27554" t="44533" r="27554" b="30423"/>
          <a:stretch>
            <a:fillRect/>
          </a:stretch>
        </p:blipFill>
        <p:spPr>
          <a:xfrm>
            <a:off x="7553960" y="432435"/>
            <a:ext cx="1425575" cy="1415415"/>
          </a:xfrm>
          <a:prstGeom prst="rect">
            <a:avLst/>
          </a:prstGeom>
        </p:spPr>
      </p:pic>
      <p:pic>
        <p:nvPicPr>
          <p:cNvPr id="8" name="图片 7" descr="微信图片_20181216153644"/>
          <p:cNvPicPr>
            <a:picLocks noChangeAspect="1"/>
          </p:cNvPicPr>
          <p:nvPr/>
        </p:nvPicPr>
        <p:blipFill>
          <a:blip r:embed="rId5" cstate="print"/>
          <a:srcRect l="28026" t="44255" r="27577" b="30423"/>
          <a:stretch>
            <a:fillRect/>
          </a:stretch>
        </p:blipFill>
        <p:spPr>
          <a:xfrm>
            <a:off x="1870075" y="2600960"/>
            <a:ext cx="1351280" cy="1370965"/>
          </a:xfrm>
          <a:prstGeom prst="rect">
            <a:avLst/>
          </a:prstGeom>
        </p:spPr>
      </p:pic>
      <p:pic>
        <p:nvPicPr>
          <p:cNvPr id="9" name="图片 8" descr="微信图片_20181216153651"/>
          <p:cNvPicPr>
            <a:picLocks noChangeAspect="1"/>
          </p:cNvPicPr>
          <p:nvPr/>
        </p:nvPicPr>
        <p:blipFill>
          <a:blip r:embed="rId6" cstate="print"/>
          <a:srcRect l="28565" t="44634" r="27285" b="30587"/>
          <a:stretch>
            <a:fillRect/>
          </a:stretch>
        </p:blipFill>
        <p:spPr>
          <a:xfrm>
            <a:off x="4785360" y="2600960"/>
            <a:ext cx="1397000" cy="1396365"/>
          </a:xfrm>
          <a:prstGeom prst="rect">
            <a:avLst/>
          </a:prstGeom>
        </p:spPr>
      </p:pic>
      <p:pic>
        <p:nvPicPr>
          <p:cNvPr id="11" name="图片 10" descr="微信图片_20181216153659"/>
          <p:cNvPicPr>
            <a:picLocks noChangeAspect="1"/>
          </p:cNvPicPr>
          <p:nvPr/>
        </p:nvPicPr>
        <p:blipFill>
          <a:blip r:embed="rId7" cstate="print"/>
          <a:srcRect l="27757" t="26667" r="27757" b="48788"/>
          <a:stretch>
            <a:fillRect/>
          </a:stretch>
        </p:blipFill>
        <p:spPr>
          <a:xfrm>
            <a:off x="1870075" y="4674870"/>
            <a:ext cx="1477645" cy="145097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/>
          <p:cNvSpPr txBox="1"/>
          <p:nvPr/>
        </p:nvSpPr>
        <p:spPr>
          <a:xfrm>
            <a:off x="2754313" y="2289175"/>
            <a:ext cx="1087120" cy="206121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1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3</a:t>
            </a:r>
            <a:endParaRPr lang="zh-CN" altLang="en-US" sz="1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2275840" y="1797050"/>
            <a:ext cx="6872605" cy="25533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sz="4000" b="1">
                <a:latin typeface="楷体" panose="02010609060101010101" charset="-122"/>
                <a:ea typeface="楷体" panose="02010609060101010101" charset="-122"/>
              </a:rPr>
              <a:t>课后作业：</a:t>
            </a:r>
          </a:p>
          <a:p>
            <a:endParaRPr lang="zh-CN" sz="4000" b="1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sz="4000">
                <a:latin typeface="楷体" panose="02010609060101010101" charset="-122"/>
                <a:ea typeface="楷体" panose="02010609060101010101" charset="-122"/>
              </a:rPr>
              <a:t>    借助课本上的图画，同学之间讲讲这个故事。</a:t>
            </a:r>
            <a:endParaRPr lang="zh-CN" altLang="en-US" sz="400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/>
          <p:cNvSpPr txBox="1"/>
          <p:nvPr/>
        </p:nvSpPr>
        <p:spPr>
          <a:xfrm>
            <a:off x="2754313" y="2289175"/>
            <a:ext cx="1087120" cy="206121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1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3</a:t>
            </a:r>
            <a:endParaRPr lang="zh-CN" altLang="en-US" sz="1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2275840" y="1797050"/>
            <a:ext cx="8284210" cy="1322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4000">
                <a:latin typeface="楷体" panose="02010609060101010101" charset="-122"/>
                <a:ea typeface="楷体" panose="02010609060101010101" charset="-122"/>
              </a:rPr>
              <a:t>设计制作者：</a:t>
            </a:r>
          </a:p>
          <a:p>
            <a:r>
              <a:rPr lang="zh-CN" altLang="en-US" sz="4000">
                <a:latin typeface="楷体" panose="02010609060101010101" charset="-122"/>
                <a:ea typeface="楷体" panose="02010609060101010101" charset="-122"/>
              </a:rPr>
              <a:t>苏州工业园区星湾学校   殷岚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种满绿树"/>
          <p:cNvPicPr>
            <a:picLocks noChangeAspect="1"/>
          </p:cNvPicPr>
          <p:nvPr/>
        </p:nvPicPr>
        <p:blipFill>
          <a:blip r:embed="rId4" cstate="print"/>
          <a:srcRect t="21217" b="3367"/>
          <a:stretch>
            <a:fillRect/>
          </a:stretch>
        </p:blipFill>
        <p:spPr>
          <a:xfrm>
            <a:off x="287020" y="825500"/>
            <a:ext cx="5462905" cy="5207635"/>
          </a:xfrm>
          <a:prstGeom prst="rect">
            <a:avLst/>
          </a:prstGeom>
        </p:spPr>
      </p:pic>
      <p:pic>
        <p:nvPicPr>
          <p:cNvPr id="7" name="图片 6" descr="开满鲜花"/>
          <p:cNvPicPr>
            <a:picLocks noChangeAspect="1"/>
          </p:cNvPicPr>
          <p:nvPr/>
        </p:nvPicPr>
        <p:blipFill>
          <a:blip r:embed="rId5" cstate="print"/>
          <a:srcRect t="34848"/>
          <a:stretch>
            <a:fillRect/>
          </a:stretch>
        </p:blipFill>
        <p:spPr>
          <a:xfrm>
            <a:off x="5932805" y="825500"/>
            <a:ext cx="5704205" cy="520827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/>
          <p:cNvSpPr txBox="1"/>
          <p:nvPr/>
        </p:nvSpPr>
        <p:spPr>
          <a:xfrm>
            <a:off x="2754313" y="2289175"/>
            <a:ext cx="1087120" cy="206121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1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0</a:t>
            </a:r>
            <a:endParaRPr lang="zh-CN" altLang="en-US" sz="1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510280" y="842645"/>
            <a:ext cx="5669280" cy="9220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5400">
                <a:latin typeface="楷体" panose="02010609060101010101" charset="-122"/>
                <a:ea typeface="楷体" panose="02010609060101010101" charset="-122"/>
                <a:sym typeface="+mn-ea"/>
              </a:rPr>
              <a:t>3.</a:t>
            </a:r>
            <a:r>
              <a:rPr lang="zh-CN" altLang="en-US" sz="5400">
                <a:latin typeface="楷体" panose="02010609060101010101" charset="-122"/>
                <a:ea typeface="楷体" panose="02010609060101010101" charset="-122"/>
                <a:sym typeface="+mn-ea"/>
              </a:rPr>
              <a:t>开满鲜花的小路</a:t>
            </a:r>
            <a:endParaRPr lang="zh-CN" altLang="en-US" sz="540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6" name="图片 5" descr="开满鲜花的小路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2D4">
                  <a:alpha val="100000"/>
                </a:srgbClr>
              </a:clrFrom>
              <a:clrTo>
                <a:srgbClr val="FDF2D4">
                  <a:alpha val="100000"/>
                  <a:alpha val="0"/>
                </a:srgbClr>
              </a:clrTo>
            </a:clrChange>
          </a:blip>
          <a:srcRect l="20037" t="39029" r="6389" b="6965"/>
          <a:stretch>
            <a:fillRect/>
          </a:stretch>
        </p:blipFill>
        <p:spPr>
          <a:xfrm>
            <a:off x="-12065" y="2139950"/>
            <a:ext cx="12215495" cy="484949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微信图片_2018011521401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C8E3EE">
                  <a:alpha val="100000"/>
                </a:srgbClr>
              </a:clrFrom>
              <a:clrTo>
                <a:srgbClr val="C8E3EE">
                  <a:alpha val="100000"/>
                  <a:alpha val="0"/>
                </a:srgbClr>
              </a:clrTo>
            </a:clrChange>
          </a:blip>
          <a:srcRect l="12401" t="17720" r="46888" b="23062"/>
          <a:stretch>
            <a:fillRect/>
          </a:stretch>
        </p:blipFill>
        <p:spPr>
          <a:xfrm>
            <a:off x="63500" y="709930"/>
            <a:ext cx="5952490" cy="6131560"/>
          </a:xfrm>
          <a:prstGeom prst="roundRect">
            <a:avLst/>
          </a:prstGeom>
        </p:spPr>
      </p:pic>
      <p:pic>
        <p:nvPicPr>
          <p:cNvPr id="8" name="图片 7" descr="微信图片_2018011521401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C8DEEB">
                  <a:alpha val="100000"/>
                </a:srgbClr>
              </a:clrFrom>
              <a:clrTo>
                <a:srgbClr val="C8DEEB">
                  <a:alpha val="100000"/>
                  <a:alpha val="0"/>
                </a:srgbClr>
              </a:clrTo>
            </a:clrChange>
          </a:blip>
          <a:srcRect l="54891" t="5370" r="2368" b="34110"/>
          <a:stretch>
            <a:fillRect/>
          </a:stretch>
        </p:blipFill>
        <p:spPr>
          <a:xfrm>
            <a:off x="6110605" y="814070"/>
            <a:ext cx="5946140" cy="6027420"/>
          </a:xfrm>
          <a:prstGeom prst="round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090795" y="126365"/>
            <a:ext cx="34340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3200">
                <a:latin typeface="楷体" panose="02010609060101010101" charset="-122"/>
                <a:ea typeface="楷体" panose="02010609060101010101" charset="-122"/>
                <a:sym typeface="+mn-ea"/>
              </a:rPr>
              <a:t>3.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  <a:sym typeface="+mn-ea"/>
              </a:rPr>
              <a:t>开满鲜花的小路</a:t>
            </a:r>
            <a:endParaRPr lang="zh-CN" altLang="en-US" sz="3200"/>
          </a:p>
        </p:txBody>
      </p:sp>
      <p:sp>
        <p:nvSpPr>
          <p:cNvPr id="4" name="文本框 3"/>
          <p:cNvSpPr txBox="1"/>
          <p:nvPr/>
        </p:nvSpPr>
        <p:spPr>
          <a:xfrm>
            <a:off x="439420" y="709930"/>
            <a:ext cx="2038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39420" y="1170305"/>
            <a:ext cx="2038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39420" y="1630680"/>
            <a:ext cx="2038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39420" y="3044825"/>
            <a:ext cx="2038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39420" y="4392295"/>
            <a:ext cx="2038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39420" y="5614670"/>
            <a:ext cx="2038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456680" y="876300"/>
            <a:ext cx="2038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456680" y="2230755"/>
            <a:ext cx="3924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456680" y="2753360"/>
            <a:ext cx="2038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282690" y="3931920"/>
            <a:ext cx="9880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282690" y="4392295"/>
            <a:ext cx="10496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282690" y="5614670"/>
            <a:ext cx="890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</a:rPr>
              <a:t>12</a:t>
            </a:r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031240" y="2276475"/>
            <a:ext cx="297815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4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  <a:hlinkClick r:id="rId3" action="ppaction://hlinksldjump"/>
              </a:rPr>
              <a:t>邮递员</a:t>
            </a:r>
            <a:r>
              <a:rPr lang="zh-CN" sz="4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黄狗</a:t>
            </a:r>
            <a:r>
              <a:rPr lang="en-US" sz="4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250950" y="3352800"/>
            <a:ext cx="253873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4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松鼠太太</a:t>
            </a:r>
            <a:r>
              <a:rPr lang="en-US" sz="4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810760" y="2276475"/>
            <a:ext cx="257048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4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鼹鼠先生</a:t>
            </a:r>
            <a:r>
              <a:rPr lang="en-US" sz="4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7611110" y="2276475"/>
            <a:ext cx="2976880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sz="4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长颈鹿大</a:t>
            </a:r>
            <a:r>
              <a:rPr lang="zh-CN" sz="4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叔</a:t>
            </a:r>
            <a:endParaRPr lang="zh-CN" altLang="en-US" sz="4400"/>
          </a:p>
        </p:txBody>
      </p:sp>
      <p:sp>
        <p:nvSpPr>
          <p:cNvPr id="7" name="文本框 6"/>
          <p:cNvSpPr txBox="1"/>
          <p:nvPr/>
        </p:nvSpPr>
        <p:spPr>
          <a:xfrm>
            <a:off x="4636770" y="3352800"/>
            <a:ext cx="2418080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sz="4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刺</a:t>
            </a:r>
            <a:r>
              <a:rPr lang="zh-CN" sz="4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猬</a:t>
            </a:r>
            <a:r>
              <a:rPr lang="zh-CN" sz="4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太太</a:t>
            </a:r>
            <a:endParaRPr lang="zh-CN" altLang="en-US" sz="4400"/>
          </a:p>
        </p:txBody>
      </p:sp>
      <p:sp>
        <p:nvSpPr>
          <p:cNvPr id="8" name="文本框 7"/>
          <p:cNvSpPr txBox="1"/>
          <p:nvPr/>
        </p:nvSpPr>
        <p:spPr>
          <a:xfrm>
            <a:off x="7750810" y="3352800"/>
            <a:ext cx="2697480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sz="4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狐狸太太</a:t>
            </a:r>
            <a:r>
              <a:rPr lang="en-US" sz="4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endParaRPr lang="zh-CN" altLang="en-US" sz="4400"/>
          </a:p>
        </p:txBody>
      </p:sp>
      <p:sp>
        <p:nvSpPr>
          <p:cNvPr id="9" name="文本框 8"/>
          <p:cNvSpPr txBox="1"/>
          <p:nvPr/>
        </p:nvSpPr>
        <p:spPr>
          <a:xfrm>
            <a:off x="1513840" y="4121150"/>
            <a:ext cx="891222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小松鼠</a:t>
            </a:r>
            <a:r>
              <a:rPr lang="en-US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   </a:t>
            </a:r>
            <a:r>
              <a:rPr lang="zh-CN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小刺猬</a:t>
            </a:r>
            <a:r>
              <a:rPr lang="en-US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    </a:t>
            </a:r>
            <a:r>
              <a:rPr lang="zh-CN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小狐狸</a:t>
            </a:r>
            <a:endParaRPr lang="zh-CN" altLang="en-US" sz="3600"/>
          </a:p>
          <a:p>
            <a:endParaRPr lang="zh-CN" altLang="en-US" sz="3600"/>
          </a:p>
        </p:txBody>
      </p:sp>
      <p:pic>
        <p:nvPicPr>
          <p:cNvPr id="10" name="图片 9" descr="83165d835385744b-f2e3017d7a72dbf1-f2598515e24be3652a27cbcb9b0cfff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33890" y="4121150"/>
            <a:ext cx="2922270" cy="1946275"/>
          </a:xfrm>
          <a:prstGeom prst="rect">
            <a:avLst/>
          </a:prstGeom>
        </p:spPr>
      </p:pic>
      <p:pic>
        <p:nvPicPr>
          <p:cNvPr id="11" name="图片 10" descr="黄狗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43075" y="515620"/>
            <a:ext cx="1898015" cy="1423670"/>
          </a:xfrm>
          <a:prstGeom prst="rect">
            <a:avLst/>
          </a:prstGeom>
        </p:spPr>
      </p:pic>
      <p:pic>
        <p:nvPicPr>
          <p:cNvPr id="12" name="图片 11" descr="鼹鼠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26355" y="704215"/>
            <a:ext cx="1687830" cy="1388110"/>
          </a:xfrm>
          <a:prstGeom prst="rect">
            <a:avLst/>
          </a:prstGeom>
        </p:spPr>
      </p:pic>
      <p:pic>
        <p:nvPicPr>
          <p:cNvPr id="13" name="图片 12" descr="长颈鹿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59750" y="175260"/>
            <a:ext cx="1879600" cy="2446020"/>
          </a:xfrm>
          <a:prstGeom prst="rect">
            <a:avLst/>
          </a:prstGeom>
        </p:spPr>
      </p:pic>
      <p:pic>
        <p:nvPicPr>
          <p:cNvPr id="14" name="图片 13" descr="狐狸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71790" y="4771390"/>
            <a:ext cx="1851660" cy="1809115"/>
          </a:xfrm>
          <a:prstGeom prst="rect">
            <a:avLst/>
          </a:prstGeom>
        </p:spPr>
      </p:pic>
      <p:pic>
        <p:nvPicPr>
          <p:cNvPr id="15" name="图片 14" descr="刺猬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810760" y="5177790"/>
            <a:ext cx="1732280" cy="1732280"/>
          </a:xfrm>
          <a:prstGeom prst="rect">
            <a:avLst/>
          </a:prstGeom>
        </p:spPr>
      </p:pic>
      <p:pic>
        <p:nvPicPr>
          <p:cNvPr id="16" name="图片 15" descr="松鼠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4818" t="56705" r="69742" b="1243"/>
          <a:stretch>
            <a:fillRect/>
          </a:stretch>
        </p:blipFill>
        <p:spPr>
          <a:xfrm>
            <a:off x="1031240" y="4771390"/>
            <a:ext cx="2480945" cy="200088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330825" y="2921635"/>
            <a:ext cx="29781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6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邮递</a:t>
            </a:r>
            <a:r>
              <a:rPr lang="zh-CN" sz="6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  <a:hlinkClick r:id="rId2" action="ppaction://hlinksldjump"/>
              </a:rPr>
              <a:t>员</a:t>
            </a:r>
            <a:r>
              <a:rPr lang="en-US" sz="4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endParaRPr lang="zh-CN" altLang="en-US"/>
          </a:p>
        </p:txBody>
      </p:sp>
      <p:pic>
        <p:nvPicPr>
          <p:cNvPr id="4" name="图片 3" descr="邮递员"/>
          <p:cNvPicPr>
            <a:picLocks noChangeAspect="1"/>
          </p:cNvPicPr>
          <p:nvPr/>
        </p:nvPicPr>
        <p:blipFill>
          <a:blip r:embed="rId3" cstate="print"/>
          <a:srcRect l="36337" t="3963" r="28567" b="53031"/>
          <a:stretch>
            <a:fillRect/>
          </a:stretch>
        </p:blipFill>
        <p:spPr>
          <a:xfrm>
            <a:off x="5502910" y="418465"/>
            <a:ext cx="2406650" cy="2211705"/>
          </a:xfrm>
          <a:prstGeom prst="rect">
            <a:avLst/>
          </a:prstGeom>
        </p:spPr>
      </p:pic>
      <p:pic>
        <p:nvPicPr>
          <p:cNvPr id="5" name="图片 4" descr="邮递员"/>
          <p:cNvPicPr>
            <a:picLocks noChangeAspect="1"/>
          </p:cNvPicPr>
          <p:nvPr/>
        </p:nvPicPr>
        <p:blipFill>
          <a:blip r:embed="rId3" cstate="print"/>
          <a:srcRect l="27882" t="65514" r="21937" b="8532"/>
          <a:stretch>
            <a:fillRect/>
          </a:stretch>
        </p:blipFill>
        <p:spPr>
          <a:xfrm>
            <a:off x="4045585" y="4303395"/>
            <a:ext cx="4860290" cy="188531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995680" y="2848610"/>
            <a:ext cx="10200640" cy="2584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sz="5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  ）工</a:t>
            </a:r>
            <a:r>
              <a:rPr lang="en-US" sz="5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sz="5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人（  ）</a:t>
            </a:r>
            <a:r>
              <a:rPr lang="en-US" sz="5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sz="5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  ）来</a:t>
            </a:r>
          </a:p>
          <a:p>
            <a:r>
              <a:rPr lang="zh-CN" sz="5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</a:p>
          <a:p>
            <a:r>
              <a:rPr lang="zh-CN" sz="5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草（  ）</a:t>
            </a:r>
            <a:r>
              <a:rPr lang="en-US" sz="5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zh-CN" sz="5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队（  ） </a:t>
            </a:r>
            <a:r>
              <a:rPr lang="zh-CN" sz="5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（  ）因</a:t>
            </a:r>
            <a:endParaRPr lang="zh-CN" altLang="en-US" sz="5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104640" y="865505"/>
            <a:ext cx="418973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员    </a:t>
            </a:r>
            <a:r>
              <a:rPr lang="zh-CN" altLang="en-US" sz="7200" b="1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原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995680" y="2896235"/>
            <a:ext cx="10200640" cy="2584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sz="5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zh-CN" altLang="en-US" sz="5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员</a:t>
            </a:r>
            <a:r>
              <a:rPr lang="zh-CN" sz="5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）工</a:t>
            </a:r>
            <a:r>
              <a:rPr lang="en-US" sz="5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sz="5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人（</a:t>
            </a:r>
            <a:r>
              <a:rPr lang="zh-CN" altLang="en-US" sz="5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员</a:t>
            </a:r>
            <a:r>
              <a:rPr lang="zh-CN" sz="5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r>
              <a:rPr lang="en-US" sz="5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sz="5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zh-CN" altLang="en-US" sz="5400" b="1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原</a:t>
            </a:r>
            <a:r>
              <a:rPr lang="zh-CN" sz="5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）来</a:t>
            </a:r>
          </a:p>
          <a:p>
            <a:r>
              <a:rPr lang="zh-CN" sz="5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</a:p>
          <a:p>
            <a:r>
              <a:rPr lang="zh-CN" sz="5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草（</a:t>
            </a:r>
            <a:r>
              <a:rPr lang="zh-CN" altLang="en-US" sz="5400" b="1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原</a:t>
            </a:r>
            <a:r>
              <a:rPr lang="zh-CN" sz="5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r>
              <a:rPr lang="en-US" sz="5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zh-CN" sz="5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队（</a:t>
            </a:r>
            <a:r>
              <a:rPr lang="zh-CN" altLang="en-US" sz="5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员</a:t>
            </a:r>
            <a:r>
              <a:rPr lang="zh-CN" sz="5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 </a:t>
            </a:r>
            <a:r>
              <a:rPr lang="zh-CN" sz="5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（</a:t>
            </a:r>
            <a:r>
              <a:rPr lang="zh-CN" altLang="en-US" sz="5400" b="1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原</a:t>
            </a:r>
            <a:r>
              <a:rPr lang="zh-CN" sz="5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）因</a:t>
            </a:r>
            <a:endParaRPr lang="zh-CN" altLang="en-US" sz="5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104640" y="865505"/>
            <a:ext cx="418973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员    </a:t>
            </a:r>
            <a:r>
              <a:rPr lang="zh-CN" altLang="en-US" sz="7200" b="1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原</a:t>
            </a:r>
          </a:p>
        </p:txBody>
      </p:sp>
      <p:sp>
        <p:nvSpPr>
          <p:cNvPr id="3" name="左箭头 2">
            <a:hlinkClick r:id="rId3" action="ppaction://hlinksldjump"/>
          </p:cNvPr>
          <p:cNvSpPr/>
          <p:nvPr/>
        </p:nvSpPr>
        <p:spPr>
          <a:xfrm>
            <a:off x="641350" y="488950"/>
            <a:ext cx="737870" cy="517525"/>
          </a:xfrm>
          <a:prstGeom prst="lef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</p:tagLst>
</file>

<file path=ppt/theme/theme1.xml><?xml version="1.0" encoding="utf-8"?>
<a:theme xmlns:a="http://schemas.openxmlformats.org/drawingml/2006/main" name="Office 主题">
  <a:themeElements>
    <a:clrScheme name="自定义 691">
      <a:dk1>
        <a:sysClr val="windowText" lastClr="000000"/>
      </a:dk1>
      <a:lt1>
        <a:sysClr val="window" lastClr="FFFFFF"/>
      </a:lt1>
      <a:dk2>
        <a:srgbClr val="9DAF70"/>
      </a:dk2>
      <a:lt2>
        <a:srgbClr val="E7E6E6"/>
      </a:lt2>
      <a:accent1>
        <a:srgbClr val="5C9ED1"/>
      </a:accent1>
      <a:accent2>
        <a:srgbClr val="9DAF70"/>
      </a:accent2>
      <a:accent3>
        <a:srgbClr val="5C9ED1"/>
      </a:accent3>
      <a:accent4>
        <a:srgbClr val="9DAF70"/>
      </a:accent4>
      <a:accent5>
        <a:srgbClr val="5C9ED1"/>
      </a:accent5>
      <a:accent6>
        <a:srgbClr val="9DAF70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691">
      <a:dk1>
        <a:sysClr val="windowText" lastClr="000000"/>
      </a:dk1>
      <a:lt1>
        <a:sysClr val="window" lastClr="FFFFFF"/>
      </a:lt1>
      <a:dk2>
        <a:srgbClr val="9DAF70"/>
      </a:dk2>
      <a:lt2>
        <a:srgbClr val="E7E6E6"/>
      </a:lt2>
      <a:accent1>
        <a:srgbClr val="5C9ED1"/>
      </a:accent1>
      <a:accent2>
        <a:srgbClr val="9DAF70"/>
      </a:accent2>
      <a:accent3>
        <a:srgbClr val="5C9ED1"/>
      </a:accent3>
      <a:accent4>
        <a:srgbClr val="9DAF70"/>
      </a:accent4>
      <a:accent5>
        <a:srgbClr val="5C9ED1"/>
      </a:accent5>
      <a:accent6>
        <a:srgbClr val="9DAF70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753</Words>
  <Application>Microsoft Office PowerPoint</Application>
  <PresentationFormat>自定义</PresentationFormat>
  <Paragraphs>110</Paragraphs>
  <Slides>29</Slides>
  <Notes>5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29</vt:i4>
      </vt:variant>
    </vt:vector>
  </HeadingPairs>
  <TitlesOfParts>
    <vt:vector size="31" baseType="lpstr">
      <vt:lpstr>Office 主题</vt:lpstr>
      <vt:lpstr>1_Office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MICHAEL</dc:creator>
  <cp:lastModifiedBy>pha</cp:lastModifiedBy>
  <cp:revision>100</cp:revision>
  <dcterms:created xsi:type="dcterms:W3CDTF">2015-05-05T08:02:00Z</dcterms:created>
  <dcterms:modified xsi:type="dcterms:W3CDTF">2019-01-26T08:08:21Z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2052-10.1.0.7697</vt:lpwstr>
  </property>
  <property fmtid="{D5CDD505-2E9C-101B-9397-08002B2CF9AE}" pid="3" name="KSORubyTemplateID">
    <vt:lpwstr>2</vt:lpwstr>
  </property>
</Properties>
</file>