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3" r:id="rId2"/>
    <p:sldId id="305" r:id="rId3"/>
    <p:sldId id="265" r:id="rId4"/>
    <p:sldId id="270" r:id="rId5"/>
    <p:sldId id="299" r:id="rId6"/>
    <p:sldId id="300" r:id="rId7"/>
    <p:sldId id="274" r:id="rId8"/>
    <p:sldId id="301" r:id="rId9"/>
    <p:sldId id="279" r:id="rId10"/>
    <p:sldId id="302" r:id="rId11"/>
    <p:sldId id="280" r:id="rId12"/>
    <p:sldId id="281" r:id="rId13"/>
    <p:sldId id="275" r:id="rId14"/>
    <p:sldId id="276" r:id="rId15"/>
    <p:sldId id="268" r:id="rId16"/>
    <p:sldId id="266" r:id="rId17"/>
    <p:sldId id="269" r:id="rId18"/>
    <p:sldId id="267" r:id="rId19"/>
    <p:sldId id="303" r:id="rId20"/>
    <p:sldId id="282" r:id="rId21"/>
    <p:sldId id="283" r:id="rId22"/>
    <p:sldId id="284" r:id="rId23"/>
    <p:sldId id="286" r:id="rId24"/>
    <p:sldId id="291" r:id="rId25"/>
    <p:sldId id="304" r:id="rId26"/>
    <p:sldId id="292" r:id="rId27"/>
    <p:sldId id="293" r:id="rId28"/>
    <p:sldId id="294" r:id="rId29"/>
    <p:sldId id="295" r:id="rId30"/>
    <p:sldId id="296" r:id="rId31"/>
    <p:sldId id="297" r:id="rId32"/>
    <p:sldId id="298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414" y="-9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D306-CFE1-4BC6-91DA-959DFC1DBB3D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D477-5FA0-4DB7-AD56-BC4795BFA0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D306-CFE1-4BC6-91DA-959DFC1DBB3D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D477-5FA0-4DB7-AD56-BC4795BFA0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D306-CFE1-4BC6-91DA-959DFC1DBB3D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D477-5FA0-4DB7-AD56-BC4795BFA0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D306-CFE1-4BC6-91DA-959DFC1DBB3D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D477-5FA0-4DB7-AD56-BC4795BFA0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D306-CFE1-4BC6-91DA-959DFC1DBB3D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D477-5FA0-4DB7-AD56-BC4795BFA0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D306-CFE1-4BC6-91DA-959DFC1DBB3D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D477-5FA0-4DB7-AD56-BC4795BFA0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D306-CFE1-4BC6-91DA-959DFC1DBB3D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D477-5FA0-4DB7-AD56-BC4795BFA0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D306-CFE1-4BC6-91DA-959DFC1DBB3D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D477-5FA0-4DB7-AD56-BC4795BFA0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D306-CFE1-4BC6-91DA-959DFC1DBB3D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D477-5FA0-4DB7-AD56-BC4795BFA0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D306-CFE1-4BC6-91DA-959DFC1DBB3D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D477-5FA0-4DB7-AD56-BC4795BFA0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D306-CFE1-4BC6-91DA-959DFC1DBB3D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D477-5FA0-4DB7-AD56-BC4795BFA0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BD306-CFE1-4BC6-91DA-959DFC1DBB3D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3D477-5FA0-4DB7-AD56-BC4795BFA0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26711" y="1173050"/>
            <a:ext cx="8022812" cy="427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spcAft>
                <a:spcPts val="0"/>
              </a:spcAft>
            </a:pPr>
            <a:r>
              <a:rPr lang="en-US" altLang="zh-CN" sz="66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zh-CN" sz="6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邓小平爷爷</a:t>
            </a:r>
            <a:r>
              <a:rPr lang="zh-CN" altLang="zh-CN" sz="6000" b="1" kern="100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植树</a:t>
            </a:r>
          </a:p>
        </p:txBody>
      </p:sp>
      <p:sp>
        <p:nvSpPr>
          <p:cNvPr id="3" name="椭圆 2"/>
          <p:cNvSpPr/>
          <p:nvPr/>
        </p:nvSpPr>
        <p:spPr>
          <a:xfrm>
            <a:off x="2665641" y="684225"/>
            <a:ext cx="878890" cy="7989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 smtClean="0">
                <a:solidFill>
                  <a:schemeClr val="accent2"/>
                </a:solidFill>
              </a:rPr>
              <a:t>4</a:t>
            </a:r>
            <a:endParaRPr lang="zh-CN" altLang="en-US" sz="5400" dirty="0">
              <a:solidFill>
                <a:schemeClr val="accent2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5641" y="1916350"/>
            <a:ext cx="6860718" cy="4432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6" name="组合 5"/>
          <p:cNvGrpSpPr/>
          <p:nvPr/>
        </p:nvGrpSpPr>
        <p:grpSpPr>
          <a:xfrm>
            <a:off x="8999819" y="5297424"/>
            <a:ext cx="3192181" cy="1560576"/>
            <a:chOff x="8999819" y="5297424"/>
            <a:chExt cx="3192181" cy="156057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11" r="9609" b="15835"/>
            <a:stretch>
              <a:fillRect/>
            </a:stretch>
          </p:blipFill>
          <p:spPr>
            <a:xfrm>
              <a:off x="10276706" y="5297424"/>
              <a:ext cx="1915294" cy="156057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09" r="9609" b="52091"/>
            <a:stretch>
              <a:fillRect/>
            </a:stretch>
          </p:blipFill>
          <p:spPr>
            <a:xfrm>
              <a:off x="8999819" y="6016752"/>
              <a:ext cx="1915294" cy="841248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067909" y="377505"/>
            <a:ext cx="492443" cy="5880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 smtClean="0"/>
              <a:t>统编语文教材小学二年级下册第一单元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1109" y="902560"/>
            <a:ext cx="111497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在</a:t>
            </a:r>
            <a:r>
              <a:rPr lang="zh-CN" altLang="en-US" sz="4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天坛公园</a:t>
            </a:r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植树的人群里，</a:t>
            </a:r>
            <a:r>
              <a:rPr lang="en-US" altLang="zh-CN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81</a:t>
            </a:r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岁高龄的邓小平爷爷格外</a:t>
            </a:r>
            <a:r>
              <a:rPr lang="zh-CN" altLang="en-US" sz="4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引人注目</a:t>
            </a:r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999819" y="5297424"/>
            <a:ext cx="3192181" cy="1560576"/>
            <a:chOff x="8999819" y="5297424"/>
            <a:chExt cx="3192181" cy="156057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11" r="9609" b="15835"/>
            <a:stretch>
              <a:fillRect/>
            </a:stretch>
          </p:blipFill>
          <p:spPr>
            <a:xfrm>
              <a:off x="10276706" y="5297424"/>
              <a:ext cx="1915294" cy="156057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09" r="9609" b="52091"/>
            <a:stretch>
              <a:fillRect/>
            </a:stretch>
          </p:blipFill>
          <p:spPr>
            <a:xfrm>
              <a:off x="8999819" y="6016752"/>
              <a:ext cx="1915294" cy="8412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1109" y="902560"/>
            <a:ext cx="111497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在</a:t>
            </a:r>
            <a:r>
              <a:rPr lang="zh-CN" altLang="en-US" sz="4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天坛公园</a:t>
            </a:r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植树的人群里，</a:t>
            </a:r>
            <a:r>
              <a:rPr lang="en-US" altLang="zh-CN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81</a:t>
            </a:r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岁高龄的邓小平爷爷格外</a:t>
            </a:r>
            <a:r>
              <a:rPr lang="zh-CN" altLang="en-US" sz="4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引人注目</a:t>
            </a:r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6073" y="3652826"/>
            <a:ext cx="110559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3600" b="1" kern="100" dirty="0">
                <a:solidFill>
                  <a:schemeClr val="accent6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广场上</a:t>
            </a:r>
            <a:r>
              <a:rPr lang="en-US" altLang="zh-CN" sz="3600" b="1" u="sng" kern="100" dirty="0">
                <a:solidFill>
                  <a:schemeClr val="accent6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en-US" altLang="zh-CN" sz="3600" b="1" u="sng" kern="100" dirty="0" smtClean="0">
                <a:solidFill>
                  <a:schemeClr val="accent6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zh-CN" sz="3600" b="1" kern="100" dirty="0">
                <a:solidFill>
                  <a:schemeClr val="accent6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格外引人注目</a:t>
            </a:r>
            <a:r>
              <a:rPr lang="zh-CN" altLang="zh-CN" sz="3600" b="1" kern="100" dirty="0" smtClean="0">
                <a:solidFill>
                  <a:schemeClr val="accent6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3600" b="1" kern="100" dirty="0" smtClean="0">
              <a:solidFill>
                <a:schemeClr val="accent6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600" b="1" u="sng" kern="100" dirty="0" smtClean="0">
                <a:solidFill>
                  <a:schemeClr val="accent6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</a:t>
            </a:r>
            <a:r>
              <a:rPr lang="zh-CN" altLang="zh-CN" sz="3600" b="1" kern="100" dirty="0">
                <a:solidFill>
                  <a:schemeClr val="accent6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引人注目。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8999819" y="5297424"/>
            <a:ext cx="3192181" cy="1560576"/>
            <a:chOff x="8999819" y="5297424"/>
            <a:chExt cx="3192181" cy="156057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11" r="9609" b="15835"/>
            <a:stretch>
              <a:fillRect/>
            </a:stretch>
          </p:blipFill>
          <p:spPr>
            <a:xfrm>
              <a:off x="10276706" y="5297424"/>
              <a:ext cx="1915294" cy="156057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09" r="9609" b="52091"/>
            <a:stretch>
              <a:fillRect/>
            </a:stretch>
          </p:blipFill>
          <p:spPr>
            <a:xfrm>
              <a:off x="8999819" y="6016752"/>
              <a:ext cx="1915294" cy="8412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4118" y="938646"/>
            <a:ext cx="4208318" cy="420831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9563" y="938646"/>
            <a:ext cx="4208318" cy="4208318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8999819" y="5297424"/>
            <a:ext cx="3192181" cy="1560576"/>
            <a:chOff x="8999819" y="5297424"/>
            <a:chExt cx="3192181" cy="156057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11" r="9609" b="15835"/>
            <a:stretch>
              <a:fillRect/>
            </a:stretch>
          </p:blipFill>
          <p:spPr>
            <a:xfrm>
              <a:off x="10276706" y="5297424"/>
              <a:ext cx="1915294" cy="1560576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09" r="9609" b="52091"/>
            <a:stretch>
              <a:fillRect/>
            </a:stretch>
          </p:blipFill>
          <p:spPr>
            <a:xfrm>
              <a:off x="8999819" y="6016752"/>
              <a:ext cx="1915294" cy="8412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2559" y="961554"/>
            <a:ext cx="11149782" cy="2135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只见他手握铁锹，兴致勃勃地挖着树坑，额头已经满是汗珠，仍不肯休息。</a:t>
            </a:r>
            <a:endParaRPr lang="zh-CN" altLang="en-US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999819" y="5297424"/>
            <a:ext cx="3192181" cy="1560576"/>
            <a:chOff x="8999819" y="5297424"/>
            <a:chExt cx="3192181" cy="156057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11" r="9609" b="15835"/>
            <a:stretch>
              <a:fillRect/>
            </a:stretch>
          </p:blipFill>
          <p:spPr>
            <a:xfrm>
              <a:off x="10276706" y="5297424"/>
              <a:ext cx="1915294" cy="156057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09" r="9609" b="52091"/>
            <a:stretch>
              <a:fillRect/>
            </a:stretch>
          </p:blipFill>
          <p:spPr>
            <a:xfrm>
              <a:off x="8999819" y="6016752"/>
              <a:ext cx="1915294" cy="8412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5019" y="870712"/>
            <a:ext cx="11130564" cy="3826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这一天，碧空如洗，万里无云。在天坛公园植树的人群里，</a:t>
            </a:r>
            <a:r>
              <a:rPr lang="en-US" altLang="zh-CN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81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岁高龄的邓小平爷爷格外引人注目。只见他手握铁锹，兴致勃勃地挖着树坑，额头已经满是汗珠，仍不肯休息。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999819" y="5297424"/>
            <a:ext cx="3192181" cy="1560576"/>
            <a:chOff x="8999819" y="5297424"/>
            <a:chExt cx="3192181" cy="156057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11" r="9609" b="15835"/>
            <a:stretch>
              <a:fillRect/>
            </a:stretch>
          </p:blipFill>
          <p:spPr>
            <a:xfrm>
              <a:off x="10276706" y="5297424"/>
              <a:ext cx="1915294" cy="156057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09" r="9609" b="52091"/>
            <a:stretch>
              <a:fillRect/>
            </a:stretch>
          </p:blipFill>
          <p:spPr>
            <a:xfrm>
              <a:off x="8999819" y="6016752"/>
              <a:ext cx="1915294" cy="8412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8989" y="994953"/>
            <a:ext cx="114740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一个树坑挖好了，邓爷爷精心地挑选了一棵茁壮的柏树苗，小心地移入树坑，又挥锹填了几锹土。他站到几步之外仔细看看，觉得不很直，连声说：“不行，不行！”他又走上前把树苗扶正。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999819" y="5297424"/>
            <a:ext cx="3192181" cy="1560576"/>
            <a:chOff x="8999819" y="5297424"/>
            <a:chExt cx="3192181" cy="156057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11" r="9609" b="15835"/>
            <a:stretch>
              <a:fillRect/>
            </a:stretch>
          </p:blipFill>
          <p:spPr>
            <a:xfrm>
              <a:off x="10276706" y="5297424"/>
              <a:ext cx="1915294" cy="156057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09" r="9609" b="52091"/>
            <a:stretch>
              <a:fillRect/>
            </a:stretch>
          </p:blipFill>
          <p:spPr>
            <a:xfrm>
              <a:off x="8999819" y="6016752"/>
              <a:ext cx="1915294" cy="8412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5245" y="1210891"/>
            <a:ext cx="11341509" cy="3115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一棵绿油油的小柏树栽好了，就像战士一样笔直地站在那里。邓爷爷的脸上露出了满意的笑容。</a:t>
            </a:r>
            <a:endParaRPr lang="zh-CN" altLang="en-US" sz="45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999819" y="5297424"/>
            <a:ext cx="3192181" cy="1560576"/>
            <a:chOff x="8999819" y="5297424"/>
            <a:chExt cx="3192181" cy="156057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11" r="9609" b="15835"/>
            <a:stretch>
              <a:fillRect/>
            </a:stretch>
          </p:blipFill>
          <p:spPr>
            <a:xfrm>
              <a:off x="10276706" y="5297424"/>
              <a:ext cx="1915294" cy="156057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09" r="9609" b="52091"/>
            <a:stretch>
              <a:fillRect/>
            </a:stretch>
          </p:blipFill>
          <p:spPr>
            <a:xfrm>
              <a:off x="8999819" y="6016752"/>
              <a:ext cx="1915294" cy="8412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1224" y="1582283"/>
            <a:ext cx="11651226" cy="2076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今天，邓小平爷爷亲手栽种的柏树已经长大了，成了天坛公园一处美丽的风景。</a:t>
            </a:r>
            <a:endParaRPr lang="zh-CN" altLang="en-US" sz="45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999819" y="5297424"/>
            <a:ext cx="3192181" cy="1560576"/>
            <a:chOff x="8999819" y="5297424"/>
            <a:chExt cx="3192181" cy="156057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11" r="9609" b="15835"/>
            <a:stretch>
              <a:fillRect/>
            </a:stretch>
          </p:blipFill>
          <p:spPr>
            <a:xfrm>
              <a:off x="10276706" y="5297424"/>
              <a:ext cx="1915294" cy="1560576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09" r="9609" b="52091"/>
            <a:stretch>
              <a:fillRect/>
            </a:stretch>
          </p:blipFill>
          <p:spPr>
            <a:xfrm>
              <a:off x="8999819" y="6016752"/>
              <a:ext cx="1915294" cy="8412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/>
          <p:cNvGrpSpPr/>
          <p:nvPr/>
        </p:nvGrpSpPr>
        <p:grpSpPr>
          <a:xfrm>
            <a:off x="8999819" y="5297424"/>
            <a:ext cx="3192181" cy="1560576"/>
            <a:chOff x="8999819" y="5297424"/>
            <a:chExt cx="3192181" cy="1560576"/>
          </a:xfrm>
        </p:grpSpPr>
        <p:pic>
          <p:nvPicPr>
            <p:cNvPr id="56" name="图片 55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11" r="9609" b="15835"/>
            <a:stretch>
              <a:fillRect/>
            </a:stretch>
          </p:blipFill>
          <p:spPr>
            <a:xfrm>
              <a:off x="10276706" y="5297424"/>
              <a:ext cx="1915294" cy="1560576"/>
            </a:xfrm>
            <a:prstGeom prst="rect">
              <a:avLst/>
            </a:prstGeom>
          </p:spPr>
        </p:pic>
        <p:pic>
          <p:nvPicPr>
            <p:cNvPr id="57" name="图片 56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09" r="9609" b="52091"/>
            <a:stretch>
              <a:fillRect/>
            </a:stretch>
          </p:blipFill>
          <p:spPr>
            <a:xfrm>
              <a:off x="8999819" y="6016752"/>
              <a:ext cx="1915294" cy="841248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857642" y="464044"/>
            <a:ext cx="1586275" cy="1615432"/>
            <a:chOff x="450772" y="485652"/>
            <a:chExt cx="1779810" cy="1794163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artisticMarker trans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0772" y="485652"/>
              <a:ext cx="1779810" cy="17941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矩形 8"/>
            <p:cNvSpPr/>
            <p:nvPr/>
          </p:nvSpPr>
          <p:spPr>
            <a:xfrm>
              <a:off x="566079" y="1020516"/>
              <a:ext cx="1611641" cy="9229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植树</a:t>
              </a:r>
              <a:endPara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044743" y="364275"/>
            <a:ext cx="1688340" cy="1643887"/>
            <a:chOff x="2606569" y="392731"/>
            <a:chExt cx="1827935" cy="185107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6569" y="392731"/>
              <a:ext cx="1827935" cy="1851073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2780996" y="967050"/>
              <a:ext cx="1539773" cy="935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休息</a:t>
              </a:r>
              <a:endPara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153981" y="405486"/>
            <a:ext cx="1939692" cy="1615432"/>
            <a:chOff x="311336" y="545414"/>
            <a:chExt cx="2176346" cy="1794163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772" y="545414"/>
              <a:ext cx="1779810" cy="1794163"/>
            </a:xfrm>
            <a:prstGeom prst="rect">
              <a:avLst/>
            </a:prstGeom>
            <a:solidFill>
              <a:schemeClr val="accent2"/>
            </a:solidFill>
          </p:spPr>
        </p:pic>
        <p:sp>
          <p:nvSpPr>
            <p:cNvPr id="27" name="矩形 26"/>
            <p:cNvSpPr/>
            <p:nvPr/>
          </p:nvSpPr>
          <p:spPr>
            <a:xfrm>
              <a:off x="311336" y="1066111"/>
              <a:ext cx="2176346" cy="871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45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邓小平</a:t>
              </a:r>
              <a:endParaRPr lang="zh-CN" altLang="en-US" sz="45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406989" y="392730"/>
            <a:ext cx="1688340" cy="1643887"/>
            <a:chOff x="2606569" y="392731"/>
            <a:chExt cx="1827935" cy="1851073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6569" y="392731"/>
              <a:ext cx="1827935" cy="1851073"/>
            </a:xfrm>
            <a:prstGeom prst="rect">
              <a:avLst/>
            </a:prstGeom>
          </p:spPr>
        </p:pic>
        <p:sp>
          <p:nvSpPr>
            <p:cNvPr id="30" name="矩形 29"/>
            <p:cNvSpPr/>
            <p:nvPr/>
          </p:nvSpPr>
          <p:spPr>
            <a:xfrm>
              <a:off x="2780996" y="967050"/>
              <a:ext cx="1532831" cy="935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4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高龄</a:t>
              </a:r>
              <a:endPara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637788" y="392730"/>
            <a:ext cx="1586275" cy="1615432"/>
            <a:chOff x="450772" y="485652"/>
            <a:chExt cx="1779810" cy="1794163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772" y="485652"/>
              <a:ext cx="1779810" cy="1794163"/>
            </a:xfrm>
            <a:prstGeom prst="rect">
              <a:avLst/>
            </a:prstGeom>
            <a:solidFill>
              <a:schemeClr val="accent2"/>
            </a:solidFill>
          </p:spPr>
        </p:pic>
        <p:sp>
          <p:nvSpPr>
            <p:cNvPr id="33" name="矩形 32"/>
            <p:cNvSpPr/>
            <p:nvPr/>
          </p:nvSpPr>
          <p:spPr>
            <a:xfrm>
              <a:off x="566079" y="1020516"/>
              <a:ext cx="1611642" cy="9229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不肯</a:t>
              </a:r>
              <a:endPara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57642" y="2570544"/>
            <a:ext cx="1688340" cy="1643887"/>
            <a:chOff x="2606569" y="392731"/>
            <a:chExt cx="1827935" cy="1851073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6569" y="392731"/>
              <a:ext cx="1827935" cy="1851073"/>
            </a:xfrm>
            <a:prstGeom prst="rect">
              <a:avLst/>
            </a:prstGeom>
          </p:spPr>
        </p:pic>
        <p:sp>
          <p:nvSpPr>
            <p:cNvPr id="36" name="矩形 35"/>
            <p:cNvSpPr/>
            <p:nvPr/>
          </p:nvSpPr>
          <p:spPr>
            <a:xfrm>
              <a:off x="2780996" y="967050"/>
              <a:ext cx="1532831" cy="935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4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精心</a:t>
              </a:r>
              <a:endPara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067948" y="2532426"/>
            <a:ext cx="1586275" cy="1615432"/>
            <a:chOff x="450772" y="485652"/>
            <a:chExt cx="1779810" cy="1794163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772" y="485652"/>
              <a:ext cx="1779810" cy="1794163"/>
            </a:xfrm>
            <a:prstGeom prst="rect">
              <a:avLst/>
            </a:prstGeom>
            <a:solidFill>
              <a:schemeClr val="accent2"/>
            </a:solidFill>
          </p:spPr>
        </p:pic>
        <p:sp>
          <p:nvSpPr>
            <p:cNvPr id="42" name="矩形 41"/>
            <p:cNvSpPr/>
            <p:nvPr/>
          </p:nvSpPr>
          <p:spPr>
            <a:xfrm>
              <a:off x="566079" y="1020516"/>
              <a:ext cx="1611642" cy="9229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满意</a:t>
              </a:r>
              <a:endPara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113437" y="2560881"/>
            <a:ext cx="1915910" cy="1643887"/>
            <a:chOff x="2489885" y="392731"/>
            <a:chExt cx="2074320" cy="1851073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6569" y="392731"/>
              <a:ext cx="1827935" cy="1851073"/>
            </a:xfrm>
            <a:prstGeom prst="rect">
              <a:avLst/>
            </a:prstGeom>
          </p:spPr>
        </p:pic>
        <p:sp>
          <p:nvSpPr>
            <p:cNvPr id="45" name="矩形 44"/>
            <p:cNvSpPr/>
            <p:nvPr/>
          </p:nvSpPr>
          <p:spPr>
            <a:xfrm>
              <a:off x="2489885" y="967050"/>
              <a:ext cx="2074320" cy="8837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45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柏树苗</a:t>
              </a:r>
              <a:endParaRPr lang="zh-CN" altLang="en-US" sz="45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562910" y="2560881"/>
            <a:ext cx="1586275" cy="1615432"/>
            <a:chOff x="450772" y="485652"/>
            <a:chExt cx="1779810" cy="1794163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772" y="485652"/>
              <a:ext cx="1779810" cy="1794163"/>
            </a:xfrm>
            <a:prstGeom prst="rect">
              <a:avLst/>
            </a:prstGeom>
            <a:solidFill>
              <a:schemeClr val="accent2"/>
            </a:solidFill>
          </p:spPr>
        </p:pic>
        <p:sp>
          <p:nvSpPr>
            <p:cNvPr id="48" name="矩形 47"/>
            <p:cNvSpPr/>
            <p:nvPr/>
          </p:nvSpPr>
          <p:spPr>
            <a:xfrm>
              <a:off x="566079" y="1020516"/>
              <a:ext cx="1611642" cy="9229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4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茁壮</a:t>
              </a:r>
              <a:endPara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9796533" y="2489744"/>
            <a:ext cx="1688340" cy="1643887"/>
            <a:chOff x="2606569" y="392731"/>
            <a:chExt cx="1827935" cy="1851073"/>
          </a:xfrm>
        </p:grpSpPr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6569" y="392731"/>
              <a:ext cx="1827935" cy="1851073"/>
            </a:xfrm>
            <a:prstGeom prst="rect">
              <a:avLst/>
            </a:prstGeom>
          </p:spPr>
        </p:pic>
        <p:sp>
          <p:nvSpPr>
            <p:cNvPr id="51" name="矩形 50"/>
            <p:cNvSpPr/>
            <p:nvPr/>
          </p:nvSpPr>
          <p:spPr>
            <a:xfrm>
              <a:off x="2780996" y="967050"/>
              <a:ext cx="1532831" cy="935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挑选</a:t>
              </a:r>
              <a:endPara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43288" y="4724468"/>
            <a:ext cx="2473628" cy="1615432"/>
            <a:chOff x="73612" y="485652"/>
            <a:chExt cx="2775426" cy="1794163"/>
          </a:xfrm>
        </p:grpSpPr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772" y="485652"/>
              <a:ext cx="1779810" cy="1794163"/>
            </a:xfrm>
            <a:prstGeom prst="rect">
              <a:avLst/>
            </a:prstGeom>
            <a:solidFill>
              <a:schemeClr val="accent2"/>
            </a:solidFill>
          </p:spPr>
        </p:pic>
        <p:sp>
          <p:nvSpPr>
            <p:cNvPr id="54" name="矩形 53"/>
            <p:cNvSpPr/>
            <p:nvPr/>
          </p:nvSpPr>
          <p:spPr>
            <a:xfrm>
              <a:off x="73612" y="1080725"/>
              <a:ext cx="2775426" cy="786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引人注目</a:t>
              </a:r>
              <a:endPara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067948" y="4629440"/>
            <a:ext cx="1688340" cy="1643887"/>
            <a:chOff x="2606569" y="392731"/>
            <a:chExt cx="1827935" cy="1851073"/>
          </a:xfrm>
        </p:grpSpPr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6569" y="392731"/>
              <a:ext cx="1827935" cy="1851073"/>
            </a:xfrm>
            <a:prstGeom prst="rect">
              <a:avLst/>
            </a:prstGeom>
          </p:spPr>
        </p:pic>
        <p:sp>
          <p:nvSpPr>
            <p:cNvPr id="60" name="矩形 59"/>
            <p:cNvSpPr/>
            <p:nvPr/>
          </p:nvSpPr>
          <p:spPr>
            <a:xfrm>
              <a:off x="2780996" y="967050"/>
              <a:ext cx="1539773" cy="935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铁锹</a:t>
              </a:r>
              <a:endPara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358525" y="4629440"/>
            <a:ext cx="1586275" cy="1615432"/>
            <a:chOff x="450772" y="485652"/>
            <a:chExt cx="1779810" cy="1794163"/>
          </a:xfrm>
        </p:grpSpPr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772" y="485652"/>
              <a:ext cx="1779810" cy="1794163"/>
            </a:xfrm>
            <a:prstGeom prst="rect">
              <a:avLst/>
            </a:prstGeom>
            <a:solidFill>
              <a:schemeClr val="accent2"/>
            </a:solidFill>
          </p:spPr>
        </p:pic>
        <p:sp>
          <p:nvSpPr>
            <p:cNvPr id="63" name="矩形 62"/>
            <p:cNvSpPr/>
            <p:nvPr/>
          </p:nvSpPr>
          <p:spPr>
            <a:xfrm>
              <a:off x="566079" y="1020516"/>
              <a:ext cx="1611641" cy="9229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树坑</a:t>
              </a:r>
              <a:endPara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7460845" y="4600985"/>
            <a:ext cx="1688340" cy="1643887"/>
            <a:chOff x="2606569" y="392731"/>
            <a:chExt cx="1827935" cy="1851073"/>
          </a:xfrm>
        </p:grpSpPr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6569" y="392731"/>
              <a:ext cx="1827935" cy="1851073"/>
            </a:xfrm>
            <a:prstGeom prst="rect">
              <a:avLst/>
            </a:prstGeom>
          </p:spPr>
        </p:pic>
        <p:sp>
          <p:nvSpPr>
            <p:cNvPr id="66" name="矩形 65"/>
            <p:cNvSpPr/>
            <p:nvPr/>
          </p:nvSpPr>
          <p:spPr>
            <a:xfrm>
              <a:off x="2780996" y="967050"/>
              <a:ext cx="1539773" cy="935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扶正</a:t>
              </a:r>
              <a:endPara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9380114" y="4540085"/>
            <a:ext cx="2307160" cy="1615432"/>
            <a:chOff x="46353" y="485652"/>
            <a:chExt cx="2588647" cy="1794163"/>
          </a:xfrm>
        </p:grpSpPr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772" y="485652"/>
              <a:ext cx="1779810" cy="1794163"/>
            </a:xfrm>
            <a:prstGeom prst="rect">
              <a:avLst/>
            </a:prstGeom>
            <a:solidFill>
              <a:schemeClr val="accent2"/>
            </a:solidFill>
          </p:spPr>
        </p:pic>
        <p:sp>
          <p:nvSpPr>
            <p:cNvPr id="69" name="矩形 68"/>
            <p:cNvSpPr/>
            <p:nvPr/>
          </p:nvSpPr>
          <p:spPr>
            <a:xfrm>
              <a:off x="46353" y="1104673"/>
              <a:ext cx="2588647" cy="786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兴致勃勃</a:t>
              </a:r>
              <a:endPara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9541" y="504354"/>
            <a:ext cx="11149782" cy="2135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只见他手握铁锹，兴致勃勃地挖着树坑，额头已经满是汗珠，仍不肯休息。</a:t>
            </a:r>
            <a:endParaRPr lang="zh-CN" altLang="en-US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999819" y="5297424"/>
            <a:ext cx="3192181" cy="1560576"/>
            <a:chOff x="8999819" y="5297424"/>
            <a:chExt cx="3192181" cy="156057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11" r="9609" b="15835"/>
            <a:stretch>
              <a:fillRect/>
            </a:stretch>
          </p:blipFill>
          <p:spPr>
            <a:xfrm>
              <a:off x="10276706" y="5297424"/>
              <a:ext cx="1915294" cy="156057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09" r="9609" b="52091"/>
            <a:stretch>
              <a:fillRect/>
            </a:stretch>
          </p:blipFill>
          <p:spPr>
            <a:xfrm>
              <a:off x="8999819" y="6016752"/>
              <a:ext cx="1915294" cy="8412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32510" y="592438"/>
            <a:ext cx="5512308" cy="4033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圆角矩形 3"/>
          <p:cNvSpPr/>
          <p:nvPr/>
        </p:nvSpPr>
        <p:spPr>
          <a:xfrm>
            <a:off x="6967125" y="2191572"/>
            <a:ext cx="4684549" cy="43160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3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中华人民共和国主要领导人之一，中国社会主义改革开放和现代化建设的总设计师。</a:t>
            </a:r>
            <a:endParaRPr lang="zh-CN" altLang="en-US" sz="33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46687" y="966511"/>
            <a:ext cx="353494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52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邓小平爷爷</a:t>
            </a:r>
            <a:endParaRPr lang="zh-CN" altLang="en-US" sz="5200" dirty="0"/>
          </a:p>
        </p:txBody>
      </p:sp>
      <p:grpSp>
        <p:nvGrpSpPr>
          <p:cNvPr id="3" name="组合 5"/>
          <p:cNvGrpSpPr/>
          <p:nvPr/>
        </p:nvGrpSpPr>
        <p:grpSpPr>
          <a:xfrm flipH="1">
            <a:off x="0" y="5297424"/>
            <a:ext cx="3192181" cy="1560576"/>
            <a:chOff x="8999819" y="5297424"/>
            <a:chExt cx="3192181" cy="156057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11" r="9609" b="15835"/>
            <a:stretch>
              <a:fillRect/>
            </a:stretch>
          </p:blipFill>
          <p:spPr>
            <a:xfrm>
              <a:off x="10276706" y="5297424"/>
              <a:ext cx="1915294" cy="156057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09" r="9609" b="52091"/>
            <a:stretch>
              <a:fillRect/>
            </a:stretch>
          </p:blipFill>
          <p:spPr>
            <a:xfrm>
              <a:off x="8999819" y="6016752"/>
              <a:ext cx="1915294" cy="8412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9541" y="504354"/>
            <a:ext cx="11149782" cy="2135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只见他手握铁锹，兴致勃勃地挖着树坑，额头已经满是汗珠，仍不肯休息。</a:t>
            </a:r>
            <a:endParaRPr lang="zh-CN" altLang="en-US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1109" y="3095154"/>
            <a:ext cx="11149782" cy="2135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800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只见他手握铁锹，兴致勃勃地挖着树坑，额头已经有了汗珠，仍不肯休息。</a:t>
            </a:r>
            <a:endParaRPr lang="zh-CN" altLang="en-US" sz="4800" b="1" dirty="0">
              <a:solidFill>
                <a:srgbClr val="008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999819" y="5297424"/>
            <a:ext cx="3192181" cy="1560576"/>
            <a:chOff x="8999819" y="5297424"/>
            <a:chExt cx="3192181" cy="156057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11" r="9609" b="15835"/>
            <a:stretch>
              <a:fillRect/>
            </a:stretch>
          </p:blipFill>
          <p:spPr>
            <a:xfrm>
              <a:off x="10276706" y="5297424"/>
              <a:ext cx="1915294" cy="156057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09" r="9609" b="52091"/>
            <a:stretch>
              <a:fillRect/>
            </a:stretch>
          </p:blipFill>
          <p:spPr>
            <a:xfrm>
              <a:off x="8999819" y="6016752"/>
              <a:ext cx="1915294" cy="8412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9541" y="504354"/>
            <a:ext cx="111497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只见他手握铁锹，</a:t>
            </a:r>
            <a:r>
              <a:rPr lang="zh-CN" altLang="en-US" sz="4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兴致勃勃</a:t>
            </a:r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地挖着树坑，额头已经满是汗珠，仍不肯休息。</a:t>
            </a:r>
            <a:endParaRPr lang="zh-CN" altLang="en-US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1109" y="3095154"/>
            <a:ext cx="11149782" cy="2135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800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只见他手握铁锹，兴致勃勃地挖着树坑，额头已经有了汗珠，仍不肯休息。</a:t>
            </a:r>
            <a:endParaRPr lang="zh-CN" altLang="en-US" sz="4800" b="1" dirty="0">
              <a:solidFill>
                <a:srgbClr val="008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5019" y="870712"/>
            <a:ext cx="111305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这一天，碧空如洗，万里无云。在天坛公园植树的人群里，</a:t>
            </a:r>
            <a:r>
              <a:rPr lang="en-US" altLang="zh-CN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81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岁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高龄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的邓小平爷爷格外引人注目。只见他手握铁锹，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兴致勃勃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地挖着树坑，额头已经满是汗珠，仍不肯休息。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999819" y="5297424"/>
            <a:ext cx="3192181" cy="1560576"/>
            <a:chOff x="8999819" y="5297424"/>
            <a:chExt cx="3192181" cy="156057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11" r="9609" b="15835"/>
            <a:stretch>
              <a:fillRect/>
            </a:stretch>
          </p:blipFill>
          <p:spPr>
            <a:xfrm>
              <a:off x="10276706" y="5297424"/>
              <a:ext cx="1915294" cy="156057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09" r="9609" b="52091"/>
            <a:stretch>
              <a:fillRect/>
            </a:stretch>
          </p:blipFill>
          <p:spPr>
            <a:xfrm>
              <a:off x="8999819" y="6016752"/>
              <a:ext cx="1915294" cy="8412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5019" y="870712"/>
            <a:ext cx="111305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这一天，碧空如洗，万里无云。在天坛公园植树的人群里，</a:t>
            </a:r>
            <a:r>
              <a:rPr lang="en-US" altLang="zh-CN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81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岁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高龄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的邓小平爷爷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格外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引人注目。只见他手握铁锹，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兴致勃勃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地挖着树坑，额头已经满是汗珠，仍不肯休息。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999819" y="5297424"/>
            <a:ext cx="3192181" cy="1560576"/>
            <a:chOff x="8999819" y="5297424"/>
            <a:chExt cx="3192181" cy="156057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11" r="9609" b="15835"/>
            <a:stretch>
              <a:fillRect/>
            </a:stretch>
          </p:blipFill>
          <p:spPr>
            <a:xfrm>
              <a:off x="10276706" y="5297424"/>
              <a:ext cx="1915294" cy="156057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09" r="9609" b="52091"/>
            <a:stretch>
              <a:fillRect/>
            </a:stretch>
          </p:blipFill>
          <p:spPr>
            <a:xfrm>
              <a:off x="8999819" y="6016752"/>
              <a:ext cx="1915294" cy="8412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8989" y="440771"/>
            <a:ext cx="114740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400"/>
              </a:lnSpc>
            </a:pPr>
            <a:r>
              <a:rPr lang="zh-CN" altLang="en-US" sz="4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一个树坑挖好了，邓爷爷精心地挑选了一棵茁壮的柏树苗，小心地移入树坑，又挥锹填了几锹土。他站到几步之外仔细看看，觉得不很直，连声说：“不行，不行！”他又走上前把树苗扶正。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999819" y="5297424"/>
            <a:ext cx="3192181" cy="1560576"/>
            <a:chOff x="8999819" y="5297424"/>
            <a:chExt cx="3192181" cy="156057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11" r="9609" b="15835"/>
            <a:stretch>
              <a:fillRect/>
            </a:stretch>
          </p:blipFill>
          <p:spPr>
            <a:xfrm>
              <a:off x="10276706" y="5297424"/>
              <a:ext cx="1915294" cy="156057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09" r="9609" b="52091"/>
            <a:stretch>
              <a:fillRect/>
            </a:stretch>
          </p:blipFill>
          <p:spPr>
            <a:xfrm>
              <a:off x="8999819" y="6016752"/>
              <a:ext cx="1915294" cy="8412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8989" y="440771"/>
            <a:ext cx="114740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400"/>
              </a:lnSpc>
            </a:pPr>
            <a:r>
              <a:rPr lang="zh-CN" altLang="en-US" sz="4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一个树坑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挖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好了，邓爷爷精心地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挑选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了一棵茁壮的柏树苗，小心地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移入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树坑，又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挥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锹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填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了几锹土。他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站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到几步之外仔细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看看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，觉得不很直，连声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说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：“不行，不行！”他又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走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上前把树苗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扶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正。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5858" y="3798609"/>
            <a:ext cx="111402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zh-CN" sz="3200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邓爷爷</a:t>
            </a:r>
            <a:r>
              <a:rPr lang="zh-CN" altLang="zh-CN" sz="3200" b="1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先是</a:t>
            </a:r>
            <a:r>
              <a:rPr lang="en-US" altLang="zh-CN" sz="3200" b="1" u="sng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u="sng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zh-CN" sz="3200" b="1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树坑，然后</a:t>
            </a:r>
            <a:r>
              <a:rPr lang="en-US" altLang="zh-CN" sz="3200" b="1" u="sng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3200" b="1" u="sng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zh-CN" sz="3200" b="1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树苗，</a:t>
            </a:r>
            <a:r>
              <a:rPr lang="en-US" altLang="zh-CN" sz="3200" b="1" u="sng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3200" b="1" u="sng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zh-CN" sz="3200" b="1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树坑</a:t>
            </a:r>
            <a:r>
              <a:rPr lang="zh-CN" altLang="zh-CN" sz="3200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b="1" u="sng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en-US" altLang="zh-CN" sz="3200" b="1" u="sng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zh-CN" sz="3200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铁锹</a:t>
            </a:r>
            <a:r>
              <a:rPr lang="zh-CN" altLang="zh-CN" sz="3200" b="1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b="1" u="sng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zh-CN" altLang="zh-CN" sz="3200" b="1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土</a:t>
            </a:r>
            <a:r>
              <a:rPr lang="zh-CN" altLang="zh-CN" sz="3200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，接着</a:t>
            </a:r>
            <a:r>
              <a:rPr lang="en-US" altLang="zh-CN" sz="3200" b="1" u="sng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zh-CN" sz="3200" b="1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到几步外</a:t>
            </a:r>
            <a:r>
              <a:rPr lang="en-US" altLang="zh-CN" sz="3200" b="1" u="sng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zh-CN" sz="3200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，又</a:t>
            </a:r>
            <a:r>
              <a:rPr lang="en-US" altLang="zh-CN" sz="3200" b="1" u="sng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3200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zh-CN" altLang="zh-CN" sz="3200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上前</a:t>
            </a:r>
            <a:r>
              <a:rPr lang="zh-CN" altLang="zh-CN" sz="3200" b="1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把</a:t>
            </a:r>
            <a:r>
              <a:rPr lang="zh-CN" altLang="zh-CN" sz="3200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树苗</a:t>
            </a:r>
            <a:r>
              <a:rPr lang="en-US" altLang="zh-CN" sz="3200" b="1" u="sng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zh-CN" sz="3200" b="1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正</a:t>
            </a:r>
            <a:r>
              <a:rPr lang="zh-CN" altLang="zh-CN" sz="3200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3200" b="1" dirty="0">
              <a:solidFill>
                <a:srgbClr val="008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654326" y="4660383"/>
            <a:ext cx="1011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u="sng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u="sng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8999819" y="5297424"/>
            <a:ext cx="3192181" cy="1560576"/>
            <a:chOff x="8999819" y="5297424"/>
            <a:chExt cx="3192181" cy="156057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11" r="9609" b="15835"/>
            <a:stretch>
              <a:fillRect/>
            </a:stretch>
          </p:blipFill>
          <p:spPr>
            <a:xfrm>
              <a:off x="10276706" y="5297424"/>
              <a:ext cx="1915294" cy="156057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09" r="9609" b="52091"/>
            <a:stretch>
              <a:fillRect/>
            </a:stretch>
          </p:blipFill>
          <p:spPr>
            <a:xfrm>
              <a:off x="8999819" y="6016752"/>
              <a:ext cx="1915294" cy="8412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8989" y="440771"/>
            <a:ext cx="114740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400"/>
              </a:lnSpc>
            </a:pPr>
            <a:r>
              <a:rPr lang="zh-CN" altLang="en-US" sz="4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一个树坑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挖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好了，邓爷爷精心地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挑选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了一棵茁壮的柏树苗，小心地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移入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树坑，又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挥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锹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填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了几锹土。他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站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到几步之外仔细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看看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，觉得不很直，连声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说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：“不行，不行！”他又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走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上前把树苗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扶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正。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5858" y="3798609"/>
            <a:ext cx="111402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zh-CN" sz="3200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邓爷爷</a:t>
            </a:r>
            <a:r>
              <a:rPr lang="zh-CN" altLang="zh-CN" sz="3200" b="1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先是</a:t>
            </a:r>
            <a:r>
              <a:rPr lang="en-US" altLang="zh-CN" sz="3200" b="1" u="sng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u="sng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zh-CN" sz="3200" b="1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树坑，然后</a:t>
            </a:r>
            <a:r>
              <a:rPr lang="en-US" altLang="zh-CN" sz="3200" b="1" u="sng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3200" b="1" u="sng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zh-CN" sz="3200" b="1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树苗，</a:t>
            </a:r>
            <a:r>
              <a:rPr lang="en-US" altLang="zh-CN" sz="3200" b="1" u="sng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3200" b="1" u="sng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zh-CN" sz="3200" b="1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树坑</a:t>
            </a:r>
            <a:r>
              <a:rPr lang="zh-CN" altLang="zh-CN" sz="3200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b="1" u="sng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en-US" altLang="zh-CN" sz="3200" b="1" u="sng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zh-CN" sz="3200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铁锹</a:t>
            </a:r>
            <a:r>
              <a:rPr lang="zh-CN" altLang="zh-CN" sz="3200" b="1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b="1" u="sng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zh-CN" altLang="zh-CN" sz="3200" b="1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土</a:t>
            </a:r>
            <a:r>
              <a:rPr lang="zh-CN" altLang="zh-CN" sz="3200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，接着</a:t>
            </a:r>
            <a:r>
              <a:rPr lang="en-US" altLang="zh-CN" sz="3200" b="1" u="sng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zh-CN" sz="3200" b="1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到几步外</a:t>
            </a:r>
            <a:r>
              <a:rPr lang="en-US" altLang="zh-CN" sz="3200" b="1" u="sng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zh-CN" sz="3200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，又</a:t>
            </a:r>
            <a:r>
              <a:rPr lang="en-US" altLang="zh-CN" sz="3200" b="1" u="sng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3200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zh-CN" altLang="zh-CN" sz="3200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上前</a:t>
            </a:r>
            <a:r>
              <a:rPr lang="zh-CN" altLang="zh-CN" sz="3200" b="1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把</a:t>
            </a:r>
            <a:r>
              <a:rPr lang="zh-CN" altLang="zh-CN" sz="3200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树苗</a:t>
            </a:r>
            <a:r>
              <a:rPr lang="en-US" altLang="zh-CN" sz="3200" b="1" u="sng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zh-CN" sz="3200" b="1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正</a:t>
            </a:r>
            <a:r>
              <a:rPr lang="zh-CN" altLang="zh-CN" sz="3200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3200" b="1" dirty="0">
              <a:solidFill>
                <a:srgbClr val="008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85076" y="3828782"/>
            <a:ext cx="6992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挖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583612" y="3828782"/>
            <a:ext cx="1213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挑选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9022012" y="3828782"/>
            <a:ext cx="1213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移入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31040" y="4536668"/>
            <a:ext cx="6992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挥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166188" y="4536668"/>
            <a:ext cx="6992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填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884382" y="4536668"/>
            <a:ext cx="6992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站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8454524" y="4536668"/>
            <a:ext cx="1213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看看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816573" y="5274727"/>
            <a:ext cx="6992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扶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0655153" y="4660383"/>
            <a:ext cx="1011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u="sng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u="sng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10761182" y="4536668"/>
            <a:ext cx="6992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走</a:t>
            </a:r>
            <a:endParaRPr lang="zh-CN" altLang="en-US" dirty="0"/>
          </a:p>
        </p:txBody>
      </p:sp>
      <p:grpSp>
        <p:nvGrpSpPr>
          <p:cNvPr id="15" name="组合 14"/>
          <p:cNvGrpSpPr/>
          <p:nvPr/>
        </p:nvGrpSpPr>
        <p:grpSpPr>
          <a:xfrm>
            <a:off x="8999819" y="5297424"/>
            <a:ext cx="3192181" cy="1560576"/>
            <a:chOff x="8999819" y="5297424"/>
            <a:chExt cx="3192181" cy="156057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11" r="9609" b="15835"/>
            <a:stretch>
              <a:fillRect/>
            </a:stretch>
          </p:blipFill>
          <p:spPr>
            <a:xfrm>
              <a:off x="10276706" y="5297424"/>
              <a:ext cx="1915294" cy="156057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09" r="9609" b="52091"/>
            <a:stretch>
              <a:fillRect/>
            </a:stretch>
          </p:blipFill>
          <p:spPr>
            <a:xfrm>
              <a:off x="8999819" y="6016752"/>
              <a:ext cx="1915294" cy="8412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8999819" y="5297424"/>
            <a:ext cx="3192181" cy="1560576"/>
            <a:chOff x="8999819" y="5297424"/>
            <a:chExt cx="3192181" cy="156057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11" r="9609" b="15835"/>
            <a:stretch>
              <a:fillRect/>
            </a:stretch>
          </p:blipFill>
          <p:spPr>
            <a:xfrm>
              <a:off x="10276706" y="5297424"/>
              <a:ext cx="1915294" cy="1560576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09" r="9609" b="52091"/>
            <a:stretch>
              <a:fillRect/>
            </a:stretch>
          </p:blipFill>
          <p:spPr>
            <a:xfrm>
              <a:off x="8999819" y="6016752"/>
              <a:ext cx="1915294" cy="841248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854" y="0"/>
            <a:ext cx="1522363" cy="214921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25858" y="3798609"/>
            <a:ext cx="1114028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endParaRPr lang="zh-CN" altLang="en-US" sz="3200" b="1" dirty="0">
              <a:solidFill>
                <a:srgbClr val="008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1110" y="2149218"/>
            <a:ext cx="81599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3600" b="1" u="sng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zh-CN" sz="36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地挖树</a:t>
            </a:r>
            <a:r>
              <a:rPr lang="zh-CN" altLang="zh-CN" sz="36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坑</a:t>
            </a:r>
            <a:r>
              <a:rPr kumimoji="0" lang="zh-CN" altLang="zh-CN" sz="3600" b="1" i="0" u="none" strike="noStrike" kern="1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36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zh-CN" altLang="zh-CN" sz="3600" b="1" i="0" u="sng" strike="noStrike" kern="1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sng" strike="noStrike" kern="1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kumimoji="0" lang="zh-CN" altLang="zh-CN" sz="3600" b="1" i="0" u="none" strike="noStrike" kern="1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地看看</a:t>
            </a:r>
            <a:r>
              <a:rPr kumimoji="0" lang="en-US" altLang="zh-CN" sz="3600" b="1" i="0" u="sng" strike="noStrike" kern="1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sz="3600" b="1" kern="1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600" b="1" u="sng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zh-CN" sz="36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地选</a:t>
            </a:r>
            <a:r>
              <a:rPr lang="zh-CN" altLang="zh-CN" sz="36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树苗</a:t>
            </a:r>
            <a:r>
              <a:rPr lang="en-US" altLang="zh-CN" sz="36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36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u="sng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zh-CN" sz="36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地说</a:t>
            </a:r>
            <a:endParaRPr lang="en-US" altLang="zh-CN" sz="3600" b="1" kern="1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600" b="1" u="sng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zh-CN" sz="36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移入树</a:t>
            </a:r>
            <a:r>
              <a:rPr lang="zh-CN" altLang="zh-CN" sz="36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坑</a:t>
            </a:r>
            <a:r>
              <a:rPr lang="en-US" altLang="zh-CN" sz="36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3600" b="1" u="sng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zh-CN" sz="36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地</a:t>
            </a:r>
            <a:r>
              <a:rPr lang="zh-CN" altLang="en-US" sz="36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扶正</a:t>
            </a:r>
            <a:endParaRPr lang="zh-CN" altLang="en-US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600" b="1" kern="100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1958688" y="320452"/>
            <a:ext cx="1660036" cy="5770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我会填</a:t>
            </a:r>
            <a:endParaRPr lang="zh-CN" altLang="en-US" sz="30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907"/>
          <a:stretch>
            <a:fillRect/>
          </a:stretch>
        </p:blipFill>
        <p:spPr>
          <a:xfrm>
            <a:off x="8345767" y="1773382"/>
            <a:ext cx="3548945" cy="4311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4409" y="601291"/>
            <a:ext cx="11341509" cy="3115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一棵绿油油的小柏树栽好了，就像战士一样笔直地站在那里。邓爷爷的脸上露出了满意的笑容。</a:t>
            </a:r>
            <a:endParaRPr lang="zh-CN" altLang="en-US" sz="45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/>
          <a:srcRect l="-309" t="5155" r="309" b="785"/>
          <a:stretch>
            <a:fillRect/>
          </a:stretch>
        </p:blipFill>
        <p:spPr>
          <a:xfrm>
            <a:off x="6802710" y="3006437"/>
            <a:ext cx="4724699" cy="34996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" name="组合 4"/>
          <p:cNvGrpSpPr/>
          <p:nvPr/>
        </p:nvGrpSpPr>
        <p:grpSpPr>
          <a:xfrm>
            <a:off x="8999819" y="5297424"/>
            <a:ext cx="3192181" cy="1560576"/>
            <a:chOff x="8999819" y="5297424"/>
            <a:chExt cx="3192181" cy="156057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11" r="9609" b="15835"/>
            <a:stretch>
              <a:fillRect/>
            </a:stretch>
          </p:blipFill>
          <p:spPr>
            <a:xfrm>
              <a:off x="10276706" y="5297424"/>
              <a:ext cx="1915294" cy="156057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09" r="9609" b="52091"/>
            <a:stretch>
              <a:fillRect/>
            </a:stretch>
          </p:blipFill>
          <p:spPr>
            <a:xfrm>
              <a:off x="8999819" y="6016752"/>
              <a:ext cx="1915294" cy="8412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6481" y="584756"/>
            <a:ext cx="11651226" cy="2076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今天，邓小平爷爷亲手栽种的柏树已经长大了，成了天坛公园一处美丽的风景。</a:t>
            </a:r>
            <a:endParaRPr lang="zh-CN" altLang="en-US" sz="45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229" b="6000"/>
          <a:stretch>
            <a:fillRect/>
          </a:stretch>
        </p:blipFill>
        <p:spPr>
          <a:xfrm>
            <a:off x="6096000" y="3018416"/>
            <a:ext cx="5551611" cy="34497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4" name="组合 3"/>
          <p:cNvGrpSpPr/>
          <p:nvPr/>
        </p:nvGrpSpPr>
        <p:grpSpPr>
          <a:xfrm>
            <a:off x="8999819" y="5297424"/>
            <a:ext cx="3192181" cy="1560576"/>
            <a:chOff x="8999819" y="5297424"/>
            <a:chExt cx="3192181" cy="156057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11" r="9609" b="15835"/>
            <a:stretch>
              <a:fillRect/>
            </a:stretch>
          </p:blipFill>
          <p:spPr>
            <a:xfrm>
              <a:off x="10276706" y="5297424"/>
              <a:ext cx="1915294" cy="1560576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09" r="9609" b="52091"/>
            <a:stretch>
              <a:fillRect/>
            </a:stretch>
          </p:blipFill>
          <p:spPr>
            <a:xfrm>
              <a:off x="8999819" y="6016752"/>
              <a:ext cx="1915294" cy="8412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7757" y="1237635"/>
            <a:ext cx="109764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1985</a:t>
            </a:r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年的植树节，是个令人难忘的日子。</a:t>
            </a:r>
            <a:endParaRPr lang="zh-CN" altLang="en-US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999819" y="5297424"/>
            <a:ext cx="3192181" cy="1560576"/>
            <a:chOff x="8999819" y="5297424"/>
            <a:chExt cx="3192181" cy="156057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11" r="9609" b="15835"/>
            <a:stretch>
              <a:fillRect/>
            </a:stretch>
          </p:blipFill>
          <p:spPr>
            <a:xfrm>
              <a:off x="10276706" y="5297424"/>
              <a:ext cx="1915294" cy="156057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09" r="9609" b="52091"/>
            <a:stretch>
              <a:fillRect/>
            </a:stretch>
          </p:blipFill>
          <p:spPr>
            <a:xfrm>
              <a:off x="8999819" y="6016752"/>
              <a:ext cx="1915294" cy="8412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999819" y="5297424"/>
            <a:ext cx="3192181" cy="1560576"/>
            <a:chOff x="8999819" y="5297424"/>
            <a:chExt cx="3192181" cy="156057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11" r="9609" b="15835"/>
            <a:stretch>
              <a:fillRect/>
            </a:stretch>
          </p:blipFill>
          <p:spPr>
            <a:xfrm>
              <a:off x="10276706" y="5297424"/>
              <a:ext cx="1915294" cy="1560576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09" r="9609" b="52091"/>
            <a:stretch>
              <a:fillRect/>
            </a:stretch>
          </p:blipFill>
          <p:spPr>
            <a:xfrm>
              <a:off x="8999819" y="6016752"/>
              <a:ext cx="1915294" cy="841248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58" b="3645"/>
          <a:stretch>
            <a:fillRect/>
          </a:stretch>
        </p:blipFill>
        <p:spPr>
          <a:xfrm>
            <a:off x="1821872" y="243753"/>
            <a:ext cx="8548255" cy="491013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25150" y="5405643"/>
            <a:ext cx="71416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绿化</a:t>
            </a:r>
            <a:r>
              <a:rPr lang="zh-CN" altLang="zh-CN" sz="6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祖国</a:t>
            </a:r>
            <a:r>
              <a:rPr lang="en-US" altLang="zh-CN" sz="6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zh-CN" sz="6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造福万代</a:t>
            </a:r>
            <a:endParaRPr lang="zh-CN" altLang="en-US" sz="6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36072" y="2238326"/>
            <a:ext cx="10723419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CN" altLang="zh-CN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观察校园内的植物</a:t>
            </a:r>
            <a:r>
              <a:rPr lang="zh-CN" altLang="zh-CN" sz="32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有，</a:t>
            </a:r>
            <a:r>
              <a:rPr lang="zh-CN" altLang="zh-CN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选一种最喜欢</a:t>
            </a:r>
            <a:r>
              <a:rPr lang="zh-CN" altLang="zh-CN" sz="32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的画一画</a:t>
            </a:r>
            <a:r>
              <a:rPr lang="zh-CN" altLang="zh-CN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CN" altLang="zh-CN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收集植树绿化、保护环境的标语，做成</a:t>
            </a:r>
            <a:r>
              <a:rPr lang="zh-CN" altLang="zh-CN" sz="32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卡片展示</a:t>
            </a:r>
            <a:r>
              <a:rPr lang="zh-CN" altLang="zh-CN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交流。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CN" altLang="zh-CN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植树节快到了</a:t>
            </a:r>
            <a:r>
              <a:rPr lang="zh-CN" altLang="zh-CN" sz="32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，和</a:t>
            </a:r>
            <a:r>
              <a:rPr lang="zh-CN" altLang="zh-CN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爸爸妈妈种一粒种子或栽一盆花。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854" y="0"/>
            <a:ext cx="1522363" cy="2149218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2097234" y="639107"/>
            <a:ext cx="1660036" cy="5770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0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会做</a:t>
            </a:r>
            <a:endParaRPr lang="zh-CN" altLang="en-US" sz="30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999819" y="5297424"/>
            <a:ext cx="3192181" cy="1560576"/>
            <a:chOff x="8999819" y="5297424"/>
            <a:chExt cx="3192181" cy="156057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11" r="9609" b="15835"/>
            <a:stretch>
              <a:fillRect/>
            </a:stretch>
          </p:blipFill>
          <p:spPr>
            <a:xfrm>
              <a:off x="10276706" y="5297424"/>
              <a:ext cx="1915294" cy="156057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09" r="9609" b="52091"/>
            <a:stretch>
              <a:fillRect/>
            </a:stretch>
          </p:blipFill>
          <p:spPr>
            <a:xfrm>
              <a:off x="8999819" y="6016752"/>
              <a:ext cx="1915294" cy="8412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7527" y="1665008"/>
            <a:ext cx="10889673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55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设计与制作：</a:t>
            </a:r>
            <a:r>
              <a:rPr lang="zh-CN" altLang="en-US" sz="5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金麟</a:t>
            </a:r>
            <a:endParaRPr lang="zh-CN" altLang="zh-CN" sz="55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55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单位：</a:t>
            </a:r>
            <a:r>
              <a:rPr lang="zh-CN" altLang="en-US" sz="55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江苏省溧阳市文化小学</a:t>
            </a:r>
            <a:endParaRPr lang="zh-CN" altLang="zh-CN" sz="55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999819" y="5297424"/>
            <a:ext cx="3192181" cy="1560576"/>
            <a:chOff x="8999819" y="5297424"/>
            <a:chExt cx="3192181" cy="156057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11" r="9609" b="15835"/>
            <a:stretch>
              <a:fillRect/>
            </a:stretch>
          </p:blipFill>
          <p:spPr>
            <a:xfrm>
              <a:off x="10276706" y="5297424"/>
              <a:ext cx="1915294" cy="156057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09" r="9609" b="52091"/>
            <a:stretch>
              <a:fillRect/>
            </a:stretch>
          </p:blipFill>
          <p:spPr>
            <a:xfrm>
              <a:off x="8999819" y="6016752"/>
              <a:ext cx="1915294" cy="8412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1109" y="5371322"/>
            <a:ext cx="111497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这一天，碧空如洗，万里无云。</a:t>
            </a:r>
            <a:endParaRPr lang="zh-CN" altLang="en-US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999819" y="5297424"/>
            <a:ext cx="3192181" cy="1560576"/>
            <a:chOff x="8999819" y="5297424"/>
            <a:chExt cx="3192181" cy="156057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11" r="9609" b="15835"/>
            <a:stretch>
              <a:fillRect/>
            </a:stretch>
          </p:blipFill>
          <p:spPr>
            <a:xfrm>
              <a:off x="10276706" y="5297424"/>
              <a:ext cx="1915294" cy="156057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09" r="9609" b="52091"/>
            <a:stretch>
              <a:fillRect/>
            </a:stretch>
          </p:blipFill>
          <p:spPr>
            <a:xfrm>
              <a:off x="8999819" y="6016752"/>
              <a:ext cx="1915294" cy="8412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1109" y="5371322"/>
            <a:ext cx="111497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这一天，碧空如洗，万里无云。</a:t>
            </a:r>
            <a:endParaRPr lang="zh-CN" altLang="en-US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/>
          <a:srcRect b="9791"/>
          <a:stretch>
            <a:fillRect/>
          </a:stretch>
        </p:blipFill>
        <p:spPr>
          <a:xfrm>
            <a:off x="1868127" y="445127"/>
            <a:ext cx="8249265" cy="4672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4" name="组合 3"/>
          <p:cNvGrpSpPr/>
          <p:nvPr/>
        </p:nvGrpSpPr>
        <p:grpSpPr>
          <a:xfrm>
            <a:off x="8999819" y="5297424"/>
            <a:ext cx="3192181" cy="1560576"/>
            <a:chOff x="8999819" y="5297424"/>
            <a:chExt cx="3192181" cy="156057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11" r="9609" b="15835"/>
            <a:stretch>
              <a:fillRect/>
            </a:stretch>
          </p:blipFill>
          <p:spPr>
            <a:xfrm>
              <a:off x="10276706" y="5297424"/>
              <a:ext cx="1915294" cy="1560576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09" r="9609" b="52091"/>
            <a:stretch>
              <a:fillRect/>
            </a:stretch>
          </p:blipFill>
          <p:spPr>
            <a:xfrm>
              <a:off x="8999819" y="6016752"/>
              <a:ext cx="1915294" cy="8412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1109" y="5371322"/>
            <a:ext cx="111497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这一天，</a:t>
            </a:r>
            <a:r>
              <a:rPr lang="zh-CN" altLang="en-US" sz="4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碧空如洗</a:t>
            </a:r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4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万里无云</a:t>
            </a:r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/>
          <a:srcRect b="9791"/>
          <a:stretch>
            <a:fillRect/>
          </a:stretch>
        </p:blipFill>
        <p:spPr>
          <a:xfrm>
            <a:off x="1868127" y="445127"/>
            <a:ext cx="8249265" cy="4672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4" name="组合 3"/>
          <p:cNvGrpSpPr/>
          <p:nvPr/>
        </p:nvGrpSpPr>
        <p:grpSpPr>
          <a:xfrm>
            <a:off x="8999819" y="5297424"/>
            <a:ext cx="3192181" cy="1560576"/>
            <a:chOff x="8999819" y="5297424"/>
            <a:chExt cx="3192181" cy="156057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11" r="9609" b="15835"/>
            <a:stretch>
              <a:fillRect/>
            </a:stretch>
          </p:blipFill>
          <p:spPr>
            <a:xfrm>
              <a:off x="10276706" y="5297424"/>
              <a:ext cx="1915294" cy="1560576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09" r="9609" b="52091"/>
            <a:stretch>
              <a:fillRect/>
            </a:stretch>
          </p:blipFill>
          <p:spPr>
            <a:xfrm>
              <a:off x="8999819" y="6016752"/>
              <a:ext cx="1915294" cy="8412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1109" y="902560"/>
            <a:ext cx="11149782" cy="2135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在天坛公园植树的人群里，</a:t>
            </a:r>
            <a:r>
              <a:rPr lang="en-US" altLang="zh-CN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81</a:t>
            </a:r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岁高龄的邓小平爷爷格外引人注目。</a:t>
            </a:r>
            <a:endParaRPr lang="zh-CN" altLang="en-US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999819" y="5297424"/>
            <a:ext cx="3192181" cy="1560576"/>
            <a:chOff x="8999819" y="5297424"/>
            <a:chExt cx="3192181" cy="156057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11" r="9609" b="15835"/>
            <a:stretch>
              <a:fillRect/>
            </a:stretch>
          </p:blipFill>
          <p:spPr>
            <a:xfrm>
              <a:off x="10276706" y="5297424"/>
              <a:ext cx="1915294" cy="156057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09" r="9609" b="52091"/>
            <a:stretch>
              <a:fillRect/>
            </a:stretch>
          </p:blipFill>
          <p:spPr>
            <a:xfrm>
              <a:off x="8999819" y="6016752"/>
              <a:ext cx="1915294" cy="8412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1109" y="902560"/>
            <a:ext cx="11149782" cy="2135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在天坛公园植树的人群里，</a:t>
            </a:r>
            <a:r>
              <a:rPr lang="en-US" altLang="zh-CN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81</a:t>
            </a:r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岁高龄的邓小平爷爷格外引人注目。</a:t>
            </a:r>
            <a:endParaRPr lang="zh-CN" altLang="en-US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47413" y="1139163"/>
            <a:ext cx="26597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天坛公园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999819" y="5297424"/>
            <a:ext cx="3192181" cy="1560576"/>
            <a:chOff x="8999819" y="5297424"/>
            <a:chExt cx="3192181" cy="156057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11" r="9609" b="15835"/>
            <a:stretch>
              <a:fillRect/>
            </a:stretch>
          </p:blipFill>
          <p:spPr>
            <a:xfrm>
              <a:off x="10276706" y="5297424"/>
              <a:ext cx="1915294" cy="1560576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09" r="9609" b="52091"/>
            <a:stretch>
              <a:fillRect/>
            </a:stretch>
          </p:blipFill>
          <p:spPr>
            <a:xfrm>
              <a:off x="8999819" y="6016752"/>
              <a:ext cx="1915294" cy="8412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1109" y="902560"/>
            <a:ext cx="111497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在</a:t>
            </a:r>
            <a:r>
              <a:rPr lang="zh-CN" altLang="en-US" sz="4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天坛公园</a:t>
            </a:r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植树的人群里，</a:t>
            </a:r>
            <a:r>
              <a:rPr lang="en-US" altLang="zh-CN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81</a:t>
            </a:r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岁高龄的邓小平爷爷格外引人注目。</a:t>
            </a:r>
            <a:endParaRPr lang="zh-CN" altLang="en-US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999819" y="5297424"/>
            <a:ext cx="3192181" cy="1560576"/>
            <a:chOff x="8999819" y="5297424"/>
            <a:chExt cx="3192181" cy="156057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11" r="9609" b="15835"/>
            <a:stretch>
              <a:fillRect/>
            </a:stretch>
          </p:blipFill>
          <p:spPr>
            <a:xfrm>
              <a:off x="10276706" y="5297424"/>
              <a:ext cx="1915294" cy="156057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63" t="5509" r="9609" b="52091"/>
            <a:stretch>
              <a:fillRect/>
            </a:stretch>
          </p:blipFill>
          <p:spPr>
            <a:xfrm>
              <a:off x="8999819" y="6016752"/>
              <a:ext cx="1915294" cy="8412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980</Words>
  <Application>Microsoft Office PowerPoint</Application>
  <PresentationFormat>自定义</PresentationFormat>
  <Paragraphs>79</Paragraphs>
  <Slides>32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sky</dc:creator>
  <cp:lastModifiedBy>pha</cp:lastModifiedBy>
  <cp:revision>24</cp:revision>
  <dcterms:created xsi:type="dcterms:W3CDTF">2018-12-17T12:03:00Z</dcterms:created>
  <dcterms:modified xsi:type="dcterms:W3CDTF">2019-01-26T08:09:52Z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2052-10.1.0.7697</vt:lpwstr>
  </property>
</Properties>
</file>