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0" r:id="rId4"/>
    <p:sldId id="281" r:id="rId5"/>
    <p:sldId id="289" r:id="rId6"/>
    <p:sldId id="300" r:id="rId7"/>
    <p:sldId id="259" r:id="rId8"/>
    <p:sldId id="262" r:id="rId9"/>
    <p:sldId id="295" r:id="rId10"/>
    <p:sldId id="296" r:id="rId11"/>
    <p:sldId id="263" r:id="rId12"/>
    <p:sldId id="264" r:id="rId13"/>
    <p:sldId id="265" r:id="rId14"/>
  </p:sldIdLst>
  <p:sldSz cx="10691813" cy="75596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302" y="-96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686" y="1143000"/>
            <a:ext cx="436462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36500" y="1237251"/>
            <a:ext cx="8019000" cy="2632000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6500" y="3970751"/>
            <a:ext cx="8019000" cy="1825249"/>
          </a:xfrm>
        </p:spPr>
        <p:txBody>
          <a:bodyPr/>
          <a:lstStyle>
            <a:lvl1pPr marL="0" indent="0" algn="ctr">
              <a:buNone/>
              <a:defRPr sz="2645"/>
            </a:lvl1pPr>
            <a:lvl2pPr marL="504190" indent="0" algn="ctr">
              <a:buNone/>
              <a:defRPr sz="2205"/>
            </a:lvl2pPr>
            <a:lvl3pPr marL="1007745" indent="0" algn="ctr">
              <a:buNone/>
              <a:defRPr sz="1985"/>
            </a:lvl3pPr>
            <a:lvl4pPr marL="1511935" indent="0" algn="ctr">
              <a:buNone/>
              <a:defRPr sz="1765"/>
            </a:lvl4pPr>
            <a:lvl5pPr marL="2016125" indent="0" algn="ctr">
              <a:buNone/>
              <a:defRPr sz="1765"/>
            </a:lvl5pPr>
            <a:lvl6pPr marL="2520315" indent="0" algn="ctr">
              <a:buNone/>
              <a:defRPr sz="1765"/>
            </a:lvl6pPr>
            <a:lvl7pPr marL="3023870" indent="0" algn="ctr">
              <a:buNone/>
              <a:defRPr sz="1765"/>
            </a:lvl7pPr>
            <a:lvl8pPr marL="3528060" indent="0" algn="ctr">
              <a:buNone/>
              <a:defRPr sz="1765"/>
            </a:lvl8pPr>
            <a:lvl9pPr marL="4032250" indent="0" algn="ctr">
              <a:buNone/>
              <a:defRPr sz="1765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b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58420" y="-337185"/>
            <a:ext cx="10796270" cy="8234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Calibri" panose="020F0502020204030204" charset="0"/>
                <a:ea typeface="幼圆" panose="02010509060101010101" pitchFamily="49" charset="-122"/>
                <a:cs typeface="+mn-cs"/>
              </a:rPr>
              <a:pPr lvl="0" eaLnBrk="1" fontAlgn="base" hangingPunct="1"/>
              <a:t>‹#›</a:t>
            </a:fld>
            <a:endParaRPr lang="zh-CN" altLang="zh-CN" strike="noStrike" noProof="1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35075" y="402500"/>
            <a:ext cx="9221850" cy="1461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35075" y="2012500"/>
            <a:ext cx="9221850" cy="4796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35075" y="7007000"/>
            <a:ext cx="2405700" cy="40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541725" y="7007000"/>
            <a:ext cx="3608550" cy="40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551225" y="7007000"/>
            <a:ext cx="2405700" cy="40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b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15240" y="-59690"/>
            <a:ext cx="10765155" cy="7679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1007745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7745" rtl="0" eaLnBrk="1" latinLnBrk="0" hangingPunct="1">
        <a:lnSpc>
          <a:spcPct val="90000"/>
        </a:lnSpc>
        <a:spcBef>
          <a:spcPct val="221000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628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2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6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15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1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06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25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4630" y="241935"/>
            <a:ext cx="8255115" cy="112776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30303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统</a:t>
            </a:r>
            <a:r>
              <a:rPr lang="zh-CN" altLang="en-US" sz="2800" b="1" dirty="0" smtClean="0">
                <a:solidFill>
                  <a:srgbClr val="30303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编语文教材二</a:t>
            </a:r>
            <a:r>
              <a:rPr lang="zh-CN" altLang="en-US" sz="2800" b="1" dirty="0">
                <a:solidFill>
                  <a:srgbClr val="30303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年级下</a:t>
            </a:r>
            <a:r>
              <a:rPr lang="zh-CN" altLang="en-US" sz="2800" b="1" dirty="0" smtClean="0">
                <a:solidFill>
                  <a:srgbClr val="30303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册第二单元</a:t>
            </a:r>
            <a:endParaRPr lang="zh-CN" altLang="en-US" sz="2800" b="1" dirty="0">
              <a:solidFill>
                <a:srgbClr val="30303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13815" y="3008630"/>
            <a:ext cx="8098790" cy="2787015"/>
          </a:xfrm>
        </p:spPr>
        <p:txBody>
          <a:bodyPr/>
          <a:lstStyle/>
          <a:p>
            <a:r>
              <a:rPr lang="en-US" altLang="zh-CN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</a:t>
            </a:r>
            <a:r>
              <a:rPr lang="zh-CN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一匹出色的马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7255" y="451485"/>
            <a:ext cx="8458200" cy="5344160"/>
          </a:xfrm>
        </p:spPr>
        <p:txBody>
          <a:bodyPr/>
          <a:lstStyle/>
          <a:p>
            <a:pPr algn="l" fontAlgn="auto">
              <a:lnSpc>
                <a:spcPts val="4880"/>
              </a:lnSpc>
              <a:spcBef>
                <a:spcPts val="200"/>
              </a:spcBef>
            </a:pPr>
            <a:r>
              <a:rPr lang="en-US" altLang="zh-CN" b="1">
                <a:sym typeface="+mn-ea"/>
              </a:rPr>
              <a:t>        </a:t>
            </a:r>
            <a:r>
              <a:rPr lang="zh-CN" altLang="en-US" b="1">
                <a:sym typeface="+mn-ea"/>
              </a:rPr>
              <a:t>春天的郊外，景色异常美丽。我们一边看，一边走，路已经走了不少，却还恋恋不舍，不想回去。</a:t>
            </a:r>
            <a:endParaRPr lang="zh-CN" altLang="en-US" b="1"/>
          </a:p>
          <a:p>
            <a:pPr algn="l"/>
            <a:endParaRPr lang="zh-CN" altLang="en-US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900" y="2301875"/>
            <a:ext cx="8250555" cy="34944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46075" y="984885"/>
            <a:ext cx="10373360" cy="5939790"/>
          </a:xfrm>
        </p:spPr>
        <p:txBody>
          <a:bodyPr/>
          <a:lstStyle/>
          <a:p>
            <a:pPr algn="l" fontAlgn="auto">
              <a:lnSpc>
                <a:spcPts val="4880"/>
              </a:lnSpc>
              <a:spcBef>
                <a:spcPts val="200"/>
              </a:spcBef>
            </a:pPr>
            <a:r>
              <a:rPr lang="en-US" altLang="zh-CN" sz="2800" b="1">
                <a:latin typeface="+mj-ea"/>
                <a:ea typeface="+mj-ea"/>
                <a:cs typeface="+mj-ea"/>
              </a:rPr>
              <a:t>    </a:t>
            </a:r>
            <a:r>
              <a:rPr lang="zh-CN" altLang="en-US" sz="2800" b="1">
                <a:latin typeface="+mj-ea"/>
                <a:ea typeface="+mj-ea"/>
                <a:cs typeface="+mj-ea"/>
              </a:rPr>
              <a:t>妹妹求妈妈抱她：</a:t>
            </a:r>
            <a:r>
              <a:rPr lang="en-US" altLang="zh-CN" sz="2800" b="1">
                <a:latin typeface="+mj-ea"/>
                <a:ea typeface="+mj-ea"/>
                <a:cs typeface="+mj-ea"/>
              </a:rPr>
              <a:t>“</a:t>
            </a:r>
            <a:r>
              <a:rPr lang="zh-CN" altLang="en-US" sz="2800" b="1">
                <a:latin typeface="+mj-ea"/>
                <a:ea typeface="+mj-ea"/>
                <a:cs typeface="+mj-ea"/>
              </a:rPr>
              <a:t>我很累，走不动了，抱抱我。</a:t>
            </a:r>
            <a:r>
              <a:rPr lang="en-US" altLang="zh-CN" sz="2800" b="1">
                <a:latin typeface="+mj-ea"/>
                <a:ea typeface="+mj-ea"/>
                <a:cs typeface="+mj-ea"/>
              </a:rPr>
              <a:t>”</a:t>
            </a:r>
          </a:p>
          <a:p>
            <a:pPr algn="l" fontAlgn="auto">
              <a:lnSpc>
                <a:spcPts val="4880"/>
              </a:lnSpc>
              <a:spcBef>
                <a:spcPts val="200"/>
              </a:spcBef>
            </a:pPr>
            <a:endParaRPr lang="en-US" altLang="zh-CN" sz="2800" b="1">
              <a:latin typeface="+mj-ea"/>
              <a:ea typeface="+mj-ea"/>
              <a:cs typeface="+mj-ea"/>
            </a:endParaRPr>
          </a:p>
          <a:p>
            <a:pPr algn="l" fontAlgn="auto">
              <a:lnSpc>
                <a:spcPts val="4880"/>
              </a:lnSpc>
              <a:spcBef>
                <a:spcPts val="200"/>
              </a:spcBef>
            </a:pPr>
            <a:r>
              <a:rPr lang="zh-CN" altLang="en-US" sz="2800">
                <a:latin typeface="+mj-ea"/>
                <a:ea typeface="+mj-ea"/>
                <a:cs typeface="+mj-ea"/>
              </a:rPr>
              <a:t>    妹妹转过头求爸爸。</a:t>
            </a:r>
          </a:p>
          <a:p>
            <a:pPr algn="l" fontAlgn="auto">
              <a:lnSpc>
                <a:spcPts val="4880"/>
              </a:lnSpc>
              <a:spcBef>
                <a:spcPts val="200"/>
              </a:spcBef>
            </a:pPr>
            <a:endParaRPr lang="zh-CN" altLang="en-US" sz="2800">
              <a:latin typeface="+mj-ea"/>
              <a:ea typeface="+mj-ea"/>
              <a:cs typeface="+mj-ea"/>
            </a:endParaRPr>
          </a:p>
          <a:p>
            <a:pPr algn="l" fontAlgn="auto">
              <a:lnSpc>
                <a:spcPts val="4880"/>
              </a:lnSpc>
              <a:spcBef>
                <a:spcPts val="200"/>
              </a:spcBef>
            </a:pPr>
            <a:r>
              <a:rPr lang="zh-CN" altLang="en-US" sz="2800">
                <a:latin typeface="+mj-ea"/>
                <a:ea typeface="+mj-ea"/>
                <a:cs typeface="+mj-ea"/>
              </a:rPr>
              <a:t>    </a:t>
            </a:r>
            <a:r>
              <a:rPr lang="zh-CN" altLang="en-US" sz="2800" b="1">
                <a:latin typeface="+mj-ea"/>
                <a:ea typeface="+mj-ea"/>
                <a:cs typeface="+mj-ea"/>
              </a:rPr>
              <a:t>妹妹高兴地跨上</a:t>
            </a:r>
            <a:r>
              <a:rPr lang="en-US" altLang="zh-CN" sz="2800" b="1">
                <a:latin typeface="+mj-ea"/>
                <a:ea typeface="+mj-ea"/>
                <a:cs typeface="+mj-ea"/>
              </a:rPr>
              <a:t>“</a:t>
            </a:r>
            <a:r>
              <a:rPr lang="zh-CN" altLang="en-US" sz="2800" b="1">
                <a:latin typeface="+mj-ea"/>
                <a:ea typeface="+mj-ea"/>
                <a:cs typeface="+mj-ea"/>
              </a:rPr>
              <a:t>马</a:t>
            </a:r>
            <a:r>
              <a:rPr lang="en-US" altLang="zh-CN" sz="2800" b="1">
                <a:latin typeface="+mj-ea"/>
                <a:ea typeface="+mj-ea"/>
                <a:cs typeface="+mj-ea"/>
              </a:rPr>
              <a:t>”</a:t>
            </a:r>
            <a:r>
              <a:rPr lang="zh-CN" altLang="en-US" sz="2800" b="1">
                <a:latin typeface="+mj-ea"/>
                <a:ea typeface="+mj-ea"/>
                <a:cs typeface="+mj-ea"/>
              </a:rPr>
              <a:t>，蹦蹦跳跳地奔向前去。等我们回到家时，她已经在门口迎接我们，笑着说：</a:t>
            </a:r>
            <a:r>
              <a:rPr lang="en-US" altLang="zh-CN" sz="2800" b="1">
                <a:latin typeface="+mj-ea"/>
                <a:ea typeface="+mj-ea"/>
                <a:cs typeface="+mj-ea"/>
              </a:rPr>
              <a:t>“</a:t>
            </a:r>
            <a:r>
              <a:rPr lang="zh-CN" altLang="en-US" sz="2800" b="1">
                <a:latin typeface="+mj-ea"/>
                <a:ea typeface="+mj-ea"/>
                <a:cs typeface="+mj-ea"/>
              </a:rPr>
              <a:t>我早回来啦！</a:t>
            </a:r>
            <a:r>
              <a:rPr lang="en-US" altLang="zh-CN" sz="2800" b="1">
                <a:latin typeface="+mj-ea"/>
                <a:ea typeface="+mj-ea"/>
                <a:cs typeface="+mj-ea"/>
              </a:rPr>
              <a:t>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7565" y="1551940"/>
            <a:ext cx="9552305" cy="4243705"/>
          </a:xfrm>
        </p:spPr>
        <p:txBody>
          <a:bodyPr/>
          <a:lstStyle/>
          <a:p>
            <a:pPr algn="l" fontAlgn="auto">
              <a:lnSpc>
                <a:spcPts val="4880"/>
              </a:lnSpc>
              <a:spcBef>
                <a:spcPts val="200"/>
              </a:spcBef>
            </a:pPr>
            <a:r>
              <a:rPr lang="en-US" altLang="zh-CN" sz="2800" b="1"/>
              <a:t>       </a:t>
            </a:r>
            <a:r>
              <a:rPr lang="zh-CN" altLang="en-US" sz="2800" b="1"/>
              <a:t>爸爸拾起一根又长又细的枝条，把它递给了妹妹，说：</a:t>
            </a:r>
            <a:r>
              <a:rPr lang="en-US" altLang="zh-CN" sz="2800" b="1"/>
              <a:t>“</a:t>
            </a:r>
            <a:r>
              <a:rPr lang="zh-CN" altLang="en-US" sz="2800" b="1"/>
              <a:t>这是一匹出色的马，你走不动了，就骑着它回家吧。</a:t>
            </a:r>
            <a:r>
              <a:rPr lang="en-US" altLang="zh-CN" sz="2800" b="1"/>
              <a:t>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4760" y="2402840"/>
            <a:ext cx="8140700" cy="3335020"/>
          </a:xfrm>
        </p:spPr>
        <p:txBody>
          <a:bodyPr>
            <a:normAutofit/>
          </a:bodyPr>
          <a:lstStyle/>
          <a:p>
            <a:pPr algn="l" fontAlgn="auto">
              <a:lnSpc>
                <a:spcPts val="4880"/>
              </a:lnSpc>
              <a:spcBef>
                <a:spcPts val="200"/>
              </a:spcBef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设计制作者：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fontAlgn="auto">
              <a:lnSpc>
                <a:spcPts val="4880"/>
              </a:lnSpc>
              <a:spcBef>
                <a:spcPts val="200"/>
              </a:spcBef>
            </a:pP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杭州经济技术开发区教育发展研究室  沈小玲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23795" y="2884805"/>
            <a:ext cx="6410960" cy="2656205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标出自然段序号。</a:t>
            </a:r>
          </a:p>
          <a:p>
            <a:pPr algn="l"/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借助拼音，读准字音。</a:t>
            </a:r>
          </a:p>
        </p:txBody>
      </p:sp>
      <p:sp>
        <p:nvSpPr>
          <p:cNvPr id="15" name="云形 14"/>
          <p:cNvSpPr/>
          <p:nvPr/>
        </p:nvSpPr>
        <p:spPr>
          <a:xfrm>
            <a:off x="1485265" y="796290"/>
            <a:ext cx="3669030" cy="1254760"/>
          </a:xfrm>
          <a:prstGeom prst="cloud">
            <a:avLst/>
          </a:prstGeom>
          <a:solidFill>
            <a:srgbClr val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自读要求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435" y="467995"/>
            <a:ext cx="10601960" cy="7037070"/>
          </a:xfrm>
        </p:spPr>
        <p:txBody>
          <a:bodyPr>
            <a:normAutofit/>
          </a:bodyPr>
          <a:lstStyle/>
          <a:p>
            <a:pPr algn="l" fontAlgn="auto">
              <a:lnSpc>
                <a:spcPts val="2800"/>
              </a:lnSpc>
              <a:spcBef>
                <a:spcPts val="200"/>
              </a:spcBef>
            </a:pPr>
            <a:r>
              <a:rPr lang="en-US" altLang="zh-CN" sz="2800" b="1">
                <a:solidFill>
                  <a:schemeClr val="tx1"/>
                </a:solidFill>
              </a:rPr>
              <a:t>                              </a:t>
            </a:r>
            <a:r>
              <a:rPr lang="en-US" altLang="zh-CN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qi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ú</a:t>
            </a: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endParaRPr lang="en-US" altLang="zh-CN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请求</a:t>
            </a: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endParaRPr lang="en-US" altLang="zh-CN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jiāo   fàn    bōwén   ruǎn   zhū  shí   qí   kuà</a:t>
            </a: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endParaRPr lang="en-US" altLang="zh-CN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郊外   泛起   波纹   柔软   一株  拾起  骑着  跨上</a:t>
            </a: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endParaRPr lang="en-US" altLang="zh-CN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endParaRPr lang="en-US" altLang="zh-CN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y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ì     liàn shě     cōng</a:t>
            </a: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endParaRPr lang="en-US" altLang="zh-CN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异常   恋恋不舍     葱葱绿绿</a:t>
            </a:r>
            <a:endParaRPr lang="en-US" altLang="zh-CN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tǎn</a:t>
            </a: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endParaRPr lang="en-US" altLang="zh-CN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绿毯</a:t>
            </a:r>
            <a:endParaRPr lang="en-US" altLang="zh-CN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7565" y="1019175"/>
            <a:ext cx="9924415" cy="4961890"/>
          </a:xfrm>
        </p:spPr>
        <p:txBody>
          <a:bodyPr>
            <a:normAutofit/>
          </a:bodyPr>
          <a:lstStyle/>
          <a:p>
            <a:pPr algn="l" fontAlgn="auto">
              <a:lnSpc>
                <a:spcPts val="2800"/>
              </a:lnSpc>
              <a:spcBef>
                <a:spcPts val="200"/>
              </a:spcBef>
            </a:pPr>
            <a:r>
              <a:rPr lang="en-US" altLang="zh-CN" sz="2800" b="1">
                <a:solidFill>
                  <a:schemeClr val="tx1"/>
                </a:solidFill>
              </a:rPr>
              <a:t>       </a:t>
            </a: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郊外    一株     异常</a:t>
            </a: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endParaRPr lang="en-US" altLang="zh-CN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请求    拾起     骑着    跨上</a:t>
            </a: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泛起波纹     柔软的绿毯     葱葱绿绿的田野</a:t>
            </a: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ts val="2800"/>
              </a:lnSpc>
              <a:spcBef>
                <a:spcPts val="2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恋恋不舍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/>
          <p:nvPr/>
        </p:nvGrpSpPr>
        <p:grpSpPr>
          <a:xfrm>
            <a:off x="1852898" y="768218"/>
            <a:ext cx="2619638" cy="2700133"/>
            <a:chOff x="1104" y="1440"/>
            <a:chExt cx="1584" cy="1584"/>
          </a:xfrm>
        </p:grpSpPr>
        <p:sp>
          <p:nvSpPr>
            <p:cNvPr id="27667" name="Rectangle 3"/>
            <p:cNvSpPr/>
            <p:nvPr/>
          </p:nvSpPr>
          <p:spPr>
            <a:xfrm>
              <a:off x="1104" y="1440"/>
              <a:ext cx="1584" cy="1584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985" dirty="0">
                <a:latin typeface="Arial" panose="020B0604020202020204" pitchFamily="34" charset="0"/>
              </a:endParaRPr>
            </a:p>
          </p:txBody>
        </p:sp>
        <p:sp>
          <p:nvSpPr>
            <p:cNvPr id="27668" name="Line 4"/>
            <p:cNvSpPr/>
            <p:nvPr/>
          </p:nvSpPr>
          <p:spPr>
            <a:xfrm>
              <a:off x="1920" y="1440"/>
              <a:ext cx="0" cy="158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7669" name="Line 5"/>
            <p:cNvSpPr/>
            <p:nvPr/>
          </p:nvSpPr>
          <p:spPr>
            <a:xfrm>
              <a:off x="1104" y="2256"/>
              <a:ext cx="158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grpSp>
        <p:nvGrpSpPr>
          <p:cNvPr id="27651" name="Group 6"/>
          <p:cNvGrpSpPr/>
          <p:nvPr/>
        </p:nvGrpSpPr>
        <p:grpSpPr>
          <a:xfrm>
            <a:off x="5543490" y="764718"/>
            <a:ext cx="2619637" cy="2700133"/>
            <a:chOff x="1104" y="1440"/>
            <a:chExt cx="1584" cy="1584"/>
          </a:xfrm>
        </p:grpSpPr>
        <p:sp>
          <p:nvSpPr>
            <p:cNvPr id="27664" name="Rectangle 7"/>
            <p:cNvSpPr/>
            <p:nvPr/>
          </p:nvSpPr>
          <p:spPr>
            <a:xfrm>
              <a:off x="1104" y="1440"/>
              <a:ext cx="1584" cy="1584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985" dirty="0">
                <a:latin typeface="Arial" panose="020B0604020202020204" pitchFamily="34" charset="0"/>
              </a:endParaRPr>
            </a:p>
          </p:txBody>
        </p:sp>
        <p:sp>
          <p:nvSpPr>
            <p:cNvPr id="27665" name="Line 8"/>
            <p:cNvSpPr/>
            <p:nvPr/>
          </p:nvSpPr>
          <p:spPr>
            <a:xfrm>
              <a:off x="1920" y="1440"/>
              <a:ext cx="0" cy="158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7666" name="Line 9"/>
            <p:cNvSpPr/>
            <p:nvPr/>
          </p:nvSpPr>
          <p:spPr>
            <a:xfrm>
              <a:off x="1104" y="2256"/>
              <a:ext cx="158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grpSp>
        <p:nvGrpSpPr>
          <p:cNvPr id="27652" name="Group 10"/>
          <p:cNvGrpSpPr/>
          <p:nvPr/>
        </p:nvGrpSpPr>
        <p:grpSpPr>
          <a:xfrm>
            <a:off x="3520766" y="4031021"/>
            <a:ext cx="2619637" cy="2700133"/>
            <a:chOff x="1104" y="1440"/>
            <a:chExt cx="1584" cy="1584"/>
          </a:xfrm>
        </p:grpSpPr>
        <p:sp>
          <p:nvSpPr>
            <p:cNvPr id="27661" name="Rectangle 11"/>
            <p:cNvSpPr/>
            <p:nvPr/>
          </p:nvSpPr>
          <p:spPr>
            <a:xfrm>
              <a:off x="1104" y="1440"/>
              <a:ext cx="1584" cy="1584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985" dirty="0">
                <a:latin typeface="Arial" panose="020B0604020202020204" pitchFamily="34" charset="0"/>
              </a:endParaRPr>
            </a:p>
          </p:txBody>
        </p:sp>
        <p:sp>
          <p:nvSpPr>
            <p:cNvPr id="27662" name="Line 12"/>
            <p:cNvSpPr/>
            <p:nvPr/>
          </p:nvSpPr>
          <p:spPr>
            <a:xfrm>
              <a:off x="1920" y="1440"/>
              <a:ext cx="0" cy="158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7663" name="Line 13"/>
            <p:cNvSpPr/>
            <p:nvPr/>
          </p:nvSpPr>
          <p:spPr>
            <a:xfrm>
              <a:off x="1104" y="2256"/>
              <a:ext cx="158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27653" name="Text Box 14"/>
          <p:cNvSpPr txBox="1"/>
          <p:nvPr/>
        </p:nvSpPr>
        <p:spPr>
          <a:xfrm>
            <a:off x="2105025" y="764540"/>
            <a:ext cx="2223770" cy="2635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535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波</a:t>
            </a:r>
          </a:p>
        </p:txBody>
      </p:sp>
      <p:sp>
        <p:nvSpPr>
          <p:cNvPr id="27654" name="Text Box 15"/>
          <p:cNvSpPr txBox="1"/>
          <p:nvPr/>
        </p:nvSpPr>
        <p:spPr>
          <a:xfrm>
            <a:off x="5786120" y="763905"/>
            <a:ext cx="2502535" cy="2635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535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纹</a:t>
            </a:r>
          </a:p>
        </p:txBody>
      </p:sp>
      <p:sp>
        <p:nvSpPr>
          <p:cNvPr id="27655" name="Text Box 16"/>
          <p:cNvSpPr txBox="1"/>
          <p:nvPr/>
        </p:nvSpPr>
        <p:spPr>
          <a:xfrm>
            <a:off x="750570" y="4104005"/>
            <a:ext cx="2370455" cy="2635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535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恋</a:t>
            </a:r>
          </a:p>
        </p:txBody>
      </p:sp>
      <p:grpSp>
        <p:nvGrpSpPr>
          <p:cNvPr id="27656" name="Group 10"/>
          <p:cNvGrpSpPr/>
          <p:nvPr/>
        </p:nvGrpSpPr>
        <p:grpSpPr>
          <a:xfrm>
            <a:off x="6637418" y="4031021"/>
            <a:ext cx="2619638" cy="2700133"/>
            <a:chOff x="1104" y="1440"/>
            <a:chExt cx="1584" cy="1584"/>
          </a:xfrm>
        </p:grpSpPr>
        <p:sp>
          <p:nvSpPr>
            <p:cNvPr id="27658" name="Rectangle 11"/>
            <p:cNvSpPr/>
            <p:nvPr/>
          </p:nvSpPr>
          <p:spPr>
            <a:xfrm>
              <a:off x="1104" y="1440"/>
              <a:ext cx="1584" cy="1584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985" dirty="0">
                <a:latin typeface="Arial" panose="020B0604020202020204" pitchFamily="34" charset="0"/>
              </a:endParaRPr>
            </a:p>
          </p:txBody>
        </p:sp>
        <p:sp>
          <p:nvSpPr>
            <p:cNvPr id="27659" name="Line 12"/>
            <p:cNvSpPr/>
            <p:nvPr/>
          </p:nvSpPr>
          <p:spPr>
            <a:xfrm>
              <a:off x="1920" y="1440"/>
              <a:ext cx="0" cy="158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7660" name="Line 13"/>
            <p:cNvSpPr/>
            <p:nvPr/>
          </p:nvSpPr>
          <p:spPr>
            <a:xfrm>
              <a:off x="1104" y="2256"/>
              <a:ext cx="158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27657" name="Text Box 16"/>
          <p:cNvSpPr txBox="1"/>
          <p:nvPr/>
        </p:nvSpPr>
        <p:spPr>
          <a:xfrm>
            <a:off x="3758828" y="4095310"/>
            <a:ext cx="2381648" cy="2635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535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舍</a:t>
            </a:r>
          </a:p>
        </p:txBody>
      </p:sp>
      <p:grpSp>
        <p:nvGrpSpPr>
          <p:cNvPr id="3" name="Group 10"/>
          <p:cNvGrpSpPr/>
          <p:nvPr/>
        </p:nvGrpSpPr>
        <p:grpSpPr>
          <a:xfrm>
            <a:off x="501413" y="3989746"/>
            <a:ext cx="2619638" cy="2700133"/>
            <a:chOff x="1104" y="1440"/>
            <a:chExt cx="1584" cy="1584"/>
          </a:xfrm>
        </p:grpSpPr>
        <p:sp>
          <p:nvSpPr>
            <p:cNvPr id="4" name="Rectangle 11"/>
            <p:cNvSpPr/>
            <p:nvPr/>
          </p:nvSpPr>
          <p:spPr>
            <a:xfrm>
              <a:off x="1104" y="1440"/>
              <a:ext cx="1584" cy="1584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985" dirty="0">
                <a:latin typeface="Arial" panose="020B0604020202020204" pitchFamily="34" charset="0"/>
              </a:endParaRPr>
            </a:p>
          </p:txBody>
        </p:sp>
        <p:sp>
          <p:nvSpPr>
            <p:cNvPr id="5" name="Line 12"/>
            <p:cNvSpPr/>
            <p:nvPr/>
          </p:nvSpPr>
          <p:spPr>
            <a:xfrm>
              <a:off x="1920" y="1440"/>
              <a:ext cx="0" cy="158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6" name="Line 13"/>
            <p:cNvSpPr/>
            <p:nvPr/>
          </p:nvSpPr>
          <p:spPr>
            <a:xfrm>
              <a:off x="1104" y="2256"/>
              <a:ext cx="158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7" name="Text Box 16"/>
          <p:cNvSpPr txBox="1"/>
          <p:nvPr/>
        </p:nvSpPr>
        <p:spPr>
          <a:xfrm>
            <a:off x="6875408" y="4104835"/>
            <a:ext cx="2381648" cy="26358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535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Group 6"/>
          <p:cNvGrpSpPr/>
          <p:nvPr/>
        </p:nvGrpSpPr>
        <p:grpSpPr>
          <a:xfrm>
            <a:off x="3561020" y="731698"/>
            <a:ext cx="2619637" cy="2700133"/>
            <a:chOff x="1104" y="1440"/>
            <a:chExt cx="1584" cy="1584"/>
          </a:xfrm>
        </p:grpSpPr>
        <p:sp>
          <p:nvSpPr>
            <p:cNvPr id="27664" name="Rectangle 7"/>
            <p:cNvSpPr/>
            <p:nvPr/>
          </p:nvSpPr>
          <p:spPr>
            <a:xfrm>
              <a:off x="1104" y="1440"/>
              <a:ext cx="1584" cy="1584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985" dirty="0">
                <a:latin typeface="Arial" panose="020B0604020202020204" pitchFamily="34" charset="0"/>
              </a:endParaRPr>
            </a:p>
          </p:txBody>
        </p:sp>
        <p:sp>
          <p:nvSpPr>
            <p:cNvPr id="27665" name="Line 8"/>
            <p:cNvSpPr/>
            <p:nvPr/>
          </p:nvSpPr>
          <p:spPr>
            <a:xfrm>
              <a:off x="1920" y="1440"/>
              <a:ext cx="0" cy="158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7666" name="Line 9"/>
            <p:cNvSpPr/>
            <p:nvPr/>
          </p:nvSpPr>
          <p:spPr>
            <a:xfrm>
              <a:off x="1104" y="2256"/>
              <a:ext cx="158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grpSp>
        <p:nvGrpSpPr>
          <p:cNvPr id="27652" name="Group 10"/>
          <p:cNvGrpSpPr/>
          <p:nvPr/>
        </p:nvGrpSpPr>
        <p:grpSpPr>
          <a:xfrm>
            <a:off x="3520766" y="4031021"/>
            <a:ext cx="2619637" cy="2700133"/>
            <a:chOff x="1104" y="1440"/>
            <a:chExt cx="1584" cy="1584"/>
          </a:xfrm>
        </p:grpSpPr>
        <p:sp>
          <p:nvSpPr>
            <p:cNvPr id="27661" name="Rectangle 11"/>
            <p:cNvSpPr/>
            <p:nvPr/>
          </p:nvSpPr>
          <p:spPr>
            <a:xfrm>
              <a:off x="1104" y="1440"/>
              <a:ext cx="1584" cy="1584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985" dirty="0">
                <a:latin typeface="Arial" panose="020B0604020202020204" pitchFamily="34" charset="0"/>
              </a:endParaRPr>
            </a:p>
          </p:txBody>
        </p:sp>
        <p:sp>
          <p:nvSpPr>
            <p:cNvPr id="27662" name="Line 12"/>
            <p:cNvSpPr/>
            <p:nvPr/>
          </p:nvSpPr>
          <p:spPr>
            <a:xfrm>
              <a:off x="1920" y="1440"/>
              <a:ext cx="0" cy="158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7663" name="Line 13"/>
            <p:cNvSpPr/>
            <p:nvPr/>
          </p:nvSpPr>
          <p:spPr>
            <a:xfrm>
              <a:off x="1104" y="2256"/>
              <a:ext cx="158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27654" name="Text Box 15"/>
          <p:cNvSpPr txBox="1"/>
          <p:nvPr/>
        </p:nvSpPr>
        <p:spPr>
          <a:xfrm>
            <a:off x="3759200" y="850265"/>
            <a:ext cx="3016250" cy="2635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535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像</a:t>
            </a:r>
          </a:p>
        </p:txBody>
      </p:sp>
      <p:sp>
        <p:nvSpPr>
          <p:cNvPr id="27657" name="Text Box 16"/>
          <p:cNvSpPr txBox="1"/>
          <p:nvPr/>
        </p:nvSpPr>
        <p:spPr>
          <a:xfrm>
            <a:off x="3758828" y="4095310"/>
            <a:ext cx="2381648" cy="2635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535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景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1460" y="242570"/>
            <a:ext cx="10455910" cy="6038215"/>
          </a:xfrm>
        </p:spPr>
        <p:txBody>
          <a:bodyPr>
            <a:normAutofit fontScale="87500" lnSpcReduction="20000"/>
          </a:bodyPr>
          <a:lstStyle/>
          <a:p>
            <a:pPr algn="l" fontAlgn="auto">
              <a:lnSpc>
                <a:spcPts val="4860"/>
              </a:lnSpc>
              <a:spcBef>
                <a:spcPts val="200"/>
              </a:spcBef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河水碧绿碧绿的，微风吹过，泛起层层波纹。</a:t>
            </a:r>
          </a:p>
          <a:p>
            <a:pPr algn="l" fontAlgn="auto">
              <a:lnSpc>
                <a:spcPts val="4860"/>
              </a:lnSpc>
              <a:spcBef>
                <a:spcPts val="200"/>
              </a:spcBef>
            </a:pP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fontAlgn="auto">
              <a:lnSpc>
                <a:spcPts val="4860"/>
              </a:lnSpc>
              <a:spcBef>
                <a:spcPts val="200"/>
              </a:spcBef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路的一边是田野，葱葱绿绿的，非常可爱，像一片柔软的绿毯。</a:t>
            </a:r>
          </a:p>
          <a:p>
            <a:pPr algn="l" fontAlgn="auto">
              <a:lnSpc>
                <a:spcPts val="4860"/>
              </a:lnSpc>
              <a:spcBef>
                <a:spcPts val="200"/>
              </a:spcBef>
            </a:pP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fontAlgn="auto">
              <a:lnSpc>
                <a:spcPts val="4860"/>
              </a:lnSpc>
              <a:spcBef>
                <a:spcPts val="200"/>
              </a:spcBef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春天的郊外，景色异常美丽。我们一边看，一边走，路已经走了不少，却还恋恋不舍，不想回去。</a:t>
            </a:r>
          </a:p>
          <a:p>
            <a:pPr algn="l" fontAlgn="auto">
              <a:lnSpc>
                <a:spcPts val="4860"/>
              </a:lnSpc>
              <a:spcBef>
                <a:spcPts val="200"/>
              </a:spcBef>
            </a:pP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fontAlgn="auto">
              <a:lnSpc>
                <a:spcPts val="4860"/>
              </a:lnSpc>
              <a:spcBef>
                <a:spcPts val="200"/>
              </a:spcBef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从路旁一株柳树下，拾起一根又长又细的枝条，把它递给了妹妹，说：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这是一匹出色的马，你走不动了，就骑着它回家吧。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fontAlgn="auto">
              <a:lnSpc>
                <a:spcPts val="4860"/>
              </a:lnSpc>
              <a:spcBef>
                <a:spcPts val="200"/>
              </a:spcBef>
            </a:pP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9725" y="451485"/>
            <a:ext cx="10212705" cy="5344160"/>
          </a:xfrm>
        </p:spPr>
        <p:txBody>
          <a:bodyPr/>
          <a:lstStyle/>
          <a:p>
            <a:pPr algn="l" fontAlgn="auto">
              <a:lnSpc>
                <a:spcPts val="4860"/>
              </a:lnSpc>
              <a:spcBef>
                <a:spcPts val="200"/>
              </a:spcBef>
            </a:pPr>
            <a:r>
              <a:rPr lang="en-US" altLang="zh-CN"/>
              <a:t>        </a:t>
            </a:r>
            <a:r>
              <a:rPr lang="en-US" altLang="zh-CN" sz="2800" b="1"/>
              <a:t> </a:t>
            </a:r>
            <a:r>
              <a:rPr lang="zh-CN" altLang="en-US" sz="2800" b="1"/>
              <a:t>河水碧绿碧绿的，微风吹过，泛起层层波纹。河岸上垂下来的柳叶，拂过妈妈和爸爸的头发，我和妹妹看着都笑了。</a:t>
            </a:r>
          </a:p>
          <a:p>
            <a:pPr algn="l"/>
            <a:endParaRPr lang="zh-CN" altLang="en-US" sz="2800" b="1"/>
          </a:p>
          <a:p>
            <a:pPr algn="l"/>
            <a:endParaRPr lang="zh-CN" altLang="en-US"/>
          </a:p>
          <a:p>
            <a:pPr algn="l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9565" y="1968500"/>
            <a:ext cx="7052945" cy="39966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7255" y="451485"/>
            <a:ext cx="9156700" cy="6497955"/>
          </a:xfrm>
        </p:spPr>
        <p:txBody>
          <a:bodyPr>
            <a:normAutofit fontScale="90000"/>
          </a:bodyPr>
          <a:lstStyle/>
          <a:p>
            <a:pPr algn="l"/>
            <a:endParaRPr lang="zh-CN" altLang="en-US"/>
          </a:p>
          <a:p>
            <a:pPr algn="l"/>
            <a:endParaRPr lang="zh-CN" altLang="en-US"/>
          </a:p>
          <a:p>
            <a:pPr algn="l"/>
            <a:endParaRPr lang="zh-CN" altLang="en-US"/>
          </a:p>
          <a:p>
            <a:pPr algn="l"/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 sz="2800" b="1"/>
              <a:t>路的一边是田野，葱葱绿绿</a:t>
            </a:r>
            <a:r>
              <a:rPr lang="zh-CN" altLang="en-US" sz="2800" b="1">
                <a:sym typeface="+mn-ea"/>
              </a:rPr>
              <a:t>的，非常可爱，像一片柔软的绿毯。</a:t>
            </a:r>
            <a:endParaRPr lang="zh-CN" altLang="en-US" sz="2800" b="1"/>
          </a:p>
          <a:p>
            <a:pPr algn="l"/>
            <a:endParaRPr lang="zh-CN" altLang="en-US" sz="28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820" y="537210"/>
            <a:ext cx="8849995" cy="5130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自定义</PresentationFormat>
  <Paragraphs>65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统编语文教材二年级下册第二单元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统编语文教材二年级下册第二单元</dc:title>
  <dc:creator>dell</dc:creator>
  <cp:lastModifiedBy>pha</cp:lastModifiedBy>
  <cp:revision>35</cp:revision>
  <dcterms:created xsi:type="dcterms:W3CDTF">2018-12-28T08:20:00Z</dcterms:created>
  <dcterms:modified xsi:type="dcterms:W3CDTF">2019-01-26T08:19:46Z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2052-10.1.0.7670</vt:lpwstr>
  </property>
</Properties>
</file>