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7" r:id="rId2"/>
    <p:sldId id="279" r:id="rId3"/>
    <p:sldId id="260" r:id="rId4"/>
    <p:sldId id="261" r:id="rId5"/>
    <p:sldId id="262" r:id="rId6"/>
    <p:sldId id="264" r:id="rId7"/>
    <p:sldId id="266" r:id="rId8"/>
    <p:sldId id="267" r:id="rId9"/>
    <p:sldId id="265" r:id="rId10"/>
    <p:sldId id="269" r:id="rId11"/>
    <p:sldId id="270" r:id="rId12"/>
    <p:sldId id="274" r:id="rId13"/>
    <p:sldId id="276" r:id="rId14"/>
    <p:sldId id="277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938" y1="46310" x2="41938" y2="46310"/>
                        <a14:foregroundMark x1="26672" y1="41021" x2="26672" y2="41021"/>
                        <a14:foregroundMark x1="31389" y1="39422" x2="31389" y2="39422"/>
                        <a14:backgroundMark x1="70755" y1="56581" x2="70755" y2="56581"/>
                        <a14:backgroundMark x1="68696" y1="52583" x2="65266" y2="51415"/>
                        <a14:backgroundMark x1="49914" y1="48032" x2="49314" y2="47909"/>
                        <a14:backgroundMark x1="49314" y1="54674" x2="48714" y2="54674"/>
                        <a14:backgroundMark x1="47513" y1="54490" x2="50772" y2="56827"/>
                        <a14:backgroundMark x1="67067" y1="62116" x2="67667" y2="61501"/>
                        <a14:backgroundMark x1="68525" y1="56396" x2="68525" y2="55351"/>
                        <a14:backgroundMark x1="70154" y1="50861" x2="70154" y2="50861"/>
                        <a14:backgroundMark x1="71184" y1="50431" x2="71184" y2="50431"/>
                        <a14:backgroundMark x1="38508" y1="41451" x2="38508" y2="41451"/>
                        <a14:backgroundMark x1="44254" y1="36470" x2="44254" y2="36470"/>
                        <a14:backgroundMark x1="42796" y1="43235" x2="42796" y2="43235"/>
                        <a14:backgroundMark x1="67067" y1="42927" x2="67067" y2="42927"/>
                        <a14:backgroundMark x1="58062" y1="45449" x2="57461" y2="45572"/>
                        <a14:backgroundMark x1="59091" y1="52768" x2="59520" y2="53321"/>
                        <a14:backgroundMark x1="59520" y1="54182" x2="59777" y2="55843"/>
                        <a14:backgroundMark x1="59777" y1="59164" x2="59777" y2="59164"/>
                        <a14:backgroundMark x1="78902" y1="35609" x2="78902" y2="35609"/>
                        <a14:backgroundMark x1="26415" y1="39729" x2="26415" y2="39729"/>
                        <a14:backgroundMark x1="25472" y1="42189" x2="25472" y2="42189"/>
                        <a14:backgroundMark x1="25214" y1="41636" x2="25214" y2="41636"/>
                        <a14:backgroundMark x1="46055" y1="56704" x2="46055" y2="56704"/>
                        <a14:backgroundMark x1="56690" y1="49508" x2="56690" y2="49508"/>
                        <a14:backgroundMark x1="56861" y1="49262" x2="60720" y2="48770"/>
                        <a14:backgroundMark x1="66295" y1="47601" x2="66895" y2="47601"/>
                        <a14:backgroundMark x1="71184" y1="46617" x2="76672" y2="45449"/>
                        <a14:backgroundMark x1="81389" y1="43973" x2="81389" y2="43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78" t="35012" b="43146"/>
          <a:stretch>
            <a:fillRect/>
          </a:stretch>
        </p:blipFill>
        <p:spPr>
          <a:xfrm>
            <a:off x="0" y="0"/>
            <a:ext cx="5837733" cy="2166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3199" y="5054600"/>
            <a:ext cx="4368801" cy="1803400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472862" y="2048669"/>
            <a:ext cx="7246275" cy="2760663"/>
          </a:xfrm>
          <a:prstGeom prst="rect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000625" y="4048356"/>
            <a:ext cx="2190749" cy="48554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zh-CN" altLang="en-US" dirty="0">
              <a:solidFill>
                <a:srgbClr val="3D735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ctrTitle" hasCustomPrompt="1"/>
          </p:nvPr>
        </p:nvSpPr>
        <p:spPr>
          <a:xfrm>
            <a:off x="2472862" y="2048668"/>
            <a:ext cx="7246275" cy="1999687"/>
          </a:xfrm>
        </p:spPr>
        <p:txBody>
          <a:bodyPr anchor="ctr" anchorCtr="0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8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00625" y="4048356"/>
            <a:ext cx="2190750" cy="4855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副标题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2019/1/26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3199" y="5054600"/>
            <a:ext cx="4368801" cy="18034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560444" y="2226641"/>
            <a:ext cx="1071110" cy="10711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560445" y="2226641"/>
            <a:ext cx="1071110" cy="107111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4000" dirty="0">
                <a:solidFill>
                  <a:srgbClr val="708265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4000" dirty="0">
              <a:solidFill>
                <a:srgbClr val="708265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472862" y="2048669"/>
            <a:ext cx="7246275" cy="2760663"/>
          </a:xfrm>
          <a:prstGeom prst="rect">
            <a:avLst/>
          </a:prstGeom>
          <a:noFill/>
          <a:ln w="38100" cap="flat">
            <a:solidFill>
              <a:srgbClr val="3D735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938" y1="46310" x2="41938" y2="46310"/>
                        <a14:foregroundMark x1="26672" y1="41021" x2="26672" y2="41021"/>
                        <a14:foregroundMark x1="31389" y1="39422" x2="31389" y2="39422"/>
                        <a14:backgroundMark x1="70755" y1="56581" x2="70755" y2="56581"/>
                        <a14:backgroundMark x1="68696" y1="52583" x2="65266" y2="51415"/>
                        <a14:backgroundMark x1="49914" y1="48032" x2="49314" y2="47909"/>
                        <a14:backgroundMark x1="49314" y1="54674" x2="48714" y2="54674"/>
                        <a14:backgroundMark x1="47513" y1="54490" x2="50772" y2="56827"/>
                        <a14:backgroundMark x1="67067" y1="62116" x2="67667" y2="61501"/>
                        <a14:backgroundMark x1="68525" y1="56396" x2="68525" y2="55351"/>
                        <a14:backgroundMark x1="70154" y1="50861" x2="70154" y2="50861"/>
                        <a14:backgroundMark x1="71184" y1="50431" x2="71184" y2="50431"/>
                        <a14:backgroundMark x1="38508" y1="41451" x2="38508" y2="41451"/>
                        <a14:backgroundMark x1="44254" y1="36470" x2="44254" y2="36470"/>
                        <a14:backgroundMark x1="42796" y1="43235" x2="42796" y2="43235"/>
                        <a14:backgroundMark x1="67067" y1="42927" x2="67067" y2="42927"/>
                        <a14:backgroundMark x1="58062" y1="45449" x2="57461" y2="45572"/>
                        <a14:backgroundMark x1="59091" y1="52768" x2="59520" y2="53321"/>
                        <a14:backgroundMark x1="59520" y1="54182" x2="59777" y2="55843"/>
                        <a14:backgroundMark x1="59777" y1="59164" x2="59777" y2="59164"/>
                        <a14:backgroundMark x1="78902" y1="35609" x2="78902" y2="35609"/>
                        <a14:backgroundMark x1="26415" y1="39729" x2="26415" y2="39729"/>
                        <a14:backgroundMark x1="25472" y1="42189" x2="25472" y2="42189"/>
                        <a14:backgroundMark x1="25214" y1="41636" x2="25214" y2="41636"/>
                        <a14:backgroundMark x1="46055" y1="56704" x2="46055" y2="56704"/>
                        <a14:backgroundMark x1="56690" y1="49508" x2="56690" y2="49508"/>
                        <a14:backgroundMark x1="56861" y1="49262" x2="60720" y2="48770"/>
                        <a14:backgroundMark x1="66295" y1="47601" x2="66895" y2="47601"/>
                        <a14:backgroundMark x1="71184" y1="46617" x2="76672" y2="45449"/>
                        <a14:backgroundMark x1="81389" y1="43973" x2="81389" y2="43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78" t="35012" b="43146"/>
          <a:stretch>
            <a:fillRect/>
          </a:stretch>
        </p:blipFill>
        <p:spPr>
          <a:xfrm>
            <a:off x="-1" y="0"/>
            <a:ext cx="5837731" cy="21661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2862" y="3358241"/>
            <a:ext cx="7246275" cy="856579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72862" y="4275309"/>
            <a:ext cx="7246275" cy="5340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72862" y="2048669"/>
            <a:ext cx="7246275" cy="2760663"/>
          </a:xfrm>
          <a:prstGeom prst="rect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3199" y="5054600"/>
            <a:ext cx="4368801" cy="1803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938" y1="46310" x2="41938" y2="46310"/>
                        <a14:foregroundMark x1="26672" y1="41021" x2="26672" y2="41021"/>
                        <a14:foregroundMark x1="31389" y1="39422" x2="31389" y2="39422"/>
                        <a14:backgroundMark x1="70755" y1="56581" x2="70755" y2="56581"/>
                        <a14:backgroundMark x1="68696" y1="52583" x2="65266" y2="51415"/>
                        <a14:backgroundMark x1="49914" y1="48032" x2="49314" y2="47909"/>
                        <a14:backgroundMark x1="49314" y1="54674" x2="48714" y2="54674"/>
                        <a14:backgroundMark x1="47513" y1="54490" x2="50772" y2="56827"/>
                        <a14:backgroundMark x1="67067" y1="62116" x2="67667" y2="61501"/>
                        <a14:backgroundMark x1="68525" y1="56396" x2="68525" y2="55351"/>
                        <a14:backgroundMark x1="70154" y1="50861" x2="70154" y2="50861"/>
                        <a14:backgroundMark x1="71184" y1="50431" x2="71184" y2="50431"/>
                        <a14:backgroundMark x1="38508" y1="41451" x2="38508" y2="41451"/>
                        <a14:backgroundMark x1="44254" y1="36470" x2="44254" y2="36470"/>
                        <a14:backgroundMark x1="42796" y1="43235" x2="42796" y2="43235"/>
                        <a14:backgroundMark x1="67067" y1="42927" x2="67067" y2="42927"/>
                        <a14:backgroundMark x1="58062" y1="45449" x2="57461" y2="45572"/>
                        <a14:backgroundMark x1="59091" y1="52768" x2="59520" y2="53321"/>
                        <a14:backgroundMark x1="59520" y1="54182" x2="59777" y2="55843"/>
                        <a14:backgroundMark x1="59777" y1="59164" x2="59777" y2="59164"/>
                        <a14:backgroundMark x1="78902" y1="35609" x2="78902" y2="35609"/>
                        <a14:backgroundMark x1="26415" y1="39729" x2="26415" y2="39729"/>
                        <a14:backgroundMark x1="25472" y1="42189" x2="25472" y2="42189"/>
                        <a14:backgroundMark x1="25214" y1="41636" x2="25214" y2="41636"/>
                        <a14:backgroundMark x1="46055" y1="56704" x2="46055" y2="56704"/>
                        <a14:backgroundMark x1="56690" y1="49508" x2="56690" y2="49508"/>
                        <a14:backgroundMark x1="56861" y1="49262" x2="60720" y2="48770"/>
                        <a14:backgroundMark x1="66295" y1="47601" x2="66895" y2="47601"/>
                        <a14:backgroundMark x1="71184" y1="46617" x2="76672" y2="45449"/>
                        <a14:backgroundMark x1="81389" y1="43973" x2="81389" y2="43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78" t="35012" b="43146"/>
          <a:stretch>
            <a:fillRect/>
          </a:stretch>
        </p:blipFill>
        <p:spPr>
          <a:xfrm>
            <a:off x="-1" y="0"/>
            <a:ext cx="5837731" cy="21661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72862" y="2048669"/>
            <a:ext cx="7246275" cy="2760663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2019/1/26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2019/1/26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file:///E:\01&#26412;%20%20%20&#20154;\09&#22270;&#20070;&#20986;&#29256;\01&#23665;&#35199;&#25945;&#32946;&#20986;&#29256;&#31038;\1.&#12298;&#21517;&#24072;&#21516;&#27493;&#25945;&#23398;&#35774;&#35745;&#12299;&#65288;&#32479;&#32534;&#26412;&#65289;\2.5&#20108;&#19979;&#32422;&#31295;\&#20108;&#19979;&#35838;&#20214;&#65288;&#23450;&#31295;&#65289;\&#20108;&#19979;&#31532;&#20108;&#21333;&#20803;&#35838;&#20214;\&#20108;&#19979;&#31532;&#20108;&#21333;&#20803;&#35838;&#20214;\&#35821;&#25991;&#22253;&#22320;&#20108;\&#20013;&#22830;&#20154;&#27665;&#24191;&#25773;&#30005;&#21488;&#23569;&#24180;&#24191;&#25773;&#21512;&#21809;&#22242;%20-%20&#27599;&#24403;&#25105;&#36208;&#36807;&#32769;&#24072;&#31383;&#21069;.mp3" TargetMode="External"/><Relationship Id="rId1" Type="http://schemas.openxmlformats.org/officeDocument/2006/relationships/tags" Target="../tags/tag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237"/>
          <a:stretch>
            <a:fillRect/>
          </a:stretch>
        </p:blipFill>
        <p:spPr>
          <a:xfrm>
            <a:off x="914234" y="841264"/>
            <a:ext cx="3065365" cy="54002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486"/>
          <a:stretch>
            <a:fillRect/>
          </a:stretch>
        </p:blipFill>
        <p:spPr>
          <a:xfrm>
            <a:off x="9624852" y="998109"/>
            <a:ext cx="2222872" cy="5625548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2430145" y="307594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zh-CN" altLang="en-US" sz="11500" b="1" dirty="0">
                <a:latin typeface="楷体_GB2312" panose="02010609030101010101" charset="-122"/>
                <a:ea typeface="楷体_GB2312" panose="02010609030101010101" charset="-122"/>
              </a:rPr>
              <a:t>语文园地二</a:t>
            </a:r>
            <a:br>
              <a:rPr lang="zh-CN" altLang="en-US" sz="11500" b="1" dirty="0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zh-CN" altLang="en-US" sz="11500" b="1" dirty="0">
                <a:latin typeface="楷体_GB2312" panose="02010609030101010101" charset="-122"/>
                <a:ea typeface="楷体_GB2312" panose="02010609030101010101" charset="-122"/>
              </a:rPr>
              <a:t> </a:t>
            </a:r>
            <a:endParaRPr lang="zh-CN" altLang="en-US" sz="4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7133" y="57149"/>
            <a:ext cx="6733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统编语文教材小学二年级下册第一单元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5" t="13333" r="28907" b="10725"/>
          <a:stretch>
            <a:fillRect/>
          </a:stretch>
        </p:blipFill>
        <p:spPr>
          <a:xfrm flipH="1">
            <a:off x="10593705" y="3354070"/>
            <a:ext cx="1651000" cy="32397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7525" y="1125220"/>
            <a:ext cx="10356850" cy="422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交友方略：</a:t>
            </a:r>
          </a:p>
          <a:p>
            <a:pPr>
              <a:lnSpc>
                <a:spcPct val="14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（1）认真倾听、仔细思考、善于表达、乐于合作、每做到一点，积一颗星。</a:t>
            </a:r>
          </a:p>
          <a:p>
            <a:pPr>
              <a:lnSpc>
                <a:spcPct val="14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（2）个人表现和小组合作都能为小组积星，每个小组积满五颗星，妞妞就愿意和你们成为朋友，并为小组点亮合作之星。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3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800" y="165100"/>
            <a:ext cx="3312584" cy="933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416" name="矩形 6"/>
          <p:cNvSpPr/>
          <p:nvPr/>
        </p:nvSpPr>
        <p:spPr>
          <a:xfrm>
            <a:off x="1133899" y="1704340"/>
            <a:ext cx="48006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田野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葱葱绿绿的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像一片柔软的绿毯    </a:t>
            </a:r>
          </a:p>
        </p:txBody>
      </p:sp>
      <p:sp>
        <p:nvSpPr>
          <p:cNvPr id="13417" name="矩形 8"/>
          <p:cNvSpPr/>
          <p:nvPr/>
        </p:nvSpPr>
        <p:spPr>
          <a:xfrm>
            <a:off x="7135707" y="1704340"/>
            <a:ext cx="48006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天上的云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雪白雪白的</a:t>
            </a:r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好像一群小绵羊</a:t>
            </a:r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" grpId="0" build="allAtOnce"/>
      <p:bldP spid="1341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944533" y="1028700"/>
            <a:ext cx="4127500" cy="24555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4265" b="1" dirty="0">
                <a:latin typeface="楷体" panose="02010609060101010101" charset="-122"/>
                <a:ea typeface="楷体" panose="02010609060101010101" charset="-122"/>
              </a:rPr>
              <a:t>大树</a:t>
            </a:r>
            <a:endParaRPr lang="en-US" altLang="zh-CN" sz="4265" b="1" dirty="0">
              <a:latin typeface="楷体" panose="02010609060101010101" charset="-122"/>
              <a:ea typeface="楷体" panose="0201060906010101010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4265" b="1" dirty="0">
                <a:latin typeface="楷体" panose="02010609060101010101" charset="-122"/>
                <a:ea typeface="楷体" panose="02010609060101010101" charset="-122"/>
              </a:rPr>
              <a:t>又粗又壮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4265" b="1" dirty="0">
                <a:latin typeface="楷体" panose="02010609060101010101" charset="-122"/>
                <a:ea typeface="楷体" panose="02010609060101010101" charset="-122"/>
              </a:rPr>
              <a:t>就像</a:t>
            </a:r>
            <a:r>
              <a:rPr lang="en-US" altLang="zh-CN" sz="4265" b="1" dirty="0">
                <a:latin typeface="楷体" panose="02010609060101010101" charset="-122"/>
                <a:ea typeface="楷体" panose="02010609060101010101" charset="-122"/>
              </a:rPr>
              <a:t>________</a:t>
            </a:r>
            <a:endParaRPr lang="zh-CN" altLang="en-US" sz="4265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83267" y="452967"/>
            <a:ext cx="2495551" cy="879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4265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我会说：</a:t>
            </a:r>
          </a:p>
        </p:txBody>
      </p:sp>
      <p:sp>
        <p:nvSpPr>
          <p:cNvPr id="11" name="矩形 10"/>
          <p:cNvSpPr/>
          <p:nvPr/>
        </p:nvSpPr>
        <p:spPr>
          <a:xfrm>
            <a:off x="1583267" y="3429000"/>
            <a:ext cx="3073400" cy="879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4265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合作创编：</a:t>
            </a:r>
          </a:p>
        </p:txBody>
      </p:sp>
      <p:sp>
        <p:nvSpPr>
          <p:cNvPr id="12" name="矩形 11"/>
          <p:cNvSpPr/>
          <p:nvPr/>
        </p:nvSpPr>
        <p:spPr>
          <a:xfrm>
            <a:off x="5039784" y="3737187"/>
            <a:ext cx="2362200" cy="879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426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稻子熟了</a:t>
            </a:r>
          </a:p>
        </p:txBody>
      </p:sp>
      <p:sp>
        <p:nvSpPr>
          <p:cNvPr id="13" name="矩形 12"/>
          <p:cNvSpPr/>
          <p:nvPr/>
        </p:nvSpPr>
        <p:spPr>
          <a:xfrm>
            <a:off x="4967817" y="4616451"/>
            <a:ext cx="2907030" cy="879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426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金黄金黄的</a:t>
            </a:r>
          </a:p>
        </p:txBody>
      </p:sp>
      <p:sp>
        <p:nvSpPr>
          <p:cNvPr id="14" name="矩形 13"/>
          <p:cNvSpPr/>
          <p:nvPr/>
        </p:nvSpPr>
        <p:spPr>
          <a:xfrm>
            <a:off x="5039784" y="5446184"/>
            <a:ext cx="4541520" cy="879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426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像铺了一地的金子</a:t>
            </a:r>
          </a:p>
        </p:txBody>
      </p:sp>
      <p:sp>
        <p:nvSpPr>
          <p:cNvPr id="4" name="矩形 3"/>
          <p:cNvSpPr/>
          <p:nvPr/>
        </p:nvSpPr>
        <p:spPr>
          <a:xfrm>
            <a:off x="6096000" y="2565400"/>
            <a:ext cx="2362200" cy="879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426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一个巨人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5" t="13333" r="28907" b="10725"/>
          <a:stretch>
            <a:fillRect/>
          </a:stretch>
        </p:blipFill>
        <p:spPr>
          <a:xfrm>
            <a:off x="281940" y="2091055"/>
            <a:ext cx="1651000" cy="4448175"/>
          </a:xfrm>
          <a:prstGeom prst="rect">
            <a:avLst/>
          </a:prstGeom>
        </p:spPr>
      </p:pic>
      <p:sp>
        <p:nvSpPr>
          <p:cNvPr id="23" name="云形标注 22"/>
          <p:cNvSpPr/>
          <p:nvPr/>
        </p:nvSpPr>
        <p:spPr>
          <a:xfrm>
            <a:off x="2153285" y="205105"/>
            <a:ext cx="8171815" cy="4612005"/>
          </a:xfrm>
          <a:prstGeom prst="cloudCallout">
            <a:avLst/>
          </a:prstGeom>
          <a:solidFill>
            <a:srgbClr val="FDF5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87650" y="878840"/>
            <a:ext cx="72555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谢谢大家对我的夸奖，看你们每个小组都积了星，真为你们高兴！写诗很简单，要有丰富的想象力，还离不开丰富的词汇量。中国汉语博大精深，这不，我还要和大家分享两个词语，可有意思了，你看，它们来了！</a:t>
            </a:r>
          </a:p>
        </p:txBody>
      </p:sp>
      <p:sp>
        <p:nvSpPr>
          <p:cNvPr id="2" name="云形标注 1"/>
          <p:cNvSpPr/>
          <p:nvPr/>
        </p:nvSpPr>
        <p:spPr>
          <a:xfrm>
            <a:off x="2169160" y="205105"/>
            <a:ext cx="8171815" cy="4612005"/>
          </a:xfrm>
          <a:prstGeom prst="cloudCallout">
            <a:avLst/>
          </a:prstGeom>
          <a:solidFill>
            <a:srgbClr val="FDF5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03525" y="878840"/>
            <a:ext cx="72555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谢谢大家对我的夸奖，看你们每个小组都积了星，真为你们高兴！写诗很简单，要有丰富的想象力，还离不开丰富的词汇量。中国汉语博大精深，这不，我还要和大家分享两个词语，可有意思了，你看，它们来了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93395" y="1480820"/>
            <a:ext cx="9144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latin typeface="楷体_GB2312" panose="02010609030101010101" charset="-122"/>
                <a:ea typeface="楷体_GB2312" panose="02010609030101010101" charset="-122"/>
              </a:rPr>
              <a:t>我</a:t>
            </a:r>
          </a:p>
          <a:p>
            <a:r>
              <a:rPr lang="zh-CN" altLang="en-US" sz="4800" b="1">
                <a:latin typeface="楷体_GB2312" panose="02010609030101010101" charset="-122"/>
                <a:ea typeface="楷体_GB2312" panose="02010609030101010101" charset="-122"/>
              </a:rPr>
              <a:t>的</a:t>
            </a:r>
          </a:p>
          <a:p>
            <a:r>
              <a:rPr lang="zh-CN" altLang="en-US" sz="4800" b="1">
                <a:latin typeface="楷体_GB2312" panose="02010609030101010101" charset="-122"/>
                <a:ea typeface="楷体_GB2312" panose="02010609030101010101" charset="-122"/>
              </a:rPr>
              <a:t>发</a:t>
            </a:r>
          </a:p>
          <a:p>
            <a:r>
              <a:rPr lang="zh-CN" altLang="en-US" sz="4800" b="1">
                <a:latin typeface="楷体_GB2312" panose="02010609030101010101" charset="-122"/>
                <a:ea typeface="楷体_GB2312" panose="02010609030101010101" charset="-122"/>
              </a:rPr>
              <a:t>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40380" y="67310"/>
            <a:ext cx="61112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特别     经过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00125" y="725805"/>
            <a:ext cx="952500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600"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这糕要很多很多人才能做成，一定</a:t>
            </a:r>
            <a:r>
              <a:rPr lang="zh-CN" altLang="en-US" sz="3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特别</a:t>
            </a: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大。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    难道它的问道很</a:t>
            </a:r>
            <a:r>
              <a:rPr lang="zh-CN" altLang="en-US" sz="3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特别</a:t>
            </a: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吗？</a:t>
            </a:r>
          </a:p>
          <a:p>
            <a:pPr fontAlgn="auto">
              <a:lnSpc>
                <a:spcPct val="150000"/>
              </a:lnSpc>
            </a:pPr>
            <a:endParaRPr lang="zh-CN" altLang="en-US" sz="3600">
              <a:latin typeface="楷体_GB2312" panose="02010609030101010101" charset="-122"/>
              <a:ea typeface="楷体_GB2312" panose="02010609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    一块平平常常的糕，</a:t>
            </a:r>
            <a:r>
              <a:rPr lang="zh-CN" altLang="en-US" sz="3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经过</a:t>
            </a: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很多很多人的劳动，才能摆在我们面前。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   鼹鼠先生</a:t>
            </a:r>
            <a:r>
              <a:rPr lang="zh-CN" altLang="en-US" sz="3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经过</a:t>
            </a: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狐狸太太家，正巧，狐狸太太走出门。</a:t>
            </a:r>
          </a:p>
        </p:txBody>
      </p:sp>
      <p:sp>
        <p:nvSpPr>
          <p:cNvPr id="17" name="云形标注 16"/>
          <p:cNvSpPr/>
          <p:nvPr/>
        </p:nvSpPr>
        <p:spPr>
          <a:xfrm>
            <a:off x="8086725" y="1480820"/>
            <a:ext cx="4028440" cy="1713865"/>
          </a:xfrm>
          <a:prstGeom prst="cloudCallout">
            <a:avLst/>
          </a:prstGeom>
          <a:solidFill>
            <a:srgbClr val="FDF5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90635" y="1799590"/>
            <a:ext cx="27990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_GB2312" panose="02010609030101010101" charset="-122"/>
                <a:ea typeface="楷体_GB2312" panose="02010609030101010101" charset="-122"/>
              </a:rPr>
              <a:t>读句子你发现了什么？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5" t="13333" r="28907" b="10725"/>
          <a:stretch>
            <a:fillRect/>
          </a:stretch>
        </p:blipFill>
        <p:spPr>
          <a:xfrm flipH="1">
            <a:off x="10593705" y="3354070"/>
            <a:ext cx="1651000" cy="32397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237"/>
          <a:stretch>
            <a:fillRect/>
          </a:stretch>
        </p:blipFill>
        <p:spPr>
          <a:xfrm>
            <a:off x="914234" y="841264"/>
            <a:ext cx="3065365" cy="54002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486"/>
          <a:stretch>
            <a:fillRect/>
          </a:stretch>
        </p:blipFill>
        <p:spPr>
          <a:xfrm>
            <a:off x="9624852" y="998109"/>
            <a:ext cx="2222872" cy="5625548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2430145" y="307594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zh-CN" altLang="en-US" sz="11500" b="1">
                <a:latin typeface="楷体_GB2312" panose="02010609030101010101" charset="-122"/>
                <a:ea typeface="楷体_GB2312" panose="02010609030101010101" charset="-122"/>
              </a:rPr>
              <a:t>语文园地二</a:t>
            </a:r>
            <a:br>
              <a:rPr lang="zh-CN" altLang="en-US" sz="11500" b="1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zh-CN" altLang="en-US" sz="11500" b="1"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zh-CN" altLang="en-US" sz="4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第二课时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60417"/>
            <a:ext cx="7066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部编本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语文二年级下册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5" t="13333" r="28907" b="10725"/>
          <a:stretch>
            <a:fillRect/>
          </a:stretch>
        </p:blipFill>
        <p:spPr>
          <a:xfrm>
            <a:off x="2178685" y="2232660"/>
            <a:ext cx="1651000" cy="4448175"/>
          </a:xfrm>
          <a:prstGeom prst="rect">
            <a:avLst/>
          </a:prstGeom>
        </p:spPr>
      </p:pic>
      <p:sp>
        <p:nvSpPr>
          <p:cNvPr id="23" name="云形标注 22"/>
          <p:cNvSpPr/>
          <p:nvPr/>
        </p:nvSpPr>
        <p:spPr>
          <a:xfrm>
            <a:off x="3829685" y="330200"/>
            <a:ext cx="7561580" cy="4690110"/>
          </a:xfrm>
          <a:prstGeom prst="cloudCallout">
            <a:avLst/>
          </a:prstGeom>
          <a:solidFill>
            <a:srgbClr val="FDF5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03090" y="659765"/>
            <a:ext cx="662305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    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同学们，还记得我吗？我是你们上节课新交的朋友妞妞，很高兴和你们成为朋友。我要举办个人作品展了，我希望有很多的朋友来和我分享快乐，我希望你能来参加，也希望你带着你的好朋友来参加，你愿意把谁带来呢？我也想和她成为新朋友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412115" y="207010"/>
            <a:ext cx="3081655" cy="9512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95955" y="1158240"/>
            <a:ext cx="5076825" cy="101473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Impact" panose="020B0806030902050204" pitchFamily="34" charset="0"/>
                <a:ea typeface="微软雅黑" panose="020B0503020204020204" charset="-122"/>
              </a:rPr>
              <a:t>写友谊卡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03400" y="2303780"/>
            <a:ext cx="8977630" cy="329057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要求：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1.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开头空两格，一个标点符号一般占一个格子，不会写的字暂时用拼音代替。</a:t>
            </a:r>
          </a:p>
          <a:p>
            <a:pPr algn="l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注意每一笔画在田字格中的位置，做到写字姿势正确，字迹清楚端正。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240030" y="144145"/>
            <a:ext cx="3081655" cy="9512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35225" y="1102360"/>
            <a:ext cx="14566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个子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35225" y="1737360"/>
            <a:ext cx="14566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脑袋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35225" y="5901690"/>
            <a:ext cx="14566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嘴巴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35225" y="5133340"/>
            <a:ext cx="14566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鼻子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35225" y="4470400"/>
            <a:ext cx="14566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眼睛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35225" y="3044825"/>
            <a:ext cx="14566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脸蛋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35225" y="2402205"/>
            <a:ext cx="14566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头发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35225" y="3702050"/>
            <a:ext cx="14566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眉毛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764405" y="3417570"/>
            <a:ext cx="2413635" cy="22860"/>
          </a:xfrm>
          <a:prstGeom prst="straightConnector1">
            <a:avLst/>
          </a:prstGeom>
          <a:ln w="63500" cmpd="sng">
            <a:solidFill>
              <a:schemeClr val="accent1">
                <a:shade val="50000"/>
              </a:schemeClr>
            </a:solidFill>
            <a:prstDash val="solid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842885" y="3044825"/>
            <a:ext cx="27254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外貌描写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412115" y="207010"/>
            <a:ext cx="3081655" cy="9512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95955" y="1158240"/>
            <a:ext cx="5076825" cy="101473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Impact" panose="020B0806030902050204" pitchFamily="34" charset="0"/>
                <a:ea typeface="微软雅黑" panose="020B0503020204020204" charset="-122"/>
              </a:rPr>
              <a:t>我会模仿写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344295" y="2329815"/>
            <a:ext cx="9504045" cy="350075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66FF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6550" y="2690495"/>
            <a:ext cx="8978265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王小梓是我的好朋友。个子高高的，走在人群里，特别显眼。她有一对亮晶晶的大眼睛，就像挂在天空的闪闪星。她还有一张红红的小嘴，可爱极了！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237"/>
          <a:stretch>
            <a:fillRect/>
          </a:stretch>
        </p:blipFill>
        <p:spPr>
          <a:xfrm>
            <a:off x="914234" y="841264"/>
            <a:ext cx="3065365" cy="54002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486"/>
          <a:stretch>
            <a:fillRect/>
          </a:stretch>
        </p:blipFill>
        <p:spPr>
          <a:xfrm>
            <a:off x="9624852" y="998109"/>
            <a:ext cx="2222872" cy="5625548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2430145" y="307594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zh-CN" altLang="en-US" sz="11500" b="1" dirty="0">
                <a:latin typeface="楷体_GB2312" panose="02010609030101010101" charset="-122"/>
                <a:ea typeface="楷体_GB2312" panose="02010609030101010101" charset="-122"/>
              </a:rPr>
              <a:t>语文园地二</a:t>
            </a:r>
            <a:br>
              <a:rPr lang="zh-CN" altLang="en-US" sz="11500" b="1" dirty="0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zh-CN" altLang="en-US" sz="11500" b="1" dirty="0"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zh-CN" altLang="en-US" sz="4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第一课时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87" y="57149"/>
            <a:ext cx="7066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部编本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语文二年级下册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412115" y="207010"/>
            <a:ext cx="3081655" cy="9512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7185" y="1463675"/>
            <a:ext cx="8977630" cy="393065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仿写要求：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1.尝试写2到3处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外貌。</a:t>
            </a:r>
            <a:endParaRPr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30000"/>
              </a:lnSpc>
            </a:pPr>
            <a:r>
              <a:rPr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2.用上大大的、高高的、圆圆的、长长的、黑黑的等等词语。</a:t>
            </a:r>
          </a:p>
          <a:p>
            <a:pPr algn="l">
              <a:lnSpc>
                <a:spcPct val="130000"/>
              </a:lnSpc>
            </a:pPr>
            <a:r>
              <a:rPr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3.开头空两格，一个标点符号一般占一个格子，不会写的字暂时用拼音代替。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5" t="13333" r="28907" b="10725"/>
          <a:stretch>
            <a:fillRect/>
          </a:stretch>
        </p:blipFill>
        <p:spPr>
          <a:xfrm>
            <a:off x="704850" y="2419985"/>
            <a:ext cx="1651000" cy="4448175"/>
          </a:xfrm>
          <a:prstGeom prst="rect">
            <a:avLst/>
          </a:prstGeom>
        </p:spPr>
      </p:pic>
      <p:sp>
        <p:nvSpPr>
          <p:cNvPr id="23" name="云形标注 22"/>
          <p:cNvSpPr/>
          <p:nvPr/>
        </p:nvSpPr>
        <p:spPr>
          <a:xfrm>
            <a:off x="2153285" y="189230"/>
            <a:ext cx="8500745" cy="3578225"/>
          </a:xfrm>
          <a:prstGeom prst="cloudCallout">
            <a:avLst/>
          </a:prstGeom>
          <a:solidFill>
            <a:srgbClr val="FDF5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75610" y="701675"/>
            <a:ext cx="725551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同学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们，感谢大家送我的友谊卡，你们对朋友的介绍，我很满意，又交到了这么多的好朋友，我真开心啊！我要为每位小朋友点亮</a:t>
            </a:r>
            <a:r>
              <a:rPr 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友谊之星</a:t>
            </a:r>
            <a:r>
              <a:rPr 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同学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们，下节课再见哦！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237"/>
          <a:stretch>
            <a:fillRect/>
          </a:stretch>
        </p:blipFill>
        <p:spPr>
          <a:xfrm>
            <a:off x="914234" y="841264"/>
            <a:ext cx="3065365" cy="54002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486"/>
          <a:stretch>
            <a:fillRect/>
          </a:stretch>
        </p:blipFill>
        <p:spPr>
          <a:xfrm>
            <a:off x="9624852" y="998109"/>
            <a:ext cx="2222872" cy="5625548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2430145" y="307594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zh-CN" altLang="en-US" sz="11500" b="1">
                <a:latin typeface="楷体_GB2312" panose="02010609030101010101" charset="-122"/>
                <a:ea typeface="楷体_GB2312" panose="02010609030101010101" charset="-122"/>
              </a:rPr>
              <a:t>语文园地二</a:t>
            </a:r>
            <a:br>
              <a:rPr lang="zh-CN" altLang="en-US" sz="11500" b="1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zh-CN" altLang="en-US" sz="11500" b="1"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zh-CN" altLang="en-US" sz="4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第三课时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33121"/>
            <a:ext cx="7066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部编本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语文二年级下册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412115" y="207010"/>
            <a:ext cx="3081655" cy="9512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05535" y="1649095"/>
            <a:ext cx="2976245" cy="89154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良师益友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339590" y="1649095"/>
            <a:ext cx="565912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使人得到教益和帮助的好老师和好朋友。</a:t>
            </a:r>
            <a:endParaRPr lang="zh-CN" altLang="en-US" sz="4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7732395" y="2846070"/>
            <a:ext cx="4319270" cy="2841625"/>
          </a:xfrm>
          <a:prstGeom prst="cloudCallout">
            <a:avLst/>
          </a:prstGeom>
          <a:solidFill>
            <a:srgbClr val="FDF5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60360" y="3355340"/>
            <a:ext cx="42487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    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你得到过哪些良师、益友的帮助？你想对他们说什么呢？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3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162560" y="97155"/>
            <a:ext cx="2924810" cy="902970"/>
          </a:xfrm>
          <a:prstGeom prst="rect">
            <a:avLst/>
          </a:prstGeom>
        </p:spPr>
      </p:pic>
      <p:pic>
        <p:nvPicPr>
          <p:cNvPr id="2560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125" y="906145"/>
            <a:ext cx="2299970" cy="673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211580" y="2914650"/>
            <a:ext cx="4277995" cy="29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踮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(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diǎn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起脚尖儿，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走进安静的小院，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我们把一株紫丁香，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栽在老师窗前，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560445" y="1696085"/>
            <a:ext cx="530796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一株紫丁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(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dīnɡ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香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6097270" y="2914333"/>
            <a:ext cx="3835400" cy="294894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老师，老师，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就让它绿色的枝叶，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伸进您的窗口，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夜夜和您做伴。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162560" y="97155"/>
            <a:ext cx="2924810" cy="902970"/>
          </a:xfrm>
          <a:prstGeom prst="rect">
            <a:avLst/>
          </a:prstGeom>
        </p:spPr>
      </p:pic>
      <p:pic>
        <p:nvPicPr>
          <p:cNvPr id="2560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125" y="906145"/>
            <a:ext cx="2299970" cy="673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矩形 1"/>
          <p:cNvSpPr>
            <a:spLocks noChangeArrowheads="1"/>
          </p:cNvSpPr>
          <p:nvPr/>
        </p:nvSpPr>
        <p:spPr bwMode="auto">
          <a:xfrm>
            <a:off x="3087370" y="1000125"/>
            <a:ext cx="9441815" cy="540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老师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绿叶在风里沙沙，</a:t>
            </a:r>
            <a:endParaRPr lang="en-US" alt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那是我们给您唱歌，</a:t>
            </a:r>
            <a:endParaRPr lang="en-US" alt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帮您消除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(chú)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一天的疲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(pí)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倦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(juàn)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老师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满树盛开的花儿，</a:t>
            </a:r>
            <a:endParaRPr lang="en-US" alt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那是我们的笑脸，</a:t>
            </a:r>
            <a:endParaRPr lang="en-US" alt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感谢您时时把我们挂牵。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162560" y="97155"/>
            <a:ext cx="2924810" cy="902970"/>
          </a:xfrm>
          <a:prstGeom prst="rect">
            <a:avLst/>
          </a:prstGeom>
        </p:spPr>
      </p:pic>
      <p:pic>
        <p:nvPicPr>
          <p:cNvPr id="2560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125" y="906145"/>
            <a:ext cx="2299970" cy="673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矩形 3"/>
          <p:cNvSpPr>
            <a:spLocks noChangeArrowheads="1"/>
          </p:cNvSpPr>
          <p:nvPr/>
        </p:nvSpPr>
        <p:spPr bwMode="auto">
          <a:xfrm>
            <a:off x="2202180" y="2150110"/>
            <a:ext cx="9177020" cy="3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夜深了，星星困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(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kùn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)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得眨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(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zhǎ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)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眼，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老师，休息吧，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让花香飘进您的梦里，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那梦啊，准是又香又甜。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162560" y="97155"/>
            <a:ext cx="2924810" cy="902970"/>
          </a:xfrm>
          <a:prstGeom prst="rect">
            <a:avLst/>
          </a:prstGeom>
        </p:spPr>
      </p:pic>
      <p:pic>
        <p:nvPicPr>
          <p:cNvPr id="2560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125" y="906145"/>
            <a:ext cx="2299970" cy="673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006600" y="1743075"/>
            <a:ext cx="8179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歌曲欣赏：《每当我轻轻走过你窗前》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920" y="2536190"/>
            <a:ext cx="6095365" cy="3609340"/>
          </a:xfrm>
          <a:prstGeom prst="rect">
            <a:avLst/>
          </a:prstGeom>
        </p:spPr>
      </p:pic>
      <p:pic>
        <p:nvPicPr>
          <p:cNvPr id="7" name="中央人民广播电台少年广播合唱团 - 每当我走过老师窗前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591266" y="577414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162560" y="97155"/>
            <a:ext cx="2924810" cy="902970"/>
          </a:xfrm>
          <a:prstGeom prst="rect">
            <a:avLst/>
          </a:prstGeom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099310" y="2453005"/>
            <a:ext cx="8604250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予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(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yǔ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人玫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(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méi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瑰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(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ɡuī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，手有余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(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yú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香。</a:t>
            </a:r>
          </a:p>
        </p:txBody>
      </p:sp>
      <p:pic>
        <p:nvPicPr>
          <p:cNvPr id="23554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655" y="1000125"/>
            <a:ext cx="2420620" cy="73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矩形 5"/>
          <p:cNvSpPr/>
          <p:nvPr/>
        </p:nvSpPr>
        <p:spPr>
          <a:xfrm>
            <a:off x="2099310" y="3439160"/>
            <a:ext cx="5966460" cy="78867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平时肯帮人，急时有人帮。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99310" y="4441825"/>
            <a:ext cx="8360410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与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(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yǔ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其锦上添花，不如雪中送炭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(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tàn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162560" y="97155"/>
            <a:ext cx="2924810" cy="902970"/>
          </a:xfrm>
          <a:prstGeom prst="rect">
            <a:avLst/>
          </a:prstGeom>
        </p:spPr>
      </p:pic>
      <p:pic>
        <p:nvPicPr>
          <p:cNvPr id="23554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655" y="1000125"/>
            <a:ext cx="2420620" cy="73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835275" y="1205548"/>
            <a:ext cx="10972800" cy="1143000"/>
          </a:xfrm>
        </p:spPr>
        <p:txBody>
          <a:bodyPr/>
          <a:lstStyle/>
          <a:p>
            <a:r>
              <a:rPr lang="zh-CN" altLang="en-US" sz="4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予人玫瑰，手有余香。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b="5216"/>
          <a:stretch>
            <a:fillRect/>
          </a:stretch>
        </p:blipFill>
        <p:spPr>
          <a:xfrm>
            <a:off x="414655" y="2554605"/>
            <a:ext cx="5123180" cy="34436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17310" y="2554605"/>
            <a:ext cx="549148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000">
                <a:latin typeface="楷体_GB2312" panose="02010609030101010101" charset="-122"/>
                <a:ea typeface="楷体_GB2312" panose="02010609030101010101" charset="-122"/>
              </a:rPr>
              <a:t>送给了别人玫瑰，玫瑰的香味也会留在了自己的手上。</a:t>
            </a:r>
          </a:p>
          <a:p>
            <a:r>
              <a:rPr lang="zh-CN" altLang="en-US" sz="4000">
                <a:latin typeface="楷体_GB2312" panose="02010609030101010101" charset="-122"/>
                <a:ea typeface="楷体_GB2312" panose="02010609030101010101" charset="-122"/>
              </a:rPr>
              <a:t>    在帮助别人的同时，自己也就收获了双份的快乐。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5" t="13333" r="28907" b="10725"/>
          <a:stretch>
            <a:fillRect/>
          </a:stretch>
        </p:blipFill>
        <p:spPr>
          <a:xfrm>
            <a:off x="2270125" y="2076450"/>
            <a:ext cx="1651000" cy="4448175"/>
          </a:xfrm>
          <a:prstGeom prst="rect">
            <a:avLst/>
          </a:prstGeom>
        </p:spPr>
      </p:pic>
      <p:sp>
        <p:nvSpPr>
          <p:cNvPr id="23" name="云形标注 22"/>
          <p:cNvSpPr/>
          <p:nvPr/>
        </p:nvSpPr>
        <p:spPr>
          <a:xfrm>
            <a:off x="3829685" y="330200"/>
            <a:ext cx="6417310" cy="3092450"/>
          </a:xfrm>
          <a:prstGeom prst="cloudCallout">
            <a:avLst/>
          </a:prstGeom>
          <a:solidFill>
            <a:srgbClr val="FDF5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97070" y="600075"/>
            <a:ext cx="53689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    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同学们，大家好！我叫妞妞，我喜欢写作，大家都叫我妞妞小作家，我的理想是长大后当个大作家。你们有什么样的愿望？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162560" y="97155"/>
            <a:ext cx="2924810" cy="902970"/>
          </a:xfrm>
          <a:prstGeom prst="rect">
            <a:avLst/>
          </a:prstGeom>
        </p:spPr>
      </p:pic>
      <p:pic>
        <p:nvPicPr>
          <p:cNvPr id="23554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655" y="1000125"/>
            <a:ext cx="2420620" cy="73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451090" y="3206750"/>
            <a:ext cx="4476750" cy="2306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楷体_GB2312" panose="02010609030101010101" charset="-122"/>
                <a:ea typeface="楷体_GB2312" panose="02010609030101010101" charset="-122"/>
              </a:rPr>
              <a:t>你生活中帮助过他人吗？做了哪些事？说一说。</a:t>
            </a: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814070" y="1580833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平时肯帮人，急时有人帮。</a:t>
            </a:r>
          </a:p>
        </p:txBody>
      </p:sp>
      <p:pic>
        <p:nvPicPr>
          <p:cNvPr id="6" name="内容占位符 3"/>
          <p:cNvPicPr>
            <a:picLocks noGrp="1"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910" y="2724150"/>
            <a:ext cx="5983605" cy="3728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162560" y="97155"/>
            <a:ext cx="2924810" cy="902970"/>
          </a:xfrm>
          <a:prstGeom prst="rect">
            <a:avLst/>
          </a:prstGeom>
        </p:spPr>
      </p:pic>
      <p:pic>
        <p:nvPicPr>
          <p:cNvPr id="23554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655" y="1000125"/>
            <a:ext cx="2420620" cy="73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264285" y="2719705"/>
            <a:ext cx="10228580" cy="1198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锦上添花：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意指在美丽的锦织物上再添加鲜花。比喻略加修饰使美者更美。</a:t>
            </a: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892175" y="1739583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与</a:t>
            </a:r>
            <a:r>
              <a:rPr lang="en-US" altLang="zh-CN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(</a:t>
            </a:r>
            <a:r>
              <a:rPr lang="en-US" altLang="zh-CN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yǔ</a:t>
            </a:r>
            <a:r>
              <a:rPr lang="en-US" altLang="zh-CN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)</a:t>
            </a:r>
            <a:r>
              <a:rPr lang="zh-CN" altLang="en-US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其锦上添花，不如雪中送炭</a:t>
            </a:r>
            <a:r>
              <a:rPr lang="en-US" altLang="zh-CN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(</a:t>
            </a:r>
            <a:r>
              <a:rPr lang="en-US" altLang="zh-CN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tàn</a:t>
            </a:r>
            <a:r>
              <a:rPr lang="en-US" altLang="zh-CN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)</a:t>
            </a:r>
            <a:r>
              <a:rPr lang="zh-CN" altLang="en-US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64285" y="4326255"/>
            <a:ext cx="10228580" cy="1198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雪中送炭：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在下雪天给人送炭取暖，比喻在别人急需时给以物质上或精神上的帮助。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162560" y="97155"/>
            <a:ext cx="2924810" cy="902970"/>
          </a:xfrm>
          <a:prstGeom prst="rect">
            <a:avLst/>
          </a:prstGeom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93290" y="2155190"/>
            <a:ext cx="8604250" cy="86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予人玫瑰，手有余香。</a:t>
            </a:r>
          </a:p>
        </p:txBody>
      </p:sp>
      <p:pic>
        <p:nvPicPr>
          <p:cNvPr id="23554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655" y="1000125"/>
            <a:ext cx="2420620" cy="73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矩形 5"/>
          <p:cNvSpPr/>
          <p:nvPr/>
        </p:nvSpPr>
        <p:spPr>
          <a:xfrm>
            <a:off x="2193290" y="3128645"/>
            <a:ext cx="5966460" cy="86868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平时肯帮人，急时有人帮。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15210" y="4222115"/>
            <a:ext cx="8360410" cy="86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与其锦上添花，不如雪中送炭。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 bwMode="auto">
          <a:xfrm>
            <a:off x="1952943" y="2147888"/>
            <a:ext cx="7775575" cy="99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设计：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杭州经济技术开发区景苑小学  王红燕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t="28228" r="8359" b="21915"/>
          <a:stretch>
            <a:fillRect/>
          </a:stretch>
        </p:blipFill>
        <p:spPr>
          <a:xfrm>
            <a:off x="3817620" y="-12065"/>
            <a:ext cx="4428490" cy="13665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93770" y="1158240"/>
            <a:ext cx="5076825" cy="101473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Impact" panose="020B0806030902050204" pitchFamily="34" charset="0"/>
                <a:ea typeface="微软雅黑" panose="020B0503020204020204" charset="-122"/>
              </a:rPr>
              <a:t>识字加油站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370965" y="2172970"/>
            <a:ext cx="9491345" cy="376745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66FF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3400" y="2284730"/>
            <a:ext cx="905891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教师  　工程师   魔术师 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 建筑师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理发师   演员 </a:t>
            </a: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营业员   服务员</a:t>
            </a:r>
          </a:p>
          <a:p>
            <a:pPr eaLnBrk="0" hangingPunct="0">
              <a:lnSpc>
                <a:spcPct val="180000"/>
              </a:lnSpc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裁判员  </a:t>
            </a: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饲养员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20" name="矩形 19"/>
          <p:cNvSpPr/>
          <p:nvPr/>
        </p:nvSpPr>
        <p:spPr>
          <a:xfrm>
            <a:off x="4590098" y="2284730"/>
            <a:ext cx="10906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chénɡ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55703" y="2284730"/>
            <a:ext cx="5476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mó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430753" y="2352968"/>
            <a:ext cx="9096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jiàn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72152" y="2312025"/>
            <a:ext cx="7286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zhù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40039" y="3386138"/>
            <a:ext cx="7286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yǎn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57471" y="3358842"/>
            <a:ext cx="9080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yínɡ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090518" y="3386138"/>
            <a:ext cx="5476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wù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69808" y="4530725"/>
            <a:ext cx="8239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pàn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51655" y="4530408"/>
            <a:ext cx="5762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sì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70755" y="4511358"/>
            <a:ext cx="10001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yǎnɡ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64655" y="2284730"/>
            <a:ext cx="7286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shù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ldLvl="0" animBg="1"/>
      <p:bldP spid="7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365250" y="777875"/>
            <a:ext cx="9489440" cy="530288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66FF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54505" y="947420"/>
            <a:ext cx="8711565" cy="435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按结构分：</a:t>
            </a:r>
          </a:p>
          <a:p>
            <a:pPr>
              <a:lnSpc>
                <a:spcPct val="110000"/>
              </a:lnSpc>
            </a:pP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按平翘舌音分：</a:t>
            </a:r>
            <a:endParaRPr lang="en-US" altLang="zh-CN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按前后鼻音分：</a:t>
            </a:r>
            <a:endParaRPr lang="en-US" altLang="zh-CN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785" y="947420"/>
            <a:ext cx="6236335" cy="225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上下结构有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筑、营、务、养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左右结构有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程、演、判、饲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半包围结构有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魔、建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独体字有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术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88865" y="3313430"/>
            <a:ext cx="3980815" cy="117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平舌音有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饲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翘舌音有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程、筑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14595" y="4627245"/>
            <a:ext cx="5108575" cy="117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前鼻音有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建、演、判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后鼻音有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程、营、养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242695" y="1002665"/>
            <a:ext cx="9489440" cy="4033520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66FF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0455" y="1373505"/>
            <a:ext cx="977392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服务类：</a:t>
            </a:r>
          </a:p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表演类：</a:t>
            </a:r>
          </a:p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工程类：</a:t>
            </a:r>
          </a:p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体育类：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5" t="13333" r="28907" b="10725"/>
          <a:stretch>
            <a:fillRect/>
          </a:stretch>
        </p:blipFill>
        <p:spPr>
          <a:xfrm flipH="1">
            <a:off x="10327005" y="3839210"/>
            <a:ext cx="1651000" cy="28797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78530" y="1501775"/>
            <a:ext cx="708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师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、理发师、营业员、服务员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78530" y="2319655"/>
            <a:ext cx="708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魔术师、演员、饲养员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78530" y="3194050"/>
            <a:ext cx="708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工程师、建筑师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78530" y="3839210"/>
            <a:ext cx="7083425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裁判员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5" t="13333" r="28907" b="10725"/>
          <a:stretch>
            <a:fillRect/>
          </a:stretch>
        </p:blipFill>
        <p:spPr>
          <a:xfrm>
            <a:off x="1802130" y="1621155"/>
            <a:ext cx="1651000" cy="4448175"/>
          </a:xfrm>
          <a:prstGeom prst="rect">
            <a:avLst/>
          </a:prstGeom>
        </p:spPr>
      </p:pic>
      <p:sp>
        <p:nvSpPr>
          <p:cNvPr id="23" name="云形标注 22"/>
          <p:cNvSpPr/>
          <p:nvPr/>
        </p:nvSpPr>
        <p:spPr>
          <a:xfrm>
            <a:off x="3562985" y="205105"/>
            <a:ext cx="6417310" cy="3092450"/>
          </a:xfrm>
          <a:prstGeom prst="cloudCallout">
            <a:avLst/>
          </a:prstGeom>
          <a:solidFill>
            <a:srgbClr val="FDF5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54195" y="1000125"/>
            <a:ext cx="53689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同学们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，建设美丽的祖国，只有这些职业够吗？你还了解哪些职业呢？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237"/>
          <a:stretch>
            <a:fillRect/>
          </a:stretch>
        </p:blipFill>
        <p:spPr>
          <a:xfrm>
            <a:off x="758024" y="25924"/>
            <a:ext cx="3065365" cy="5400261"/>
          </a:xfrm>
          <a:prstGeom prst="rect">
            <a:avLst/>
          </a:prstGeom>
        </p:spPr>
      </p:pic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2282190" y="349250"/>
            <a:ext cx="8388985" cy="1476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b="1" dirty="0">
                <a:latin typeface="楷体_GB2312" panose="02010609030101010101" charset="-122"/>
                <a:ea typeface="楷体_GB2312" panose="02010609030101010101" charset="-122"/>
              </a:rPr>
              <a:t>我会介绍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5" t="13333" r="28907" b="10725"/>
          <a:stretch>
            <a:fillRect/>
          </a:stretch>
        </p:blipFill>
        <p:spPr>
          <a:xfrm flipH="1">
            <a:off x="10405110" y="3573145"/>
            <a:ext cx="1651000" cy="28797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75230" y="1966595"/>
            <a:ext cx="77628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800">
                <a:latin typeface="楷体_GB2312" panose="02010609030101010101" charset="-122"/>
                <a:ea typeface="楷体_GB2312" panose="02010609030101010101" charset="-122"/>
              </a:rPr>
              <a:t>请你说一说自己的理想，或者介绍一下爸爸妈妈的职业。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702935" y="4318000"/>
            <a:ext cx="4493260" cy="1731010"/>
            <a:chOff x="8957" y="6800"/>
            <a:chExt cx="7076" cy="2726"/>
          </a:xfrm>
        </p:grpSpPr>
        <p:sp>
          <p:nvSpPr>
            <p:cNvPr id="4" name="云形标注 3"/>
            <p:cNvSpPr/>
            <p:nvPr/>
          </p:nvSpPr>
          <p:spPr>
            <a:xfrm rot="180000" flipH="1" flipV="1">
              <a:off x="8957" y="6800"/>
              <a:ext cx="7076" cy="2727"/>
            </a:xfrm>
            <a:prstGeom prst="cloudCallou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025" y="7330"/>
              <a:ext cx="5729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楷体_GB2312" panose="02010609030101010101" charset="-122"/>
                  <a:ea typeface="楷体_GB2312" panose="02010609030101010101" charset="-122"/>
                </a:rPr>
                <a:t>我的妈妈是一名小学数学老师。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5" t="13333" r="28907" b="10725"/>
          <a:stretch>
            <a:fillRect/>
          </a:stretch>
        </p:blipFill>
        <p:spPr>
          <a:xfrm>
            <a:off x="1001395" y="2954020"/>
            <a:ext cx="1435100" cy="3867785"/>
          </a:xfrm>
          <a:prstGeom prst="rect">
            <a:avLst/>
          </a:prstGeom>
        </p:spPr>
      </p:pic>
      <p:sp>
        <p:nvSpPr>
          <p:cNvPr id="2" name="同侧圆角矩形 1"/>
          <p:cNvSpPr/>
          <p:nvPr/>
        </p:nvSpPr>
        <p:spPr>
          <a:xfrm>
            <a:off x="5800725" y="1662430"/>
            <a:ext cx="4418330" cy="2919095"/>
          </a:xfrm>
          <a:prstGeom prst="round2Same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97905" y="1895475"/>
            <a:ext cx="4121150" cy="24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名片</a:t>
            </a:r>
          </a:p>
          <a:p>
            <a:pPr>
              <a:lnSpc>
                <a:spcPct val="12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 姓名：妞妞</a:t>
            </a:r>
          </a:p>
          <a:p>
            <a:pPr>
              <a:lnSpc>
                <a:spcPct val="12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 爱好：写作</a:t>
            </a:r>
          </a:p>
          <a:p>
            <a:pPr>
              <a:lnSpc>
                <a:spcPct val="12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 理想：成为一名作家</a:t>
            </a:r>
          </a:p>
        </p:txBody>
      </p:sp>
      <p:sp>
        <p:nvSpPr>
          <p:cNvPr id="23" name="云形标注 22"/>
          <p:cNvSpPr/>
          <p:nvPr/>
        </p:nvSpPr>
        <p:spPr>
          <a:xfrm>
            <a:off x="1463040" y="798830"/>
            <a:ext cx="4337685" cy="2155190"/>
          </a:xfrm>
          <a:prstGeom prst="cloudCallout">
            <a:avLst/>
          </a:prstGeom>
          <a:solidFill>
            <a:srgbClr val="FDF5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55470" y="1410335"/>
            <a:ext cx="33013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想和我交朋友吗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16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16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80945_1"/>
  <p:tag name="KSO_WM_TEMPLATE_CATEGORY" val="custom"/>
  <p:tag name="KSO_WM_TEMPLATE_INDEX" val="20181616"/>
  <p:tag name="KSO_WM_TEMPLATE_SUBCATEGORY" val="combine"/>
  <p:tag name="KSO_WM_TEMPLATE_THUMBS_INDEX" val="1、4、5、6、12、13、19、22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616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3D7351"/>
      </a:lt1>
      <a:dk2>
        <a:srgbClr val="44546A"/>
      </a:dk2>
      <a:lt2>
        <a:srgbClr val="FFFAEA"/>
      </a:lt2>
      <a:accent1>
        <a:srgbClr val="3D735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1149</Words>
  <Application>Microsoft Office PowerPoint</Application>
  <PresentationFormat>自定义</PresentationFormat>
  <Paragraphs>147</Paragraphs>
  <Slides>33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1_Office 主题</vt:lpstr>
      <vt:lpstr>语文园地二  </vt:lpstr>
      <vt:lpstr>语文园地二    第一课时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语文园地二    第二课时</vt:lpstr>
      <vt:lpstr>幻灯片 16</vt:lpstr>
      <vt:lpstr>幻灯片 17</vt:lpstr>
      <vt:lpstr>幻灯片 18</vt:lpstr>
      <vt:lpstr>幻灯片 19</vt:lpstr>
      <vt:lpstr>幻灯片 20</vt:lpstr>
      <vt:lpstr>幻灯片 21</vt:lpstr>
      <vt:lpstr>语文园地二    第三课时</vt:lpstr>
      <vt:lpstr>幻灯片 23</vt:lpstr>
      <vt:lpstr>幻灯片 24</vt:lpstr>
      <vt:lpstr>幻灯片 25</vt:lpstr>
      <vt:lpstr>幻灯片 26</vt:lpstr>
      <vt:lpstr>幻灯片 27</vt:lpstr>
      <vt:lpstr>幻灯片 28</vt:lpstr>
      <vt:lpstr>予人玫瑰，手有余香。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pha</cp:lastModifiedBy>
  <cp:revision>12</cp:revision>
  <dcterms:created xsi:type="dcterms:W3CDTF">2018-12-12T12:06:00Z</dcterms:created>
  <dcterms:modified xsi:type="dcterms:W3CDTF">2019-01-26T08:16:10Z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