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35782;&#23383;2%20&#26391;&#35835;&#38899;&#35270;&#39057;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35782;&#23383;2%20&#26391;&#35835;&#38899;&#35270;&#39057;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35782;&#23383;2%20&#26391;&#35835;&#38899;&#35270;&#39057;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35782;&#23383;2%20&#26391;&#35835;&#38899;&#35270;&#39057;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3" descr="C:\Users\lenovo03\Desktop\QQ图片201710231027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85" y="579120"/>
            <a:ext cx="9262110" cy="569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678795" y="1903095"/>
            <a:ext cx="621030" cy="3938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0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② 传统节日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5068" y="805343"/>
            <a:ext cx="620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统编语文教材小学二年级下册第三单元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 t="594" b="2467"/>
          <a:stretch>
            <a:fillRect/>
          </a:stretch>
        </p:blipFill>
        <p:spPr>
          <a:xfrm>
            <a:off x="3436620" y="264160"/>
            <a:ext cx="6680200" cy="3526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570480" y="4623435"/>
            <a:ext cx="6620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设计与制作：   王  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30780" y="5516880"/>
            <a:ext cx="73304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/>
              <a:t>单位：广东深圳福田区福强小学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3265" y="3344545"/>
            <a:ext cx="3858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欢欢喜喜过新年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l="17419" t="26057" r="29481" b="10345"/>
          <a:stretch>
            <a:fillRect/>
          </a:stretch>
        </p:blipFill>
        <p:spPr>
          <a:xfrm>
            <a:off x="391795" y="628015"/>
            <a:ext cx="4141470" cy="2848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 l="17973" t="17082" r="31448" b="22023"/>
          <a:stretch>
            <a:fillRect/>
          </a:stretch>
        </p:blipFill>
        <p:spPr>
          <a:xfrm>
            <a:off x="7964805" y="376555"/>
            <a:ext cx="3943985" cy="296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rcRect l="18251" t="20228" r="31725" b="17970"/>
          <a:stretch>
            <a:fillRect/>
          </a:stretch>
        </p:blipFill>
        <p:spPr>
          <a:xfrm>
            <a:off x="391160" y="4051300"/>
            <a:ext cx="4142740" cy="2569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rcRect l="17407" t="24725" r="27238" b="14843"/>
          <a:stretch>
            <a:fillRect/>
          </a:stretch>
        </p:blipFill>
        <p:spPr>
          <a:xfrm>
            <a:off x="7964805" y="4184015"/>
            <a:ext cx="3765550" cy="2436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 t="594" b="2467"/>
          <a:stretch>
            <a:fillRect/>
          </a:stretch>
        </p:blipFill>
        <p:spPr>
          <a:xfrm>
            <a:off x="393700" y="516255"/>
            <a:ext cx="6680200" cy="3526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4029075" y="3895725"/>
            <a:ext cx="7416800" cy="223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628650" algn="l" defTabSz="457200" rtl="0" eaLnBrk="1" fontAlgn="base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“人欢笑”，写出过春节时，人们的心里很高兴。“贴窗花，放鞭炮”概括了这一节日的最具代表性的民俗活动。当然春节习俗还有：包饺子、拜年、給压岁钱，还有贴春联。</a:t>
            </a:r>
          </a:p>
        </p:txBody>
      </p:sp>
      <p:sp>
        <p:nvSpPr>
          <p:cNvPr id="49155" name="矩形 2"/>
          <p:cNvSpPr/>
          <p:nvPr/>
        </p:nvSpPr>
        <p:spPr>
          <a:xfrm>
            <a:off x="6087745" y="1868170"/>
            <a:ext cx="5732780" cy="1518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622300">
              <a:lnSpc>
                <a:spcPct val="145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春节到，人欢笑， </a:t>
            </a:r>
          </a:p>
          <a:p>
            <a:pPr indent="622300">
              <a:lnSpc>
                <a:spcPct val="145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贴窗花，放鞭炮。</a:t>
            </a:r>
            <a:endParaRPr lang="en-US" altLang="zh-CN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5" name="Freeform 43"/>
          <p:cNvSpPr/>
          <p:nvPr/>
        </p:nvSpPr>
        <p:spPr>
          <a:xfrm>
            <a:off x="7499350" y="3573463"/>
            <a:ext cx="290513" cy="3238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58" h="510">
                <a:moveTo>
                  <a:pt x="305" y="119"/>
                </a:moveTo>
                <a:lnTo>
                  <a:pt x="390" y="187"/>
                </a:lnTo>
                <a:lnTo>
                  <a:pt x="407" y="221"/>
                </a:lnTo>
                <a:lnTo>
                  <a:pt x="441" y="255"/>
                </a:lnTo>
                <a:lnTo>
                  <a:pt x="458" y="340"/>
                </a:lnTo>
                <a:lnTo>
                  <a:pt x="458" y="408"/>
                </a:lnTo>
                <a:lnTo>
                  <a:pt x="458" y="459"/>
                </a:lnTo>
                <a:lnTo>
                  <a:pt x="441" y="510"/>
                </a:lnTo>
                <a:lnTo>
                  <a:pt x="424" y="510"/>
                </a:lnTo>
                <a:lnTo>
                  <a:pt x="407" y="510"/>
                </a:lnTo>
                <a:lnTo>
                  <a:pt x="390" y="493"/>
                </a:lnTo>
                <a:lnTo>
                  <a:pt x="356" y="476"/>
                </a:lnTo>
                <a:lnTo>
                  <a:pt x="322" y="442"/>
                </a:lnTo>
                <a:lnTo>
                  <a:pt x="288" y="408"/>
                </a:lnTo>
                <a:lnTo>
                  <a:pt x="255" y="357"/>
                </a:lnTo>
                <a:lnTo>
                  <a:pt x="204" y="289"/>
                </a:lnTo>
                <a:lnTo>
                  <a:pt x="153" y="238"/>
                </a:lnTo>
                <a:lnTo>
                  <a:pt x="119" y="187"/>
                </a:lnTo>
                <a:lnTo>
                  <a:pt x="85" y="136"/>
                </a:lnTo>
                <a:lnTo>
                  <a:pt x="51" y="102"/>
                </a:lnTo>
                <a:lnTo>
                  <a:pt x="17" y="34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19" y="0"/>
                </a:lnTo>
                <a:lnTo>
                  <a:pt x="204" y="51"/>
                </a:lnTo>
                <a:lnTo>
                  <a:pt x="305" y="1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TextBox 27"/>
          <p:cNvSpPr txBox="1"/>
          <p:nvPr/>
        </p:nvSpPr>
        <p:spPr>
          <a:xfrm>
            <a:off x="2533650" y="2546350"/>
            <a:ext cx="1336675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9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08300" y="2027238"/>
            <a:ext cx="9556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tiē  </a:t>
            </a:r>
          </a:p>
        </p:txBody>
      </p:sp>
      <p:grpSp>
        <p:nvGrpSpPr>
          <p:cNvPr id="27652" name="Group 4"/>
          <p:cNvGrpSpPr/>
          <p:nvPr/>
        </p:nvGrpSpPr>
        <p:grpSpPr>
          <a:xfrm>
            <a:off x="6456363" y="1700213"/>
            <a:ext cx="2879725" cy="2879725"/>
            <a:chOff x="1474" y="663"/>
            <a:chExt cx="2948" cy="2835"/>
          </a:xfrm>
        </p:grpSpPr>
        <p:sp>
          <p:nvSpPr>
            <p:cNvPr id="2765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765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7655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765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7657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5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5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6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6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6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8" name="TextBox 57"/>
          <p:cNvSpPr txBox="1"/>
          <p:nvPr/>
        </p:nvSpPr>
        <p:spPr>
          <a:xfrm>
            <a:off x="6026150" y="5002213"/>
            <a:ext cx="42164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457200"/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书写指导：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左右等宽，整体笔画紧凑。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1750" y="3100388"/>
            <a:ext cx="17272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部首：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1250" y="4538663"/>
            <a:ext cx="30305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组词：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贴窗花  贴纸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81250" y="5002213"/>
            <a:ext cx="36401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造句：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春节要贴窗花。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659188" y="2643823"/>
            <a:ext cx="2008187" cy="39878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音序：</a:t>
            </a:r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</a:rPr>
              <a:t>T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38563" y="3572510"/>
            <a:ext cx="2078037" cy="39878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结构</a:t>
            </a:r>
            <a:r>
              <a:rPr lang="en-US" altLang="zh-CN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: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左右</a:t>
            </a:r>
          </a:p>
        </p:txBody>
      </p:sp>
      <p:sp>
        <p:nvSpPr>
          <p:cNvPr id="27669" name="Rectangle 34"/>
          <p:cNvSpPr/>
          <p:nvPr/>
        </p:nvSpPr>
        <p:spPr>
          <a:xfrm>
            <a:off x="7015163" y="2281238"/>
            <a:ext cx="31750" cy="1536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algn="just"/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8469" name="Freeform 37"/>
          <p:cNvSpPr/>
          <p:nvPr/>
        </p:nvSpPr>
        <p:spPr>
          <a:xfrm>
            <a:off x="7165975" y="2486025"/>
            <a:ext cx="150813" cy="10445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7" h="1646">
                <a:moveTo>
                  <a:pt x="34" y="135"/>
                </a:moveTo>
                <a:lnTo>
                  <a:pt x="17" y="67"/>
                </a:lnTo>
                <a:lnTo>
                  <a:pt x="0" y="50"/>
                </a:lnTo>
                <a:lnTo>
                  <a:pt x="17" y="17"/>
                </a:lnTo>
                <a:lnTo>
                  <a:pt x="34" y="17"/>
                </a:lnTo>
                <a:lnTo>
                  <a:pt x="68" y="0"/>
                </a:lnTo>
                <a:lnTo>
                  <a:pt x="136" y="17"/>
                </a:lnTo>
                <a:lnTo>
                  <a:pt x="237" y="33"/>
                </a:lnTo>
                <a:lnTo>
                  <a:pt x="237" y="203"/>
                </a:lnTo>
                <a:lnTo>
                  <a:pt x="237" y="339"/>
                </a:lnTo>
                <a:lnTo>
                  <a:pt x="237" y="492"/>
                </a:lnTo>
                <a:lnTo>
                  <a:pt x="237" y="611"/>
                </a:lnTo>
                <a:lnTo>
                  <a:pt x="237" y="730"/>
                </a:lnTo>
                <a:lnTo>
                  <a:pt x="220" y="831"/>
                </a:lnTo>
                <a:lnTo>
                  <a:pt x="220" y="933"/>
                </a:lnTo>
                <a:lnTo>
                  <a:pt x="220" y="1018"/>
                </a:lnTo>
                <a:lnTo>
                  <a:pt x="220" y="1171"/>
                </a:lnTo>
                <a:lnTo>
                  <a:pt x="203" y="1290"/>
                </a:lnTo>
                <a:lnTo>
                  <a:pt x="187" y="1409"/>
                </a:lnTo>
                <a:lnTo>
                  <a:pt x="187" y="1494"/>
                </a:lnTo>
                <a:lnTo>
                  <a:pt x="170" y="1562"/>
                </a:lnTo>
                <a:lnTo>
                  <a:pt x="153" y="1612"/>
                </a:lnTo>
                <a:lnTo>
                  <a:pt x="153" y="1646"/>
                </a:lnTo>
                <a:lnTo>
                  <a:pt x="136" y="1646"/>
                </a:lnTo>
                <a:lnTo>
                  <a:pt x="119" y="1646"/>
                </a:lnTo>
                <a:lnTo>
                  <a:pt x="102" y="1646"/>
                </a:lnTo>
                <a:lnTo>
                  <a:pt x="85" y="1629"/>
                </a:lnTo>
                <a:lnTo>
                  <a:pt x="68" y="1595"/>
                </a:lnTo>
                <a:lnTo>
                  <a:pt x="51" y="1545"/>
                </a:lnTo>
                <a:lnTo>
                  <a:pt x="34" y="1494"/>
                </a:lnTo>
                <a:lnTo>
                  <a:pt x="34" y="1460"/>
                </a:lnTo>
                <a:lnTo>
                  <a:pt x="51" y="1409"/>
                </a:lnTo>
                <a:lnTo>
                  <a:pt x="51" y="1341"/>
                </a:lnTo>
                <a:lnTo>
                  <a:pt x="68" y="1239"/>
                </a:lnTo>
                <a:lnTo>
                  <a:pt x="68" y="1188"/>
                </a:lnTo>
                <a:lnTo>
                  <a:pt x="68" y="1137"/>
                </a:lnTo>
                <a:lnTo>
                  <a:pt x="68" y="1069"/>
                </a:lnTo>
                <a:lnTo>
                  <a:pt x="85" y="1001"/>
                </a:lnTo>
                <a:lnTo>
                  <a:pt x="85" y="916"/>
                </a:lnTo>
                <a:lnTo>
                  <a:pt x="85" y="831"/>
                </a:lnTo>
                <a:lnTo>
                  <a:pt x="85" y="730"/>
                </a:lnTo>
                <a:lnTo>
                  <a:pt x="85" y="628"/>
                </a:lnTo>
                <a:lnTo>
                  <a:pt x="85" y="526"/>
                </a:lnTo>
                <a:lnTo>
                  <a:pt x="85" y="424"/>
                </a:lnTo>
                <a:lnTo>
                  <a:pt x="85" y="356"/>
                </a:lnTo>
                <a:lnTo>
                  <a:pt x="68" y="288"/>
                </a:lnTo>
                <a:lnTo>
                  <a:pt x="68" y="237"/>
                </a:lnTo>
                <a:lnTo>
                  <a:pt x="68" y="186"/>
                </a:lnTo>
                <a:lnTo>
                  <a:pt x="51" y="152"/>
                </a:lnTo>
                <a:lnTo>
                  <a:pt x="34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70" name="Freeform 38"/>
          <p:cNvSpPr/>
          <p:nvPr/>
        </p:nvSpPr>
        <p:spPr>
          <a:xfrm>
            <a:off x="7251700" y="2398713"/>
            <a:ext cx="601663" cy="1165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48" h="1833">
                <a:moveTo>
                  <a:pt x="864" y="900"/>
                </a:moveTo>
                <a:lnTo>
                  <a:pt x="864" y="1035"/>
                </a:lnTo>
                <a:lnTo>
                  <a:pt x="864" y="1171"/>
                </a:lnTo>
                <a:lnTo>
                  <a:pt x="864" y="1273"/>
                </a:lnTo>
                <a:lnTo>
                  <a:pt x="864" y="1375"/>
                </a:lnTo>
                <a:lnTo>
                  <a:pt x="847" y="1460"/>
                </a:lnTo>
                <a:lnTo>
                  <a:pt x="847" y="1528"/>
                </a:lnTo>
                <a:lnTo>
                  <a:pt x="847" y="1596"/>
                </a:lnTo>
                <a:lnTo>
                  <a:pt x="847" y="1647"/>
                </a:lnTo>
                <a:lnTo>
                  <a:pt x="830" y="1731"/>
                </a:lnTo>
                <a:lnTo>
                  <a:pt x="813" y="1782"/>
                </a:lnTo>
                <a:lnTo>
                  <a:pt x="813" y="1816"/>
                </a:lnTo>
                <a:lnTo>
                  <a:pt x="796" y="1833"/>
                </a:lnTo>
                <a:lnTo>
                  <a:pt x="779" y="1816"/>
                </a:lnTo>
                <a:lnTo>
                  <a:pt x="745" y="1782"/>
                </a:lnTo>
                <a:lnTo>
                  <a:pt x="728" y="1731"/>
                </a:lnTo>
                <a:lnTo>
                  <a:pt x="711" y="1681"/>
                </a:lnTo>
                <a:lnTo>
                  <a:pt x="694" y="1630"/>
                </a:lnTo>
                <a:lnTo>
                  <a:pt x="694" y="1579"/>
                </a:lnTo>
                <a:lnTo>
                  <a:pt x="694" y="1528"/>
                </a:lnTo>
                <a:lnTo>
                  <a:pt x="694" y="1494"/>
                </a:lnTo>
                <a:lnTo>
                  <a:pt x="694" y="1460"/>
                </a:lnTo>
                <a:lnTo>
                  <a:pt x="694" y="1409"/>
                </a:lnTo>
                <a:lnTo>
                  <a:pt x="711" y="1358"/>
                </a:lnTo>
                <a:lnTo>
                  <a:pt x="711" y="1290"/>
                </a:lnTo>
                <a:lnTo>
                  <a:pt x="711" y="1205"/>
                </a:lnTo>
                <a:lnTo>
                  <a:pt x="711" y="1120"/>
                </a:lnTo>
                <a:lnTo>
                  <a:pt x="711" y="1018"/>
                </a:lnTo>
                <a:lnTo>
                  <a:pt x="728" y="832"/>
                </a:lnTo>
                <a:lnTo>
                  <a:pt x="728" y="679"/>
                </a:lnTo>
                <a:lnTo>
                  <a:pt x="728" y="543"/>
                </a:lnTo>
                <a:lnTo>
                  <a:pt x="711" y="424"/>
                </a:lnTo>
                <a:lnTo>
                  <a:pt x="711" y="339"/>
                </a:lnTo>
                <a:lnTo>
                  <a:pt x="694" y="271"/>
                </a:lnTo>
                <a:lnTo>
                  <a:pt x="677" y="237"/>
                </a:lnTo>
                <a:lnTo>
                  <a:pt x="660" y="220"/>
                </a:lnTo>
                <a:lnTo>
                  <a:pt x="610" y="203"/>
                </a:lnTo>
                <a:lnTo>
                  <a:pt x="559" y="203"/>
                </a:lnTo>
                <a:lnTo>
                  <a:pt x="474" y="220"/>
                </a:lnTo>
                <a:lnTo>
                  <a:pt x="389" y="220"/>
                </a:lnTo>
                <a:lnTo>
                  <a:pt x="271" y="237"/>
                </a:lnTo>
                <a:lnTo>
                  <a:pt x="169" y="254"/>
                </a:lnTo>
                <a:lnTo>
                  <a:pt x="0" y="271"/>
                </a:lnTo>
                <a:lnTo>
                  <a:pt x="0" y="153"/>
                </a:lnTo>
                <a:lnTo>
                  <a:pt x="169" y="153"/>
                </a:lnTo>
                <a:lnTo>
                  <a:pt x="372" y="119"/>
                </a:lnTo>
                <a:lnTo>
                  <a:pt x="457" y="102"/>
                </a:lnTo>
                <a:lnTo>
                  <a:pt x="542" y="85"/>
                </a:lnTo>
                <a:lnTo>
                  <a:pt x="593" y="68"/>
                </a:lnTo>
                <a:lnTo>
                  <a:pt x="610" y="34"/>
                </a:lnTo>
                <a:lnTo>
                  <a:pt x="660" y="17"/>
                </a:lnTo>
                <a:lnTo>
                  <a:pt x="694" y="0"/>
                </a:lnTo>
                <a:lnTo>
                  <a:pt x="711" y="0"/>
                </a:lnTo>
                <a:lnTo>
                  <a:pt x="745" y="17"/>
                </a:lnTo>
                <a:lnTo>
                  <a:pt x="796" y="51"/>
                </a:lnTo>
                <a:lnTo>
                  <a:pt x="847" y="85"/>
                </a:lnTo>
                <a:lnTo>
                  <a:pt x="881" y="119"/>
                </a:lnTo>
                <a:lnTo>
                  <a:pt x="915" y="153"/>
                </a:lnTo>
                <a:lnTo>
                  <a:pt x="948" y="169"/>
                </a:lnTo>
                <a:lnTo>
                  <a:pt x="948" y="186"/>
                </a:lnTo>
                <a:lnTo>
                  <a:pt x="948" y="220"/>
                </a:lnTo>
                <a:lnTo>
                  <a:pt x="915" y="271"/>
                </a:lnTo>
                <a:lnTo>
                  <a:pt x="898" y="288"/>
                </a:lnTo>
                <a:lnTo>
                  <a:pt x="898" y="322"/>
                </a:lnTo>
                <a:lnTo>
                  <a:pt x="881" y="390"/>
                </a:lnTo>
                <a:lnTo>
                  <a:pt x="881" y="458"/>
                </a:lnTo>
                <a:lnTo>
                  <a:pt x="864" y="543"/>
                </a:lnTo>
                <a:lnTo>
                  <a:pt x="864" y="645"/>
                </a:lnTo>
                <a:lnTo>
                  <a:pt x="864" y="764"/>
                </a:lnTo>
                <a:lnTo>
                  <a:pt x="864" y="90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71" name="Freeform 39"/>
          <p:cNvSpPr/>
          <p:nvPr/>
        </p:nvSpPr>
        <p:spPr>
          <a:xfrm>
            <a:off x="8145463" y="2290763"/>
            <a:ext cx="203200" cy="1068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22" h="1681">
                <a:moveTo>
                  <a:pt x="271" y="526"/>
                </a:moveTo>
                <a:lnTo>
                  <a:pt x="271" y="662"/>
                </a:lnTo>
                <a:lnTo>
                  <a:pt x="254" y="781"/>
                </a:lnTo>
                <a:lnTo>
                  <a:pt x="254" y="883"/>
                </a:lnTo>
                <a:lnTo>
                  <a:pt x="254" y="917"/>
                </a:lnTo>
                <a:lnTo>
                  <a:pt x="254" y="934"/>
                </a:lnTo>
                <a:lnTo>
                  <a:pt x="254" y="968"/>
                </a:lnTo>
                <a:lnTo>
                  <a:pt x="254" y="1019"/>
                </a:lnTo>
                <a:lnTo>
                  <a:pt x="254" y="1087"/>
                </a:lnTo>
                <a:lnTo>
                  <a:pt x="254" y="1171"/>
                </a:lnTo>
                <a:lnTo>
                  <a:pt x="254" y="1273"/>
                </a:lnTo>
                <a:lnTo>
                  <a:pt x="237" y="1392"/>
                </a:lnTo>
                <a:lnTo>
                  <a:pt x="237" y="1528"/>
                </a:lnTo>
                <a:lnTo>
                  <a:pt x="237" y="1681"/>
                </a:lnTo>
                <a:lnTo>
                  <a:pt x="102" y="1681"/>
                </a:lnTo>
                <a:lnTo>
                  <a:pt x="102" y="1494"/>
                </a:lnTo>
                <a:lnTo>
                  <a:pt x="102" y="1324"/>
                </a:lnTo>
                <a:lnTo>
                  <a:pt x="102" y="1154"/>
                </a:lnTo>
                <a:lnTo>
                  <a:pt x="102" y="1002"/>
                </a:lnTo>
                <a:lnTo>
                  <a:pt x="102" y="866"/>
                </a:lnTo>
                <a:lnTo>
                  <a:pt x="102" y="730"/>
                </a:lnTo>
                <a:lnTo>
                  <a:pt x="85" y="611"/>
                </a:lnTo>
                <a:lnTo>
                  <a:pt x="85" y="509"/>
                </a:lnTo>
                <a:lnTo>
                  <a:pt x="85" y="407"/>
                </a:lnTo>
                <a:lnTo>
                  <a:pt x="85" y="339"/>
                </a:lnTo>
                <a:lnTo>
                  <a:pt x="85" y="272"/>
                </a:lnTo>
                <a:lnTo>
                  <a:pt x="68" y="204"/>
                </a:lnTo>
                <a:lnTo>
                  <a:pt x="68" y="153"/>
                </a:lnTo>
                <a:lnTo>
                  <a:pt x="68" y="119"/>
                </a:lnTo>
                <a:lnTo>
                  <a:pt x="51" y="102"/>
                </a:lnTo>
                <a:lnTo>
                  <a:pt x="51" y="85"/>
                </a:lnTo>
                <a:lnTo>
                  <a:pt x="34" y="85"/>
                </a:lnTo>
                <a:lnTo>
                  <a:pt x="17" y="68"/>
                </a:lnTo>
                <a:lnTo>
                  <a:pt x="0" y="17"/>
                </a:lnTo>
                <a:lnTo>
                  <a:pt x="17" y="17"/>
                </a:lnTo>
                <a:lnTo>
                  <a:pt x="34" y="0"/>
                </a:lnTo>
                <a:lnTo>
                  <a:pt x="85" y="0"/>
                </a:lnTo>
                <a:lnTo>
                  <a:pt x="135" y="17"/>
                </a:lnTo>
                <a:lnTo>
                  <a:pt x="203" y="17"/>
                </a:lnTo>
                <a:lnTo>
                  <a:pt x="254" y="34"/>
                </a:lnTo>
                <a:lnTo>
                  <a:pt x="288" y="51"/>
                </a:lnTo>
                <a:lnTo>
                  <a:pt x="305" y="85"/>
                </a:lnTo>
                <a:lnTo>
                  <a:pt x="322" y="136"/>
                </a:lnTo>
                <a:lnTo>
                  <a:pt x="305" y="170"/>
                </a:lnTo>
                <a:lnTo>
                  <a:pt x="305" y="187"/>
                </a:lnTo>
                <a:lnTo>
                  <a:pt x="305" y="221"/>
                </a:lnTo>
                <a:lnTo>
                  <a:pt x="288" y="255"/>
                </a:lnTo>
                <a:lnTo>
                  <a:pt x="288" y="289"/>
                </a:lnTo>
                <a:lnTo>
                  <a:pt x="288" y="339"/>
                </a:lnTo>
                <a:lnTo>
                  <a:pt x="288" y="390"/>
                </a:lnTo>
                <a:lnTo>
                  <a:pt x="271" y="458"/>
                </a:lnTo>
                <a:lnTo>
                  <a:pt x="271" y="52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72" name="Freeform 40"/>
          <p:cNvSpPr/>
          <p:nvPr/>
        </p:nvSpPr>
        <p:spPr>
          <a:xfrm>
            <a:off x="8274050" y="2722563"/>
            <a:ext cx="441325" cy="184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5" h="289">
                <a:moveTo>
                  <a:pt x="373" y="68"/>
                </a:moveTo>
                <a:lnTo>
                  <a:pt x="424" y="34"/>
                </a:lnTo>
                <a:lnTo>
                  <a:pt x="475" y="17"/>
                </a:lnTo>
                <a:lnTo>
                  <a:pt x="525" y="17"/>
                </a:lnTo>
                <a:lnTo>
                  <a:pt x="559" y="0"/>
                </a:lnTo>
                <a:lnTo>
                  <a:pt x="576" y="17"/>
                </a:lnTo>
                <a:lnTo>
                  <a:pt x="610" y="34"/>
                </a:lnTo>
                <a:lnTo>
                  <a:pt x="627" y="51"/>
                </a:lnTo>
                <a:lnTo>
                  <a:pt x="661" y="68"/>
                </a:lnTo>
                <a:lnTo>
                  <a:pt x="678" y="119"/>
                </a:lnTo>
                <a:lnTo>
                  <a:pt x="695" y="136"/>
                </a:lnTo>
                <a:lnTo>
                  <a:pt x="695" y="170"/>
                </a:lnTo>
                <a:lnTo>
                  <a:pt x="678" y="187"/>
                </a:lnTo>
                <a:lnTo>
                  <a:pt x="661" y="187"/>
                </a:lnTo>
                <a:lnTo>
                  <a:pt x="610" y="204"/>
                </a:lnTo>
                <a:lnTo>
                  <a:pt x="559" y="221"/>
                </a:lnTo>
                <a:lnTo>
                  <a:pt x="475" y="221"/>
                </a:lnTo>
                <a:lnTo>
                  <a:pt x="390" y="238"/>
                </a:lnTo>
                <a:lnTo>
                  <a:pt x="271" y="255"/>
                </a:lnTo>
                <a:lnTo>
                  <a:pt x="153" y="272"/>
                </a:lnTo>
                <a:lnTo>
                  <a:pt x="0" y="289"/>
                </a:lnTo>
                <a:lnTo>
                  <a:pt x="0" y="153"/>
                </a:lnTo>
                <a:lnTo>
                  <a:pt x="119" y="136"/>
                </a:lnTo>
                <a:lnTo>
                  <a:pt x="237" y="119"/>
                </a:lnTo>
                <a:lnTo>
                  <a:pt x="322" y="85"/>
                </a:lnTo>
                <a:lnTo>
                  <a:pt x="373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73" name="Freeform 41"/>
          <p:cNvSpPr/>
          <p:nvPr/>
        </p:nvSpPr>
        <p:spPr>
          <a:xfrm>
            <a:off x="7897813" y="3336925"/>
            <a:ext cx="193675" cy="6143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968">
                <a:moveTo>
                  <a:pt x="237" y="968"/>
                </a:moveTo>
                <a:lnTo>
                  <a:pt x="237" y="968"/>
                </a:lnTo>
                <a:lnTo>
                  <a:pt x="221" y="951"/>
                </a:lnTo>
                <a:lnTo>
                  <a:pt x="204" y="917"/>
                </a:lnTo>
                <a:lnTo>
                  <a:pt x="187" y="883"/>
                </a:lnTo>
                <a:lnTo>
                  <a:pt x="170" y="832"/>
                </a:lnTo>
                <a:lnTo>
                  <a:pt x="170" y="781"/>
                </a:lnTo>
                <a:lnTo>
                  <a:pt x="153" y="713"/>
                </a:lnTo>
                <a:lnTo>
                  <a:pt x="136" y="645"/>
                </a:lnTo>
                <a:lnTo>
                  <a:pt x="119" y="492"/>
                </a:lnTo>
                <a:lnTo>
                  <a:pt x="102" y="339"/>
                </a:lnTo>
                <a:lnTo>
                  <a:pt x="102" y="271"/>
                </a:lnTo>
                <a:lnTo>
                  <a:pt x="85" y="221"/>
                </a:lnTo>
                <a:lnTo>
                  <a:pt x="68" y="170"/>
                </a:lnTo>
                <a:lnTo>
                  <a:pt x="51" y="136"/>
                </a:lnTo>
                <a:lnTo>
                  <a:pt x="17" y="85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19" y="0"/>
                </a:lnTo>
                <a:lnTo>
                  <a:pt x="153" y="0"/>
                </a:lnTo>
                <a:lnTo>
                  <a:pt x="204" y="17"/>
                </a:lnTo>
                <a:lnTo>
                  <a:pt x="221" y="34"/>
                </a:lnTo>
                <a:lnTo>
                  <a:pt x="221" y="68"/>
                </a:lnTo>
                <a:lnTo>
                  <a:pt x="237" y="102"/>
                </a:lnTo>
                <a:lnTo>
                  <a:pt x="237" y="136"/>
                </a:lnTo>
                <a:lnTo>
                  <a:pt x="254" y="187"/>
                </a:lnTo>
                <a:lnTo>
                  <a:pt x="254" y="254"/>
                </a:lnTo>
                <a:lnTo>
                  <a:pt x="271" y="339"/>
                </a:lnTo>
                <a:lnTo>
                  <a:pt x="288" y="424"/>
                </a:lnTo>
                <a:lnTo>
                  <a:pt x="288" y="509"/>
                </a:lnTo>
                <a:lnTo>
                  <a:pt x="288" y="577"/>
                </a:lnTo>
                <a:lnTo>
                  <a:pt x="288" y="645"/>
                </a:lnTo>
                <a:lnTo>
                  <a:pt x="288" y="713"/>
                </a:lnTo>
                <a:lnTo>
                  <a:pt x="305" y="764"/>
                </a:lnTo>
                <a:lnTo>
                  <a:pt x="305" y="815"/>
                </a:lnTo>
                <a:lnTo>
                  <a:pt x="288" y="849"/>
                </a:lnTo>
                <a:lnTo>
                  <a:pt x="288" y="883"/>
                </a:lnTo>
                <a:lnTo>
                  <a:pt x="288" y="934"/>
                </a:lnTo>
                <a:lnTo>
                  <a:pt x="271" y="951"/>
                </a:lnTo>
                <a:lnTo>
                  <a:pt x="254" y="968"/>
                </a:lnTo>
                <a:lnTo>
                  <a:pt x="237" y="9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76" name="Freeform 44"/>
          <p:cNvSpPr/>
          <p:nvPr/>
        </p:nvSpPr>
        <p:spPr>
          <a:xfrm>
            <a:off x="7983538" y="3262313"/>
            <a:ext cx="752475" cy="5381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86" h="849">
                <a:moveTo>
                  <a:pt x="847" y="849"/>
                </a:moveTo>
                <a:lnTo>
                  <a:pt x="728" y="849"/>
                </a:lnTo>
                <a:lnTo>
                  <a:pt x="762" y="713"/>
                </a:lnTo>
                <a:lnTo>
                  <a:pt x="779" y="594"/>
                </a:lnTo>
                <a:lnTo>
                  <a:pt x="796" y="492"/>
                </a:lnTo>
                <a:lnTo>
                  <a:pt x="813" y="390"/>
                </a:lnTo>
                <a:lnTo>
                  <a:pt x="813" y="323"/>
                </a:lnTo>
                <a:lnTo>
                  <a:pt x="830" y="272"/>
                </a:lnTo>
                <a:lnTo>
                  <a:pt x="830" y="238"/>
                </a:lnTo>
                <a:lnTo>
                  <a:pt x="830" y="221"/>
                </a:lnTo>
                <a:lnTo>
                  <a:pt x="813" y="204"/>
                </a:lnTo>
                <a:lnTo>
                  <a:pt x="779" y="204"/>
                </a:lnTo>
                <a:lnTo>
                  <a:pt x="762" y="204"/>
                </a:lnTo>
                <a:lnTo>
                  <a:pt x="711" y="204"/>
                </a:lnTo>
                <a:lnTo>
                  <a:pt x="661" y="204"/>
                </a:lnTo>
                <a:lnTo>
                  <a:pt x="610" y="204"/>
                </a:lnTo>
                <a:lnTo>
                  <a:pt x="525" y="204"/>
                </a:lnTo>
                <a:lnTo>
                  <a:pt x="457" y="204"/>
                </a:lnTo>
                <a:lnTo>
                  <a:pt x="305" y="221"/>
                </a:lnTo>
                <a:lnTo>
                  <a:pt x="169" y="238"/>
                </a:lnTo>
                <a:lnTo>
                  <a:pt x="68" y="255"/>
                </a:lnTo>
                <a:lnTo>
                  <a:pt x="0" y="255"/>
                </a:lnTo>
                <a:lnTo>
                  <a:pt x="0" y="153"/>
                </a:lnTo>
                <a:lnTo>
                  <a:pt x="34" y="136"/>
                </a:lnTo>
                <a:lnTo>
                  <a:pt x="101" y="136"/>
                </a:lnTo>
                <a:lnTo>
                  <a:pt x="186" y="119"/>
                </a:lnTo>
                <a:lnTo>
                  <a:pt x="288" y="119"/>
                </a:lnTo>
                <a:lnTo>
                  <a:pt x="474" y="102"/>
                </a:lnTo>
                <a:lnTo>
                  <a:pt x="559" y="85"/>
                </a:lnTo>
                <a:lnTo>
                  <a:pt x="644" y="68"/>
                </a:lnTo>
                <a:lnTo>
                  <a:pt x="694" y="68"/>
                </a:lnTo>
                <a:lnTo>
                  <a:pt x="745" y="51"/>
                </a:lnTo>
                <a:lnTo>
                  <a:pt x="779" y="34"/>
                </a:lnTo>
                <a:lnTo>
                  <a:pt x="813" y="17"/>
                </a:lnTo>
                <a:lnTo>
                  <a:pt x="847" y="0"/>
                </a:lnTo>
                <a:lnTo>
                  <a:pt x="898" y="0"/>
                </a:lnTo>
                <a:lnTo>
                  <a:pt x="932" y="0"/>
                </a:lnTo>
                <a:lnTo>
                  <a:pt x="965" y="34"/>
                </a:lnTo>
                <a:lnTo>
                  <a:pt x="1016" y="51"/>
                </a:lnTo>
                <a:lnTo>
                  <a:pt x="1067" y="102"/>
                </a:lnTo>
                <a:lnTo>
                  <a:pt x="1118" y="153"/>
                </a:lnTo>
                <a:lnTo>
                  <a:pt x="1152" y="187"/>
                </a:lnTo>
                <a:lnTo>
                  <a:pt x="1169" y="204"/>
                </a:lnTo>
                <a:lnTo>
                  <a:pt x="1186" y="221"/>
                </a:lnTo>
                <a:lnTo>
                  <a:pt x="1169" y="238"/>
                </a:lnTo>
                <a:lnTo>
                  <a:pt x="1169" y="255"/>
                </a:lnTo>
                <a:lnTo>
                  <a:pt x="1118" y="272"/>
                </a:lnTo>
                <a:lnTo>
                  <a:pt x="1101" y="289"/>
                </a:lnTo>
                <a:lnTo>
                  <a:pt x="1084" y="323"/>
                </a:lnTo>
                <a:lnTo>
                  <a:pt x="1050" y="356"/>
                </a:lnTo>
                <a:lnTo>
                  <a:pt x="1016" y="424"/>
                </a:lnTo>
                <a:lnTo>
                  <a:pt x="982" y="509"/>
                </a:lnTo>
                <a:lnTo>
                  <a:pt x="949" y="611"/>
                </a:lnTo>
                <a:lnTo>
                  <a:pt x="898" y="730"/>
                </a:lnTo>
                <a:lnTo>
                  <a:pt x="847" y="84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77" name="Freeform 45"/>
          <p:cNvSpPr/>
          <p:nvPr/>
        </p:nvSpPr>
        <p:spPr>
          <a:xfrm>
            <a:off x="7026275" y="2690813"/>
            <a:ext cx="547688" cy="1282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64" h="2021">
                <a:moveTo>
                  <a:pt x="695" y="1324"/>
                </a:moveTo>
                <a:lnTo>
                  <a:pt x="661" y="1443"/>
                </a:lnTo>
                <a:lnTo>
                  <a:pt x="593" y="1528"/>
                </a:lnTo>
                <a:lnTo>
                  <a:pt x="542" y="1613"/>
                </a:lnTo>
                <a:lnTo>
                  <a:pt x="474" y="1698"/>
                </a:lnTo>
                <a:lnTo>
                  <a:pt x="390" y="1783"/>
                </a:lnTo>
                <a:lnTo>
                  <a:pt x="322" y="1851"/>
                </a:lnTo>
                <a:lnTo>
                  <a:pt x="237" y="1902"/>
                </a:lnTo>
                <a:lnTo>
                  <a:pt x="169" y="1953"/>
                </a:lnTo>
                <a:lnTo>
                  <a:pt x="102" y="1987"/>
                </a:lnTo>
                <a:lnTo>
                  <a:pt x="51" y="2021"/>
                </a:lnTo>
                <a:lnTo>
                  <a:pt x="17" y="2021"/>
                </a:lnTo>
                <a:lnTo>
                  <a:pt x="0" y="2021"/>
                </a:lnTo>
                <a:lnTo>
                  <a:pt x="0" y="2004"/>
                </a:lnTo>
                <a:lnTo>
                  <a:pt x="34" y="1970"/>
                </a:lnTo>
                <a:lnTo>
                  <a:pt x="85" y="1902"/>
                </a:lnTo>
                <a:lnTo>
                  <a:pt x="169" y="1817"/>
                </a:lnTo>
                <a:lnTo>
                  <a:pt x="254" y="1732"/>
                </a:lnTo>
                <a:lnTo>
                  <a:pt x="339" y="1647"/>
                </a:lnTo>
                <a:lnTo>
                  <a:pt x="423" y="1545"/>
                </a:lnTo>
                <a:lnTo>
                  <a:pt x="491" y="1426"/>
                </a:lnTo>
                <a:lnTo>
                  <a:pt x="542" y="1307"/>
                </a:lnTo>
                <a:lnTo>
                  <a:pt x="593" y="1189"/>
                </a:lnTo>
                <a:lnTo>
                  <a:pt x="627" y="1053"/>
                </a:lnTo>
                <a:lnTo>
                  <a:pt x="644" y="934"/>
                </a:lnTo>
                <a:lnTo>
                  <a:pt x="661" y="815"/>
                </a:lnTo>
                <a:lnTo>
                  <a:pt x="678" y="679"/>
                </a:lnTo>
                <a:lnTo>
                  <a:pt x="678" y="543"/>
                </a:lnTo>
                <a:lnTo>
                  <a:pt x="695" y="408"/>
                </a:lnTo>
                <a:lnTo>
                  <a:pt x="695" y="340"/>
                </a:lnTo>
                <a:lnTo>
                  <a:pt x="678" y="272"/>
                </a:lnTo>
                <a:lnTo>
                  <a:pt x="678" y="221"/>
                </a:lnTo>
                <a:lnTo>
                  <a:pt x="678" y="170"/>
                </a:lnTo>
                <a:lnTo>
                  <a:pt x="678" y="136"/>
                </a:lnTo>
                <a:lnTo>
                  <a:pt x="661" y="119"/>
                </a:lnTo>
                <a:lnTo>
                  <a:pt x="661" y="102"/>
                </a:lnTo>
                <a:lnTo>
                  <a:pt x="644" y="85"/>
                </a:lnTo>
                <a:lnTo>
                  <a:pt x="627" y="68"/>
                </a:lnTo>
                <a:lnTo>
                  <a:pt x="627" y="51"/>
                </a:lnTo>
                <a:lnTo>
                  <a:pt x="627" y="34"/>
                </a:lnTo>
                <a:lnTo>
                  <a:pt x="644" y="17"/>
                </a:lnTo>
                <a:lnTo>
                  <a:pt x="661" y="0"/>
                </a:lnTo>
                <a:lnTo>
                  <a:pt x="678" y="0"/>
                </a:lnTo>
                <a:lnTo>
                  <a:pt x="728" y="0"/>
                </a:lnTo>
                <a:lnTo>
                  <a:pt x="762" y="17"/>
                </a:lnTo>
                <a:lnTo>
                  <a:pt x="796" y="34"/>
                </a:lnTo>
                <a:lnTo>
                  <a:pt x="847" y="51"/>
                </a:lnTo>
                <a:lnTo>
                  <a:pt x="864" y="68"/>
                </a:lnTo>
                <a:lnTo>
                  <a:pt x="864" y="119"/>
                </a:lnTo>
                <a:lnTo>
                  <a:pt x="864" y="204"/>
                </a:lnTo>
                <a:lnTo>
                  <a:pt x="864" y="306"/>
                </a:lnTo>
                <a:lnTo>
                  <a:pt x="847" y="560"/>
                </a:lnTo>
                <a:lnTo>
                  <a:pt x="830" y="832"/>
                </a:lnTo>
                <a:lnTo>
                  <a:pt x="796" y="968"/>
                </a:lnTo>
                <a:lnTo>
                  <a:pt x="779" y="1104"/>
                </a:lnTo>
                <a:lnTo>
                  <a:pt x="745" y="1223"/>
                </a:lnTo>
                <a:lnTo>
                  <a:pt x="695" y="132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74" name="Freeform 42"/>
          <p:cNvSpPr/>
          <p:nvPr/>
        </p:nvSpPr>
        <p:spPr>
          <a:xfrm>
            <a:off x="8047038" y="3757613"/>
            <a:ext cx="560387" cy="1079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81" h="170">
                <a:moveTo>
                  <a:pt x="0" y="68"/>
                </a:moveTo>
                <a:lnTo>
                  <a:pt x="51" y="68"/>
                </a:lnTo>
                <a:lnTo>
                  <a:pt x="119" y="51"/>
                </a:lnTo>
                <a:lnTo>
                  <a:pt x="187" y="51"/>
                </a:lnTo>
                <a:lnTo>
                  <a:pt x="288" y="34"/>
                </a:lnTo>
                <a:lnTo>
                  <a:pt x="492" y="17"/>
                </a:lnTo>
                <a:lnTo>
                  <a:pt x="678" y="0"/>
                </a:lnTo>
                <a:lnTo>
                  <a:pt x="780" y="17"/>
                </a:lnTo>
                <a:lnTo>
                  <a:pt x="831" y="34"/>
                </a:lnTo>
                <a:lnTo>
                  <a:pt x="864" y="51"/>
                </a:lnTo>
                <a:lnTo>
                  <a:pt x="881" y="68"/>
                </a:lnTo>
                <a:lnTo>
                  <a:pt x="881" y="102"/>
                </a:lnTo>
                <a:lnTo>
                  <a:pt x="881" y="136"/>
                </a:lnTo>
                <a:lnTo>
                  <a:pt x="864" y="153"/>
                </a:lnTo>
                <a:lnTo>
                  <a:pt x="848" y="153"/>
                </a:lnTo>
                <a:lnTo>
                  <a:pt x="814" y="153"/>
                </a:lnTo>
                <a:lnTo>
                  <a:pt x="780" y="170"/>
                </a:lnTo>
                <a:lnTo>
                  <a:pt x="712" y="170"/>
                </a:lnTo>
                <a:lnTo>
                  <a:pt x="610" y="170"/>
                </a:lnTo>
                <a:lnTo>
                  <a:pt x="492" y="170"/>
                </a:lnTo>
                <a:lnTo>
                  <a:pt x="356" y="170"/>
                </a:lnTo>
                <a:lnTo>
                  <a:pt x="187" y="170"/>
                </a:lnTo>
                <a:lnTo>
                  <a:pt x="0" y="170"/>
                </a:lnTo>
                <a:lnTo>
                  <a:pt x="0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7678" name="组合 2"/>
          <p:cNvGrpSpPr/>
          <p:nvPr/>
        </p:nvGrpSpPr>
        <p:grpSpPr>
          <a:xfrm>
            <a:off x="2254250" y="1200150"/>
            <a:ext cx="2905125" cy="666750"/>
            <a:chOff x="730521" y="1200116"/>
            <a:chExt cx="2904854" cy="666750"/>
          </a:xfrm>
        </p:grpSpPr>
        <p:sp>
          <p:nvSpPr>
            <p:cNvPr id="36" name="圆角矩形 35"/>
            <p:cNvSpPr/>
            <p:nvPr/>
          </p:nvSpPr>
          <p:spPr>
            <a:xfrm>
              <a:off x="1546420" y="1338229"/>
              <a:ext cx="2088955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7680" name="图片 9" descr="book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521" y="1200116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81" name="文本框 16"/>
            <p:cNvSpPr txBox="1"/>
            <p:nvPr/>
          </p:nvSpPr>
          <p:spPr>
            <a:xfrm>
              <a:off x="1805798" y="1357279"/>
              <a:ext cx="175260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400" b="1" dirty="0">
                  <a:latin typeface="Adobe 黑体 Std R" pitchFamily="34" charset="-122"/>
                  <a:ea typeface="Adobe 黑体 Std R" pitchFamily="34" charset="-122"/>
                </a:rPr>
                <a:t>我会写</a:t>
              </a:r>
            </a:p>
          </p:txBody>
        </p:sp>
      </p:grpSp>
      <p:pic>
        <p:nvPicPr>
          <p:cNvPr id="39" name="Picture 2" descr="C:\Users\Administrator\Desktop\新归类\2017秋原稿\张存霞老师课件\课件模板（老师修改）\小学语文课件模板（老师修改）4.20\可改图标\学习字词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249238"/>
            <a:ext cx="2641600" cy="6937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8" grpId="0"/>
      <p:bldP spid="2" grpId="0"/>
      <p:bldP spid="34" grpId="0"/>
      <p:bldP spid="35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 t="594" b="2467"/>
          <a:stretch>
            <a:fillRect/>
          </a:stretch>
        </p:blipFill>
        <p:spPr>
          <a:xfrm>
            <a:off x="291465" y="158750"/>
            <a:ext cx="6680200" cy="3526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296660" y="2088515"/>
            <a:ext cx="4382770" cy="2153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春节到，人欢笑，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zh-CN" altLang="en-US" sz="4000" u="sng"/>
              <a:t>              ，            。</a:t>
            </a:r>
            <a:endParaRPr lang="en-US" altLang="zh-CN" sz="4000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 t="594" b="2467"/>
          <a:stretch>
            <a:fillRect/>
          </a:stretch>
        </p:blipFill>
        <p:spPr>
          <a:xfrm>
            <a:off x="291465" y="158750"/>
            <a:ext cx="6680200" cy="3526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049010" y="146113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元宵节，看花灯，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  <a:p>
            <a:pPr indent="628650">
              <a:lnSpc>
                <a:spcPct val="15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大街小巷人如潮。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49010" y="276352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2230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清明节，雨纷纷，</a:t>
            </a:r>
            <a:endParaRPr lang="en-US" altLang="zh-CN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62230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先人墓前去祭扫。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49010" y="408749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过端午，赛龙舟，</a:t>
            </a:r>
            <a:endParaRPr lang="zh-CN" altLang="en-US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62865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粽子艾香满堂飘。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49010" y="525716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七月七，来乞巧，</a:t>
            </a:r>
            <a:endParaRPr lang="zh-CN" altLang="en-US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62865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牛郎织女会鹊桥。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052560" y="129095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过中秋，吃月饼，</a:t>
            </a:r>
            <a:endParaRPr lang="zh-CN" altLang="en-US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62865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十五圆月当空照。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57970" y="296799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重阳节，要敬老，</a:t>
            </a:r>
            <a:endParaRPr lang="zh-CN" altLang="en-US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62865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踏秋赏菊去登高。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157970" y="420814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转眼又是新春到，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  <a:p>
            <a:pPr indent="628650">
              <a:lnSpc>
                <a:spcPct val="150000"/>
              </a:lnSpc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全家团圆真热闹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7"/>
          <p:cNvSpPr txBox="1"/>
          <p:nvPr/>
        </p:nvSpPr>
        <p:spPr>
          <a:xfrm>
            <a:off x="2533650" y="2546350"/>
            <a:ext cx="1336675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9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舟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38438" y="2027238"/>
            <a:ext cx="13303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zhōu </a:t>
            </a:r>
          </a:p>
        </p:txBody>
      </p:sp>
      <p:grpSp>
        <p:nvGrpSpPr>
          <p:cNvPr id="30723" name="Group 4"/>
          <p:cNvGrpSpPr/>
          <p:nvPr/>
        </p:nvGrpSpPr>
        <p:grpSpPr>
          <a:xfrm>
            <a:off x="6456363" y="1700213"/>
            <a:ext cx="2879725" cy="2879725"/>
            <a:chOff x="1474" y="663"/>
            <a:chExt cx="2948" cy="2835"/>
          </a:xfrm>
        </p:grpSpPr>
        <p:sp>
          <p:nvSpPr>
            <p:cNvPr id="30724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30725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3072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30727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3072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2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0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1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2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8" name="TextBox 57"/>
          <p:cNvSpPr txBox="1"/>
          <p:nvPr/>
        </p:nvSpPr>
        <p:spPr>
          <a:xfrm>
            <a:off x="6143625" y="5014913"/>
            <a:ext cx="42164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457200"/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书写指导：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第二笔为竖撇，舒展，第五笔横长。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1750" y="3100388"/>
            <a:ext cx="17272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部首：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舟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1250" y="4538663"/>
            <a:ext cx="30305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组词：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龙舟  独木舟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81250" y="5014913"/>
            <a:ext cx="36401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造句：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中秋节要赛龙舟。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659188" y="2643823"/>
            <a:ext cx="2008187" cy="39878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音序：</a:t>
            </a:r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</a:rPr>
              <a:t>Z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875088" y="3572510"/>
            <a:ext cx="2078037" cy="39878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结构</a:t>
            </a:r>
            <a:r>
              <a:rPr lang="en-US" altLang="zh-CN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: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独体字</a:t>
            </a:r>
          </a:p>
        </p:txBody>
      </p:sp>
      <p:sp>
        <p:nvSpPr>
          <p:cNvPr id="30740" name="Rectangle 27"/>
          <p:cNvSpPr/>
          <p:nvPr/>
        </p:nvSpPr>
        <p:spPr>
          <a:xfrm>
            <a:off x="4927600" y="2216150"/>
            <a:ext cx="31750" cy="1536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algn="just"/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8709" name="Freeform 37"/>
          <p:cNvSpPr/>
          <p:nvPr/>
        </p:nvSpPr>
        <p:spPr>
          <a:xfrm>
            <a:off x="7810500" y="2827338"/>
            <a:ext cx="184150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9" h="304">
                <a:moveTo>
                  <a:pt x="289" y="236"/>
                </a:moveTo>
                <a:lnTo>
                  <a:pt x="255" y="287"/>
                </a:lnTo>
                <a:lnTo>
                  <a:pt x="238" y="287"/>
                </a:lnTo>
                <a:lnTo>
                  <a:pt x="238" y="304"/>
                </a:lnTo>
                <a:lnTo>
                  <a:pt x="204" y="287"/>
                </a:lnTo>
                <a:lnTo>
                  <a:pt x="187" y="270"/>
                </a:lnTo>
                <a:lnTo>
                  <a:pt x="136" y="236"/>
                </a:lnTo>
                <a:lnTo>
                  <a:pt x="102" y="186"/>
                </a:lnTo>
                <a:lnTo>
                  <a:pt x="51" y="118"/>
                </a:lnTo>
                <a:lnTo>
                  <a:pt x="17" y="84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  <a:lnTo>
                  <a:pt x="51" y="0"/>
                </a:lnTo>
                <a:lnTo>
                  <a:pt x="85" y="0"/>
                </a:lnTo>
                <a:lnTo>
                  <a:pt x="119" y="17"/>
                </a:lnTo>
                <a:lnTo>
                  <a:pt x="153" y="17"/>
                </a:lnTo>
                <a:lnTo>
                  <a:pt x="204" y="51"/>
                </a:lnTo>
                <a:lnTo>
                  <a:pt x="255" y="84"/>
                </a:lnTo>
                <a:lnTo>
                  <a:pt x="272" y="118"/>
                </a:lnTo>
                <a:lnTo>
                  <a:pt x="289" y="169"/>
                </a:lnTo>
                <a:lnTo>
                  <a:pt x="289" y="203"/>
                </a:lnTo>
                <a:lnTo>
                  <a:pt x="289" y="2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10" name="Freeform 38"/>
          <p:cNvSpPr/>
          <p:nvPr/>
        </p:nvSpPr>
        <p:spPr>
          <a:xfrm>
            <a:off x="7165975" y="2601913"/>
            <a:ext cx="515938" cy="1470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13" h="2315">
                <a:moveTo>
                  <a:pt x="440" y="2011"/>
                </a:moveTo>
                <a:lnTo>
                  <a:pt x="373" y="2078"/>
                </a:lnTo>
                <a:lnTo>
                  <a:pt x="288" y="2146"/>
                </a:lnTo>
                <a:lnTo>
                  <a:pt x="220" y="2197"/>
                </a:lnTo>
                <a:lnTo>
                  <a:pt x="152" y="2247"/>
                </a:lnTo>
                <a:lnTo>
                  <a:pt x="85" y="2298"/>
                </a:lnTo>
                <a:lnTo>
                  <a:pt x="51" y="2315"/>
                </a:lnTo>
                <a:lnTo>
                  <a:pt x="17" y="2315"/>
                </a:lnTo>
                <a:lnTo>
                  <a:pt x="0" y="2315"/>
                </a:lnTo>
                <a:lnTo>
                  <a:pt x="0" y="2298"/>
                </a:lnTo>
                <a:lnTo>
                  <a:pt x="17" y="2264"/>
                </a:lnTo>
                <a:lnTo>
                  <a:pt x="34" y="2247"/>
                </a:lnTo>
                <a:lnTo>
                  <a:pt x="68" y="2213"/>
                </a:lnTo>
                <a:lnTo>
                  <a:pt x="102" y="2180"/>
                </a:lnTo>
                <a:lnTo>
                  <a:pt x="136" y="2129"/>
                </a:lnTo>
                <a:lnTo>
                  <a:pt x="186" y="2078"/>
                </a:lnTo>
                <a:lnTo>
                  <a:pt x="305" y="1960"/>
                </a:lnTo>
                <a:lnTo>
                  <a:pt x="390" y="1842"/>
                </a:lnTo>
                <a:lnTo>
                  <a:pt x="474" y="1690"/>
                </a:lnTo>
                <a:lnTo>
                  <a:pt x="525" y="1521"/>
                </a:lnTo>
                <a:lnTo>
                  <a:pt x="576" y="1335"/>
                </a:lnTo>
                <a:lnTo>
                  <a:pt x="610" y="1132"/>
                </a:lnTo>
                <a:lnTo>
                  <a:pt x="627" y="913"/>
                </a:lnTo>
                <a:lnTo>
                  <a:pt x="644" y="676"/>
                </a:lnTo>
                <a:lnTo>
                  <a:pt x="644" y="575"/>
                </a:lnTo>
                <a:lnTo>
                  <a:pt x="644" y="473"/>
                </a:lnTo>
                <a:lnTo>
                  <a:pt x="627" y="372"/>
                </a:lnTo>
                <a:lnTo>
                  <a:pt x="627" y="304"/>
                </a:lnTo>
                <a:lnTo>
                  <a:pt x="627" y="237"/>
                </a:lnTo>
                <a:lnTo>
                  <a:pt x="610" y="186"/>
                </a:lnTo>
                <a:lnTo>
                  <a:pt x="610" y="152"/>
                </a:lnTo>
                <a:lnTo>
                  <a:pt x="593" y="118"/>
                </a:lnTo>
                <a:lnTo>
                  <a:pt x="576" y="85"/>
                </a:lnTo>
                <a:lnTo>
                  <a:pt x="559" y="68"/>
                </a:lnTo>
                <a:lnTo>
                  <a:pt x="542" y="34"/>
                </a:lnTo>
                <a:lnTo>
                  <a:pt x="559" y="17"/>
                </a:lnTo>
                <a:lnTo>
                  <a:pt x="576" y="0"/>
                </a:lnTo>
                <a:lnTo>
                  <a:pt x="610" y="17"/>
                </a:lnTo>
                <a:lnTo>
                  <a:pt x="644" y="17"/>
                </a:lnTo>
                <a:lnTo>
                  <a:pt x="695" y="34"/>
                </a:lnTo>
                <a:lnTo>
                  <a:pt x="745" y="34"/>
                </a:lnTo>
                <a:lnTo>
                  <a:pt x="813" y="34"/>
                </a:lnTo>
                <a:lnTo>
                  <a:pt x="813" y="321"/>
                </a:lnTo>
                <a:lnTo>
                  <a:pt x="813" y="575"/>
                </a:lnTo>
                <a:lnTo>
                  <a:pt x="813" y="794"/>
                </a:lnTo>
                <a:lnTo>
                  <a:pt x="796" y="997"/>
                </a:lnTo>
                <a:lnTo>
                  <a:pt x="779" y="1166"/>
                </a:lnTo>
                <a:lnTo>
                  <a:pt x="762" y="1318"/>
                </a:lnTo>
                <a:lnTo>
                  <a:pt x="745" y="1436"/>
                </a:lnTo>
                <a:lnTo>
                  <a:pt x="712" y="1521"/>
                </a:lnTo>
                <a:lnTo>
                  <a:pt x="644" y="1673"/>
                </a:lnTo>
                <a:lnTo>
                  <a:pt x="576" y="1808"/>
                </a:lnTo>
                <a:lnTo>
                  <a:pt x="508" y="1909"/>
                </a:lnTo>
                <a:lnTo>
                  <a:pt x="440" y="201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11" name="Freeform 39"/>
          <p:cNvSpPr/>
          <p:nvPr/>
        </p:nvSpPr>
        <p:spPr>
          <a:xfrm>
            <a:off x="7596188" y="2493963"/>
            <a:ext cx="720725" cy="1641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135" h="2585">
                <a:moveTo>
                  <a:pt x="0" y="203"/>
                </a:moveTo>
                <a:lnTo>
                  <a:pt x="67" y="203"/>
                </a:lnTo>
                <a:lnTo>
                  <a:pt x="169" y="186"/>
                </a:lnTo>
                <a:lnTo>
                  <a:pt x="288" y="152"/>
                </a:lnTo>
                <a:lnTo>
                  <a:pt x="440" y="118"/>
                </a:lnTo>
                <a:lnTo>
                  <a:pt x="508" y="102"/>
                </a:lnTo>
                <a:lnTo>
                  <a:pt x="576" y="102"/>
                </a:lnTo>
                <a:lnTo>
                  <a:pt x="627" y="85"/>
                </a:lnTo>
                <a:lnTo>
                  <a:pt x="677" y="68"/>
                </a:lnTo>
                <a:lnTo>
                  <a:pt x="711" y="51"/>
                </a:lnTo>
                <a:lnTo>
                  <a:pt x="745" y="51"/>
                </a:lnTo>
                <a:lnTo>
                  <a:pt x="762" y="34"/>
                </a:lnTo>
                <a:lnTo>
                  <a:pt x="779" y="34"/>
                </a:lnTo>
                <a:lnTo>
                  <a:pt x="830" y="17"/>
                </a:lnTo>
                <a:lnTo>
                  <a:pt x="864" y="0"/>
                </a:lnTo>
                <a:lnTo>
                  <a:pt x="931" y="34"/>
                </a:lnTo>
                <a:lnTo>
                  <a:pt x="1016" y="68"/>
                </a:lnTo>
                <a:lnTo>
                  <a:pt x="1067" y="102"/>
                </a:lnTo>
                <a:lnTo>
                  <a:pt x="1101" y="135"/>
                </a:lnTo>
                <a:lnTo>
                  <a:pt x="1118" y="152"/>
                </a:lnTo>
                <a:lnTo>
                  <a:pt x="1135" y="152"/>
                </a:lnTo>
                <a:lnTo>
                  <a:pt x="1118" y="186"/>
                </a:lnTo>
                <a:lnTo>
                  <a:pt x="1101" y="220"/>
                </a:lnTo>
                <a:lnTo>
                  <a:pt x="1084" y="237"/>
                </a:lnTo>
                <a:lnTo>
                  <a:pt x="1084" y="271"/>
                </a:lnTo>
                <a:lnTo>
                  <a:pt x="1067" y="304"/>
                </a:lnTo>
                <a:lnTo>
                  <a:pt x="1067" y="338"/>
                </a:lnTo>
                <a:lnTo>
                  <a:pt x="1067" y="389"/>
                </a:lnTo>
                <a:lnTo>
                  <a:pt x="1067" y="439"/>
                </a:lnTo>
                <a:lnTo>
                  <a:pt x="1050" y="507"/>
                </a:lnTo>
                <a:lnTo>
                  <a:pt x="1050" y="575"/>
                </a:lnTo>
                <a:lnTo>
                  <a:pt x="1050" y="744"/>
                </a:lnTo>
                <a:lnTo>
                  <a:pt x="1050" y="946"/>
                </a:lnTo>
                <a:lnTo>
                  <a:pt x="1067" y="1166"/>
                </a:lnTo>
                <a:lnTo>
                  <a:pt x="1067" y="1419"/>
                </a:lnTo>
                <a:lnTo>
                  <a:pt x="1067" y="1555"/>
                </a:lnTo>
                <a:lnTo>
                  <a:pt x="1084" y="1673"/>
                </a:lnTo>
                <a:lnTo>
                  <a:pt x="1084" y="1791"/>
                </a:lnTo>
                <a:lnTo>
                  <a:pt x="1084" y="1892"/>
                </a:lnTo>
                <a:lnTo>
                  <a:pt x="1084" y="1977"/>
                </a:lnTo>
                <a:lnTo>
                  <a:pt x="1084" y="2061"/>
                </a:lnTo>
                <a:lnTo>
                  <a:pt x="1067" y="2112"/>
                </a:lnTo>
                <a:lnTo>
                  <a:pt x="1067" y="2180"/>
                </a:lnTo>
                <a:lnTo>
                  <a:pt x="1050" y="2264"/>
                </a:lnTo>
                <a:lnTo>
                  <a:pt x="1033" y="2349"/>
                </a:lnTo>
                <a:lnTo>
                  <a:pt x="1016" y="2416"/>
                </a:lnTo>
                <a:lnTo>
                  <a:pt x="982" y="2484"/>
                </a:lnTo>
                <a:lnTo>
                  <a:pt x="948" y="2535"/>
                </a:lnTo>
                <a:lnTo>
                  <a:pt x="898" y="2568"/>
                </a:lnTo>
                <a:lnTo>
                  <a:pt x="881" y="2585"/>
                </a:lnTo>
                <a:lnTo>
                  <a:pt x="847" y="2585"/>
                </a:lnTo>
                <a:lnTo>
                  <a:pt x="830" y="2568"/>
                </a:lnTo>
                <a:lnTo>
                  <a:pt x="813" y="2551"/>
                </a:lnTo>
                <a:lnTo>
                  <a:pt x="796" y="2518"/>
                </a:lnTo>
                <a:lnTo>
                  <a:pt x="796" y="2484"/>
                </a:lnTo>
                <a:lnTo>
                  <a:pt x="779" y="2433"/>
                </a:lnTo>
                <a:lnTo>
                  <a:pt x="745" y="2382"/>
                </a:lnTo>
                <a:lnTo>
                  <a:pt x="694" y="2332"/>
                </a:lnTo>
                <a:lnTo>
                  <a:pt x="627" y="2281"/>
                </a:lnTo>
                <a:lnTo>
                  <a:pt x="542" y="2214"/>
                </a:lnTo>
                <a:lnTo>
                  <a:pt x="491" y="2180"/>
                </a:lnTo>
                <a:lnTo>
                  <a:pt x="457" y="2146"/>
                </a:lnTo>
                <a:lnTo>
                  <a:pt x="440" y="2129"/>
                </a:lnTo>
                <a:lnTo>
                  <a:pt x="457" y="2129"/>
                </a:lnTo>
                <a:lnTo>
                  <a:pt x="491" y="2129"/>
                </a:lnTo>
                <a:lnTo>
                  <a:pt x="559" y="2129"/>
                </a:lnTo>
                <a:lnTo>
                  <a:pt x="627" y="2146"/>
                </a:lnTo>
                <a:lnTo>
                  <a:pt x="711" y="2180"/>
                </a:lnTo>
                <a:lnTo>
                  <a:pt x="779" y="2180"/>
                </a:lnTo>
                <a:lnTo>
                  <a:pt x="830" y="2180"/>
                </a:lnTo>
                <a:lnTo>
                  <a:pt x="864" y="2180"/>
                </a:lnTo>
                <a:lnTo>
                  <a:pt x="864" y="2163"/>
                </a:lnTo>
                <a:lnTo>
                  <a:pt x="881" y="2112"/>
                </a:lnTo>
                <a:lnTo>
                  <a:pt x="881" y="2045"/>
                </a:lnTo>
                <a:lnTo>
                  <a:pt x="881" y="1943"/>
                </a:lnTo>
                <a:lnTo>
                  <a:pt x="898" y="1825"/>
                </a:lnTo>
                <a:lnTo>
                  <a:pt x="898" y="1690"/>
                </a:lnTo>
                <a:lnTo>
                  <a:pt x="898" y="1504"/>
                </a:lnTo>
                <a:lnTo>
                  <a:pt x="898" y="1301"/>
                </a:lnTo>
                <a:lnTo>
                  <a:pt x="898" y="1098"/>
                </a:lnTo>
                <a:lnTo>
                  <a:pt x="898" y="929"/>
                </a:lnTo>
                <a:lnTo>
                  <a:pt x="898" y="760"/>
                </a:lnTo>
                <a:lnTo>
                  <a:pt x="898" y="625"/>
                </a:lnTo>
                <a:lnTo>
                  <a:pt x="898" y="524"/>
                </a:lnTo>
                <a:lnTo>
                  <a:pt x="898" y="423"/>
                </a:lnTo>
                <a:lnTo>
                  <a:pt x="881" y="372"/>
                </a:lnTo>
                <a:lnTo>
                  <a:pt x="881" y="321"/>
                </a:lnTo>
                <a:lnTo>
                  <a:pt x="864" y="271"/>
                </a:lnTo>
                <a:lnTo>
                  <a:pt x="847" y="220"/>
                </a:lnTo>
                <a:lnTo>
                  <a:pt x="830" y="203"/>
                </a:lnTo>
                <a:lnTo>
                  <a:pt x="796" y="186"/>
                </a:lnTo>
                <a:lnTo>
                  <a:pt x="762" y="186"/>
                </a:lnTo>
                <a:lnTo>
                  <a:pt x="711" y="186"/>
                </a:lnTo>
                <a:lnTo>
                  <a:pt x="643" y="203"/>
                </a:lnTo>
                <a:lnTo>
                  <a:pt x="559" y="220"/>
                </a:lnTo>
                <a:lnTo>
                  <a:pt x="457" y="237"/>
                </a:lnTo>
                <a:lnTo>
                  <a:pt x="322" y="271"/>
                </a:lnTo>
                <a:lnTo>
                  <a:pt x="169" y="304"/>
                </a:lnTo>
                <a:lnTo>
                  <a:pt x="0" y="338"/>
                </a:lnTo>
                <a:lnTo>
                  <a:pt x="0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12" name="Freeform 40"/>
          <p:cNvSpPr/>
          <p:nvPr/>
        </p:nvSpPr>
        <p:spPr>
          <a:xfrm>
            <a:off x="7616825" y="2216150"/>
            <a:ext cx="409575" cy="4286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43" h="676">
                <a:moveTo>
                  <a:pt x="84" y="676"/>
                </a:moveTo>
                <a:lnTo>
                  <a:pt x="0" y="676"/>
                </a:lnTo>
                <a:lnTo>
                  <a:pt x="67" y="591"/>
                </a:lnTo>
                <a:lnTo>
                  <a:pt x="118" y="507"/>
                </a:lnTo>
                <a:lnTo>
                  <a:pt x="169" y="439"/>
                </a:lnTo>
                <a:lnTo>
                  <a:pt x="220" y="372"/>
                </a:lnTo>
                <a:lnTo>
                  <a:pt x="254" y="321"/>
                </a:lnTo>
                <a:lnTo>
                  <a:pt x="288" y="270"/>
                </a:lnTo>
                <a:lnTo>
                  <a:pt x="304" y="220"/>
                </a:lnTo>
                <a:lnTo>
                  <a:pt x="321" y="203"/>
                </a:lnTo>
                <a:lnTo>
                  <a:pt x="355" y="152"/>
                </a:lnTo>
                <a:lnTo>
                  <a:pt x="355" y="118"/>
                </a:lnTo>
                <a:lnTo>
                  <a:pt x="355" y="84"/>
                </a:lnTo>
                <a:lnTo>
                  <a:pt x="338" y="51"/>
                </a:lnTo>
                <a:lnTo>
                  <a:pt x="321" y="34"/>
                </a:lnTo>
                <a:lnTo>
                  <a:pt x="321" y="17"/>
                </a:lnTo>
                <a:lnTo>
                  <a:pt x="338" y="0"/>
                </a:lnTo>
                <a:lnTo>
                  <a:pt x="355" y="0"/>
                </a:lnTo>
                <a:lnTo>
                  <a:pt x="389" y="0"/>
                </a:lnTo>
                <a:lnTo>
                  <a:pt x="423" y="0"/>
                </a:lnTo>
                <a:lnTo>
                  <a:pt x="457" y="0"/>
                </a:lnTo>
                <a:lnTo>
                  <a:pt x="508" y="17"/>
                </a:lnTo>
                <a:lnTo>
                  <a:pt x="559" y="34"/>
                </a:lnTo>
                <a:lnTo>
                  <a:pt x="593" y="67"/>
                </a:lnTo>
                <a:lnTo>
                  <a:pt x="626" y="84"/>
                </a:lnTo>
                <a:lnTo>
                  <a:pt x="643" y="101"/>
                </a:lnTo>
                <a:lnTo>
                  <a:pt x="626" y="135"/>
                </a:lnTo>
                <a:lnTo>
                  <a:pt x="609" y="169"/>
                </a:lnTo>
                <a:lnTo>
                  <a:pt x="576" y="220"/>
                </a:lnTo>
                <a:lnTo>
                  <a:pt x="525" y="270"/>
                </a:lnTo>
                <a:lnTo>
                  <a:pt x="457" y="338"/>
                </a:lnTo>
                <a:lnTo>
                  <a:pt x="355" y="439"/>
                </a:lnTo>
                <a:lnTo>
                  <a:pt x="237" y="541"/>
                </a:lnTo>
                <a:lnTo>
                  <a:pt x="84" y="67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13" name="Freeform 41"/>
          <p:cNvSpPr/>
          <p:nvPr/>
        </p:nvSpPr>
        <p:spPr>
          <a:xfrm>
            <a:off x="6992938" y="3052763"/>
            <a:ext cx="1817687" cy="279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863" h="439">
                <a:moveTo>
                  <a:pt x="0" y="304"/>
                </a:moveTo>
                <a:lnTo>
                  <a:pt x="0" y="287"/>
                </a:lnTo>
                <a:lnTo>
                  <a:pt x="51" y="287"/>
                </a:lnTo>
                <a:lnTo>
                  <a:pt x="118" y="270"/>
                </a:lnTo>
                <a:lnTo>
                  <a:pt x="203" y="270"/>
                </a:lnTo>
                <a:lnTo>
                  <a:pt x="305" y="270"/>
                </a:lnTo>
                <a:lnTo>
                  <a:pt x="423" y="253"/>
                </a:lnTo>
                <a:lnTo>
                  <a:pt x="542" y="253"/>
                </a:lnTo>
                <a:lnTo>
                  <a:pt x="678" y="236"/>
                </a:lnTo>
                <a:lnTo>
                  <a:pt x="745" y="236"/>
                </a:lnTo>
                <a:lnTo>
                  <a:pt x="847" y="219"/>
                </a:lnTo>
                <a:lnTo>
                  <a:pt x="949" y="219"/>
                </a:lnTo>
                <a:lnTo>
                  <a:pt x="1084" y="203"/>
                </a:lnTo>
                <a:lnTo>
                  <a:pt x="1220" y="169"/>
                </a:lnTo>
                <a:lnTo>
                  <a:pt x="1372" y="152"/>
                </a:lnTo>
                <a:lnTo>
                  <a:pt x="1542" y="118"/>
                </a:lnTo>
                <a:lnTo>
                  <a:pt x="1728" y="101"/>
                </a:lnTo>
                <a:lnTo>
                  <a:pt x="1914" y="67"/>
                </a:lnTo>
                <a:lnTo>
                  <a:pt x="2084" y="50"/>
                </a:lnTo>
                <a:lnTo>
                  <a:pt x="2219" y="34"/>
                </a:lnTo>
                <a:lnTo>
                  <a:pt x="2338" y="17"/>
                </a:lnTo>
                <a:lnTo>
                  <a:pt x="2440" y="0"/>
                </a:lnTo>
                <a:lnTo>
                  <a:pt x="2507" y="0"/>
                </a:lnTo>
                <a:lnTo>
                  <a:pt x="2575" y="0"/>
                </a:lnTo>
                <a:lnTo>
                  <a:pt x="2609" y="0"/>
                </a:lnTo>
                <a:lnTo>
                  <a:pt x="2677" y="17"/>
                </a:lnTo>
                <a:lnTo>
                  <a:pt x="2745" y="50"/>
                </a:lnTo>
                <a:lnTo>
                  <a:pt x="2812" y="84"/>
                </a:lnTo>
                <a:lnTo>
                  <a:pt x="2846" y="135"/>
                </a:lnTo>
                <a:lnTo>
                  <a:pt x="2863" y="152"/>
                </a:lnTo>
                <a:lnTo>
                  <a:pt x="2863" y="169"/>
                </a:lnTo>
                <a:lnTo>
                  <a:pt x="2863" y="186"/>
                </a:lnTo>
                <a:lnTo>
                  <a:pt x="2846" y="203"/>
                </a:lnTo>
                <a:lnTo>
                  <a:pt x="2829" y="203"/>
                </a:lnTo>
                <a:lnTo>
                  <a:pt x="2795" y="203"/>
                </a:lnTo>
                <a:lnTo>
                  <a:pt x="2728" y="203"/>
                </a:lnTo>
                <a:lnTo>
                  <a:pt x="2660" y="219"/>
                </a:lnTo>
                <a:lnTo>
                  <a:pt x="2592" y="219"/>
                </a:lnTo>
                <a:lnTo>
                  <a:pt x="2490" y="219"/>
                </a:lnTo>
                <a:lnTo>
                  <a:pt x="2389" y="219"/>
                </a:lnTo>
                <a:lnTo>
                  <a:pt x="2185" y="219"/>
                </a:lnTo>
                <a:lnTo>
                  <a:pt x="1999" y="219"/>
                </a:lnTo>
                <a:lnTo>
                  <a:pt x="1830" y="236"/>
                </a:lnTo>
                <a:lnTo>
                  <a:pt x="1694" y="236"/>
                </a:lnTo>
                <a:lnTo>
                  <a:pt x="1440" y="270"/>
                </a:lnTo>
                <a:lnTo>
                  <a:pt x="1169" y="304"/>
                </a:lnTo>
                <a:lnTo>
                  <a:pt x="898" y="338"/>
                </a:lnTo>
                <a:lnTo>
                  <a:pt x="627" y="371"/>
                </a:lnTo>
                <a:lnTo>
                  <a:pt x="508" y="405"/>
                </a:lnTo>
                <a:lnTo>
                  <a:pt x="407" y="422"/>
                </a:lnTo>
                <a:lnTo>
                  <a:pt x="339" y="422"/>
                </a:lnTo>
                <a:lnTo>
                  <a:pt x="288" y="439"/>
                </a:lnTo>
                <a:lnTo>
                  <a:pt x="254" y="439"/>
                </a:lnTo>
                <a:lnTo>
                  <a:pt x="203" y="439"/>
                </a:lnTo>
                <a:lnTo>
                  <a:pt x="152" y="422"/>
                </a:lnTo>
                <a:lnTo>
                  <a:pt x="102" y="388"/>
                </a:lnTo>
                <a:lnTo>
                  <a:pt x="51" y="355"/>
                </a:lnTo>
                <a:lnTo>
                  <a:pt x="17" y="338"/>
                </a:lnTo>
                <a:lnTo>
                  <a:pt x="0" y="321"/>
                </a:lnTo>
                <a:lnTo>
                  <a:pt x="0" y="30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08" name="Freeform 36"/>
          <p:cNvSpPr/>
          <p:nvPr/>
        </p:nvSpPr>
        <p:spPr>
          <a:xfrm>
            <a:off x="7789863" y="3395663"/>
            <a:ext cx="214312" cy="203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8" h="321">
                <a:moveTo>
                  <a:pt x="322" y="271"/>
                </a:moveTo>
                <a:lnTo>
                  <a:pt x="305" y="305"/>
                </a:lnTo>
                <a:lnTo>
                  <a:pt x="305" y="321"/>
                </a:lnTo>
                <a:lnTo>
                  <a:pt x="288" y="321"/>
                </a:lnTo>
                <a:lnTo>
                  <a:pt x="271" y="321"/>
                </a:lnTo>
                <a:lnTo>
                  <a:pt x="237" y="288"/>
                </a:lnTo>
                <a:lnTo>
                  <a:pt x="186" y="254"/>
                </a:lnTo>
                <a:lnTo>
                  <a:pt x="135" y="186"/>
                </a:lnTo>
                <a:lnTo>
                  <a:pt x="67" y="136"/>
                </a:lnTo>
                <a:lnTo>
                  <a:pt x="33" y="85"/>
                </a:lnTo>
                <a:lnTo>
                  <a:pt x="0" y="51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50" y="0"/>
                </a:lnTo>
                <a:lnTo>
                  <a:pt x="101" y="0"/>
                </a:lnTo>
                <a:lnTo>
                  <a:pt x="186" y="17"/>
                </a:lnTo>
                <a:lnTo>
                  <a:pt x="237" y="34"/>
                </a:lnTo>
                <a:lnTo>
                  <a:pt x="271" y="68"/>
                </a:lnTo>
                <a:lnTo>
                  <a:pt x="322" y="136"/>
                </a:lnTo>
                <a:lnTo>
                  <a:pt x="338" y="169"/>
                </a:lnTo>
                <a:lnTo>
                  <a:pt x="338" y="220"/>
                </a:lnTo>
                <a:lnTo>
                  <a:pt x="338" y="254"/>
                </a:lnTo>
                <a:lnTo>
                  <a:pt x="322" y="27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8" grpId="0"/>
      <p:bldP spid="2" grpId="0"/>
      <p:bldP spid="34" grpId="0"/>
      <p:bldP spid="35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7"/>
          <p:cNvSpPr txBox="1"/>
          <p:nvPr/>
        </p:nvSpPr>
        <p:spPr>
          <a:xfrm>
            <a:off x="2533650" y="2546350"/>
            <a:ext cx="1336675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9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8638" y="2027238"/>
            <a:ext cx="9556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aì  </a:t>
            </a:r>
          </a:p>
        </p:txBody>
      </p:sp>
      <p:grpSp>
        <p:nvGrpSpPr>
          <p:cNvPr id="31747" name="Group 4"/>
          <p:cNvGrpSpPr/>
          <p:nvPr/>
        </p:nvGrpSpPr>
        <p:grpSpPr>
          <a:xfrm>
            <a:off x="6456363" y="1700213"/>
            <a:ext cx="2879725" cy="2879725"/>
            <a:chOff x="1474" y="663"/>
            <a:chExt cx="2948" cy="2835"/>
          </a:xfrm>
        </p:grpSpPr>
        <p:sp>
          <p:nvSpPr>
            <p:cNvPr id="31748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31749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31750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31751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31752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3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4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6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7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8" name="TextBox 57"/>
          <p:cNvSpPr txBox="1"/>
          <p:nvPr/>
        </p:nvSpPr>
        <p:spPr>
          <a:xfrm>
            <a:off x="6143625" y="4975225"/>
            <a:ext cx="42164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457200"/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书写指导：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第一笔横长，第四五笔笔画舒展。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1750" y="3100388"/>
            <a:ext cx="17272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部首：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1250" y="4538663"/>
            <a:ext cx="30305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组词：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艾草  艾灸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81250" y="4975225"/>
            <a:ext cx="36401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造句：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艾草可以用于针灸。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659188" y="2643823"/>
            <a:ext cx="2008187" cy="39878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音序：</a:t>
            </a:r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</a:rPr>
              <a:t>A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38563" y="3572510"/>
            <a:ext cx="2078037" cy="39878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结构</a:t>
            </a:r>
            <a:r>
              <a:rPr lang="en-US" altLang="zh-CN" sz="20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: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上下</a:t>
            </a:r>
          </a:p>
        </p:txBody>
      </p:sp>
      <p:sp>
        <p:nvSpPr>
          <p:cNvPr id="31764" name="Rectangle 27"/>
          <p:cNvSpPr/>
          <p:nvPr/>
        </p:nvSpPr>
        <p:spPr>
          <a:xfrm>
            <a:off x="6996113" y="2144713"/>
            <a:ext cx="31750" cy="1536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algn="just"/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9726" name="Freeform 30"/>
          <p:cNvSpPr/>
          <p:nvPr/>
        </p:nvSpPr>
        <p:spPr>
          <a:xfrm>
            <a:off x="7027863" y="2455863"/>
            <a:ext cx="1531937" cy="331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11" h="524">
                <a:moveTo>
                  <a:pt x="51" y="388"/>
                </a:moveTo>
                <a:lnTo>
                  <a:pt x="85" y="372"/>
                </a:lnTo>
                <a:lnTo>
                  <a:pt x="119" y="372"/>
                </a:lnTo>
                <a:lnTo>
                  <a:pt x="170" y="355"/>
                </a:lnTo>
                <a:lnTo>
                  <a:pt x="221" y="355"/>
                </a:lnTo>
                <a:lnTo>
                  <a:pt x="289" y="338"/>
                </a:lnTo>
                <a:lnTo>
                  <a:pt x="373" y="338"/>
                </a:lnTo>
                <a:lnTo>
                  <a:pt x="492" y="321"/>
                </a:lnTo>
                <a:lnTo>
                  <a:pt x="611" y="287"/>
                </a:lnTo>
                <a:lnTo>
                  <a:pt x="679" y="270"/>
                </a:lnTo>
                <a:lnTo>
                  <a:pt x="747" y="253"/>
                </a:lnTo>
                <a:lnTo>
                  <a:pt x="849" y="253"/>
                </a:lnTo>
                <a:lnTo>
                  <a:pt x="934" y="220"/>
                </a:lnTo>
                <a:lnTo>
                  <a:pt x="1053" y="203"/>
                </a:lnTo>
                <a:lnTo>
                  <a:pt x="1171" y="186"/>
                </a:lnTo>
                <a:lnTo>
                  <a:pt x="1307" y="152"/>
                </a:lnTo>
                <a:lnTo>
                  <a:pt x="1443" y="118"/>
                </a:lnTo>
                <a:lnTo>
                  <a:pt x="1579" y="101"/>
                </a:lnTo>
                <a:lnTo>
                  <a:pt x="1715" y="67"/>
                </a:lnTo>
                <a:lnTo>
                  <a:pt x="1817" y="51"/>
                </a:lnTo>
                <a:lnTo>
                  <a:pt x="1901" y="34"/>
                </a:lnTo>
                <a:lnTo>
                  <a:pt x="1986" y="17"/>
                </a:lnTo>
                <a:lnTo>
                  <a:pt x="2037" y="17"/>
                </a:lnTo>
                <a:lnTo>
                  <a:pt x="2088" y="0"/>
                </a:lnTo>
                <a:lnTo>
                  <a:pt x="2105" y="0"/>
                </a:lnTo>
                <a:lnTo>
                  <a:pt x="2173" y="17"/>
                </a:lnTo>
                <a:lnTo>
                  <a:pt x="2258" y="34"/>
                </a:lnTo>
                <a:lnTo>
                  <a:pt x="2309" y="51"/>
                </a:lnTo>
                <a:lnTo>
                  <a:pt x="2343" y="67"/>
                </a:lnTo>
                <a:lnTo>
                  <a:pt x="2360" y="84"/>
                </a:lnTo>
                <a:lnTo>
                  <a:pt x="2394" y="118"/>
                </a:lnTo>
                <a:lnTo>
                  <a:pt x="2411" y="169"/>
                </a:lnTo>
                <a:lnTo>
                  <a:pt x="2411" y="186"/>
                </a:lnTo>
                <a:lnTo>
                  <a:pt x="2411" y="203"/>
                </a:lnTo>
                <a:lnTo>
                  <a:pt x="2394" y="203"/>
                </a:lnTo>
                <a:lnTo>
                  <a:pt x="2360" y="203"/>
                </a:lnTo>
                <a:lnTo>
                  <a:pt x="2326" y="220"/>
                </a:lnTo>
                <a:lnTo>
                  <a:pt x="2241" y="220"/>
                </a:lnTo>
                <a:lnTo>
                  <a:pt x="2139" y="220"/>
                </a:lnTo>
                <a:lnTo>
                  <a:pt x="2020" y="220"/>
                </a:lnTo>
                <a:lnTo>
                  <a:pt x="1901" y="220"/>
                </a:lnTo>
                <a:lnTo>
                  <a:pt x="1817" y="220"/>
                </a:lnTo>
                <a:lnTo>
                  <a:pt x="1732" y="236"/>
                </a:lnTo>
                <a:lnTo>
                  <a:pt x="1664" y="253"/>
                </a:lnTo>
                <a:lnTo>
                  <a:pt x="1562" y="253"/>
                </a:lnTo>
                <a:lnTo>
                  <a:pt x="1375" y="287"/>
                </a:lnTo>
                <a:lnTo>
                  <a:pt x="1307" y="304"/>
                </a:lnTo>
                <a:lnTo>
                  <a:pt x="1256" y="304"/>
                </a:lnTo>
                <a:lnTo>
                  <a:pt x="1171" y="321"/>
                </a:lnTo>
                <a:lnTo>
                  <a:pt x="1087" y="338"/>
                </a:lnTo>
                <a:lnTo>
                  <a:pt x="1002" y="355"/>
                </a:lnTo>
                <a:lnTo>
                  <a:pt x="900" y="372"/>
                </a:lnTo>
                <a:lnTo>
                  <a:pt x="798" y="405"/>
                </a:lnTo>
                <a:lnTo>
                  <a:pt x="679" y="422"/>
                </a:lnTo>
                <a:lnTo>
                  <a:pt x="577" y="439"/>
                </a:lnTo>
                <a:lnTo>
                  <a:pt x="475" y="473"/>
                </a:lnTo>
                <a:lnTo>
                  <a:pt x="390" y="490"/>
                </a:lnTo>
                <a:lnTo>
                  <a:pt x="323" y="507"/>
                </a:lnTo>
                <a:lnTo>
                  <a:pt x="272" y="507"/>
                </a:lnTo>
                <a:lnTo>
                  <a:pt x="221" y="524"/>
                </a:lnTo>
                <a:lnTo>
                  <a:pt x="204" y="524"/>
                </a:lnTo>
                <a:lnTo>
                  <a:pt x="187" y="524"/>
                </a:lnTo>
                <a:lnTo>
                  <a:pt x="170" y="524"/>
                </a:lnTo>
                <a:lnTo>
                  <a:pt x="136" y="524"/>
                </a:lnTo>
                <a:lnTo>
                  <a:pt x="102" y="507"/>
                </a:lnTo>
                <a:lnTo>
                  <a:pt x="68" y="473"/>
                </a:lnTo>
                <a:lnTo>
                  <a:pt x="34" y="456"/>
                </a:lnTo>
                <a:lnTo>
                  <a:pt x="17" y="439"/>
                </a:lnTo>
                <a:lnTo>
                  <a:pt x="0" y="422"/>
                </a:lnTo>
                <a:lnTo>
                  <a:pt x="0" y="405"/>
                </a:lnTo>
                <a:lnTo>
                  <a:pt x="17" y="388"/>
                </a:lnTo>
                <a:lnTo>
                  <a:pt x="51" y="38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27" name="Freeform 31"/>
          <p:cNvSpPr/>
          <p:nvPr/>
        </p:nvSpPr>
        <p:spPr>
          <a:xfrm>
            <a:off x="7362825" y="2316163"/>
            <a:ext cx="227013" cy="6223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57" h="980">
                <a:moveTo>
                  <a:pt x="0" y="34"/>
                </a:moveTo>
                <a:lnTo>
                  <a:pt x="17" y="17"/>
                </a:lnTo>
                <a:lnTo>
                  <a:pt x="34" y="17"/>
                </a:lnTo>
                <a:lnTo>
                  <a:pt x="68" y="0"/>
                </a:lnTo>
                <a:lnTo>
                  <a:pt x="102" y="17"/>
                </a:lnTo>
                <a:lnTo>
                  <a:pt x="187" y="34"/>
                </a:lnTo>
                <a:lnTo>
                  <a:pt x="272" y="51"/>
                </a:lnTo>
                <a:lnTo>
                  <a:pt x="306" y="68"/>
                </a:lnTo>
                <a:lnTo>
                  <a:pt x="340" y="85"/>
                </a:lnTo>
                <a:lnTo>
                  <a:pt x="357" y="135"/>
                </a:lnTo>
                <a:lnTo>
                  <a:pt x="357" y="152"/>
                </a:lnTo>
                <a:lnTo>
                  <a:pt x="357" y="169"/>
                </a:lnTo>
                <a:lnTo>
                  <a:pt x="357" y="220"/>
                </a:lnTo>
                <a:lnTo>
                  <a:pt x="357" y="254"/>
                </a:lnTo>
                <a:lnTo>
                  <a:pt x="357" y="304"/>
                </a:lnTo>
                <a:lnTo>
                  <a:pt x="357" y="372"/>
                </a:lnTo>
                <a:lnTo>
                  <a:pt x="357" y="440"/>
                </a:lnTo>
                <a:lnTo>
                  <a:pt x="357" y="524"/>
                </a:lnTo>
                <a:lnTo>
                  <a:pt x="357" y="608"/>
                </a:lnTo>
                <a:lnTo>
                  <a:pt x="357" y="676"/>
                </a:lnTo>
                <a:lnTo>
                  <a:pt x="357" y="744"/>
                </a:lnTo>
                <a:lnTo>
                  <a:pt x="357" y="794"/>
                </a:lnTo>
                <a:lnTo>
                  <a:pt x="340" y="845"/>
                </a:lnTo>
                <a:lnTo>
                  <a:pt x="340" y="879"/>
                </a:lnTo>
                <a:lnTo>
                  <a:pt x="340" y="896"/>
                </a:lnTo>
                <a:lnTo>
                  <a:pt x="340" y="929"/>
                </a:lnTo>
                <a:lnTo>
                  <a:pt x="323" y="946"/>
                </a:lnTo>
                <a:lnTo>
                  <a:pt x="323" y="963"/>
                </a:lnTo>
                <a:lnTo>
                  <a:pt x="306" y="980"/>
                </a:lnTo>
                <a:lnTo>
                  <a:pt x="289" y="963"/>
                </a:lnTo>
                <a:lnTo>
                  <a:pt x="289" y="946"/>
                </a:lnTo>
                <a:lnTo>
                  <a:pt x="272" y="929"/>
                </a:lnTo>
                <a:lnTo>
                  <a:pt x="255" y="896"/>
                </a:lnTo>
                <a:lnTo>
                  <a:pt x="255" y="845"/>
                </a:lnTo>
                <a:lnTo>
                  <a:pt x="238" y="777"/>
                </a:lnTo>
                <a:lnTo>
                  <a:pt x="221" y="710"/>
                </a:lnTo>
                <a:lnTo>
                  <a:pt x="204" y="625"/>
                </a:lnTo>
                <a:lnTo>
                  <a:pt x="204" y="541"/>
                </a:lnTo>
                <a:lnTo>
                  <a:pt x="187" y="473"/>
                </a:lnTo>
                <a:lnTo>
                  <a:pt x="170" y="406"/>
                </a:lnTo>
                <a:lnTo>
                  <a:pt x="170" y="355"/>
                </a:lnTo>
                <a:lnTo>
                  <a:pt x="153" y="304"/>
                </a:lnTo>
                <a:lnTo>
                  <a:pt x="153" y="271"/>
                </a:lnTo>
                <a:lnTo>
                  <a:pt x="136" y="237"/>
                </a:lnTo>
                <a:lnTo>
                  <a:pt x="136" y="220"/>
                </a:lnTo>
                <a:lnTo>
                  <a:pt x="102" y="169"/>
                </a:lnTo>
                <a:lnTo>
                  <a:pt x="51" y="118"/>
                </a:lnTo>
                <a:lnTo>
                  <a:pt x="34" y="85"/>
                </a:lnTo>
                <a:lnTo>
                  <a:pt x="17" y="68"/>
                </a:lnTo>
                <a:lnTo>
                  <a:pt x="0" y="51"/>
                </a:lnTo>
                <a:lnTo>
                  <a:pt x="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28" name="Freeform 32"/>
          <p:cNvSpPr/>
          <p:nvPr/>
        </p:nvSpPr>
        <p:spPr>
          <a:xfrm>
            <a:off x="7880350" y="2176463"/>
            <a:ext cx="280988" cy="6762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42" h="1064">
                <a:moveTo>
                  <a:pt x="119" y="101"/>
                </a:moveTo>
                <a:lnTo>
                  <a:pt x="85" y="50"/>
                </a:lnTo>
                <a:lnTo>
                  <a:pt x="85" y="33"/>
                </a:lnTo>
                <a:lnTo>
                  <a:pt x="102" y="16"/>
                </a:lnTo>
                <a:lnTo>
                  <a:pt x="102" y="0"/>
                </a:lnTo>
                <a:lnTo>
                  <a:pt x="136" y="0"/>
                </a:lnTo>
                <a:lnTo>
                  <a:pt x="187" y="0"/>
                </a:lnTo>
                <a:lnTo>
                  <a:pt x="255" y="33"/>
                </a:lnTo>
                <a:lnTo>
                  <a:pt x="340" y="50"/>
                </a:lnTo>
                <a:lnTo>
                  <a:pt x="391" y="84"/>
                </a:lnTo>
                <a:lnTo>
                  <a:pt x="425" y="118"/>
                </a:lnTo>
                <a:lnTo>
                  <a:pt x="442" y="135"/>
                </a:lnTo>
                <a:lnTo>
                  <a:pt x="425" y="202"/>
                </a:lnTo>
                <a:lnTo>
                  <a:pt x="391" y="253"/>
                </a:lnTo>
                <a:lnTo>
                  <a:pt x="391" y="270"/>
                </a:lnTo>
                <a:lnTo>
                  <a:pt x="357" y="304"/>
                </a:lnTo>
                <a:lnTo>
                  <a:pt x="340" y="354"/>
                </a:lnTo>
                <a:lnTo>
                  <a:pt x="323" y="388"/>
                </a:lnTo>
                <a:lnTo>
                  <a:pt x="289" y="456"/>
                </a:lnTo>
                <a:lnTo>
                  <a:pt x="272" y="523"/>
                </a:lnTo>
                <a:lnTo>
                  <a:pt x="238" y="608"/>
                </a:lnTo>
                <a:lnTo>
                  <a:pt x="187" y="692"/>
                </a:lnTo>
                <a:lnTo>
                  <a:pt x="153" y="777"/>
                </a:lnTo>
                <a:lnTo>
                  <a:pt x="119" y="844"/>
                </a:lnTo>
                <a:lnTo>
                  <a:pt x="102" y="912"/>
                </a:lnTo>
                <a:lnTo>
                  <a:pt x="68" y="963"/>
                </a:lnTo>
                <a:lnTo>
                  <a:pt x="51" y="1013"/>
                </a:lnTo>
                <a:lnTo>
                  <a:pt x="34" y="1047"/>
                </a:lnTo>
                <a:lnTo>
                  <a:pt x="17" y="1064"/>
                </a:lnTo>
                <a:lnTo>
                  <a:pt x="0" y="1047"/>
                </a:lnTo>
                <a:lnTo>
                  <a:pt x="0" y="1013"/>
                </a:lnTo>
                <a:lnTo>
                  <a:pt x="0" y="980"/>
                </a:lnTo>
                <a:lnTo>
                  <a:pt x="17" y="929"/>
                </a:lnTo>
                <a:lnTo>
                  <a:pt x="17" y="861"/>
                </a:lnTo>
                <a:lnTo>
                  <a:pt x="34" y="794"/>
                </a:lnTo>
                <a:lnTo>
                  <a:pt x="51" y="709"/>
                </a:lnTo>
                <a:lnTo>
                  <a:pt x="68" y="625"/>
                </a:lnTo>
                <a:lnTo>
                  <a:pt x="85" y="557"/>
                </a:lnTo>
                <a:lnTo>
                  <a:pt x="102" y="490"/>
                </a:lnTo>
                <a:lnTo>
                  <a:pt x="119" y="422"/>
                </a:lnTo>
                <a:lnTo>
                  <a:pt x="136" y="337"/>
                </a:lnTo>
                <a:lnTo>
                  <a:pt x="136" y="253"/>
                </a:lnTo>
                <a:lnTo>
                  <a:pt x="153" y="202"/>
                </a:lnTo>
                <a:lnTo>
                  <a:pt x="153" y="169"/>
                </a:lnTo>
                <a:lnTo>
                  <a:pt x="136" y="135"/>
                </a:lnTo>
                <a:lnTo>
                  <a:pt x="119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30" name="Freeform 34"/>
          <p:cNvSpPr/>
          <p:nvPr/>
        </p:nvSpPr>
        <p:spPr>
          <a:xfrm>
            <a:off x="7007225" y="2895600"/>
            <a:ext cx="1066800" cy="1062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81" h="1672">
                <a:moveTo>
                  <a:pt x="1222" y="1132"/>
                </a:moveTo>
                <a:lnTo>
                  <a:pt x="1138" y="1216"/>
                </a:lnTo>
                <a:lnTo>
                  <a:pt x="1070" y="1284"/>
                </a:lnTo>
                <a:lnTo>
                  <a:pt x="968" y="1351"/>
                </a:lnTo>
                <a:lnTo>
                  <a:pt x="866" y="1419"/>
                </a:lnTo>
                <a:lnTo>
                  <a:pt x="764" y="1470"/>
                </a:lnTo>
                <a:lnTo>
                  <a:pt x="645" y="1520"/>
                </a:lnTo>
                <a:lnTo>
                  <a:pt x="526" y="1571"/>
                </a:lnTo>
                <a:lnTo>
                  <a:pt x="407" y="1605"/>
                </a:lnTo>
                <a:lnTo>
                  <a:pt x="289" y="1638"/>
                </a:lnTo>
                <a:lnTo>
                  <a:pt x="204" y="1655"/>
                </a:lnTo>
                <a:lnTo>
                  <a:pt x="136" y="1672"/>
                </a:lnTo>
                <a:lnTo>
                  <a:pt x="102" y="1672"/>
                </a:lnTo>
                <a:lnTo>
                  <a:pt x="51" y="1672"/>
                </a:lnTo>
                <a:lnTo>
                  <a:pt x="0" y="1655"/>
                </a:lnTo>
                <a:lnTo>
                  <a:pt x="136" y="1605"/>
                </a:lnTo>
                <a:lnTo>
                  <a:pt x="238" y="1554"/>
                </a:lnTo>
                <a:lnTo>
                  <a:pt x="357" y="1520"/>
                </a:lnTo>
                <a:lnTo>
                  <a:pt x="441" y="1470"/>
                </a:lnTo>
                <a:lnTo>
                  <a:pt x="543" y="1419"/>
                </a:lnTo>
                <a:lnTo>
                  <a:pt x="611" y="1385"/>
                </a:lnTo>
                <a:lnTo>
                  <a:pt x="696" y="1351"/>
                </a:lnTo>
                <a:lnTo>
                  <a:pt x="764" y="1317"/>
                </a:lnTo>
                <a:lnTo>
                  <a:pt x="866" y="1233"/>
                </a:lnTo>
                <a:lnTo>
                  <a:pt x="968" y="1165"/>
                </a:lnTo>
                <a:lnTo>
                  <a:pt x="1053" y="1081"/>
                </a:lnTo>
                <a:lnTo>
                  <a:pt x="1121" y="996"/>
                </a:lnTo>
                <a:lnTo>
                  <a:pt x="1188" y="895"/>
                </a:lnTo>
                <a:lnTo>
                  <a:pt x="1239" y="777"/>
                </a:lnTo>
                <a:lnTo>
                  <a:pt x="1290" y="659"/>
                </a:lnTo>
                <a:lnTo>
                  <a:pt x="1341" y="523"/>
                </a:lnTo>
                <a:lnTo>
                  <a:pt x="1358" y="456"/>
                </a:lnTo>
                <a:lnTo>
                  <a:pt x="1375" y="388"/>
                </a:lnTo>
                <a:lnTo>
                  <a:pt x="1392" y="338"/>
                </a:lnTo>
                <a:lnTo>
                  <a:pt x="1409" y="287"/>
                </a:lnTo>
                <a:lnTo>
                  <a:pt x="1426" y="253"/>
                </a:lnTo>
                <a:lnTo>
                  <a:pt x="1426" y="219"/>
                </a:lnTo>
                <a:lnTo>
                  <a:pt x="1426" y="169"/>
                </a:lnTo>
                <a:lnTo>
                  <a:pt x="1409" y="118"/>
                </a:lnTo>
                <a:lnTo>
                  <a:pt x="1375" y="67"/>
                </a:lnTo>
                <a:lnTo>
                  <a:pt x="1358" y="50"/>
                </a:lnTo>
                <a:lnTo>
                  <a:pt x="1358" y="33"/>
                </a:lnTo>
                <a:lnTo>
                  <a:pt x="1375" y="16"/>
                </a:lnTo>
                <a:lnTo>
                  <a:pt x="1392" y="0"/>
                </a:lnTo>
                <a:lnTo>
                  <a:pt x="1426" y="0"/>
                </a:lnTo>
                <a:lnTo>
                  <a:pt x="1460" y="0"/>
                </a:lnTo>
                <a:lnTo>
                  <a:pt x="1511" y="16"/>
                </a:lnTo>
                <a:lnTo>
                  <a:pt x="1562" y="50"/>
                </a:lnTo>
                <a:lnTo>
                  <a:pt x="1613" y="101"/>
                </a:lnTo>
                <a:lnTo>
                  <a:pt x="1664" y="135"/>
                </a:lnTo>
                <a:lnTo>
                  <a:pt x="1681" y="169"/>
                </a:lnTo>
                <a:lnTo>
                  <a:pt x="1681" y="185"/>
                </a:lnTo>
                <a:lnTo>
                  <a:pt x="1681" y="236"/>
                </a:lnTo>
                <a:lnTo>
                  <a:pt x="1647" y="287"/>
                </a:lnTo>
                <a:lnTo>
                  <a:pt x="1613" y="321"/>
                </a:lnTo>
                <a:lnTo>
                  <a:pt x="1596" y="371"/>
                </a:lnTo>
                <a:lnTo>
                  <a:pt x="1579" y="422"/>
                </a:lnTo>
                <a:lnTo>
                  <a:pt x="1562" y="490"/>
                </a:lnTo>
                <a:lnTo>
                  <a:pt x="1528" y="574"/>
                </a:lnTo>
                <a:lnTo>
                  <a:pt x="1477" y="692"/>
                </a:lnTo>
                <a:lnTo>
                  <a:pt x="1426" y="827"/>
                </a:lnTo>
                <a:lnTo>
                  <a:pt x="1358" y="946"/>
                </a:lnTo>
                <a:lnTo>
                  <a:pt x="1290" y="1047"/>
                </a:lnTo>
                <a:lnTo>
                  <a:pt x="1222" y="11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29" name="Freeform 33"/>
          <p:cNvSpPr/>
          <p:nvPr/>
        </p:nvSpPr>
        <p:spPr>
          <a:xfrm>
            <a:off x="7297738" y="3098800"/>
            <a:ext cx="1584325" cy="923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96" h="1453">
                <a:moveTo>
                  <a:pt x="85" y="152"/>
                </a:moveTo>
                <a:lnTo>
                  <a:pt x="34" y="118"/>
                </a:lnTo>
                <a:lnTo>
                  <a:pt x="0" y="101"/>
                </a:lnTo>
                <a:lnTo>
                  <a:pt x="0" y="84"/>
                </a:lnTo>
                <a:lnTo>
                  <a:pt x="17" y="67"/>
                </a:lnTo>
                <a:lnTo>
                  <a:pt x="51" y="33"/>
                </a:lnTo>
                <a:lnTo>
                  <a:pt x="102" y="0"/>
                </a:lnTo>
                <a:lnTo>
                  <a:pt x="153" y="0"/>
                </a:lnTo>
                <a:lnTo>
                  <a:pt x="187" y="17"/>
                </a:lnTo>
                <a:lnTo>
                  <a:pt x="238" y="50"/>
                </a:lnTo>
                <a:lnTo>
                  <a:pt x="323" y="101"/>
                </a:lnTo>
                <a:lnTo>
                  <a:pt x="442" y="185"/>
                </a:lnTo>
                <a:lnTo>
                  <a:pt x="561" y="287"/>
                </a:lnTo>
                <a:lnTo>
                  <a:pt x="680" y="388"/>
                </a:lnTo>
                <a:lnTo>
                  <a:pt x="815" y="490"/>
                </a:lnTo>
                <a:lnTo>
                  <a:pt x="968" y="608"/>
                </a:lnTo>
                <a:lnTo>
                  <a:pt x="1104" y="726"/>
                </a:lnTo>
                <a:lnTo>
                  <a:pt x="1240" y="827"/>
                </a:lnTo>
                <a:lnTo>
                  <a:pt x="1359" y="912"/>
                </a:lnTo>
                <a:lnTo>
                  <a:pt x="1477" y="980"/>
                </a:lnTo>
                <a:lnTo>
                  <a:pt x="1596" y="1030"/>
                </a:lnTo>
                <a:lnTo>
                  <a:pt x="1715" y="1081"/>
                </a:lnTo>
                <a:lnTo>
                  <a:pt x="1817" y="1132"/>
                </a:lnTo>
                <a:lnTo>
                  <a:pt x="1919" y="1165"/>
                </a:lnTo>
                <a:lnTo>
                  <a:pt x="2123" y="1216"/>
                </a:lnTo>
                <a:lnTo>
                  <a:pt x="2326" y="1267"/>
                </a:lnTo>
                <a:lnTo>
                  <a:pt x="2394" y="1301"/>
                </a:lnTo>
                <a:lnTo>
                  <a:pt x="2445" y="1317"/>
                </a:lnTo>
                <a:lnTo>
                  <a:pt x="2479" y="1334"/>
                </a:lnTo>
                <a:lnTo>
                  <a:pt x="2496" y="1351"/>
                </a:lnTo>
                <a:lnTo>
                  <a:pt x="2479" y="1368"/>
                </a:lnTo>
                <a:lnTo>
                  <a:pt x="2445" y="1385"/>
                </a:lnTo>
                <a:lnTo>
                  <a:pt x="2377" y="1402"/>
                </a:lnTo>
                <a:lnTo>
                  <a:pt x="2292" y="1419"/>
                </a:lnTo>
                <a:lnTo>
                  <a:pt x="2089" y="1453"/>
                </a:lnTo>
                <a:lnTo>
                  <a:pt x="1868" y="1453"/>
                </a:lnTo>
                <a:lnTo>
                  <a:pt x="1783" y="1453"/>
                </a:lnTo>
                <a:lnTo>
                  <a:pt x="1698" y="1453"/>
                </a:lnTo>
                <a:lnTo>
                  <a:pt x="1647" y="1436"/>
                </a:lnTo>
                <a:lnTo>
                  <a:pt x="1613" y="1436"/>
                </a:lnTo>
                <a:lnTo>
                  <a:pt x="1562" y="1402"/>
                </a:lnTo>
                <a:lnTo>
                  <a:pt x="1511" y="1368"/>
                </a:lnTo>
                <a:lnTo>
                  <a:pt x="1460" y="1317"/>
                </a:lnTo>
                <a:lnTo>
                  <a:pt x="1393" y="1267"/>
                </a:lnTo>
                <a:lnTo>
                  <a:pt x="1308" y="1165"/>
                </a:lnTo>
                <a:lnTo>
                  <a:pt x="1206" y="1064"/>
                </a:lnTo>
                <a:lnTo>
                  <a:pt x="1070" y="946"/>
                </a:lnTo>
                <a:lnTo>
                  <a:pt x="917" y="811"/>
                </a:lnTo>
                <a:lnTo>
                  <a:pt x="764" y="659"/>
                </a:lnTo>
                <a:lnTo>
                  <a:pt x="629" y="540"/>
                </a:lnTo>
                <a:lnTo>
                  <a:pt x="510" y="422"/>
                </a:lnTo>
                <a:lnTo>
                  <a:pt x="408" y="338"/>
                </a:lnTo>
                <a:lnTo>
                  <a:pt x="323" y="270"/>
                </a:lnTo>
                <a:lnTo>
                  <a:pt x="255" y="202"/>
                </a:lnTo>
                <a:lnTo>
                  <a:pt x="221" y="169"/>
                </a:lnTo>
                <a:lnTo>
                  <a:pt x="187" y="152"/>
                </a:lnTo>
                <a:lnTo>
                  <a:pt x="136" y="152"/>
                </a:lnTo>
                <a:lnTo>
                  <a:pt x="85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8" grpId="0"/>
      <p:bldP spid="2" grpId="0"/>
      <p:bldP spid="34" grpId="0"/>
      <p:bldP spid="35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8" y="311150"/>
            <a:ext cx="2586038" cy="6016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7587" name="组合 3"/>
          <p:cNvGrpSpPr/>
          <p:nvPr/>
        </p:nvGrpSpPr>
        <p:grpSpPr>
          <a:xfrm>
            <a:off x="244475" y="1382395"/>
            <a:ext cx="2593975" cy="666750"/>
            <a:chOff x="3711597" y="1189830"/>
            <a:chExt cx="2593669" cy="666750"/>
          </a:xfrm>
        </p:grpSpPr>
        <p:sp>
          <p:nvSpPr>
            <p:cNvPr id="8" name="圆角矩形 7"/>
            <p:cNvSpPr/>
            <p:nvPr/>
          </p:nvSpPr>
          <p:spPr>
            <a:xfrm>
              <a:off x="4527476" y="1327943"/>
              <a:ext cx="1777790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7589" name="图片 9" descr="boo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1597" y="1189830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590" name="文本框 16"/>
            <p:cNvSpPr txBox="1"/>
            <p:nvPr/>
          </p:nvSpPr>
          <p:spPr>
            <a:xfrm>
              <a:off x="4786874" y="1346993"/>
              <a:ext cx="1518392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 dirty="0">
                  <a:latin typeface="Adobe 黑体 Std R" pitchFamily="34" charset="-122"/>
                  <a:ea typeface="Adobe 黑体 Std R" pitchFamily="34" charset="-122"/>
                </a:rPr>
                <a:t>推荐阅读</a:t>
              </a:r>
            </a:p>
          </p:txBody>
        </p:sp>
      </p:grpSp>
      <p:pic>
        <p:nvPicPr>
          <p:cNvPr id="67591" name="图片 8" descr="0027lSF3ty6G7pc2Hote9&amp;69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638" y="2584450"/>
            <a:ext cx="2060575" cy="2743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8610" name="组合 5"/>
          <p:cNvGrpSpPr/>
          <p:nvPr/>
        </p:nvGrpSpPr>
        <p:grpSpPr>
          <a:xfrm>
            <a:off x="3756660" y="1333500"/>
            <a:ext cx="2593975" cy="666750"/>
            <a:chOff x="3711597" y="1189830"/>
            <a:chExt cx="2593669" cy="666750"/>
          </a:xfrm>
        </p:grpSpPr>
        <p:sp>
          <p:nvSpPr>
            <p:cNvPr id="7" name="圆角矩形 6"/>
            <p:cNvSpPr/>
            <p:nvPr/>
          </p:nvSpPr>
          <p:spPr>
            <a:xfrm>
              <a:off x="4527476" y="1327943"/>
              <a:ext cx="1777790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8612" name="图片 9" descr="boo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1597" y="1189830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8613" name="文本框 16"/>
            <p:cNvSpPr txBox="1"/>
            <p:nvPr/>
          </p:nvSpPr>
          <p:spPr>
            <a:xfrm>
              <a:off x="4786874" y="1346993"/>
              <a:ext cx="1518392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 dirty="0">
                  <a:latin typeface="Adobe 黑体 Std R" pitchFamily="34" charset="-122"/>
                  <a:ea typeface="Adobe 黑体 Std R" pitchFamily="34" charset="-122"/>
                </a:rPr>
                <a:t>国学诵读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91635" y="2049145"/>
            <a:ext cx="254000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6223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爆竹声中一岁除，春风送暖入屠苏； 千门万户瞳瞳日，总把新桃换旧符。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0" algn="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——《</a:t>
            </a:r>
            <a:r>
              <a:rPr lang="zh-CN" altLang="en-US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元日</a:t>
            </a:r>
            <a:r>
              <a:rPr lang="en-US" altLang="zh-CN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》 </a:t>
            </a:r>
            <a:r>
              <a:rPr lang="zh-CN" altLang="en-US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王安石</a:t>
            </a:r>
            <a:endParaRPr kumimoji="0" lang="zh-CN" altLang="en-US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6223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noProof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清明时节雨纷纷，路上行人欲断魂。 借问酒家何处有？牧童遥指杏花村。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0" algn="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——《</a:t>
            </a:r>
            <a:r>
              <a:rPr lang="zh-CN" altLang="en-US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清明</a:t>
            </a:r>
            <a:r>
              <a:rPr lang="en-US" altLang="zh-CN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杜牧</a:t>
            </a:r>
            <a:endParaRPr lang="zh-CN" altLang="en-US"/>
          </a:p>
        </p:txBody>
      </p:sp>
      <p:grpSp>
        <p:nvGrpSpPr>
          <p:cNvPr id="69633" name="组合 6"/>
          <p:cNvGrpSpPr/>
          <p:nvPr/>
        </p:nvGrpSpPr>
        <p:grpSpPr>
          <a:xfrm>
            <a:off x="7661275" y="1388110"/>
            <a:ext cx="3849688" cy="666750"/>
            <a:chOff x="3711597" y="1189830"/>
            <a:chExt cx="3849867" cy="666750"/>
          </a:xfrm>
        </p:grpSpPr>
        <p:sp>
          <p:nvSpPr>
            <p:cNvPr id="3" name="圆角矩形 2"/>
            <p:cNvSpPr/>
            <p:nvPr/>
          </p:nvSpPr>
          <p:spPr>
            <a:xfrm>
              <a:off x="4527610" y="1327943"/>
              <a:ext cx="3033854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635" name="文本框 16"/>
            <p:cNvSpPr txBox="1"/>
            <p:nvPr/>
          </p:nvSpPr>
          <p:spPr>
            <a:xfrm>
              <a:off x="4786874" y="1346993"/>
              <a:ext cx="277459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 dirty="0">
                  <a:latin typeface="Adobe 黑体 Std R" pitchFamily="34" charset="-122"/>
                  <a:ea typeface="Adobe 黑体 Std R" pitchFamily="34" charset="-122"/>
                </a:rPr>
                <a:t>走进中华传统文化</a:t>
              </a:r>
            </a:p>
          </p:txBody>
        </p:sp>
        <p:pic>
          <p:nvPicPr>
            <p:cNvPr id="69636" name="图片 9" descr="boo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1597" y="1189830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9637" name="内容占位符 2"/>
          <p:cNvSpPr txBox="1"/>
          <p:nvPr/>
        </p:nvSpPr>
        <p:spPr>
          <a:xfrm>
            <a:off x="7660958" y="2262505"/>
            <a:ext cx="2484437" cy="635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charset="0"/>
              </a:rPr>
              <a:t>【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charset="0"/>
              </a:rPr>
              <a:t>春联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charset="0"/>
              </a:rPr>
              <a:t>】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95210" y="3306445"/>
            <a:ext cx="458279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33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据说贴春联的习俗，大约始于一千多年前的后蜀时期，这是有史为证的。此外根据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玉烛宝典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燕京岁时记</a:t>
            </a:r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等著作记载，春联的原始形式就是人们所说的“桃符”。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  <a:p>
            <a:pPr indent="53340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自定义</PresentationFormat>
  <Paragraphs>64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pha</cp:lastModifiedBy>
  <cp:revision>2</cp:revision>
  <dcterms:created xsi:type="dcterms:W3CDTF">2018-12-03T07:58:49Z</dcterms:created>
  <dcterms:modified xsi:type="dcterms:W3CDTF">2019-01-26T08:24:43Z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