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31"/>
  </p:notesMasterIdLst>
  <p:sldIdLst>
    <p:sldId id="266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4" r:id="rId20"/>
    <p:sldId id="286" r:id="rId21"/>
    <p:sldId id="285" r:id="rId22"/>
    <p:sldId id="283" r:id="rId23"/>
    <p:sldId id="265" r:id="rId24"/>
    <p:sldId id="264" r:id="rId25"/>
    <p:sldId id="263" r:id="rId26"/>
    <p:sldId id="262" r:id="rId27"/>
    <p:sldId id="261" r:id="rId28"/>
    <p:sldId id="287" r:id="rId29"/>
    <p:sldId id="288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70591-A8F2-4B08-B1C5-18DD58198779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AE30-793F-4AA9-B180-1F571708CB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7134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AE30-793F-4AA9-B180-1F571708CB72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059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724F-3B20-4E57-9EF6-79E9F7E97D1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C51E-6C5F-4B2D-95A8-D94E9A9AB4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724F-3B20-4E57-9EF6-79E9F7E97D1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C51E-6C5F-4B2D-95A8-D94E9A9AB4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724F-3B20-4E57-9EF6-79E9F7E97D1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C51E-6C5F-4B2D-95A8-D94E9A9AB4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88940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A65F5-9BA8-4400-B38B-F80C9B04B2B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7729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7142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724F-3B20-4E57-9EF6-79E9F7E97D1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C51E-6C5F-4B2D-95A8-D94E9A9AB4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724F-3B20-4E57-9EF6-79E9F7E97D1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C51E-6C5F-4B2D-95A8-D94E9A9AB4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724F-3B20-4E57-9EF6-79E9F7E97D1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C51E-6C5F-4B2D-95A8-D94E9A9AB4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724F-3B20-4E57-9EF6-79E9F7E97D1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C51E-6C5F-4B2D-95A8-D94E9A9AB4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724F-3B20-4E57-9EF6-79E9F7E97D1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C51E-6C5F-4B2D-95A8-D94E9A9AB4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724F-3B20-4E57-9EF6-79E9F7E97D1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C51E-6C5F-4B2D-95A8-D94E9A9AB4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724F-3B20-4E57-9EF6-79E9F7E97D1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C51E-6C5F-4B2D-95A8-D94E9A9AB4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724F-3B20-4E57-9EF6-79E9F7E97D1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36C51E-6C5F-4B2D-95A8-D94E9A9AB46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94724F-3B20-4E57-9EF6-79E9F7E97D1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36C51E-6C5F-4B2D-95A8-D94E9A9AB46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"/>
          <p:cNvSpPr txBox="1">
            <a:spLocks noChangeArrowheads="1"/>
          </p:cNvSpPr>
          <p:nvPr/>
        </p:nvSpPr>
        <p:spPr bwMode="auto">
          <a:xfrm>
            <a:off x="467715" y="1412860"/>
            <a:ext cx="81613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44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4400" b="1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9600" b="1" dirty="0" smtClean="0">
                <a:latin typeface="楷体" pitchFamily="49" charset="-122"/>
                <a:ea typeface="楷体" pitchFamily="49" charset="-122"/>
              </a:rPr>
              <a:t>贝</a:t>
            </a:r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6000" b="1" dirty="0">
                <a:latin typeface="楷体" pitchFamily="49" charset="-122"/>
                <a:ea typeface="楷体" pitchFamily="49" charset="-122"/>
              </a:rPr>
              <a:t>的故事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912" y="357301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第一课时</a:t>
            </a:r>
            <a:endParaRPr lang="zh-CN" altLang="en-US" sz="360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85723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统编语文教材小学二年级下册第三单元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411505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1" descr="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484784"/>
            <a:ext cx="2819400" cy="272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09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4" descr="192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2925" y="1484784"/>
            <a:ext cx="2819400" cy="278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79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组合 78"/>
          <p:cNvGrpSpPr>
            <a:grpSpLocks/>
          </p:cNvGrpSpPr>
          <p:nvPr/>
        </p:nvGrpSpPr>
        <p:grpSpPr bwMode="auto">
          <a:xfrm>
            <a:off x="2035176" y="1844824"/>
            <a:ext cx="1704975" cy="1656143"/>
            <a:chOff x="3460647" y="256168"/>
            <a:chExt cx="1138860" cy="1133997"/>
          </a:xfrm>
        </p:grpSpPr>
        <p:cxnSp>
          <p:nvCxnSpPr>
            <p:cNvPr id="35842" name="直接连接符 4"/>
            <p:cNvCxnSpPr>
              <a:cxnSpLocks noChangeShapeType="1"/>
            </p:cNvCxnSpPr>
            <p:nvPr/>
          </p:nvCxnSpPr>
          <p:spPr bwMode="auto">
            <a:xfrm>
              <a:off x="3467101" y="806661"/>
              <a:ext cx="11324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43" name="直接连接符 6"/>
            <p:cNvCxnSpPr>
              <a:cxnSpLocks noChangeShapeType="1"/>
            </p:cNvCxnSpPr>
            <p:nvPr/>
          </p:nvCxnSpPr>
          <p:spPr bwMode="auto">
            <a:xfrm>
              <a:off x="4026560" y="256168"/>
              <a:ext cx="0" cy="11339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5844" name="矩形 1"/>
            <p:cNvSpPr>
              <a:spLocks noChangeArrowheads="1"/>
            </p:cNvSpPr>
            <p:nvPr/>
          </p:nvSpPr>
          <p:spPr bwMode="auto">
            <a:xfrm>
              <a:off x="3460647" y="256251"/>
              <a:ext cx="1132406" cy="113391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6600">
                <a:solidFill>
                  <a:srgbClr val="0000FF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35845" name="TextBox 1"/>
          <p:cNvSpPr txBox="1">
            <a:spLocks noChangeArrowheads="1"/>
          </p:cNvSpPr>
          <p:nvPr/>
        </p:nvSpPr>
        <p:spPr bwMode="auto">
          <a:xfrm>
            <a:off x="2035175" y="1573049"/>
            <a:ext cx="160655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115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骨</a:t>
            </a:r>
          </a:p>
        </p:txBody>
      </p:sp>
      <p:sp>
        <p:nvSpPr>
          <p:cNvPr id="35846" name="文本框 12"/>
          <p:cNvSpPr txBox="1">
            <a:spLocks noChangeArrowheads="1"/>
          </p:cNvSpPr>
          <p:nvPr/>
        </p:nvSpPr>
        <p:spPr bwMode="auto">
          <a:xfrm>
            <a:off x="4330700" y="283633"/>
            <a:ext cx="33376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8000" b="1" dirty="0" err="1" smtClean="0">
                <a:latin typeface="黑体" pitchFamily="49" charset="-122"/>
                <a:ea typeface="黑体" pitchFamily="49" charset="-122"/>
              </a:rPr>
              <a:t>ɡ</a:t>
            </a:r>
            <a:r>
              <a:rPr lang="en-US" altLang="zh-CN" sz="7200" b="1" dirty="0" err="1" smtClean="0">
                <a:latin typeface="黑体" pitchFamily="49" charset="-122"/>
                <a:ea typeface="黑体" pitchFamily="49" charset="-122"/>
              </a:rPr>
              <a:t>ŭ</a:t>
            </a:r>
            <a:r>
              <a:rPr lang="en-US" altLang="zh-CN" sz="72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骨头</a:t>
            </a:r>
            <a:endParaRPr lang="en-US" altLang="zh-CN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3898900" y="891118"/>
            <a:ext cx="431800" cy="2880783"/>
          </a:xfrm>
          <a:prstGeom prst="leftBrac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330700" y="2224618"/>
            <a:ext cx="254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8000" b="1">
                <a:latin typeface="黑体" pitchFamily="49" charset="-122"/>
                <a:ea typeface="黑体" pitchFamily="49" charset="-122"/>
              </a:rPr>
              <a:t>ɡ</a:t>
            </a:r>
            <a:r>
              <a:rPr lang="en-US" altLang="zh-CN" sz="7200" b="1">
                <a:latin typeface="黑体" pitchFamily="49" charset="-122"/>
                <a:ea typeface="黑体" pitchFamily="49" charset="-122"/>
              </a:rPr>
              <a:t>ū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740400" y="2827867"/>
            <a:ext cx="22177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en-US" sz="4400"/>
              <a:t>花骨朵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351588" y="2347384"/>
            <a:ext cx="254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ɡū</a:t>
            </a:r>
          </a:p>
        </p:txBody>
      </p:sp>
    </p:spTree>
    <p:extLst>
      <p:ext uri="{BB962C8B-B14F-4D97-AF65-F5344CB8AC3E}">
        <p14:creationId xmlns:p14="http://schemas.microsoft.com/office/powerpoint/2010/main" xmlns="" val="61529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1" descr="128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340767"/>
            <a:ext cx="2819400" cy="298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05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2" descr="88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6726" y="1412777"/>
            <a:ext cx="2817813" cy="294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89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1" descr="8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8800" y="1472116"/>
            <a:ext cx="2819400" cy="303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24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文本框 1"/>
          <p:cNvSpPr txBox="1">
            <a:spLocks noChangeArrowheads="1"/>
          </p:cNvSpPr>
          <p:nvPr/>
        </p:nvSpPr>
        <p:spPr bwMode="auto">
          <a:xfrm>
            <a:off x="1115616" y="1336708"/>
            <a:ext cx="65181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珍贵  贝壳  饰品  钱币</a:t>
            </a:r>
            <a:r>
              <a:rPr lang="zh-CN" altLang="en-US" sz="3600" dirty="0"/>
              <a:t> </a:t>
            </a:r>
          </a:p>
        </p:txBody>
      </p:sp>
      <p:sp>
        <p:nvSpPr>
          <p:cNvPr id="40962" name="文本框 2"/>
          <p:cNvSpPr txBox="1">
            <a:spLocks noChangeArrowheads="1"/>
          </p:cNvSpPr>
          <p:nvPr/>
        </p:nvSpPr>
        <p:spPr bwMode="auto">
          <a:xfrm>
            <a:off x="827584" y="2564904"/>
            <a:ext cx="748883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3600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6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古时候，人们觉得（    ）很漂亮</a:t>
            </a:r>
            <a:r>
              <a:rPr lang="zh-CN" altLang="en-US" sz="36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，很</a:t>
            </a:r>
            <a:r>
              <a:rPr lang="zh-CN" altLang="en-US" sz="36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（    ），喜欢把它们当作（    ）戴在身上。</a:t>
            </a:r>
          </a:p>
        </p:txBody>
      </p:sp>
    </p:spTree>
    <p:extLst>
      <p:ext uri="{BB962C8B-B14F-4D97-AF65-F5344CB8AC3E}">
        <p14:creationId xmlns:p14="http://schemas.microsoft.com/office/powerpoint/2010/main" xmlns="" val="241941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683568" y="2060848"/>
            <a:ext cx="135630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115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漂</a:t>
            </a:r>
          </a:p>
        </p:txBody>
      </p:sp>
      <p:sp>
        <p:nvSpPr>
          <p:cNvPr id="43010" name="文本框 12"/>
          <p:cNvSpPr txBox="1">
            <a:spLocks noChangeArrowheads="1"/>
          </p:cNvSpPr>
          <p:nvPr/>
        </p:nvSpPr>
        <p:spPr bwMode="auto">
          <a:xfrm>
            <a:off x="2852738" y="428471"/>
            <a:ext cx="531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7200" b="1" dirty="0" err="1" smtClean="0">
                <a:latin typeface="黑体" pitchFamily="49" charset="-122"/>
                <a:ea typeface="黑体" pitchFamily="49" charset="-122"/>
              </a:rPr>
              <a:t>Piào</a:t>
            </a:r>
            <a:r>
              <a:rPr lang="en-US" altLang="zh-CN" sz="72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4400" dirty="0" smtClean="0">
                <a:latin typeface="黑体" pitchFamily="49" charset="-122"/>
                <a:ea typeface="黑体" pitchFamily="49" charset="-122"/>
              </a:rPr>
              <a:t>漂亮</a:t>
            </a:r>
            <a:endParaRPr lang="en-US" altLang="zh-CN" sz="4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2420938" y="1124744"/>
            <a:ext cx="431800" cy="4286548"/>
          </a:xfrm>
          <a:prstGeom prst="leftBrac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852738" y="2131484"/>
            <a:ext cx="254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7200" b="1" dirty="0" err="1">
                <a:latin typeface="黑体" pitchFamily="49" charset="-122"/>
                <a:ea typeface="黑体" pitchFamily="49" charset="-122"/>
              </a:rPr>
              <a:t>piāo</a:t>
            </a:r>
            <a:endParaRPr lang="en-US" altLang="zh-CN" sz="7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852738" y="4353984"/>
            <a:ext cx="254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7200" b="1">
                <a:latin typeface="黑体" pitchFamily="49" charset="-122"/>
                <a:ea typeface="黑体" pitchFamily="49" charset="-122"/>
              </a:rPr>
              <a:t>piǎo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716016" y="2419351"/>
            <a:ext cx="41941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en-US" sz="4400" dirty="0"/>
              <a:t>漂浮  漂流  漂游 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043488" y="4641851"/>
            <a:ext cx="3270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en-US" sz="4400" dirty="0"/>
              <a:t>漂白  漂洗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129213" y="4129618"/>
            <a:ext cx="254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piǎo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351588" y="4129618"/>
            <a:ext cx="254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piǎo</a:t>
            </a:r>
          </a:p>
        </p:txBody>
      </p:sp>
    </p:spTree>
    <p:extLst>
      <p:ext uri="{BB962C8B-B14F-4D97-AF65-F5344CB8AC3E}">
        <p14:creationId xmlns:p14="http://schemas.microsoft.com/office/powerpoint/2010/main" xmlns="" val="4718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"/>
          <p:cNvSpPr txBox="1">
            <a:spLocks noChangeArrowheads="1"/>
          </p:cNvSpPr>
          <p:nvPr/>
        </p:nvSpPr>
        <p:spPr bwMode="auto">
          <a:xfrm>
            <a:off x="474107" y="1454309"/>
            <a:ext cx="160655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115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漂</a:t>
            </a:r>
          </a:p>
        </p:txBody>
      </p:sp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4929187" y="1340768"/>
            <a:ext cx="167798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115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飘</a:t>
            </a:r>
          </a:p>
        </p:txBody>
      </p:sp>
      <p:sp>
        <p:nvSpPr>
          <p:cNvPr id="4" name="等腰三角形 3"/>
          <p:cNvSpPr/>
          <p:nvPr/>
        </p:nvSpPr>
        <p:spPr>
          <a:xfrm>
            <a:off x="1114723" y="3356992"/>
            <a:ext cx="288925" cy="239184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5" name="等腰三角形 4"/>
          <p:cNvSpPr/>
          <p:nvPr/>
        </p:nvSpPr>
        <p:spPr>
          <a:xfrm>
            <a:off x="5761862" y="3372907"/>
            <a:ext cx="250298" cy="313308"/>
          </a:xfrm>
          <a:prstGeom prst="triangle">
            <a:avLst>
              <a:gd name="adj" fmla="val 42974"/>
            </a:avLst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607175" y="2276872"/>
            <a:ext cx="3270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en-US" sz="4400" dirty="0"/>
              <a:t>飘浮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071974" y="2387599"/>
            <a:ext cx="3270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en-US" sz="4400" dirty="0"/>
              <a:t>漂浮</a:t>
            </a:r>
          </a:p>
        </p:txBody>
      </p:sp>
    </p:spTree>
    <p:extLst>
      <p:ext uri="{BB962C8B-B14F-4D97-AF65-F5344CB8AC3E}">
        <p14:creationId xmlns:p14="http://schemas.microsoft.com/office/powerpoint/2010/main" xmlns="" val="200223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"/>
          <p:cNvSpPr txBox="1">
            <a:spLocks noChangeArrowheads="1"/>
          </p:cNvSpPr>
          <p:nvPr/>
        </p:nvSpPr>
        <p:spPr bwMode="auto">
          <a:xfrm>
            <a:off x="467715" y="1412860"/>
            <a:ext cx="81613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44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4400" b="1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9600" b="1" dirty="0" smtClean="0">
                <a:latin typeface="楷体" pitchFamily="49" charset="-122"/>
                <a:ea typeface="楷体" pitchFamily="49" charset="-122"/>
              </a:rPr>
              <a:t>贝</a:t>
            </a:r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6000" b="1" dirty="0">
                <a:latin typeface="楷体" pitchFamily="49" charset="-122"/>
                <a:ea typeface="楷体" pitchFamily="49" charset="-122"/>
              </a:rPr>
              <a:t>的故事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912" y="350100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第二课时</a:t>
            </a:r>
            <a:endParaRPr lang="zh-CN" altLang="en-US" sz="3600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5954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3834" y="980728"/>
            <a:ext cx="2913520" cy="652054"/>
          </a:xfrm>
        </p:spPr>
        <p:txBody>
          <a:bodyPr>
            <a:normAutofit fontScale="90000"/>
          </a:bodyPr>
          <a:lstStyle/>
          <a:p>
            <a:r>
              <a:rPr lang="zh-CN" altLang="en-US" b="0" dirty="0" smtClean="0">
                <a:solidFill>
                  <a:srgbClr val="C00000"/>
                </a:solidFill>
              </a:rPr>
              <a:t>慧眼</a:t>
            </a:r>
            <a:r>
              <a:rPr lang="zh-CN" altLang="en-US" b="0" dirty="0">
                <a:solidFill>
                  <a:srgbClr val="C00000"/>
                </a:solidFill>
              </a:rPr>
              <a:t>识字：</a:t>
            </a:r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104998"/>
            <a:ext cx="1018356" cy="1296144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153610"/>
            <a:ext cx="1016352" cy="1247532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153610"/>
            <a:ext cx="1008112" cy="127539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153610"/>
            <a:ext cx="1008112" cy="127539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2204864"/>
            <a:ext cx="936104" cy="1196277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628" y="2204863"/>
            <a:ext cx="887796" cy="11962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4644" y="4221088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/>
              <a:t>羊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3322" y="4221088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/>
              <a:t>耳</a:t>
            </a:r>
            <a:endParaRPr lang="zh-CN" alt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57354" y="4221088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/>
              <a:t>竹</a:t>
            </a:r>
            <a:endParaRPr lang="zh-CN" alt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25506" y="4221088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/>
              <a:t>鱼</a:t>
            </a:r>
            <a:endParaRPr lang="zh-CN" alt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87125" y="4161854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/>
              <a:t>网</a:t>
            </a:r>
            <a:endParaRPr lang="zh-CN" alt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7511261" y="4161854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/>
              <a:t>贝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12396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文本框 1"/>
          <p:cNvSpPr txBox="1">
            <a:spLocks noChangeArrowheads="1"/>
          </p:cNvSpPr>
          <p:nvPr/>
        </p:nvSpPr>
        <p:spPr bwMode="auto">
          <a:xfrm>
            <a:off x="467544" y="2132856"/>
            <a:ext cx="860774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甲骨文    贝壳     漂亮     珍贵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饰品      钱币     钱财     有关       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196752"/>
            <a:ext cx="2375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读一读：</a:t>
            </a:r>
            <a:endParaRPr lang="zh-CN" altLang="en-US" sz="4000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7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62445"/>
            <a:ext cx="2545483" cy="357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820184"/>
            <a:ext cx="2718569" cy="297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598739" y="579921"/>
            <a:ext cx="3946525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36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贝</a:t>
            </a:r>
            <a:r>
              <a:rPr lang="zh-CN" altLang="en-US" sz="32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36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字的</a:t>
            </a:r>
            <a:r>
              <a:rPr lang="zh-CN" altLang="en-US" sz="44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起源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885951" y="5049992"/>
            <a:ext cx="1439863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贝壳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553076" y="4977984"/>
            <a:ext cx="1439863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甲骨文</a:t>
            </a:r>
          </a:p>
        </p:txBody>
      </p:sp>
    </p:spTree>
    <p:extLst>
      <p:ext uri="{BB962C8B-B14F-4D97-AF65-F5344CB8AC3E}">
        <p14:creationId xmlns:p14="http://schemas.microsoft.com/office/powerpoint/2010/main" xmlns="" val="4671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文本框 1"/>
          <p:cNvSpPr txBox="1">
            <a:spLocks noChangeArrowheads="1"/>
          </p:cNvSpPr>
          <p:nvPr/>
        </p:nvSpPr>
        <p:spPr bwMode="auto">
          <a:xfrm>
            <a:off x="35496" y="1013827"/>
            <a:ext cx="8931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甲骨文 贝壳 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漂亮 珍贵 饰品 钱币 钱财 有关       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02284" y="1944107"/>
            <a:ext cx="824477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3399FF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古代</a:t>
            </a:r>
            <a:r>
              <a:rPr lang="en-US" altLang="zh-CN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32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      </a:t>
            </a:r>
            <a:r>
              <a:rPr lang="en-US" altLang="zh-CN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中的</a:t>
            </a:r>
            <a:r>
              <a:rPr lang="en-US" altLang="zh-CN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贝</a:t>
            </a:r>
            <a:r>
              <a:rPr lang="en-US" altLang="zh-CN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就是贝类的两扇</a:t>
            </a:r>
            <a:r>
              <a:rPr lang="zh-CN" altLang="en-US" sz="32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壳张开</a:t>
            </a: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的样子。古时候，人们觉得</a:t>
            </a:r>
            <a:r>
              <a:rPr lang="en-US" altLang="zh-CN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32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en-US" altLang="zh-CN" sz="32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很</a:t>
            </a:r>
            <a:r>
              <a:rPr lang="en-US" altLang="zh-CN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32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en-US" altLang="zh-CN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en-US" sz="32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，很</a:t>
            </a:r>
            <a:r>
              <a:rPr lang="en-US" altLang="zh-CN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32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en-US" altLang="zh-CN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，所以把它们作为</a:t>
            </a:r>
            <a:r>
              <a:rPr lang="en-US" altLang="zh-CN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(   </a:t>
            </a:r>
            <a:r>
              <a:rPr lang="en-US" altLang="zh-CN" sz="32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en-US" altLang="zh-CN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戴在身上，</a:t>
            </a:r>
            <a:r>
              <a:rPr lang="zh-CN" altLang="en-US" sz="32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而且</a:t>
            </a: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还把贝壳当作</a:t>
            </a:r>
            <a:r>
              <a:rPr lang="en-US" altLang="zh-CN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32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en-US" altLang="zh-CN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，所以用</a:t>
            </a:r>
            <a:r>
              <a:rPr lang="en-US" altLang="zh-CN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贝</a:t>
            </a:r>
            <a:r>
              <a:rPr lang="en-US" altLang="zh-CN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作偏旁</a:t>
            </a:r>
            <a:r>
              <a:rPr lang="zh-CN" altLang="en-US" sz="32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的字</a:t>
            </a: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大多与</a:t>
            </a:r>
            <a:r>
              <a:rPr lang="en-US" altLang="zh-CN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32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    </a:t>
            </a:r>
            <a:r>
              <a:rPr lang="en-US" altLang="zh-CN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有关。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907704" y="2132856"/>
            <a:ext cx="14205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甲骨文</a:t>
            </a:r>
            <a:endParaRPr lang="zh-CN" altLang="en-US" sz="3200" b="1" dirty="0">
              <a:solidFill>
                <a:srgbClr val="FF0000"/>
              </a:solidFill>
              <a:latin typeface="楷体" pitchFamily="49" charset="-122"/>
              <a:ea typeface="楷体" pitchFamily="49" charset="-122"/>
              <a:sym typeface="宋体" pitchFamily="2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364088" y="4284385"/>
            <a:ext cx="1008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钱币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947767" y="3564305"/>
            <a:ext cx="1008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饰品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55279" y="3564305"/>
            <a:ext cx="1008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珍贵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67544" y="3564305"/>
            <a:ext cx="1008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漂亮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515719" y="2844225"/>
            <a:ext cx="1008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贝壳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004048" y="5013176"/>
            <a:ext cx="1008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钱财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603" y="476672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填一填：</a:t>
            </a:r>
            <a:endParaRPr lang="zh-CN" altLang="en-US" sz="3600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0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7488832" cy="1296144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</a:rPr>
              <a:t>你还知道哪些字是“贝”字旁呢？</a:t>
            </a:r>
            <a:r>
              <a:rPr lang="zh-CN" altLang="en-US" sz="3600" dirty="0">
                <a:solidFill>
                  <a:srgbClr val="C00000"/>
                </a:solidFill>
              </a:rPr>
              <a:t/>
            </a:r>
            <a:br>
              <a:rPr lang="zh-CN" altLang="en-US" sz="3600" dirty="0">
                <a:solidFill>
                  <a:srgbClr val="C00000"/>
                </a:solidFill>
              </a:rPr>
            </a:b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5576" y="3573016"/>
            <a:ext cx="6624736" cy="954408"/>
          </a:xfrm>
        </p:spPr>
        <p:txBody>
          <a:bodyPr>
            <a:noAutofit/>
          </a:bodyPr>
          <a:lstStyle/>
          <a:p>
            <a:pPr algn="l"/>
            <a:r>
              <a:rPr lang="zh-CN" altLang="en-US" sz="4000" b="1" dirty="0"/>
              <a:t>财   </a:t>
            </a:r>
            <a:r>
              <a:rPr lang="zh-CN" altLang="en-US" sz="4000" b="1" dirty="0" smtClean="0"/>
              <a:t>  购     </a:t>
            </a:r>
            <a:r>
              <a:rPr lang="zh-CN" altLang="en-US" sz="4000" b="1" dirty="0"/>
              <a:t>贵 </a:t>
            </a:r>
            <a:r>
              <a:rPr lang="zh-CN" altLang="en-US" sz="4000" b="1" dirty="0" smtClean="0"/>
              <a:t>    赔     赚     </a:t>
            </a:r>
            <a:r>
              <a:rPr lang="zh-CN" altLang="en-US" sz="4000" b="1" dirty="0"/>
              <a:t>货</a:t>
            </a:r>
          </a:p>
        </p:txBody>
      </p:sp>
    </p:spTree>
    <p:extLst>
      <p:ext uri="{BB962C8B-B14F-4D97-AF65-F5344CB8AC3E}">
        <p14:creationId xmlns:p14="http://schemas.microsoft.com/office/powerpoint/2010/main" xmlns="" val="79552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556792"/>
            <a:ext cx="6840760" cy="1872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3645024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形声字</a:t>
            </a:r>
            <a:endParaRPr lang="zh-CN" altLang="en-US" sz="4400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9371" y="4514138"/>
            <a:ext cx="1572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铜  镜</a:t>
            </a:r>
            <a:endParaRPr lang="zh-CN" alt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452223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珠宝</a:t>
            </a:r>
            <a:endParaRPr lang="zh-CN" altLang="en-US" sz="4000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1907704" y="5157192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2699792" y="5157192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1259632" y="5037112"/>
            <a:ext cx="1296145" cy="608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1187343" y="5021478"/>
            <a:ext cx="504056" cy="6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43608" y="580526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形旁</a:t>
            </a:r>
            <a:endParaRPr lang="zh-CN" altLang="en-US" sz="3200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9535" y="5805264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声旁</a:t>
            </a:r>
            <a:endParaRPr lang="zh-CN" altLang="en-US" sz="3200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52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4320480" cy="816706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</a:rPr>
              <a:t>形声字构字结构：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7772400" cy="4248472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）	左形右声</a:t>
            </a:r>
            <a:r>
              <a:rPr lang="zh-CN" altLang="en-US" sz="3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：铜 </a:t>
            </a: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冻 证 </a:t>
            </a:r>
            <a:r>
              <a:rPr lang="zh-CN" altLang="en-US" sz="3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</a:t>
            </a:r>
            <a:endParaRPr lang="zh-CN" altLang="en-US" sz="32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）	右形左声</a:t>
            </a:r>
            <a:r>
              <a:rPr lang="zh-CN" altLang="en-US" sz="3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：攻 </a:t>
            </a: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颈 </a:t>
            </a:r>
            <a:r>
              <a:rPr lang="zh-CN" altLang="en-US" sz="3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瓢    </a:t>
            </a:r>
            <a:endParaRPr lang="zh-CN" altLang="en-US" sz="32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）	上形下声</a:t>
            </a:r>
            <a:r>
              <a:rPr lang="zh-CN" altLang="en-US" sz="3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：管 </a:t>
            </a: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露 爸 </a:t>
            </a:r>
            <a:r>
              <a:rPr lang="zh-CN" altLang="en-US" sz="3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32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）	下形上声</a:t>
            </a:r>
            <a:r>
              <a:rPr lang="zh-CN" altLang="en-US" sz="3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：架 </a:t>
            </a: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案 </a:t>
            </a:r>
            <a:r>
              <a:rPr lang="zh-CN" altLang="en-US" sz="3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斧      </a:t>
            </a:r>
            <a:endParaRPr lang="zh-CN" altLang="en-US" sz="32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）	外形内声</a:t>
            </a:r>
            <a:r>
              <a:rPr lang="zh-CN" altLang="en-US" sz="3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：固 </a:t>
            </a: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病 庭 </a:t>
            </a:r>
            <a:endParaRPr lang="en-US" altLang="zh-CN" sz="32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）	内形外声</a:t>
            </a:r>
            <a:r>
              <a:rPr lang="zh-CN" altLang="en-US" sz="3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：闷 </a:t>
            </a: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问 闻 </a:t>
            </a:r>
          </a:p>
        </p:txBody>
      </p:sp>
    </p:spTree>
    <p:extLst>
      <p:ext uri="{BB962C8B-B14F-4D97-AF65-F5344CB8AC3E}">
        <p14:creationId xmlns:p14="http://schemas.microsoft.com/office/powerpoint/2010/main" xmlns="" val="7955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2587824" cy="604664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solidFill>
                  <a:srgbClr val="C00000"/>
                </a:solidFill>
              </a:rPr>
              <a:t>读一读：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772400" cy="4536504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       </a:t>
            </a:r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什么虫</a:t>
            </a:r>
            <a:r>
              <a:rPr lang="en-US" altLang="zh-CN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》                                 </a:t>
            </a:r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     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什么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虫儿采蜜忙？                                                     </a:t>
            </a:r>
          </a:p>
          <a:p>
            <a:pPr algn="l"/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什么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虫儿空中飞？        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    </a:t>
            </a:r>
            <a:endParaRPr lang="zh-CN" altLang="en-US" sz="28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什么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虫儿路边爬？    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              </a:t>
            </a:r>
            <a:endParaRPr lang="zh-CN" altLang="en-US" sz="28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什么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虫儿草里跳？  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                                  </a:t>
            </a:r>
            <a:endParaRPr lang="en-US" altLang="zh-CN" sz="28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蜜蜂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采蜜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忙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            </a:t>
            </a:r>
            <a:endParaRPr lang="zh-CN" altLang="en-US" sz="28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蜻蜓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天上飞， </a:t>
            </a:r>
          </a:p>
          <a:p>
            <a:pPr algn="l"/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蚂蚁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路边爬， </a:t>
            </a:r>
          </a:p>
          <a:p>
            <a:pPr algn="l"/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蚱蜢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草里跳。</a:t>
            </a:r>
          </a:p>
          <a:p>
            <a:pPr algn="l"/>
            <a:endParaRPr lang="zh-CN" altLang="en-US" sz="28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4991109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哪些字带有“虫”字旁？</a:t>
            </a:r>
          </a:p>
        </p:txBody>
      </p:sp>
    </p:spTree>
    <p:extLst>
      <p:ext uri="{BB962C8B-B14F-4D97-AF65-F5344CB8AC3E}">
        <p14:creationId xmlns:p14="http://schemas.microsoft.com/office/powerpoint/2010/main" xmlns="" val="79552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480720" cy="1008112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蜻蜓   蜜蜂   蚂蚁   蚱蜢</a:t>
            </a: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331640" y="4653136"/>
            <a:ext cx="6480720" cy="1008112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zh-CN" altLang="en-US" sz="36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你发现了什么？</a:t>
            </a:r>
            <a:endParaRPr lang="zh-CN" altLang="en-US" sz="360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3568" y="620688"/>
            <a:ext cx="2587824" cy="604664"/>
          </a:xfrm>
          <a:prstGeom prst="rect">
            <a:avLst/>
          </a:prstGeom>
        </p:spPr>
        <p:txBody>
          <a:bodyPr vert="horz" lIns="45720" rIns="45720" bIns="45720" anchor="b">
            <a:normAutofit fontScale="97500" lnSpcReduction="1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zh-CN" altLang="en-US" sz="3600" smtClean="0">
                <a:solidFill>
                  <a:srgbClr val="C00000"/>
                </a:solidFill>
              </a:rPr>
              <a:t>读一读：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6" name="副标题 2"/>
          <p:cNvSpPr txBox="1">
            <a:spLocks/>
          </p:cNvSpPr>
          <p:nvPr/>
        </p:nvSpPr>
        <p:spPr>
          <a:xfrm>
            <a:off x="1115616" y="3284984"/>
            <a:ext cx="6480720" cy="1008112"/>
          </a:xfrm>
          <a:prstGeom prst="rect">
            <a:avLst/>
          </a:prstGeom>
        </p:spPr>
        <p:txBody>
          <a:bodyPr vert="horz" lIns="0" rIns="18288">
            <a:normAutofit fontScale="925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萤   茧   螳螂   蝉   蝴蝶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52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2587824" cy="604664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solidFill>
                  <a:srgbClr val="C00000"/>
                </a:solidFill>
              </a:rPr>
              <a:t>读一读：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772400" cy="4536504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       </a:t>
            </a:r>
            <a:r>
              <a:rPr lang="en-US" altLang="zh-CN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江上渔者</a:t>
            </a:r>
            <a:r>
              <a:rPr lang="en-US" altLang="zh-CN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》</a:t>
            </a:r>
          </a:p>
          <a:p>
            <a:pPr algn="l"/>
            <a:r>
              <a:rPr lang="zh-CN" altLang="en-US" sz="3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        </a:t>
            </a:r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范仲淹</a:t>
            </a:r>
            <a:endParaRPr lang="zh-CN" altLang="en-US" sz="24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zh-CN" altLang="en-US" sz="3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江</a:t>
            </a: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上往来人，</a:t>
            </a:r>
          </a:p>
          <a:p>
            <a:pPr algn="l"/>
            <a:r>
              <a:rPr lang="zh-CN" altLang="en-US" sz="3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但</a:t>
            </a: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爱鲈鱼美。</a:t>
            </a:r>
          </a:p>
          <a:p>
            <a:pPr algn="l"/>
            <a:r>
              <a:rPr lang="zh-CN" altLang="en-US" sz="3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君</a:t>
            </a: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看一叶舟，</a:t>
            </a:r>
          </a:p>
          <a:p>
            <a:pPr algn="l"/>
            <a:r>
              <a:rPr lang="zh-CN" altLang="en-US" sz="3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出入</a:t>
            </a: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风波里。</a:t>
            </a:r>
          </a:p>
          <a:p>
            <a:pPr algn="l"/>
            <a:endParaRPr lang="zh-CN" altLang="en-US" sz="32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698720"/>
            <a:ext cx="839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鲈鱼、鲸鱼、鲤鱼、鲮鱼、鲶鱼、鳄鱼、鲨鱼</a:t>
            </a:r>
          </a:p>
        </p:txBody>
      </p:sp>
    </p:spTree>
    <p:extLst>
      <p:ext uri="{BB962C8B-B14F-4D97-AF65-F5344CB8AC3E}">
        <p14:creationId xmlns:p14="http://schemas.microsoft.com/office/powerpoint/2010/main" xmlns="" val="228851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-1116" y="1844824"/>
            <a:ext cx="9144000" cy="26642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设计与制作：陈丹丹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endParaRPr lang="en-US" altLang="zh-CN" sz="2800" b="1" dirty="0" smtClean="0">
              <a:solidFill>
                <a:schemeClr val="bg1"/>
              </a:solidFill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</a:rPr>
              <a:t>  单位：广东省 深圳市 福田区 荔园小学北校区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8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71"/>
          <p:cNvGrpSpPr>
            <a:grpSpLocks/>
          </p:cNvGrpSpPr>
          <p:nvPr/>
        </p:nvGrpSpPr>
        <p:grpSpPr bwMode="auto">
          <a:xfrm>
            <a:off x="3828750" y="1651981"/>
            <a:ext cx="1698926" cy="2065051"/>
            <a:chOff x="3460647" y="-1386"/>
            <a:chExt cx="1139421" cy="1391551"/>
          </a:xfrm>
        </p:grpSpPr>
        <p:grpSp>
          <p:nvGrpSpPr>
            <p:cNvPr id="21506" name="组合 78"/>
            <p:cNvGrpSpPr>
              <a:grpSpLocks/>
            </p:cNvGrpSpPr>
            <p:nvPr/>
          </p:nvGrpSpPr>
          <p:grpSpPr bwMode="auto">
            <a:xfrm>
              <a:off x="3460647" y="256168"/>
              <a:ext cx="1138860" cy="1133997"/>
              <a:chOff x="3460647" y="256168"/>
              <a:chExt cx="1138860" cy="1133997"/>
            </a:xfrm>
          </p:grpSpPr>
          <p:cxnSp>
            <p:nvCxnSpPr>
              <p:cNvPr id="21507" name="直接连接符 4"/>
              <p:cNvCxnSpPr>
                <a:cxnSpLocks noChangeShapeType="1"/>
              </p:cNvCxnSpPr>
              <p:nvPr/>
            </p:nvCxnSpPr>
            <p:spPr bwMode="auto">
              <a:xfrm>
                <a:off x="3467101" y="806661"/>
                <a:ext cx="11324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508" name="直接连接符 6"/>
              <p:cNvCxnSpPr>
                <a:cxnSpLocks noChangeShapeType="1"/>
              </p:cNvCxnSpPr>
              <p:nvPr/>
            </p:nvCxnSpPr>
            <p:spPr bwMode="auto">
              <a:xfrm>
                <a:off x="4026560" y="256168"/>
                <a:ext cx="0" cy="11339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1509" name="矩形 1"/>
              <p:cNvSpPr>
                <a:spLocks noChangeArrowheads="1"/>
              </p:cNvSpPr>
              <p:nvPr/>
            </p:nvSpPr>
            <p:spPr bwMode="auto">
              <a:xfrm>
                <a:off x="3460647" y="256251"/>
                <a:ext cx="1132406" cy="113391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660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sp>
          <p:nvSpPr>
            <p:cNvPr id="21510" name="TextBox 1"/>
            <p:cNvSpPr txBox="1">
              <a:spLocks noChangeArrowheads="1"/>
            </p:cNvSpPr>
            <p:nvPr/>
          </p:nvSpPr>
          <p:spPr bwMode="auto">
            <a:xfrm>
              <a:off x="3520956" y="7167"/>
              <a:ext cx="1078709" cy="1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</a:pPr>
              <a:r>
                <a:rPr lang="zh-CN" altLang="en-US" sz="115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贝</a:t>
              </a:r>
            </a:p>
          </p:txBody>
        </p:sp>
        <p:sp>
          <p:nvSpPr>
            <p:cNvPr id="21511" name="TextBox 1"/>
            <p:cNvSpPr txBox="1">
              <a:spLocks noChangeArrowheads="1"/>
            </p:cNvSpPr>
            <p:nvPr/>
          </p:nvSpPr>
          <p:spPr bwMode="auto">
            <a:xfrm>
              <a:off x="3521359" y="-1386"/>
              <a:ext cx="1078709" cy="1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</a:pPr>
              <a:r>
                <a:rPr lang="zh-CN" altLang="en-US" sz="11500" b="1" dirty="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贝</a:t>
              </a:r>
            </a:p>
          </p:txBody>
        </p:sp>
      </p:grpSp>
      <p:sp>
        <p:nvSpPr>
          <p:cNvPr id="21512" name="文本框 2"/>
          <p:cNvSpPr txBox="1">
            <a:spLocks noChangeArrowheads="1"/>
          </p:cNvSpPr>
          <p:nvPr/>
        </p:nvSpPr>
        <p:spPr bwMode="auto">
          <a:xfrm>
            <a:off x="4005264" y="543985"/>
            <a:ext cx="127310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6600" b="1" dirty="0" err="1"/>
              <a:t>bèi</a:t>
            </a:r>
            <a:endParaRPr lang="en-US" altLang="zh-CN" sz="6600" b="1" dirty="0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82" r="12195" b="9186"/>
          <a:stretch>
            <a:fillRect/>
          </a:stretch>
        </p:blipFill>
        <p:spPr bwMode="auto">
          <a:xfrm>
            <a:off x="909638" y="708403"/>
            <a:ext cx="2190576" cy="237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2121" y="647065"/>
            <a:ext cx="2032026" cy="215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83" t="3603" r="14462" b="14902"/>
          <a:stretch>
            <a:fillRect/>
          </a:stretch>
        </p:blipFill>
        <p:spPr bwMode="auto">
          <a:xfrm>
            <a:off x="961808" y="3381975"/>
            <a:ext cx="2138406" cy="233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9271"/>
            <a:ext cx="2082105" cy="241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473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71"/>
          <p:cNvGrpSpPr>
            <a:grpSpLocks/>
          </p:cNvGrpSpPr>
          <p:nvPr/>
        </p:nvGrpSpPr>
        <p:grpSpPr bwMode="auto">
          <a:xfrm>
            <a:off x="1403649" y="2348880"/>
            <a:ext cx="1872207" cy="2102330"/>
            <a:chOff x="3460647" y="159467"/>
            <a:chExt cx="1139421" cy="1230698"/>
          </a:xfrm>
        </p:grpSpPr>
        <p:grpSp>
          <p:nvGrpSpPr>
            <p:cNvPr id="22530" name="组合 78"/>
            <p:cNvGrpSpPr>
              <a:grpSpLocks/>
            </p:cNvGrpSpPr>
            <p:nvPr/>
          </p:nvGrpSpPr>
          <p:grpSpPr bwMode="auto">
            <a:xfrm>
              <a:off x="3460647" y="256168"/>
              <a:ext cx="1138860" cy="1133997"/>
              <a:chOff x="3460647" y="256168"/>
              <a:chExt cx="1138860" cy="1133997"/>
            </a:xfrm>
          </p:grpSpPr>
          <p:cxnSp>
            <p:nvCxnSpPr>
              <p:cNvPr id="22531" name="直接连接符 4"/>
              <p:cNvCxnSpPr>
                <a:cxnSpLocks noChangeShapeType="1"/>
              </p:cNvCxnSpPr>
              <p:nvPr/>
            </p:nvCxnSpPr>
            <p:spPr bwMode="auto">
              <a:xfrm>
                <a:off x="3467101" y="806661"/>
                <a:ext cx="11324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2532" name="直接连接符 6"/>
              <p:cNvCxnSpPr>
                <a:cxnSpLocks noChangeShapeType="1"/>
              </p:cNvCxnSpPr>
              <p:nvPr/>
            </p:nvCxnSpPr>
            <p:spPr bwMode="auto">
              <a:xfrm>
                <a:off x="4026560" y="256168"/>
                <a:ext cx="0" cy="11339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2533" name="矩形 1"/>
              <p:cNvSpPr>
                <a:spLocks noChangeArrowheads="1"/>
              </p:cNvSpPr>
              <p:nvPr/>
            </p:nvSpPr>
            <p:spPr bwMode="auto">
              <a:xfrm>
                <a:off x="3460647" y="256251"/>
                <a:ext cx="1132406" cy="113391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660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sp>
          <p:nvSpPr>
            <p:cNvPr id="22535" name="TextBox 1"/>
            <p:cNvSpPr txBox="1">
              <a:spLocks noChangeArrowheads="1"/>
            </p:cNvSpPr>
            <p:nvPr/>
          </p:nvSpPr>
          <p:spPr bwMode="auto">
            <a:xfrm>
              <a:off x="3521359" y="159467"/>
              <a:ext cx="1078709" cy="110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</a:pPr>
              <a:r>
                <a:rPr lang="zh-CN" altLang="en-US" sz="11500" b="1" dirty="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贝</a:t>
              </a:r>
            </a:p>
          </p:txBody>
        </p:sp>
      </p:grpSp>
      <p:sp>
        <p:nvSpPr>
          <p:cNvPr id="22536" name="文本框 2"/>
          <p:cNvSpPr txBox="1">
            <a:spLocks noChangeArrowheads="1"/>
          </p:cNvSpPr>
          <p:nvPr/>
        </p:nvSpPr>
        <p:spPr bwMode="auto">
          <a:xfrm>
            <a:off x="1763688" y="880844"/>
            <a:ext cx="127310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6600" b="1" dirty="0" err="1"/>
              <a:t>bèi</a:t>
            </a:r>
            <a:endParaRPr lang="en-US" altLang="zh-CN" sz="6600" b="1" dirty="0"/>
          </a:p>
        </p:txBody>
      </p:sp>
      <p:sp>
        <p:nvSpPr>
          <p:cNvPr id="22537" name="TextBox 1"/>
          <p:cNvSpPr txBox="1">
            <a:spLocks noChangeArrowheads="1"/>
          </p:cNvSpPr>
          <p:nvPr/>
        </p:nvSpPr>
        <p:spPr bwMode="auto">
          <a:xfrm>
            <a:off x="3836989" y="2348880"/>
            <a:ext cx="169862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115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壳</a:t>
            </a:r>
          </a:p>
        </p:txBody>
      </p:sp>
      <p:grpSp>
        <p:nvGrpSpPr>
          <p:cNvPr id="22538" name="组合 78"/>
          <p:cNvGrpSpPr>
            <a:grpSpLocks/>
          </p:cNvGrpSpPr>
          <p:nvPr/>
        </p:nvGrpSpPr>
        <p:grpSpPr bwMode="auto">
          <a:xfrm>
            <a:off x="3741739" y="2492896"/>
            <a:ext cx="1792287" cy="1944216"/>
            <a:chOff x="3460647" y="256168"/>
            <a:chExt cx="1138860" cy="1133997"/>
          </a:xfrm>
        </p:grpSpPr>
        <p:cxnSp>
          <p:nvCxnSpPr>
            <p:cNvPr id="22539" name="直接连接符 4"/>
            <p:cNvCxnSpPr>
              <a:cxnSpLocks noChangeShapeType="1"/>
            </p:cNvCxnSpPr>
            <p:nvPr/>
          </p:nvCxnSpPr>
          <p:spPr bwMode="auto">
            <a:xfrm>
              <a:off x="3467101" y="806661"/>
              <a:ext cx="11324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540" name="直接连接符 6"/>
            <p:cNvCxnSpPr>
              <a:cxnSpLocks noChangeShapeType="1"/>
            </p:cNvCxnSpPr>
            <p:nvPr/>
          </p:nvCxnSpPr>
          <p:spPr bwMode="auto">
            <a:xfrm>
              <a:off x="4026560" y="256168"/>
              <a:ext cx="0" cy="11339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541" name="矩形 1"/>
            <p:cNvSpPr>
              <a:spLocks noChangeArrowheads="1"/>
            </p:cNvSpPr>
            <p:nvPr/>
          </p:nvSpPr>
          <p:spPr bwMode="auto">
            <a:xfrm>
              <a:off x="3460647" y="256251"/>
              <a:ext cx="1132406" cy="113391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6600">
                <a:solidFill>
                  <a:srgbClr val="0000FF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22542" name="文本框 12"/>
          <p:cNvSpPr txBox="1">
            <a:spLocks noChangeArrowheads="1"/>
          </p:cNvSpPr>
          <p:nvPr/>
        </p:nvSpPr>
        <p:spPr bwMode="auto">
          <a:xfrm>
            <a:off x="4114800" y="880844"/>
            <a:ext cx="16813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6600" b="1" dirty="0"/>
              <a:t>k</a:t>
            </a:r>
            <a:r>
              <a:rPr lang="zh-CN" altLang="en-US" sz="6600" b="1" dirty="0"/>
              <a:t>é</a:t>
            </a:r>
          </a:p>
        </p:txBody>
      </p:sp>
    </p:spTree>
    <p:extLst>
      <p:ext uri="{BB962C8B-B14F-4D97-AF65-F5344CB8AC3E}">
        <p14:creationId xmlns:p14="http://schemas.microsoft.com/office/powerpoint/2010/main" xmlns="" val="2568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" descr="58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8025" y="1256093"/>
            <a:ext cx="2819400" cy="325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96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661987" y="1459198"/>
            <a:ext cx="8518525" cy="405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甲骨文  贝类  漂亮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珍贵  珍惜  </a:t>
            </a:r>
          </a:p>
          <a:p>
            <a:pPr>
              <a:lnSpc>
                <a:spcPct val="180000"/>
              </a:lnSpc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饰品  随身  容易  损坏  钱币  纸币  钱财  财富  财产  有关  赚钱  赔钱  赔本  赔礼  购买  采购  贫苦  贫穷  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66899" y="1344687"/>
            <a:ext cx="72072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jiǎ</a:t>
            </a: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1043980" y="1344687"/>
            <a:ext cx="6477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</a:rPr>
              <a:t>ɡǔ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2137420" y="1344687"/>
            <a:ext cx="17145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bèi</a:t>
            </a:r>
            <a:r>
              <a:rPr lang="en-US" altLang="zh-CN" sz="7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   </a:t>
            </a: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lèi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46" name="TextBox 1"/>
          <p:cNvSpPr txBox="1">
            <a:spLocks noChangeArrowheads="1"/>
          </p:cNvSpPr>
          <p:nvPr/>
        </p:nvSpPr>
        <p:spPr bwMode="auto">
          <a:xfrm>
            <a:off x="3701603" y="1344687"/>
            <a:ext cx="101441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piào</a:t>
            </a:r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5069756" y="1344687"/>
            <a:ext cx="101441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zhēn</a:t>
            </a:r>
          </a:p>
        </p:txBody>
      </p: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541065" y="2424807"/>
            <a:ext cx="79057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shì</a:t>
            </a:r>
          </a:p>
        </p:txBody>
      </p:sp>
      <p:sp>
        <p:nvSpPr>
          <p:cNvPr id="36" name="TextBox 1"/>
          <p:cNvSpPr txBox="1">
            <a:spLocks noChangeArrowheads="1"/>
          </p:cNvSpPr>
          <p:nvPr/>
        </p:nvSpPr>
        <p:spPr bwMode="auto">
          <a:xfrm>
            <a:off x="1114525" y="2420888"/>
            <a:ext cx="86518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pǐn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978620" y="2424807"/>
            <a:ext cx="86518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cs typeface="+mn-ea"/>
                <a:sym typeface="+mn-ea"/>
              </a:rPr>
              <a:t>suí</a:t>
            </a:r>
            <a:endParaRPr lang="en-US" altLang="zh-CN" sz="2800" b="1" dirty="0">
              <a:solidFill>
                <a:srgbClr val="0000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3629596" y="2352799"/>
            <a:ext cx="101441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cs typeface="+mn-ea"/>
                <a:sym typeface="+mn-ea"/>
              </a:rPr>
              <a:t>yì</a:t>
            </a:r>
            <a:endParaRPr lang="en-US" altLang="zh-CN" sz="2800" b="1" dirty="0">
              <a:solidFill>
                <a:srgbClr val="0000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7" name="TextBox 1"/>
          <p:cNvSpPr txBox="1">
            <a:spLocks noChangeArrowheads="1"/>
          </p:cNvSpPr>
          <p:nvPr/>
        </p:nvSpPr>
        <p:spPr bwMode="auto">
          <a:xfrm>
            <a:off x="4565700" y="2352799"/>
            <a:ext cx="101441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cs typeface="+mn-ea"/>
                <a:sym typeface="+mn-ea"/>
              </a:rPr>
              <a:t>sǔn</a:t>
            </a:r>
            <a:endParaRPr lang="en-US" altLang="zh-CN" sz="2800" b="1" dirty="0">
              <a:solidFill>
                <a:srgbClr val="0000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0" name="TextBox 1"/>
          <p:cNvSpPr txBox="1">
            <a:spLocks noChangeArrowheads="1"/>
          </p:cNvSpPr>
          <p:nvPr/>
        </p:nvSpPr>
        <p:spPr bwMode="auto">
          <a:xfrm>
            <a:off x="5746775" y="2352799"/>
            <a:ext cx="163353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cs typeface="+mn-ea"/>
                <a:sym typeface="+mn-ea"/>
              </a:rPr>
              <a:t>qián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+mn-ea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cs typeface="+mn-ea"/>
                <a:sym typeface="+mn-ea"/>
              </a:rPr>
              <a:t>bì</a:t>
            </a:r>
            <a:endParaRPr lang="en-US" altLang="zh-CN" sz="2800" b="1" dirty="0">
              <a:solidFill>
                <a:srgbClr val="0000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457201" y="3288903"/>
            <a:ext cx="94297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cs typeface="+mn-ea"/>
                <a:sym typeface="+mn-ea"/>
              </a:rPr>
              <a:t>cái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00563" y="3360911"/>
            <a:ext cx="153590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cs typeface="+mn-ea"/>
                <a:sym typeface="+mn-ea"/>
              </a:rPr>
              <a:t>guān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5868318" y="3356992"/>
            <a:ext cx="122396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 err="1">
                <a:solidFill>
                  <a:srgbClr val="0000FF"/>
                </a:solidFill>
                <a:latin typeface="+mn-ea"/>
                <a:ea typeface="+mn-ea"/>
                <a:cs typeface="+mn-ea"/>
                <a:sym typeface="+mn-ea"/>
              </a:rPr>
              <a:t>zhuàn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302004" y="3356992"/>
            <a:ext cx="101441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cs typeface="+mn-ea"/>
                <a:sym typeface="+mn-ea"/>
              </a:rPr>
              <a:t>péi</a:t>
            </a:r>
            <a:endParaRPr lang="en-US" altLang="zh-CN" sz="2800" b="1" dirty="0">
              <a:solidFill>
                <a:srgbClr val="0000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128268" y="4407657"/>
            <a:ext cx="11557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cs typeface="+mn-ea"/>
                <a:sym typeface="+mn-ea"/>
              </a:rPr>
              <a:t>ɡòu</a:t>
            </a:r>
            <a:endParaRPr lang="en-US" altLang="zh-CN" sz="2800" b="1" dirty="0">
              <a:solidFill>
                <a:srgbClr val="0000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5933281" y="4405541"/>
            <a:ext cx="94297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cs typeface="+mn-ea"/>
                <a:sym typeface="+mn-ea"/>
              </a:rPr>
              <a:t>pín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1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589979" y="1027150"/>
            <a:ext cx="8518525" cy="405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甲骨文  贝类  漂亮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珍贵  珍惜  </a:t>
            </a:r>
          </a:p>
          <a:p>
            <a:pPr>
              <a:lnSpc>
                <a:spcPct val="180000"/>
              </a:lnSpc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饰品  随身  容易  损坏  钱币  纸币  钱财  财富  财产  有关  赚钱  赔钱  赔本  赔礼  购买  采购  贫苦  贫穷  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7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1042989" y="4868334"/>
            <a:ext cx="744537" cy="1003300"/>
            <a:chOff x="1137293" y="3712066"/>
            <a:chExt cx="743989" cy="752261"/>
          </a:xfrm>
        </p:grpSpPr>
        <p:pic>
          <p:nvPicPr>
            <p:cNvPr id="29699" name="Picture 7" descr="C:\Users\Administrator\Desktop\图片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8731615">
              <a:off x="1137293" y="3763559"/>
              <a:ext cx="743989" cy="70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0" name="TextBox 3"/>
            <p:cNvSpPr txBox="1">
              <a:spLocks noChangeArrowheads="1"/>
            </p:cNvSpPr>
            <p:nvPr/>
          </p:nvSpPr>
          <p:spPr bwMode="auto">
            <a:xfrm>
              <a:off x="1172384" y="3712066"/>
              <a:ext cx="647457" cy="567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甲</a:t>
              </a:r>
            </a:p>
          </p:txBody>
        </p:sp>
      </p:grpSp>
      <p:pic>
        <p:nvPicPr>
          <p:cNvPr id="29701" name="Picture 2" descr="C:\Users\Administrator\Desktop\图片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292601"/>
            <a:ext cx="107791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18574" y="1196752"/>
            <a:ext cx="34275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b="1" dirty="0">
                <a:solidFill>
                  <a:srgbClr val="0099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看谁捡的贝壳多</a:t>
            </a:r>
          </a:p>
        </p:txBody>
      </p: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1979614" y="4773085"/>
            <a:ext cx="744537" cy="1003300"/>
            <a:chOff x="1137293" y="3712066"/>
            <a:chExt cx="743989" cy="752261"/>
          </a:xfrm>
        </p:grpSpPr>
        <p:pic>
          <p:nvPicPr>
            <p:cNvPr id="29704" name="Picture 7" descr="C:\Users\Administrator\Desktop\图片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8731615">
              <a:off x="1137293" y="3763559"/>
              <a:ext cx="743989" cy="70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TextBox 3"/>
            <p:cNvSpPr txBox="1">
              <a:spLocks noChangeArrowheads="1"/>
            </p:cNvSpPr>
            <p:nvPr/>
          </p:nvSpPr>
          <p:spPr bwMode="auto">
            <a:xfrm>
              <a:off x="1172384" y="3712066"/>
              <a:ext cx="647457" cy="567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骨</a:t>
              </a:r>
            </a:p>
          </p:txBody>
        </p:sp>
      </p:grp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2555875" y="5636685"/>
            <a:ext cx="744538" cy="1003300"/>
            <a:chOff x="1137293" y="3712066"/>
            <a:chExt cx="743989" cy="752261"/>
          </a:xfrm>
        </p:grpSpPr>
        <p:pic>
          <p:nvPicPr>
            <p:cNvPr id="29707" name="Picture 7" descr="C:\Users\Administrator\Desktop\图片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8731615">
              <a:off x="1137293" y="3763559"/>
              <a:ext cx="743989" cy="70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8" name="TextBox 3"/>
            <p:cNvSpPr txBox="1">
              <a:spLocks noChangeArrowheads="1"/>
            </p:cNvSpPr>
            <p:nvPr/>
          </p:nvSpPr>
          <p:spPr bwMode="auto">
            <a:xfrm>
              <a:off x="1172384" y="3712066"/>
              <a:ext cx="647456" cy="567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漂</a:t>
              </a: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2987675" y="4677834"/>
            <a:ext cx="744538" cy="1003300"/>
            <a:chOff x="1137293" y="3712066"/>
            <a:chExt cx="743989" cy="752261"/>
          </a:xfrm>
        </p:grpSpPr>
        <p:pic>
          <p:nvPicPr>
            <p:cNvPr id="29710" name="Picture 7" descr="C:\Users\Administrator\Desktop\图片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8731615">
              <a:off x="1137293" y="3763559"/>
              <a:ext cx="743989" cy="70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1" name="TextBox 3"/>
            <p:cNvSpPr txBox="1">
              <a:spLocks noChangeArrowheads="1"/>
            </p:cNvSpPr>
            <p:nvPr/>
          </p:nvSpPr>
          <p:spPr bwMode="auto">
            <a:xfrm>
              <a:off x="1172384" y="3712066"/>
              <a:ext cx="647456" cy="567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珍</a:t>
              </a:r>
            </a:p>
          </p:txBody>
        </p:sp>
      </p:grpSp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3708400" y="5446185"/>
            <a:ext cx="742950" cy="1001183"/>
            <a:chOff x="1137293" y="3712066"/>
            <a:chExt cx="743989" cy="752261"/>
          </a:xfrm>
        </p:grpSpPr>
        <p:pic>
          <p:nvPicPr>
            <p:cNvPr id="29713" name="Picture 7" descr="C:\Users\Administrator\Desktop\图片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8731615">
              <a:off x="1137293" y="3763559"/>
              <a:ext cx="743989" cy="70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4" name="TextBox 3"/>
            <p:cNvSpPr txBox="1">
              <a:spLocks noChangeArrowheads="1"/>
            </p:cNvSpPr>
            <p:nvPr/>
          </p:nvSpPr>
          <p:spPr bwMode="auto">
            <a:xfrm>
              <a:off x="1172384" y="3712066"/>
              <a:ext cx="648840" cy="568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品</a:t>
              </a:r>
            </a:p>
          </p:txBody>
        </p:sp>
      </p:grp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3779839" y="4292601"/>
            <a:ext cx="744537" cy="1003300"/>
            <a:chOff x="1137293" y="3712066"/>
            <a:chExt cx="743989" cy="752261"/>
          </a:xfrm>
        </p:grpSpPr>
        <p:pic>
          <p:nvPicPr>
            <p:cNvPr id="29716" name="Picture 7" descr="C:\Users\Administrator\Desktop\图片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8731615">
              <a:off x="1137293" y="3763559"/>
              <a:ext cx="743989" cy="70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7" name="TextBox 3"/>
            <p:cNvSpPr txBox="1">
              <a:spLocks noChangeArrowheads="1"/>
            </p:cNvSpPr>
            <p:nvPr/>
          </p:nvSpPr>
          <p:spPr bwMode="auto">
            <a:xfrm>
              <a:off x="1172384" y="3712066"/>
              <a:ext cx="647457" cy="567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饰</a:t>
              </a:r>
            </a:p>
          </p:txBody>
        </p:sp>
      </p:grp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4643439" y="4004734"/>
            <a:ext cx="744537" cy="1003300"/>
            <a:chOff x="1137293" y="3712066"/>
            <a:chExt cx="743989" cy="752261"/>
          </a:xfrm>
        </p:grpSpPr>
        <p:pic>
          <p:nvPicPr>
            <p:cNvPr id="29719" name="Picture 7" descr="C:\Users\Administrator\Desktop\图片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8731615">
              <a:off x="1137293" y="3763559"/>
              <a:ext cx="743989" cy="70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0" name="TextBox 3"/>
            <p:cNvSpPr txBox="1">
              <a:spLocks noChangeArrowheads="1"/>
            </p:cNvSpPr>
            <p:nvPr/>
          </p:nvSpPr>
          <p:spPr bwMode="auto">
            <a:xfrm>
              <a:off x="1172384" y="3712066"/>
              <a:ext cx="647457" cy="567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随</a:t>
              </a:r>
            </a:p>
          </p:txBody>
        </p:sp>
      </p:grpSp>
      <p:grpSp>
        <p:nvGrpSpPr>
          <p:cNvPr id="39" name="组合 38"/>
          <p:cNvGrpSpPr>
            <a:grpSpLocks/>
          </p:cNvGrpSpPr>
          <p:nvPr/>
        </p:nvGrpSpPr>
        <p:grpSpPr bwMode="auto">
          <a:xfrm>
            <a:off x="5508625" y="4292601"/>
            <a:ext cx="742950" cy="1003300"/>
            <a:chOff x="1137293" y="3712066"/>
            <a:chExt cx="743989" cy="752261"/>
          </a:xfrm>
        </p:grpSpPr>
        <p:pic>
          <p:nvPicPr>
            <p:cNvPr id="29722" name="Picture 7" descr="C:\Users\Administrator\Desktop\图片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8731615">
              <a:off x="1137293" y="3763559"/>
              <a:ext cx="743989" cy="70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3" name="TextBox 3"/>
            <p:cNvSpPr txBox="1">
              <a:spLocks noChangeArrowheads="1"/>
            </p:cNvSpPr>
            <p:nvPr/>
          </p:nvSpPr>
          <p:spPr bwMode="auto">
            <a:xfrm>
              <a:off x="1172384" y="3712066"/>
              <a:ext cx="648840" cy="567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损</a:t>
              </a:r>
            </a:p>
          </p:txBody>
        </p:sp>
      </p:grp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6372225" y="4292601"/>
            <a:ext cx="744538" cy="1003300"/>
            <a:chOff x="1137293" y="3712066"/>
            <a:chExt cx="743989" cy="752261"/>
          </a:xfrm>
        </p:grpSpPr>
        <p:pic>
          <p:nvPicPr>
            <p:cNvPr id="29725" name="Picture 7" descr="C:\Users\Administrator\Desktop\图片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8731615">
              <a:off x="1137293" y="3763559"/>
              <a:ext cx="743989" cy="70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6" name="TextBox 3"/>
            <p:cNvSpPr txBox="1">
              <a:spLocks noChangeArrowheads="1"/>
            </p:cNvSpPr>
            <p:nvPr/>
          </p:nvSpPr>
          <p:spPr bwMode="auto">
            <a:xfrm>
              <a:off x="1172384" y="3712066"/>
              <a:ext cx="647456" cy="567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财</a:t>
              </a:r>
            </a:p>
          </p:txBody>
        </p:sp>
      </p:grpSp>
      <p:grpSp>
        <p:nvGrpSpPr>
          <p:cNvPr id="45" name="组合 44"/>
          <p:cNvGrpSpPr>
            <a:grpSpLocks/>
          </p:cNvGrpSpPr>
          <p:nvPr/>
        </p:nvGrpSpPr>
        <p:grpSpPr bwMode="auto">
          <a:xfrm>
            <a:off x="7164389" y="4102100"/>
            <a:ext cx="744537" cy="1001184"/>
            <a:chOff x="1137293" y="3712066"/>
            <a:chExt cx="743989" cy="752261"/>
          </a:xfrm>
        </p:grpSpPr>
        <p:pic>
          <p:nvPicPr>
            <p:cNvPr id="29728" name="Picture 7" descr="C:\Users\Administrator\Desktop\图片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8731615">
              <a:off x="1137293" y="3763559"/>
              <a:ext cx="743989" cy="70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9" name="TextBox 3"/>
            <p:cNvSpPr txBox="1">
              <a:spLocks noChangeArrowheads="1"/>
            </p:cNvSpPr>
            <p:nvPr/>
          </p:nvSpPr>
          <p:spPr bwMode="auto">
            <a:xfrm>
              <a:off x="1172384" y="3712066"/>
              <a:ext cx="647457" cy="568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赔</a:t>
              </a:r>
            </a:p>
          </p:txBody>
        </p:sp>
      </p:grpSp>
      <p:grpSp>
        <p:nvGrpSpPr>
          <p:cNvPr id="48" name="组合 47"/>
          <p:cNvGrpSpPr>
            <a:grpSpLocks/>
          </p:cNvGrpSpPr>
          <p:nvPr/>
        </p:nvGrpSpPr>
        <p:grpSpPr bwMode="auto">
          <a:xfrm>
            <a:off x="7956550" y="4102100"/>
            <a:ext cx="744538" cy="1001184"/>
            <a:chOff x="1137293" y="3712066"/>
            <a:chExt cx="743989" cy="752261"/>
          </a:xfrm>
        </p:grpSpPr>
        <p:pic>
          <p:nvPicPr>
            <p:cNvPr id="29731" name="Picture 7" descr="C:\Users\Administrator\Desktop\图片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8731615">
              <a:off x="1137293" y="3763559"/>
              <a:ext cx="743989" cy="70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32" name="TextBox 3"/>
            <p:cNvSpPr txBox="1">
              <a:spLocks noChangeArrowheads="1"/>
            </p:cNvSpPr>
            <p:nvPr/>
          </p:nvSpPr>
          <p:spPr bwMode="auto">
            <a:xfrm>
              <a:off x="1172384" y="3712066"/>
              <a:ext cx="647456" cy="568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购</a:t>
              </a:r>
            </a:p>
          </p:txBody>
        </p:sp>
      </p:grp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8027989" y="5156201"/>
            <a:ext cx="744537" cy="1003300"/>
            <a:chOff x="1137293" y="3712066"/>
            <a:chExt cx="743989" cy="752261"/>
          </a:xfrm>
        </p:grpSpPr>
        <p:pic>
          <p:nvPicPr>
            <p:cNvPr id="29734" name="Picture 7" descr="C:\Users\Administrator\Desktop\图片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8731615">
              <a:off x="1137293" y="3763559"/>
              <a:ext cx="743989" cy="70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35" name="TextBox 3"/>
            <p:cNvSpPr txBox="1">
              <a:spLocks noChangeArrowheads="1"/>
            </p:cNvSpPr>
            <p:nvPr/>
          </p:nvSpPr>
          <p:spPr bwMode="auto">
            <a:xfrm>
              <a:off x="1172384" y="3712066"/>
              <a:ext cx="647457" cy="567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贫</a:t>
              </a:r>
            </a:p>
          </p:txBody>
        </p:sp>
      </p:grp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6372225" y="5446185"/>
            <a:ext cx="744538" cy="1001183"/>
            <a:chOff x="1137293" y="3712066"/>
            <a:chExt cx="743989" cy="752261"/>
          </a:xfrm>
        </p:grpSpPr>
        <p:pic>
          <p:nvPicPr>
            <p:cNvPr id="29737" name="Picture 7" descr="C:\Users\Administrator\Desktop\图片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8731615">
              <a:off x="1137293" y="3763559"/>
              <a:ext cx="743989" cy="70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38" name="TextBox 3"/>
            <p:cNvSpPr txBox="1">
              <a:spLocks noChangeArrowheads="1"/>
            </p:cNvSpPr>
            <p:nvPr/>
          </p:nvSpPr>
          <p:spPr bwMode="auto">
            <a:xfrm>
              <a:off x="1172384" y="3712066"/>
              <a:ext cx="647456" cy="568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赚</a:t>
              </a:r>
            </a:p>
          </p:txBody>
        </p:sp>
      </p:grpSp>
      <p:grpSp>
        <p:nvGrpSpPr>
          <p:cNvPr id="57" name="组合 56"/>
          <p:cNvGrpSpPr>
            <a:grpSpLocks/>
          </p:cNvGrpSpPr>
          <p:nvPr/>
        </p:nvGrpSpPr>
        <p:grpSpPr bwMode="auto">
          <a:xfrm>
            <a:off x="5508625" y="5446185"/>
            <a:ext cx="742950" cy="1001183"/>
            <a:chOff x="1137293" y="3712066"/>
            <a:chExt cx="743989" cy="752261"/>
          </a:xfrm>
        </p:grpSpPr>
        <p:pic>
          <p:nvPicPr>
            <p:cNvPr id="29740" name="Picture 7" descr="C:\Users\Administrator\Desktop\图片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8731615">
              <a:off x="1137293" y="3763559"/>
              <a:ext cx="743989" cy="70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41" name="TextBox 3"/>
            <p:cNvSpPr txBox="1">
              <a:spLocks noChangeArrowheads="1"/>
            </p:cNvSpPr>
            <p:nvPr/>
          </p:nvSpPr>
          <p:spPr bwMode="auto">
            <a:xfrm>
              <a:off x="1172384" y="3712066"/>
              <a:ext cx="648840" cy="568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币</a:t>
              </a:r>
            </a:p>
          </p:txBody>
        </p:sp>
      </p:grp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4572000" y="4965701"/>
            <a:ext cx="744538" cy="1003300"/>
            <a:chOff x="1137293" y="3712066"/>
            <a:chExt cx="743989" cy="752261"/>
          </a:xfrm>
        </p:grpSpPr>
        <p:pic>
          <p:nvPicPr>
            <p:cNvPr id="29743" name="Picture 7" descr="C:\Users\Administrator\Desktop\图片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8731615">
              <a:off x="1137293" y="3763559"/>
              <a:ext cx="743989" cy="70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44" name="TextBox 3"/>
            <p:cNvSpPr txBox="1">
              <a:spLocks noChangeArrowheads="1"/>
            </p:cNvSpPr>
            <p:nvPr/>
          </p:nvSpPr>
          <p:spPr bwMode="auto">
            <a:xfrm>
              <a:off x="1172384" y="3712066"/>
              <a:ext cx="647456" cy="567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易</a:t>
              </a:r>
            </a:p>
          </p:txBody>
        </p:sp>
      </p:grpSp>
      <p:grpSp>
        <p:nvGrpSpPr>
          <p:cNvPr id="63" name="组合 62"/>
          <p:cNvGrpSpPr>
            <a:grpSpLocks/>
          </p:cNvGrpSpPr>
          <p:nvPr/>
        </p:nvGrpSpPr>
        <p:grpSpPr bwMode="auto">
          <a:xfrm>
            <a:off x="1692275" y="5848351"/>
            <a:ext cx="742950" cy="1001183"/>
            <a:chOff x="1137293" y="3712066"/>
            <a:chExt cx="743989" cy="752261"/>
          </a:xfrm>
        </p:grpSpPr>
        <p:pic>
          <p:nvPicPr>
            <p:cNvPr id="29746" name="Picture 7" descr="C:\Users\Administrator\Desktop\图片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8731615">
              <a:off x="1137293" y="3763559"/>
              <a:ext cx="743989" cy="70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47" name="TextBox 3"/>
            <p:cNvSpPr txBox="1">
              <a:spLocks noChangeArrowheads="1"/>
            </p:cNvSpPr>
            <p:nvPr/>
          </p:nvSpPr>
          <p:spPr bwMode="auto">
            <a:xfrm>
              <a:off x="1172384" y="3712066"/>
              <a:ext cx="648840" cy="568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224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文本框 32"/>
          <p:cNvSpPr txBox="1">
            <a:spLocks noChangeArrowheads="1"/>
          </p:cNvSpPr>
          <p:nvPr/>
        </p:nvSpPr>
        <p:spPr bwMode="auto">
          <a:xfrm>
            <a:off x="4475164" y="3901017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  <a:endParaRPr lang="zh-CN" altLang="zh-CN" sz="5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70" name="文本框 34"/>
          <p:cNvSpPr txBox="1">
            <a:spLocks noChangeArrowheads="1"/>
          </p:cNvSpPr>
          <p:nvPr/>
        </p:nvSpPr>
        <p:spPr bwMode="auto">
          <a:xfrm rot="21319903">
            <a:off x="8064280" y="219713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71" name="文本框 36"/>
          <p:cNvSpPr txBox="1">
            <a:spLocks noChangeArrowheads="1"/>
          </p:cNvSpPr>
          <p:nvPr/>
        </p:nvSpPr>
        <p:spPr bwMode="auto">
          <a:xfrm rot="16249134">
            <a:off x="5862417" y="17833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72" name="文本框 37"/>
          <p:cNvSpPr txBox="1">
            <a:spLocks noChangeArrowheads="1"/>
          </p:cNvSpPr>
          <p:nvPr/>
        </p:nvSpPr>
        <p:spPr bwMode="auto">
          <a:xfrm rot="17449134">
            <a:off x="5332193" y="23273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73" name="文本框 45"/>
          <p:cNvSpPr txBox="1">
            <a:spLocks noChangeArrowheads="1"/>
          </p:cNvSpPr>
          <p:nvPr/>
        </p:nvSpPr>
        <p:spPr bwMode="auto">
          <a:xfrm rot="16249134">
            <a:off x="6422804" y="18129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74" name="文本框 46"/>
          <p:cNvSpPr txBox="1">
            <a:spLocks noChangeArrowheads="1"/>
          </p:cNvSpPr>
          <p:nvPr/>
        </p:nvSpPr>
        <p:spPr bwMode="auto">
          <a:xfrm rot="21175089">
            <a:off x="7068124" y="212093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75" name="文本框 47"/>
          <p:cNvSpPr txBox="1">
            <a:spLocks noChangeArrowheads="1"/>
          </p:cNvSpPr>
          <p:nvPr/>
        </p:nvSpPr>
        <p:spPr bwMode="auto">
          <a:xfrm rot="17449134">
            <a:off x="7656293" y="3360238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76" name="文本框 49"/>
          <p:cNvSpPr txBox="1">
            <a:spLocks noChangeArrowheads="1"/>
          </p:cNvSpPr>
          <p:nvPr/>
        </p:nvSpPr>
        <p:spPr bwMode="auto">
          <a:xfrm rot="657351">
            <a:off x="8168260" y="16044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77" name="文本框 50"/>
          <p:cNvSpPr txBox="1">
            <a:spLocks noChangeArrowheads="1"/>
          </p:cNvSpPr>
          <p:nvPr/>
        </p:nvSpPr>
        <p:spPr bwMode="auto">
          <a:xfrm rot="1480325">
            <a:off x="7391974" y="16870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78" name="文本框 51"/>
          <p:cNvSpPr txBox="1">
            <a:spLocks noChangeArrowheads="1"/>
          </p:cNvSpPr>
          <p:nvPr/>
        </p:nvSpPr>
        <p:spPr bwMode="auto">
          <a:xfrm rot="16249134">
            <a:off x="8367493" y="36481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79" name="文本框 32"/>
          <p:cNvSpPr txBox="1">
            <a:spLocks noChangeArrowheads="1"/>
          </p:cNvSpPr>
          <p:nvPr/>
        </p:nvSpPr>
        <p:spPr bwMode="auto">
          <a:xfrm>
            <a:off x="3262314" y="4747685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80" name="文本框 34"/>
          <p:cNvSpPr txBox="1">
            <a:spLocks noChangeArrowheads="1"/>
          </p:cNvSpPr>
          <p:nvPr/>
        </p:nvSpPr>
        <p:spPr bwMode="auto">
          <a:xfrm rot="4149897">
            <a:off x="4462243" y="4692679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81" name="文本框 36"/>
          <p:cNvSpPr txBox="1">
            <a:spLocks noChangeArrowheads="1"/>
          </p:cNvSpPr>
          <p:nvPr/>
        </p:nvSpPr>
        <p:spPr bwMode="auto">
          <a:xfrm rot="20220000">
            <a:off x="3901060" y="17632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82" name="文本框 37"/>
          <p:cNvSpPr txBox="1">
            <a:spLocks noChangeArrowheads="1"/>
          </p:cNvSpPr>
          <p:nvPr/>
        </p:nvSpPr>
        <p:spPr bwMode="auto">
          <a:xfrm rot="21420000">
            <a:off x="4131249" y="27665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83" name="文本框 45"/>
          <p:cNvSpPr txBox="1">
            <a:spLocks noChangeArrowheads="1"/>
          </p:cNvSpPr>
          <p:nvPr/>
        </p:nvSpPr>
        <p:spPr bwMode="auto">
          <a:xfrm rot="20220000">
            <a:off x="4461449" y="179284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84" name="文本框 46"/>
          <p:cNvSpPr txBox="1">
            <a:spLocks noChangeArrowheads="1"/>
          </p:cNvSpPr>
          <p:nvPr/>
        </p:nvSpPr>
        <p:spPr bwMode="auto">
          <a:xfrm rot="20220000">
            <a:off x="4831335" y="207859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85" name="文本框 47"/>
          <p:cNvSpPr txBox="1">
            <a:spLocks noChangeArrowheads="1"/>
          </p:cNvSpPr>
          <p:nvPr/>
        </p:nvSpPr>
        <p:spPr bwMode="auto">
          <a:xfrm rot="21420000">
            <a:off x="5064699" y="30078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86" name="文本框 49"/>
          <p:cNvSpPr txBox="1">
            <a:spLocks noChangeArrowheads="1"/>
          </p:cNvSpPr>
          <p:nvPr/>
        </p:nvSpPr>
        <p:spPr bwMode="auto">
          <a:xfrm rot="16249134">
            <a:off x="6311679" y="28416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87" name="文本框 50"/>
          <p:cNvSpPr txBox="1">
            <a:spLocks noChangeArrowheads="1"/>
          </p:cNvSpPr>
          <p:nvPr/>
        </p:nvSpPr>
        <p:spPr bwMode="auto">
          <a:xfrm rot="21429897">
            <a:off x="5590160" y="348194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88" name="文本框 51"/>
          <p:cNvSpPr txBox="1">
            <a:spLocks noChangeArrowheads="1"/>
          </p:cNvSpPr>
          <p:nvPr/>
        </p:nvSpPr>
        <p:spPr bwMode="auto">
          <a:xfrm rot="16249134">
            <a:off x="5846542" y="46069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89" name="文本框 32"/>
          <p:cNvSpPr txBox="1">
            <a:spLocks noChangeArrowheads="1"/>
          </p:cNvSpPr>
          <p:nvPr/>
        </p:nvSpPr>
        <p:spPr bwMode="auto">
          <a:xfrm rot="1209897">
            <a:off x="1137224" y="519433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90" name="文本框 34"/>
          <p:cNvSpPr txBox="1">
            <a:spLocks noChangeArrowheads="1"/>
          </p:cNvSpPr>
          <p:nvPr/>
        </p:nvSpPr>
        <p:spPr bwMode="auto">
          <a:xfrm rot="4149897">
            <a:off x="2141318" y="4635528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91" name="文本框 36"/>
          <p:cNvSpPr txBox="1">
            <a:spLocks noChangeArrowheads="1"/>
          </p:cNvSpPr>
          <p:nvPr/>
        </p:nvSpPr>
        <p:spPr bwMode="auto">
          <a:xfrm rot="20220000">
            <a:off x="1605535" y="433284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95" name="文本框 37"/>
          <p:cNvSpPr txBox="1">
            <a:spLocks noChangeArrowheads="1"/>
          </p:cNvSpPr>
          <p:nvPr/>
        </p:nvSpPr>
        <p:spPr bwMode="auto">
          <a:xfrm rot="1029897">
            <a:off x="2486599" y="36999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96" name="文本框 45"/>
          <p:cNvSpPr txBox="1">
            <a:spLocks noChangeArrowheads="1"/>
          </p:cNvSpPr>
          <p:nvPr/>
        </p:nvSpPr>
        <p:spPr bwMode="auto">
          <a:xfrm rot="20220000">
            <a:off x="3162874" y="4222779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97" name="文本框 46"/>
          <p:cNvSpPr txBox="1">
            <a:spLocks noChangeArrowheads="1"/>
          </p:cNvSpPr>
          <p:nvPr/>
        </p:nvSpPr>
        <p:spPr bwMode="auto">
          <a:xfrm rot="21429897">
            <a:off x="787974" y="20680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98" name="文本框 47"/>
          <p:cNvSpPr txBox="1">
            <a:spLocks noChangeArrowheads="1"/>
          </p:cNvSpPr>
          <p:nvPr/>
        </p:nvSpPr>
        <p:spPr bwMode="auto">
          <a:xfrm rot="1029897">
            <a:off x="829249" y="456144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00" name="文本框 49"/>
          <p:cNvSpPr txBox="1">
            <a:spLocks noChangeArrowheads="1"/>
          </p:cNvSpPr>
          <p:nvPr/>
        </p:nvSpPr>
        <p:spPr bwMode="auto">
          <a:xfrm rot="21429897">
            <a:off x="3010474" y="514353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02" name="文本框 50"/>
          <p:cNvSpPr txBox="1">
            <a:spLocks noChangeArrowheads="1"/>
          </p:cNvSpPr>
          <p:nvPr/>
        </p:nvSpPr>
        <p:spPr bwMode="auto">
          <a:xfrm rot="21429897">
            <a:off x="4158235" y="425453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04" name="文本框 51"/>
          <p:cNvSpPr txBox="1">
            <a:spLocks noChangeArrowheads="1"/>
          </p:cNvSpPr>
          <p:nvPr/>
        </p:nvSpPr>
        <p:spPr bwMode="auto">
          <a:xfrm rot="21429897">
            <a:off x="4324924" y="526629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05" name="文本框 32"/>
          <p:cNvSpPr txBox="1">
            <a:spLocks noChangeArrowheads="1"/>
          </p:cNvSpPr>
          <p:nvPr/>
        </p:nvSpPr>
        <p:spPr bwMode="auto">
          <a:xfrm rot="16529158">
            <a:off x="323630" y="2750638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06" name="文本框 34"/>
          <p:cNvSpPr txBox="1">
            <a:spLocks noChangeArrowheads="1"/>
          </p:cNvSpPr>
          <p:nvPr/>
        </p:nvSpPr>
        <p:spPr bwMode="auto">
          <a:xfrm rot="4149897">
            <a:off x="1338043" y="29062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07" name="文本框 36"/>
          <p:cNvSpPr txBox="1">
            <a:spLocks noChangeArrowheads="1"/>
          </p:cNvSpPr>
          <p:nvPr/>
        </p:nvSpPr>
        <p:spPr bwMode="auto">
          <a:xfrm rot="21429897">
            <a:off x="322835" y="1809779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09" name="文本框 37"/>
          <p:cNvSpPr txBox="1">
            <a:spLocks noChangeArrowheads="1"/>
          </p:cNvSpPr>
          <p:nvPr/>
        </p:nvSpPr>
        <p:spPr bwMode="auto">
          <a:xfrm rot="1029897">
            <a:off x="1338835" y="227333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10" name="文本框 45"/>
          <p:cNvSpPr txBox="1">
            <a:spLocks noChangeArrowheads="1"/>
          </p:cNvSpPr>
          <p:nvPr/>
        </p:nvSpPr>
        <p:spPr bwMode="auto">
          <a:xfrm rot="20220000">
            <a:off x="2118299" y="1555779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12" name="文本框 46"/>
          <p:cNvSpPr txBox="1">
            <a:spLocks noChangeArrowheads="1"/>
          </p:cNvSpPr>
          <p:nvPr/>
        </p:nvSpPr>
        <p:spPr bwMode="auto">
          <a:xfrm rot="20220000">
            <a:off x="2688210" y="17822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14" name="文本框 47"/>
          <p:cNvSpPr txBox="1">
            <a:spLocks noChangeArrowheads="1"/>
          </p:cNvSpPr>
          <p:nvPr/>
        </p:nvSpPr>
        <p:spPr bwMode="auto">
          <a:xfrm rot="21420000">
            <a:off x="2416749" y="2533679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16" name="文本框 49"/>
          <p:cNvSpPr txBox="1">
            <a:spLocks noChangeArrowheads="1"/>
          </p:cNvSpPr>
          <p:nvPr/>
        </p:nvSpPr>
        <p:spPr bwMode="auto">
          <a:xfrm rot="20220000">
            <a:off x="3277174" y="207859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17" name="文本框 50"/>
          <p:cNvSpPr txBox="1">
            <a:spLocks noChangeArrowheads="1"/>
          </p:cNvSpPr>
          <p:nvPr/>
        </p:nvSpPr>
        <p:spPr bwMode="auto">
          <a:xfrm rot="20220000">
            <a:off x="2850135" y="285329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19" name="文本框 51"/>
          <p:cNvSpPr txBox="1">
            <a:spLocks noChangeArrowheads="1"/>
          </p:cNvSpPr>
          <p:nvPr/>
        </p:nvSpPr>
        <p:spPr bwMode="auto">
          <a:xfrm rot="20220000">
            <a:off x="3485135" y="303533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20" name="文本框 32"/>
          <p:cNvSpPr txBox="1">
            <a:spLocks noChangeArrowheads="1"/>
          </p:cNvSpPr>
          <p:nvPr/>
        </p:nvSpPr>
        <p:spPr bwMode="auto">
          <a:xfrm rot="1209897">
            <a:off x="5115499" y="474559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21" name="文本框 34"/>
          <p:cNvSpPr txBox="1">
            <a:spLocks noChangeArrowheads="1"/>
          </p:cNvSpPr>
          <p:nvPr/>
        </p:nvSpPr>
        <p:spPr bwMode="auto">
          <a:xfrm rot="20569134">
            <a:off x="6311680" y="521973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22" name="文本框 36"/>
          <p:cNvSpPr txBox="1">
            <a:spLocks noChangeArrowheads="1"/>
          </p:cNvSpPr>
          <p:nvPr/>
        </p:nvSpPr>
        <p:spPr bwMode="auto">
          <a:xfrm rot="368503">
            <a:off x="5774310" y="38396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23" name="文本框 37"/>
          <p:cNvSpPr txBox="1">
            <a:spLocks noChangeArrowheads="1"/>
          </p:cNvSpPr>
          <p:nvPr/>
        </p:nvSpPr>
        <p:spPr bwMode="auto">
          <a:xfrm rot="829244">
            <a:off x="5285360" y="53255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24" name="文本框 45"/>
          <p:cNvSpPr txBox="1">
            <a:spLocks noChangeArrowheads="1"/>
          </p:cNvSpPr>
          <p:nvPr/>
        </p:nvSpPr>
        <p:spPr bwMode="auto">
          <a:xfrm rot="17097278">
            <a:off x="6779992" y="33623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25" name="文本框 46"/>
          <p:cNvSpPr txBox="1">
            <a:spLocks noChangeArrowheads="1"/>
          </p:cNvSpPr>
          <p:nvPr/>
        </p:nvSpPr>
        <p:spPr bwMode="auto">
          <a:xfrm rot="2702238">
            <a:off x="7568979" y="41116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26" name="文本框 47"/>
          <p:cNvSpPr txBox="1">
            <a:spLocks noChangeArrowheads="1"/>
          </p:cNvSpPr>
          <p:nvPr/>
        </p:nvSpPr>
        <p:spPr bwMode="auto">
          <a:xfrm rot="18143362">
            <a:off x="6745068" y="4566738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27" name="文本框 49"/>
          <p:cNvSpPr txBox="1">
            <a:spLocks noChangeArrowheads="1"/>
          </p:cNvSpPr>
          <p:nvPr/>
        </p:nvSpPr>
        <p:spPr bwMode="auto">
          <a:xfrm rot="18419577">
            <a:off x="8108729" y="4382587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28" name="文本框 50"/>
          <p:cNvSpPr txBox="1">
            <a:spLocks noChangeArrowheads="1"/>
          </p:cNvSpPr>
          <p:nvPr/>
        </p:nvSpPr>
        <p:spPr bwMode="auto">
          <a:xfrm rot="17959444">
            <a:off x="7240368" y="48165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129" name="文本框 51"/>
          <p:cNvSpPr txBox="1">
            <a:spLocks noChangeArrowheads="1"/>
          </p:cNvSpPr>
          <p:nvPr/>
        </p:nvSpPr>
        <p:spPr bwMode="auto">
          <a:xfrm rot="1549510">
            <a:off x="8030149" y="32300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+mn-ea"/>
              </a:rPr>
              <a:t>状元成才路</a:t>
            </a:r>
          </a:p>
        </p:txBody>
      </p:sp>
      <p:sp>
        <p:nvSpPr>
          <p:cNvPr id="30771" name="文本框 32"/>
          <p:cNvSpPr txBox="1">
            <a:spLocks noChangeArrowheads="1"/>
          </p:cNvSpPr>
          <p:nvPr/>
        </p:nvSpPr>
        <p:spPr bwMode="auto">
          <a:xfrm rot="4190103">
            <a:off x="4287617" y="33697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72" name="文本框 34"/>
          <p:cNvSpPr txBox="1">
            <a:spLocks noChangeArrowheads="1"/>
          </p:cNvSpPr>
          <p:nvPr/>
        </p:nvSpPr>
        <p:spPr bwMode="auto">
          <a:xfrm rot="8340000">
            <a:off x="4921030" y="421219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73" name="文本框 36"/>
          <p:cNvSpPr txBox="1">
            <a:spLocks noChangeArrowheads="1"/>
          </p:cNvSpPr>
          <p:nvPr/>
        </p:nvSpPr>
        <p:spPr bwMode="auto">
          <a:xfrm rot="-1160763">
            <a:off x="5774310" y="236223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74" name="文本框 37"/>
          <p:cNvSpPr txBox="1">
            <a:spLocks noChangeArrowheads="1"/>
          </p:cNvSpPr>
          <p:nvPr/>
        </p:nvSpPr>
        <p:spPr bwMode="auto">
          <a:xfrm rot="39237">
            <a:off x="5650485" y="30586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75" name="文本框 45"/>
          <p:cNvSpPr txBox="1">
            <a:spLocks noChangeArrowheads="1"/>
          </p:cNvSpPr>
          <p:nvPr/>
        </p:nvSpPr>
        <p:spPr bwMode="auto">
          <a:xfrm rot="-1160763">
            <a:off x="6334699" y="23918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76" name="文本框 46"/>
          <p:cNvSpPr txBox="1">
            <a:spLocks noChangeArrowheads="1"/>
          </p:cNvSpPr>
          <p:nvPr/>
        </p:nvSpPr>
        <p:spPr bwMode="auto">
          <a:xfrm rot="-1160763">
            <a:off x="6704585" y="26776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77" name="文本框 47"/>
          <p:cNvSpPr txBox="1">
            <a:spLocks noChangeArrowheads="1"/>
          </p:cNvSpPr>
          <p:nvPr/>
        </p:nvSpPr>
        <p:spPr bwMode="auto">
          <a:xfrm rot="39237">
            <a:off x="7185599" y="330414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78" name="文本框 49"/>
          <p:cNvSpPr txBox="1">
            <a:spLocks noChangeArrowheads="1"/>
          </p:cNvSpPr>
          <p:nvPr/>
        </p:nvSpPr>
        <p:spPr bwMode="auto">
          <a:xfrm rot="-1160763">
            <a:off x="8022210" y="278344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79" name="文本框 50"/>
          <p:cNvSpPr txBox="1">
            <a:spLocks noChangeArrowheads="1"/>
          </p:cNvSpPr>
          <p:nvPr/>
        </p:nvSpPr>
        <p:spPr bwMode="auto">
          <a:xfrm rot="-1160763">
            <a:off x="7488810" y="260564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80" name="文本框 51"/>
          <p:cNvSpPr txBox="1">
            <a:spLocks noChangeArrowheads="1"/>
          </p:cNvSpPr>
          <p:nvPr/>
        </p:nvSpPr>
        <p:spPr bwMode="auto">
          <a:xfrm rot="-1160763">
            <a:off x="7965060" y="3752879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81" name="文本框 32"/>
          <p:cNvSpPr txBox="1">
            <a:spLocks noChangeArrowheads="1"/>
          </p:cNvSpPr>
          <p:nvPr/>
        </p:nvSpPr>
        <p:spPr bwMode="auto">
          <a:xfrm rot="4190103">
            <a:off x="2763617" y="447889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82" name="文本框 34"/>
          <p:cNvSpPr txBox="1">
            <a:spLocks noChangeArrowheads="1"/>
          </p:cNvSpPr>
          <p:nvPr/>
        </p:nvSpPr>
        <p:spPr bwMode="auto">
          <a:xfrm rot="8340000">
            <a:off x="3922492" y="37825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83" name="文本框 36"/>
          <p:cNvSpPr txBox="1">
            <a:spLocks noChangeArrowheads="1"/>
          </p:cNvSpPr>
          <p:nvPr/>
        </p:nvSpPr>
        <p:spPr bwMode="auto">
          <a:xfrm rot="2810103">
            <a:off x="3809780" y="23357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84" name="文本框 37"/>
          <p:cNvSpPr txBox="1">
            <a:spLocks noChangeArrowheads="1"/>
          </p:cNvSpPr>
          <p:nvPr/>
        </p:nvSpPr>
        <p:spPr bwMode="auto">
          <a:xfrm rot="4010103">
            <a:off x="3809780" y="30596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85" name="文本框 45"/>
          <p:cNvSpPr txBox="1">
            <a:spLocks noChangeArrowheads="1"/>
          </p:cNvSpPr>
          <p:nvPr/>
        </p:nvSpPr>
        <p:spPr bwMode="auto">
          <a:xfrm rot="2810103">
            <a:off x="4373342" y="237069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86" name="文本框 46"/>
          <p:cNvSpPr txBox="1">
            <a:spLocks noChangeArrowheads="1"/>
          </p:cNvSpPr>
          <p:nvPr/>
        </p:nvSpPr>
        <p:spPr bwMode="auto">
          <a:xfrm rot="2810103">
            <a:off x="4741642" y="265433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87" name="文本框 47"/>
          <p:cNvSpPr txBox="1">
            <a:spLocks noChangeArrowheads="1"/>
          </p:cNvSpPr>
          <p:nvPr/>
        </p:nvSpPr>
        <p:spPr bwMode="auto">
          <a:xfrm rot="4010103">
            <a:off x="4741642" y="337823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88" name="文本框 49"/>
          <p:cNvSpPr txBox="1">
            <a:spLocks noChangeArrowheads="1"/>
          </p:cNvSpPr>
          <p:nvPr/>
        </p:nvSpPr>
        <p:spPr bwMode="auto">
          <a:xfrm rot="-1160763">
            <a:off x="6225160" y="34205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89" name="文本框 50"/>
          <p:cNvSpPr txBox="1">
            <a:spLocks noChangeArrowheads="1"/>
          </p:cNvSpPr>
          <p:nvPr/>
        </p:nvSpPr>
        <p:spPr bwMode="auto">
          <a:xfrm rot="4020000">
            <a:off x="5217892" y="35348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90" name="文本框 51"/>
          <p:cNvSpPr txBox="1">
            <a:spLocks noChangeArrowheads="1"/>
          </p:cNvSpPr>
          <p:nvPr/>
        </p:nvSpPr>
        <p:spPr bwMode="auto">
          <a:xfrm rot="-1160763">
            <a:off x="5599685" y="432014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91" name="文本框 32"/>
          <p:cNvSpPr txBox="1">
            <a:spLocks noChangeArrowheads="1"/>
          </p:cNvSpPr>
          <p:nvPr/>
        </p:nvSpPr>
        <p:spPr bwMode="auto">
          <a:xfrm rot="5400000">
            <a:off x="1138017" y="43275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92" name="文本框 34"/>
          <p:cNvSpPr txBox="1">
            <a:spLocks noChangeArrowheads="1"/>
          </p:cNvSpPr>
          <p:nvPr/>
        </p:nvSpPr>
        <p:spPr bwMode="auto">
          <a:xfrm rot="8340000">
            <a:off x="1879380" y="476464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93" name="文本框 36"/>
          <p:cNvSpPr txBox="1">
            <a:spLocks noChangeArrowheads="1"/>
          </p:cNvSpPr>
          <p:nvPr/>
        </p:nvSpPr>
        <p:spPr bwMode="auto">
          <a:xfrm rot="2810103">
            <a:off x="1861917" y="367033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94" name="文本框 37"/>
          <p:cNvSpPr txBox="1">
            <a:spLocks noChangeArrowheads="1"/>
          </p:cNvSpPr>
          <p:nvPr/>
        </p:nvSpPr>
        <p:spPr bwMode="auto">
          <a:xfrm rot="5220000">
            <a:off x="2296892" y="404709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95" name="文本框 45"/>
          <p:cNvSpPr txBox="1">
            <a:spLocks noChangeArrowheads="1"/>
          </p:cNvSpPr>
          <p:nvPr/>
        </p:nvSpPr>
        <p:spPr bwMode="auto">
          <a:xfrm rot="2810103">
            <a:off x="2808067" y="36872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96" name="文本框 46"/>
          <p:cNvSpPr txBox="1">
            <a:spLocks noChangeArrowheads="1"/>
          </p:cNvSpPr>
          <p:nvPr/>
        </p:nvSpPr>
        <p:spPr bwMode="auto">
          <a:xfrm rot="4020000">
            <a:off x="699867" y="26458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97" name="文本框 47"/>
          <p:cNvSpPr txBox="1">
            <a:spLocks noChangeArrowheads="1"/>
          </p:cNvSpPr>
          <p:nvPr/>
        </p:nvSpPr>
        <p:spPr bwMode="auto">
          <a:xfrm rot="5220000">
            <a:off x="698280" y="38851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98" name="文本框 49"/>
          <p:cNvSpPr txBox="1">
            <a:spLocks noChangeArrowheads="1"/>
          </p:cNvSpPr>
          <p:nvPr/>
        </p:nvSpPr>
        <p:spPr bwMode="auto">
          <a:xfrm rot="4020000">
            <a:off x="2461992" y="501229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799" name="文本框 50"/>
          <p:cNvSpPr txBox="1">
            <a:spLocks noChangeArrowheads="1"/>
          </p:cNvSpPr>
          <p:nvPr/>
        </p:nvSpPr>
        <p:spPr bwMode="auto">
          <a:xfrm rot="4020000">
            <a:off x="3698655" y="45117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800" name="文本框 51"/>
          <p:cNvSpPr txBox="1">
            <a:spLocks noChangeArrowheads="1"/>
          </p:cNvSpPr>
          <p:nvPr/>
        </p:nvSpPr>
        <p:spPr bwMode="auto">
          <a:xfrm rot="4020000">
            <a:off x="4068542" y="47974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801" name="文本框 32"/>
          <p:cNvSpPr txBox="1">
            <a:spLocks noChangeArrowheads="1"/>
          </p:cNvSpPr>
          <p:nvPr/>
        </p:nvSpPr>
        <p:spPr bwMode="auto">
          <a:xfrm rot="-880739">
            <a:off x="514924" y="338034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802" name="文本框 34"/>
          <p:cNvSpPr txBox="1">
            <a:spLocks noChangeArrowheads="1"/>
          </p:cNvSpPr>
          <p:nvPr/>
        </p:nvSpPr>
        <p:spPr bwMode="auto">
          <a:xfrm rot="8340000">
            <a:off x="1252317" y="34840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803" name="文本框 36"/>
          <p:cNvSpPr txBox="1">
            <a:spLocks noChangeArrowheads="1"/>
          </p:cNvSpPr>
          <p:nvPr/>
        </p:nvSpPr>
        <p:spPr bwMode="auto">
          <a:xfrm rot="4020000">
            <a:off x="1668242" y="204049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804" name="文本框 37"/>
          <p:cNvSpPr txBox="1">
            <a:spLocks noChangeArrowheads="1"/>
          </p:cNvSpPr>
          <p:nvPr/>
        </p:nvSpPr>
        <p:spPr bwMode="auto">
          <a:xfrm rot="5220000">
            <a:off x="1668242" y="276439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805" name="文本框 45"/>
          <p:cNvSpPr txBox="1">
            <a:spLocks noChangeArrowheads="1"/>
          </p:cNvSpPr>
          <p:nvPr/>
        </p:nvSpPr>
        <p:spPr bwMode="auto">
          <a:xfrm rot="2810103">
            <a:off x="2227042" y="20669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806" name="文本框 46"/>
          <p:cNvSpPr txBox="1">
            <a:spLocks noChangeArrowheads="1"/>
          </p:cNvSpPr>
          <p:nvPr/>
        </p:nvSpPr>
        <p:spPr bwMode="auto">
          <a:xfrm rot="2810103">
            <a:off x="2596930" y="23527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807" name="文本框 47"/>
          <p:cNvSpPr txBox="1">
            <a:spLocks noChangeArrowheads="1"/>
          </p:cNvSpPr>
          <p:nvPr/>
        </p:nvSpPr>
        <p:spPr bwMode="auto">
          <a:xfrm rot="4010103">
            <a:off x="2328642" y="311153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808" name="文本框 49"/>
          <p:cNvSpPr txBox="1">
            <a:spLocks noChangeArrowheads="1"/>
          </p:cNvSpPr>
          <p:nvPr/>
        </p:nvSpPr>
        <p:spPr bwMode="auto">
          <a:xfrm rot="2810103">
            <a:off x="3185892" y="265433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809" name="文本框 50"/>
          <p:cNvSpPr txBox="1">
            <a:spLocks noChangeArrowheads="1"/>
          </p:cNvSpPr>
          <p:nvPr/>
        </p:nvSpPr>
        <p:spPr bwMode="auto">
          <a:xfrm rot="2810103">
            <a:off x="3071592" y="32311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810" name="文本框 51"/>
          <p:cNvSpPr txBox="1">
            <a:spLocks noChangeArrowheads="1"/>
          </p:cNvSpPr>
          <p:nvPr/>
        </p:nvSpPr>
        <p:spPr bwMode="auto">
          <a:xfrm rot="2810103">
            <a:off x="3441480" y="35168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811" name="文本框 32"/>
          <p:cNvSpPr txBox="1">
            <a:spLocks noChangeArrowheads="1"/>
          </p:cNvSpPr>
          <p:nvPr/>
        </p:nvSpPr>
        <p:spPr bwMode="auto">
          <a:xfrm rot="5400000">
            <a:off x="4747992" y="49329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812" name="文本框 34"/>
          <p:cNvSpPr txBox="1">
            <a:spLocks noChangeArrowheads="1"/>
          </p:cNvSpPr>
          <p:nvPr/>
        </p:nvSpPr>
        <p:spPr bwMode="auto">
          <a:xfrm rot="3159237">
            <a:off x="5817968" y="53700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813" name="文本框 36"/>
          <p:cNvSpPr txBox="1">
            <a:spLocks noChangeArrowheads="1"/>
          </p:cNvSpPr>
          <p:nvPr/>
        </p:nvSpPr>
        <p:spPr bwMode="auto">
          <a:xfrm rot="-1160763">
            <a:off x="6237860" y="39285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814" name="文本框 37"/>
          <p:cNvSpPr txBox="1">
            <a:spLocks noChangeArrowheads="1"/>
          </p:cNvSpPr>
          <p:nvPr/>
        </p:nvSpPr>
        <p:spPr bwMode="auto">
          <a:xfrm rot="39237">
            <a:off x="6237860" y="46524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815" name="文本框 45"/>
          <p:cNvSpPr txBox="1">
            <a:spLocks noChangeArrowheads="1"/>
          </p:cNvSpPr>
          <p:nvPr/>
        </p:nvSpPr>
        <p:spPr bwMode="auto">
          <a:xfrm rot="-1160763">
            <a:off x="6798249" y="395819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816" name="文本框 46"/>
          <p:cNvSpPr txBox="1">
            <a:spLocks noChangeArrowheads="1"/>
          </p:cNvSpPr>
          <p:nvPr/>
        </p:nvSpPr>
        <p:spPr bwMode="auto">
          <a:xfrm rot="-1160763">
            <a:off x="7168135" y="424394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817" name="文本框 47"/>
          <p:cNvSpPr txBox="1">
            <a:spLocks noChangeArrowheads="1"/>
          </p:cNvSpPr>
          <p:nvPr/>
        </p:nvSpPr>
        <p:spPr bwMode="auto">
          <a:xfrm rot="39237">
            <a:off x="6855399" y="50017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818" name="文本框 49"/>
          <p:cNvSpPr txBox="1">
            <a:spLocks noChangeArrowheads="1"/>
          </p:cNvSpPr>
          <p:nvPr/>
        </p:nvSpPr>
        <p:spPr bwMode="auto">
          <a:xfrm rot="-1160763">
            <a:off x="7688835" y="463129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819" name="文本框 50"/>
          <p:cNvSpPr txBox="1">
            <a:spLocks noChangeArrowheads="1"/>
          </p:cNvSpPr>
          <p:nvPr/>
        </p:nvSpPr>
        <p:spPr bwMode="auto">
          <a:xfrm rot="-1160763">
            <a:off x="7642799" y="51223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820" name="文本框 51"/>
          <p:cNvSpPr txBox="1">
            <a:spLocks noChangeArrowheads="1"/>
          </p:cNvSpPr>
          <p:nvPr/>
        </p:nvSpPr>
        <p:spPr bwMode="auto">
          <a:xfrm rot="-1160763">
            <a:off x="6780785" y="1555779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zh-CN" sz="500">
                <a:solidFill>
                  <a:schemeClr val="bg1"/>
                </a:solidFill>
                <a:latin typeface="Arial" pitchFamily="34" charset="0"/>
              </a:rPr>
              <a:t>状元成才路</a:t>
            </a:r>
          </a:p>
        </p:txBody>
      </p:sp>
      <p:grpSp>
        <p:nvGrpSpPr>
          <p:cNvPr id="30821" name="组合 71"/>
          <p:cNvGrpSpPr>
            <a:grpSpLocks/>
          </p:cNvGrpSpPr>
          <p:nvPr/>
        </p:nvGrpSpPr>
        <p:grpSpPr bwMode="auto">
          <a:xfrm>
            <a:off x="844550" y="1330552"/>
            <a:ext cx="1022350" cy="1234352"/>
            <a:chOff x="3410444" y="66023"/>
            <a:chExt cx="1189063" cy="1324059"/>
          </a:xfrm>
        </p:grpSpPr>
        <p:grpSp>
          <p:nvGrpSpPr>
            <p:cNvPr id="30822" name="组合 78"/>
            <p:cNvGrpSpPr>
              <a:grpSpLocks/>
            </p:cNvGrpSpPr>
            <p:nvPr/>
          </p:nvGrpSpPr>
          <p:grpSpPr bwMode="auto">
            <a:xfrm>
              <a:off x="3467101" y="253719"/>
              <a:ext cx="1132406" cy="1136363"/>
              <a:chOff x="3467101" y="253719"/>
              <a:chExt cx="1132406" cy="1136363"/>
            </a:xfrm>
          </p:grpSpPr>
          <p:cxnSp>
            <p:nvCxnSpPr>
              <p:cNvPr id="30823" name="直接连接符 4"/>
              <p:cNvCxnSpPr>
                <a:cxnSpLocks noChangeShapeType="1"/>
              </p:cNvCxnSpPr>
              <p:nvPr/>
            </p:nvCxnSpPr>
            <p:spPr bwMode="auto">
              <a:xfrm>
                <a:off x="3467101" y="806661"/>
                <a:ext cx="11324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824" name="直接连接符 6"/>
              <p:cNvCxnSpPr>
                <a:cxnSpLocks noChangeShapeType="1"/>
              </p:cNvCxnSpPr>
              <p:nvPr/>
            </p:nvCxnSpPr>
            <p:spPr bwMode="auto">
              <a:xfrm>
                <a:off x="4026560" y="256168"/>
                <a:ext cx="0" cy="11339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0825" name="矩形 1"/>
              <p:cNvSpPr>
                <a:spLocks noChangeArrowheads="1"/>
              </p:cNvSpPr>
              <p:nvPr/>
            </p:nvSpPr>
            <p:spPr bwMode="auto">
              <a:xfrm>
                <a:off x="3467101" y="253719"/>
                <a:ext cx="1132406" cy="113391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660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sp>
          <p:nvSpPr>
            <p:cNvPr id="30826" name="TextBox 1"/>
            <p:cNvSpPr txBox="1">
              <a:spLocks noChangeArrowheads="1"/>
            </p:cNvSpPr>
            <p:nvPr/>
          </p:nvSpPr>
          <p:spPr bwMode="auto">
            <a:xfrm>
              <a:off x="3410444" y="66023"/>
              <a:ext cx="1078932" cy="1142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</a:pPr>
              <a:r>
                <a:rPr lang="zh-CN" altLang="en-US" sz="6600" b="1" dirty="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贝</a:t>
              </a:r>
            </a:p>
          </p:txBody>
        </p:sp>
      </p:grpSp>
      <p:grpSp>
        <p:nvGrpSpPr>
          <p:cNvPr id="30827" name="组合 99"/>
          <p:cNvGrpSpPr>
            <a:grpSpLocks/>
          </p:cNvGrpSpPr>
          <p:nvPr/>
        </p:nvGrpSpPr>
        <p:grpSpPr bwMode="auto">
          <a:xfrm>
            <a:off x="2484438" y="1337532"/>
            <a:ext cx="1020762" cy="1155364"/>
            <a:chOff x="3413477" y="79999"/>
            <a:chExt cx="1186030" cy="1310083"/>
          </a:xfrm>
        </p:grpSpPr>
        <p:grpSp>
          <p:nvGrpSpPr>
            <p:cNvPr id="30828" name="组合 100"/>
            <p:cNvGrpSpPr>
              <a:grpSpLocks/>
            </p:cNvGrpSpPr>
            <p:nvPr/>
          </p:nvGrpSpPr>
          <p:grpSpPr bwMode="auto">
            <a:xfrm>
              <a:off x="3467101" y="253719"/>
              <a:ext cx="1132406" cy="1136363"/>
              <a:chOff x="3467101" y="253719"/>
              <a:chExt cx="1132406" cy="1136363"/>
            </a:xfrm>
          </p:grpSpPr>
          <p:cxnSp>
            <p:nvCxnSpPr>
              <p:cNvPr id="30829" name="直接连接符 4"/>
              <p:cNvCxnSpPr>
                <a:cxnSpLocks noChangeShapeType="1"/>
              </p:cNvCxnSpPr>
              <p:nvPr/>
            </p:nvCxnSpPr>
            <p:spPr bwMode="auto">
              <a:xfrm>
                <a:off x="3467101" y="806618"/>
                <a:ext cx="11324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830" name="直接连接符 6"/>
              <p:cNvCxnSpPr>
                <a:cxnSpLocks noChangeShapeType="1"/>
              </p:cNvCxnSpPr>
              <p:nvPr/>
            </p:nvCxnSpPr>
            <p:spPr bwMode="auto">
              <a:xfrm>
                <a:off x="4025694" y="256168"/>
                <a:ext cx="0" cy="11339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0831" name="矩形 1"/>
              <p:cNvSpPr>
                <a:spLocks noChangeArrowheads="1"/>
              </p:cNvSpPr>
              <p:nvPr/>
            </p:nvSpPr>
            <p:spPr bwMode="auto">
              <a:xfrm>
                <a:off x="3467101" y="253719"/>
                <a:ext cx="1132406" cy="113391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660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sp>
          <p:nvSpPr>
            <p:cNvPr id="30832" name="TextBox 1"/>
            <p:cNvSpPr txBox="1">
              <a:spLocks noChangeArrowheads="1"/>
            </p:cNvSpPr>
            <p:nvPr/>
          </p:nvSpPr>
          <p:spPr bwMode="auto">
            <a:xfrm>
              <a:off x="3413477" y="79999"/>
              <a:ext cx="1067528" cy="1143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</a:pPr>
              <a:r>
                <a:rPr lang="zh-CN" altLang="en-US" sz="6600" b="1" dirty="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壳</a:t>
              </a:r>
            </a:p>
          </p:txBody>
        </p:sp>
      </p:grpSp>
      <p:grpSp>
        <p:nvGrpSpPr>
          <p:cNvPr id="30833" name="组合 105"/>
          <p:cNvGrpSpPr>
            <a:grpSpLocks/>
          </p:cNvGrpSpPr>
          <p:nvPr/>
        </p:nvGrpSpPr>
        <p:grpSpPr bwMode="auto">
          <a:xfrm>
            <a:off x="5681664" y="1268760"/>
            <a:ext cx="1036637" cy="1205220"/>
            <a:chOff x="3396157" y="61339"/>
            <a:chExt cx="1203350" cy="1328743"/>
          </a:xfrm>
        </p:grpSpPr>
        <p:grpSp>
          <p:nvGrpSpPr>
            <p:cNvPr id="30834" name="组合 106"/>
            <p:cNvGrpSpPr>
              <a:grpSpLocks/>
            </p:cNvGrpSpPr>
            <p:nvPr/>
          </p:nvGrpSpPr>
          <p:grpSpPr bwMode="auto">
            <a:xfrm>
              <a:off x="3467101" y="253719"/>
              <a:ext cx="1132406" cy="1136363"/>
              <a:chOff x="3467101" y="253719"/>
              <a:chExt cx="1132406" cy="1136363"/>
            </a:xfrm>
          </p:grpSpPr>
          <p:cxnSp>
            <p:nvCxnSpPr>
              <p:cNvPr id="30835" name="直接连接符 4"/>
              <p:cNvCxnSpPr>
                <a:cxnSpLocks noChangeShapeType="1"/>
              </p:cNvCxnSpPr>
              <p:nvPr/>
            </p:nvCxnSpPr>
            <p:spPr bwMode="auto">
              <a:xfrm>
                <a:off x="3467101" y="806618"/>
                <a:ext cx="11324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836" name="直接连接符 6"/>
              <p:cNvCxnSpPr>
                <a:cxnSpLocks noChangeShapeType="1"/>
              </p:cNvCxnSpPr>
              <p:nvPr/>
            </p:nvCxnSpPr>
            <p:spPr bwMode="auto">
              <a:xfrm>
                <a:off x="4024827" y="256168"/>
                <a:ext cx="0" cy="11339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0837" name="矩形 1"/>
              <p:cNvSpPr>
                <a:spLocks noChangeArrowheads="1"/>
              </p:cNvSpPr>
              <p:nvPr/>
            </p:nvSpPr>
            <p:spPr bwMode="auto">
              <a:xfrm>
                <a:off x="3467101" y="253719"/>
                <a:ext cx="1132406" cy="113391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660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sp>
          <p:nvSpPr>
            <p:cNvPr id="30838" name="TextBox 1"/>
            <p:cNvSpPr txBox="1">
              <a:spLocks noChangeArrowheads="1"/>
            </p:cNvSpPr>
            <p:nvPr/>
          </p:nvSpPr>
          <p:spPr bwMode="auto">
            <a:xfrm>
              <a:off x="3396157" y="61339"/>
              <a:ext cx="1067530" cy="1144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</a:pPr>
              <a:r>
                <a:rPr lang="zh-CN" altLang="en-US" sz="6600" b="1" dirty="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骨</a:t>
              </a:r>
            </a:p>
          </p:txBody>
        </p:sp>
      </p:grpSp>
      <p:grpSp>
        <p:nvGrpSpPr>
          <p:cNvPr id="30839" name="组合 147"/>
          <p:cNvGrpSpPr>
            <a:grpSpLocks/>
          </p:cNvGrpSpPr>
          <p:nvPr/>
        </p:nvGrpSpPr>
        <p:grpSpPr bwMode="auto">
          <a:xfrm>
            <a:off x="4089401" y="1268760"/>
            <a:ext cx="1012825" cy="1194740"/>
            <a:chOff x="3421310" y="72230"/>
            <a:chExt cx="1178197" cy="1317852"/>
          </a:xfrm>
        </p:grpSpPr>
        <p:grpSp>
          <p:nvGrpSpPr>
            <p:cNvPr id="30840" name="组合 148"/>
            <p:cNvGrpSpPr>
              <a:grpSpLocks/>
            </p:cNvGrpSpPr>
            <p:nvPr/>
          </p:nvGrpSpPr>
          <p:grpSpPr bwMode="auto">
            <a:xfrm>
              <a:off x="3467101" y="253719"/>
              <a:ext cx="1132406" cy="1136363"/>
              <a:chOff x="3467101" y="253719"/>
              <a:chExt cx="1132406" cy="1136363"/>
            </a:xfrm>
          </p:grpSpPr>
          <p:cxnSp>
            <p:nvCxnSpPr>
              <p:cNvPr id="30841" name="直接连接符 4"/>
              <p:cNvCxnSpPr>
                <a:cxnSpLocks noChangeShapeType="1"/>
              </p:cNvCxnSpPr>
              <p:nvPr/>
            </p:nvCxnSpPr>
            <p:spPr bwMode="auto">
              <a:xfrm>
                <a:off x="3467101" y="806618"/>
                <a:ext cx="11324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842" name="直接连接符 6"/>
              <p:cNvCxnSpPr>
                <a:cxnSpLocks noChangeShapeType="1"/>
              </p:cNvCxnSpPr>
              <p:nvPr/>
            </p:nvCxnSpPr>
            <p:spPr bwMode="auto">
              <a:xfrm>
                <a:off x="4029031" y="256168"/>
                <a:ext cx="0" cy="11339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0843" name="矩形 1"/>
              <p:cNvSpPr>
                <a:spLocks noChangeArrowheads="1"/>
              </p:cNvSpPr>
              <p:nvPr/>
            </p:nvSpPr>
            <p:spPr bwMode="auto">
              <a:xfrm>
                <a:off x="3467101" y="253719"/>
                <a:ext cx="1132406" cy="113391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660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sp>
          <p:nvSpPr>
            <p:cNvPr id="30844" name="TextBox 1"/>
            <p:cNvSpPr txBox="1">
              <a:spLocks noChangeArrowheads="1"/>
            </p:cNvSpPr>
            <p:nvPr/>
          </p:nvSpPr>
          <p:spPr bwMode="auto">
            <a:xfrm>
              <a:off x="3421310" y="72230"/>
              <a:ext cx="1067530" cy="1145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</a:pPr>
              <a:r>
                <a:rPr lang="zh-CN" altLang="en-US" sz="6600" b="1" dirty="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甲</a:t>
              </a:r>
            </a:p>
          </p:txBody>
        </p:sp>
      </p:grpSp>
      <p:grpSp>
        <p:nvGrpSpPr>
          <p:cNvPr id="30845" name="组合 71"/>
          <p:cNvGrpSpPr>
            <a:grpSpLocks/>
          </p:cNvGrpSpPr>
          <p:nvPr/>
        </p:nvGrpSpPr>
        <p:grpSpPr bwMode="auto">
          <a:xfrm>
            <a:off x="7223125" y="1260160"/>
            <a:ext cx="1022350" cy="1232736"/>
            <a:chOff x="3410443" y="66023"/>
            <a:chExt cx="1189064" cy="1324059"/>
          </a:xfrm>
        </p:grpSpPr>
        <p:grpSp>
          <p:nvGrpSpPr>
            <p:cNvPr id="30846" name="组合 78"/>
            <p:cNvGrpSpPr>
              <a:grpSpLocks/>
            </p:cNvGrpSpPr>
            <p:nvPr/>
          </p:nvGrpSpPr>
          <p:grpSpPr bwMode="auto">
            <a:xfrm>
              <a:off x="3467101" y="253719"/>
              <a:ext cx="1132406" cy="1136363"/>
              <a:chOff x="3467101" y="253719"/>
              <a:chExt cx="1132406" cy="1136363"/>
            </a:xfrm>
          </p:grpSpPr>
          <p:cxnSp>
            <p:nvCxnSpPr>
              <p:cNvPr id="30847" name="直接连接符 4"/>
              <p:cNvCxnSpPr>
                <a:cxnSpLocks noChangeShapeType="1"/>
              </p:cNvCxnSpPr>
              <p:nvPr/>
            </p:nvCxnSpPr>
            <p:spPr bwMode="auto">
              <a:xfrm>
                <a:off x="3467101" y="806661"/>
                <a:ext cx="11324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848" name="直接连接符 6"/>
              <p:cNvCxnSpPr>
                <a:cxnSpLocks noChangeShapeType="1"/>
              </p:cNvCxnSpPr>
              <p:nvPr/>
            </p:nvCxnSpPr>
            <p:spPr bwMode="auto">
              <a:xfrm>
                <a:off x="4026560" y="256168"/>
                <a:ext cx="0" cy="11339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0849" name="矩形 1"/>
              <p:cNvSpPr>
                <a:spLocks noChangeArrowheads="1"/>
              </p:cNvSpPr>
              <p:nvPr/>
            </p:nvSpPr>
            <p:spPr bwMode="auto">
              <a:xfrm>
                <a:off x="3467101" y="253719"/>
                <a:ext cx="1132406" cy="113391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660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sp>
          <p:nvSpPr>
            <p:cNvPr id="30850" name="TextBox 1"/>
            <p:cNvSpPr txBox="1">
              <a:spLocks noChangeArrowheads="1"/>
            </p:cNvSpPr>
            <p:nvPr/>
          </p:nvSpPr>
          <p:spPr bwMode="auto">
            <a:xfrm>
              <a:off x="3410443" y="66023"/>
              <a:ext cx="1078932" cy="1143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</a:pPr>
              <a:r>
                <a:rPr lang="zh-CN" altLang="en-US" sz="6600" b="1" dirty="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钱</a:t>
              </a:r>
            </a:p>
          </p:txBody>
        </p:sp>
      </p:grpSp>
      <p:grpSp>
        <p:nvGrpSpPr>
          <p:cNvPr id="30851" name="组合 99"/>
          <p:cNvGrpSpPr>
            <a:grpSpLocks/>
          </p:cNvGrpSpPr>
          <p:nvPr/>
        </p:nvGrpSpPr>
        <p:grpSpPr bwMode="auto">
          <a:xfrm>
            <a:off x="1333501" y="2952751"/>
            <a:ext cx="1020763" cy="1178983"/>
            <a:chOff x="3413477" y="79999"/>
            <a:chExt cx="1186030" cy="1310083"/>
          </a:xfrm>
        </p:grpSpPr>
        <p:grpSp>
          <p:nvGrpSpPr>
            <p:cNvPr id="30852" name="组合 100"/>
            <p:cNvGrpSpPr>
              <a:grpSpLocks/>
            </p:cNvGrpSpPr>
            <p:nvPr/>
          </p:nvGrpSpPr>
          <p:grpSpPr bwMode="auto">
            <a:xfrm>
              <a:off x="3467101" y="253719"/>
              <a:ext cx="1132406" cy="1136363"/>
              <a:chOff x="3467101" y="253719"/>
              <a:chExt cx="1132406" cy="1136363"/>
            </a:xfrm>
          </p:grpSpPr>
          <p:cxnSp>
            <p:nvCxnSpPr>
              <p:cNvPr id="30853" name="直接连接符 4"/>
              <p:cNvCxnSpPr>
                <a:cxnSpLocks noChangeShapeType="1"/>
              </p:cNvCxnSpPr>
              <p:nvPr/>
            </p:nvCxnSpPr>
            <p:spPr bwMode="auto">
              <a:xfrm>
                <a:off x="3467101" y="806618"/>
                <a:ext cx="11324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854" name="直接连接符 6"/>
              <p:cNvCxnSpPr>
                <a:cxnSpLocks noChangeShapeType="1"/>
              </p:cNvCxnSpPr>
              <p:nvPr/>
            </p:nvCxnSpPr>
            <p:spPr bwMode="auto">
              <a:xfrm>
                <a:off x="4025694" y="256168"/>
                <a:ext cx="0" cy="11339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0855" name="矩形 1"/>
              <p:cNvSpPr>
                <a:spLocks noChangeArrowheads="1"/>
              </p:cNvSpPr>
              <p:nvPr/>
            </p:nvSpPr>
            <p:spPr bwMode="auto">
              <a:xfrm>
                <a:off x="3467101" y="253719"/>
                <a:ext cx="1132406" cy="113391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660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sp>
          <p:nvSpPr>
            <p:cNvPr id="30856" name="TextBox 1"/>
            <p:cNvSpPr txBox="1">
              <a:spLocks noChangeArrowheads="1"/>
            </p:cNvSpPr>
            <p:nvPr/>
          </p:nvSpPr>
          <p:spPr bwMode="auto">
            <a:xfrm>
              <a:off x="3413477" y="79999"/>
              <a:ext cx="1067528" cy="1143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</a:pPr>
              <a:r>
                <a:rPr lang="zh-CN" altLang="en-US" sz="6600" b="1" dirty="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币</a:t>
              </a:r>
            </a:p>
          </p:txBody>
        </p:sp>
      </p:grpSp>
      <p:grpSp>
        <p:nvGrpSpPr>
          <p:cNvPr id="30857" name="组合 105"/>
          <p:cNvGrpSpPr>
            <a:grpSpLocks/>
          </p:cNvGrpSpPr>
          <p:nvPr/>
        </p:nvGrpSpPr>
        <p:grpSpPr bwMode="auto">
          <a:xfrm>
            <a:off x="3184525" y="2923117"/>
            <a:ext cx="1036638" cy="1147177"/>
            <a:chOff x="3396157" y="61339"/>
            <a:chExt cx="1203350" cy="1328743"/>
          </a:xfrm>
        </p:grpSpPr>
        <p:grpSp>
          <p:nvGrpSpPr>
            <p:cNvPr id="30858" name="组合 106"/>
            <p:cNvGrpSpPr>
              <a:grpSpLocks/>
            </p:cNvGrpSpPr>
            <p:nvPr/>
          </p:nvGrpSpPr>
          <p:grpSpPr bwMode="auto">
            <a:xfrm>
              <a:off x="3467101" y="253719"/>
              <a:ext cx="1132406" cy="1136363"/>
              <a:chOff x="3467101" y="253719"/>
              <a:chExt cx="1132406" cy="1136363"/>
            </a:xfrm>
          </p:grpSpPr>
          <p:cxnSp>
            <p:nvCxnSpPr>
              <p:cNvPr id="30859" name="直接连接符 4"/>
              <p:cNvCxnSpPr>
                <a:cxnSpLocks noChangeShapeType="1"/>
              </p:cNvCxnSpPr>
              <p:nvPr/>
            </p:nvCxnSpPr>
            <p:spPr bwMode="auto">
              <a:xfrm>
                <a:off x="3467101" y="806618"/>
                <a:ext cx="11324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860" name="直接连接符 6"/>
              <p:cNvCxnSpPr>
                <a:cxnSpLocks noChangeShapeType="1"/>
              </p:cNvCxnSpPr>
              <p:nvPr/>
            </p:nvCxnSpPr>
            <p:spPr bwMode="auto">
              <a:xfrm>
                <a:off x="4024827" y="256168"/>
                <a:ext cx="0" cy="11339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0861" name="矩形 1"/>
              <p:cNvSpPr>
                <a:spLocks noChangeArrowheads="1"/>
              </p:cNvSpPr>
              <p:nvPr/>
            </p:nvSpPr>
            <p:spPr bwMode="auto">
              <a:xfrm>
                <a:off x="3467101" y="253719"/>
                <a:ext cx="1132406" cy="113391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660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sp>
          <p:nvSpPr>
            <p:cNvPr id="30862" name="TextBox 1"/>
            <p:cNvSpPr txBox="1">
              <a:spLocks noChangeArrowheads="1"/>
            </p:cNvSpPr>
            <p:nvPr/>
          </p:nvSpPr>
          <p:spPr bwMode="auto">
            <a:xfrm>
              <a:off x="3396157" y="61339"/>
              <a:ext cx="1067531" cy="1144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</a:pPr>
              <a:r>
                <a:rPr lang="zh-CN" altLang="en-US" sz="66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财</a:t>
              </a:r>
            </a:p>
          </p:txBody>
        </p:sp>
      </p:grpSp>
      <p:grpSp>
        <p:nvGrpSpPr>
          <p:cNvPr id="30863" name="组合 147"/>
          <p:cNvGrpSpPr>
            <a:grpSpLocks/>
          </p:cNvGrpSpPr>
          <p:nvPr/>
        </p:nvGrpSpPr>
        <p:grpSpPr bwMode="auto">
          <a:xfrm>
            <a:off x="6896101" y="2912533"/>
            <a:ext cx="1012825" cy="1219201"/>
            <a:chOff x="3421310" y="72230"/>
            <a:chExt cx="1178197" cy="1317852"/>
          </a:xfrm>
        </p:grpSpPr>
        <p:grpSp>
          <p:nvGrpSpPr>
            <p:cNvPr id="30864" name="组合 148"/>
            <p:cNvGrpSpPr>
              <a:grpSpLocks/>
            </p:cNvGrpSpPr>
            <p:nvPr/>
          </p:nvGrpSpPr>
          <p:grpSpPr bwMode="auto">
            <a:xfrm>
              <a:off x="3467101" y="253719"/>
              <a:ext cx="1132406" cy="1136363"/>
              <a:chOff x="3467101" y="253719"/>
              <a:chExt cx="1132406" cy="1136363"/>
            </a:xfrm>
          </p:grpSpPr>
          <p:cxnSp>
            <p:nvCxnSpPr>
              <p:cNvPr id="30865" name="直接连接符 4"/>
              <p:cNvCxnSpPr>
                <a:cxnSpLocks noChangeShapeType="1"/>
              </p:cNvCxnSpPr>
              <p:nvPr/>
            </p:nvCxnSpPr>
            <p:spPr bwMode="auto">
              <a:xfrm>
                <a:off x="3467101" y="806618"/>
                <a:ext cx="11324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866" name="直接连接符 6"/>
              <p:cNvCxnSpPr>
                <a:cxnSpLocks noChangeShapeType="1"/>
              </p:cNvCxnSpPr>
              <p:nvPr/>
            </p:nvCxnSpPr>
            <p:spPr bwMode="auto">
              <a:xfrm>
                <a:off x="4029031" y="256168"/>
                <a:ext cx="0" cy="11339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0867" name="矩形 1"/>
              <p:cNvSpPr>
                <a:spLocks noChangeArrowheads="1"/>
              </p:cNvSpPr>
              <p:nvPr/>
            </p:nvSpPr>
            <p:spPr bwMode="auto">
              <a:xfrm>
                <a:off x="3467101" y="253719"/>
                <a:ext cx="1132406" cy="113391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660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sp>
          <p:nvSpPr>
            <p:cNvPr id="30868" name="TextBox 1"/>
            <p:cNvSpPr txBox="1">
              <a:spLocks noChangeArrowheads="1"/>
            </p:cNvSpPr>
            <p:nvPr/>
          </p:nvSpPr>
          <p:spPr bwMode="auto">
            <a:xfrm>
              <a:off x="3421310" y="72230"/>
              <a:ext cx="1067530" cy="1145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</a:pPr>
              <a:r>
                <a:rPr lang="zh-CN" altLang="en-US" sz="66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与</a:t>
              </a:r>
            </a:p>
          </p:txBody>
        </p:sp>
      </p:grpSp>
      <p:grpSp>
        <p:nvGrpSpPr>
          <p:cNvPr id="30869" name="组合 105"/>
          <p:cNvGrpSpPr>
            <a:grpSpLocks/>
          </p:cNvGrpSpPr>
          <p:nvPr/>
        </p:nvGrpSpPr>
        <p:grpSpPr bwMode="auto">
          <a:xfrm>
            <a:off x="5089525" y="2923117"/>
            <a:ext cx="1030288" cy="1208617"/>
            <a:chOff x="3402979" y="55815"/>
            <a:chExt cx="1196528" cy="1334267"/>
          </a:xfrm>
        </p:grpSpPr>
        <p:grpSp>
          <p:nvGrpSpPr>
            <p:cNvPr id="30870" name="组合 106"/>
            <p:cNvGrpSpPr>
              <a:grpSpLocks/>
            </p:cNvGrpSpPr>
            <p:nvPr/>
          </p:nvGrpSpPr>
          <p:grpSpPr bwMode="auto">
            <a:xfrm>
              <a:off x="3467101" y="253719"/>
              <a:ext cx="1132406" cy="1136363"/>
              <a:chOff x="3467101" y="253719"/>
              <a:chExt cx="1132406" cy="1136363"/>
            </a:xfrm>
          </p:grpSpPr>
          <p:cxnSp>
            <p:nvCxnSpPr>
              <p:cNvPr id="30871" name="直接连接符 4"/>
              <p:cNvCxnSpPr>
                <a:cxnSpLocks noChangeShapeType="1"/>
              </p:cNvCxnSpPr>
              <p:nvPr/>
            </p:nvCxnSpPr>
            <p:spPr bwMode="auto">
              <a:xfrm>
                <a:off x="3467101" y="806618"/>
                <a:ext cx="11324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872" name="直接连接符 6"/>
              <p:cNvCxnSpPr>
                <a:cxnSpLocks noChangeShapeType="1"/>
              </p:cNvCxnSpPr>
              <p:nvPr/>
            </p:nvCxnSpPr>
            <p:spPr bwMode="auto">
              <a:xfrm>
                <a:off x="4024827" y="256168"/>
                <a:ext cx="0" cy="11339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0873" name="矩形 1"/>
              <p:cNvSpPr>
                <a:spLocks noChangeArrowheads="1"/>
              </p:cNvSpPr>
              <p:nvPr/>
            </p:nvSpPr>
            <p:spPr bwMode="auto">
              <a:xfrm>
                <a:off x="3467101" y="253719"/>
                <a:ext cx="1132406" cy="113391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660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sp>
          <p:nvSpPr>
            <p:cNvPr id="30874" name="TextBox 1"/>
            <p:cNvSpPr txBox="1">
              <a:spLocks noChangeArrowheads="1"/>
            </p:cNvSpPr>
            <p:nvPr/>
          </p:nvSpPr>
          <p:spPr bwMode="auto">
            <a:xfrm>
              <a:off x="3402979" y="55815"/>
              <a:ext cx="1067531" cy="114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</a:pPr>
              <a:r>
                <a:rPr lang="zh-CN" altLang="en-US" sz="66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028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678</TotalTime>
  <Words>767</Words>
  <Application>Microsoft Office PowerPoint</Application>
  <PresentationFormat>全屏显示(4:3)</PresentationFormat>
  <Paragraphs>243</Paragraphs>
  <Slides>29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流畅</vt:lpstr>
      <vt:lpstr>幻灯片 1</vt:lpstr>
      <vt:lpstr>慧眼识字：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你还知道哪些字是“贝”字旁呢？ </vt:lpstr>
      <vt:lpstr>幻灯片 24</vt:lpstr>
      <vt:lpstr>形声字构字结构：</vt:lpstr>
      <vt:lpstr>读一读：</vt:lpstr>
      <vt:lpstr>幻灯片 27</vt:lpstr>
      <vt:lpstr>读一读：</vt:lpstr>
      <vt:lpstr>幻灯片 29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pha</cp:lastModifiedBy>
  <cp:revision>20</cp:revision>
  <dcterms:created xsi:type="dcterms:W3CDTF">2018-12-05T01:00:46Z</dcterms:created>
  <dcterms:modified xsi:type="dcterms:W3CDTF">2019-01-26T08:25:05Z</dcterms:modified>
</cp:coreProperties>
</file>