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notesSlides/notesSlide14.xml" ContentType="application/vnd.openxmlformats-officedocument.presentationml.notesSlide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tags/tag14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tags/tag7.xml" ContentType="application/vnd.openxmlformats-officedocument.presentationml.tag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Default Extension="jpeg" ContentType="image/jpeg"/>
  <Default Extension="emf" ContentType="image/x-emf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notesSlides/notesSlide13.xml" ContentType="application/vnd.openxmlformats-officedocument.presentationml.notesSlide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5.xml" ContentType="application/vnd.openxmlformats-officedocument.presentationml.tags+xml"/>
  <Override PartName="/ppt/notesSlides/notesSlide6.xml" ContentType="application/vnd.openxmlformats-officedocument.presentationml.notesSlide+xml"/>
  <Override PartName="/ppt/tags/tag13.xml" ContentType="application/vnd.openxmlformats-officedocument.presentationml.tags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  <p:sldMasterId id="2147483674" r:id="rId3"/>
  </p:sldMasterIdLst>
  <p:notesMasterIdLst>
    <p:notesMasterId r:id="rId33"/>
  </p:notesMasterIdLst>
  <p:sldIdLst>
    <p:sldId id="257" r:id="rId4"/>
    <p:sldId id="259" r:id="rId5"/>
    <p:sldId id="260" r:id="rId6"/>
    <p:sldId id="261" r:id="rId7"/>
    <p:sldId id="262" r:id="rId8"/>
    <p:sldId id="264" r:id="rId9"/>
    <p:sldId id="265" r:id="rId10"/>
    <p:sldId id="267" r:id="rId11"/>
    <p:sldId id="275" r:id="rId12"/>
    <p:sldId id="268" r:id="rId13"/>
    <p:sldId id="269" r:id="rId14"/>
    <p:sldId id="270" r:id="rId15"/>
    <p:sldId id="271" r:id="rId16"/>
    <p:sldId id="276" r:id="rId17"/>
    <p:sldId id="277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87" r:id="rId28"/>
    <p:sldId id="288" r:id="rId29"/>
    <p:sldId id="289" r:id="rId30"/>
    <p:sldId id="290" r:id="rId31"/>
    <p:sldId id="272" r:id="rId3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-170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C1F60-442C-4657-84AF-CC45AC000CF2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F066A1-3FC6-479D-84DE-7F1FD17F2A2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936067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E8FEA-3AC9-4DE1-B0CA-FA2A2FC791B1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85373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20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21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22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23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24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25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E8FEA-3AC9-4DE1-B0CA-FA2A2FC791B1}" type="slidenum">
              <a:rPr lang="zh-CN" altLang="en-US" smtClean="0">
                <a:solidFill>
                  <a:prstClr val="black"/>
                </a:solidFill>
              </a:rPr>
              <a:pPr/>
              <a:t>27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032874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687929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E8FEA-3AC9-4DE1-B0CA-FA2A2FC791B1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E8FEA-3AC9-4DE1-B0CA-FA2A2FC791B1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E8FEA-3AC9-4DE1-B0CA-FA2A2FC791B1}" type="slidenum">
              <a:rPr lang="zh-CN" altLang="en-US" smtClean="0">
                <a:solidFill>
                  <a:prstClr val="black"/>
                </a:solidFill>
              </a:rPr>
              <a:pPr/>
              <a:t>16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7E8FEA-3AC9-4DE1-B0CA-FA2A2FC791B1}" type="slidenum">
              <a:rPr lang="zh-CN" altLang="en-US" smtClean="0">
                <a:solidFill>
                  <a:prstClr val="black"/>
                </a:solidFill>
              </a:rPr>
              <a:pPr/>
              <a:t>17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18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1E0E0E2-7263-44C4-AAA9-733DBA7BD205}" type="slidenum">
              <a:rPr lang="zh-CN" altLang="en-US" smtClean="0">
                <a:solidFill>
                  <a:prstClr val="black"/>
                </a:solidFill>
              </a:rPr>
              <a:pPr/>
              <a:t>19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8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812792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928241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2214391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26361958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570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10724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233530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269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8936"/>
            <a:ext cx="7886700" cy="15007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857039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6684"/>
            <a:ext cx="3867150" cy="434974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6684"/>
            <a:ext cx="3867150" cy="434974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802394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6188"/>
            <a:ext cx="7886700" cy="1325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43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43" y="2506133"/>
            <a:ext cx="3868737" cy="3683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10622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4999084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42574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8829325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43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43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1592311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43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8487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43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670740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480963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6188"/>
            <a:ext cx="1971675" cy="581024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5" y="366188"/>
            <a:ext cx="5762625" cy="581024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512864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40632208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183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568"/>
            <a:ext cx="6858000" cy="165523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776227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270727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10267"/>
            <a:ext cx="7886700" cy="285326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8934"/>
            <a:ext cx="7886700" cy="150071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8603023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6684"/>
            <a:ext cx="3867150" cy="434974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826684"/>
            <a:ext cx="3867150" cy="4349749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36665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6185"/>
            <a:ext cx="7886700" cy="132503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9" y="1680634"/>
            <a:ext cx="3868737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9" y="2506133"/>
            <a:ext cx="3868737" cy="3683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0634"/>
            <a:ext cx="3887788" cy="82550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6133"/>
            <a:ext cx="3887788" cy="36830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03997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798586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68165976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7057319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1745835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9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8485"/>
            <a:ext cx="4629150" cy="487256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9" y="2057400"/>
            <a:ext cx="2949575" cy="3812117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48991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588468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6" y="366185"/>
            <a:ext cx="1971675" cy="5810249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1" y="366185"/>
            <a:ext cx="5762625" cy="5810249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897025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节标题"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6042969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690774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680028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90019532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8799139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4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3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4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869908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302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05F0A9-4115-4980-8C92-5F03A9ABDB01}" type="datetimeFigureOut">
              <a:rPr lang="zh-CN" altLang="en-US" smtClean="0"/>
              <a:pPr/>
              <a:t>2019/1/26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E4BF67-FE51-466E-AB39-BD0A03D93707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7818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6188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6684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4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4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4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825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6185"/>
            <a:ext cx="7886700" cy="13250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6684"/>
            <a:ext cx="7886700" cy="43497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2AE6E782-B1C7-4755-A8C7-406525659F28}" type="datetimeFigureOut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2019/1/26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61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D6503D3F-ED7F-4637-8D23-A210589FA2AA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52680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Relationship Id="rId5" Type="http://schemas.openxmlformats.org/officeDocument/2006/relationships/image" Target="../media/image4.png"/><Relationship Id="rId4" Type="http://schemas.openxmlformats.org/officeDocument/2006/relationships/slide" Target="slide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10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11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1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4.xml"/><Relationship Id="rId5" Type="http://schemas.openxmlformats.org/officeDocument/2006/relationships/slide" Target="slide8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6.xml"/><Relationship Id="rId4" Type="http://schemas.openxmlformats.org/officeDocument/2006/relationships/image" Target="../media/image2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13" Type="http://schemas.openxmlformats.org/officeDocument/2006/relationships/tags" Target="../tags/tag13.xml"/><Relationship Id="rId18" Type="http://schemas.openxmlformats.org/officeDocument/2006/relationships/tags" Target="../tags/tag18.xml"/><Relationship Id="rId26" Type="http://schemas.openxmlformats.org/officeDocument/2006/relationships/slide" Target="slide20.xml"/><Relationship Id="rId3" Type="http://schemas.openxmlformats.org/officeDocument/2006/relationships/tags" Target="../tags/tag3.xml"/><Relationship Id="rId21" Type="http://schemas.openxmlformats.org/officeDocument/2006/relationships/slideLayout" Target="../slideLayouts/slideLayout36.xml"/><Relationship Id="rId7" Type="http://schemas.openxmlformats.org/officeDocument/2006/relationships/tags" Target="../tags/tag7.xml"/><Relationship Id="rId12" Type="http://schemas.openxmlformats.org/officeDocument/2006/relationships/tags" Target="../tags/tag12.xml"/><Relationship Id="rId17" Type="http://schemas.openxmlformats.org/officeDocument/2006/relationships/tags" Target="../tags/tag17.xml"/><Relationship Id="rId25" Type="http://schemas.openxmlformats.org/officeDocument/2006/relationships/slide" Target="slide19.xml"/><Relationship Id="rId2" Type="http://schemas.openxmlformats.org/officeDocument/2006/relationships/tags" Target="../tags/tag2.xml"/><Relationship Id="rId16" Type="http://schemas.openxmlformats.org/officeDocument/2006/relationships/tags" Target="../tags/tag16.xml"/><Relationship Id="rId20" Type="http://schemas.openxmlformats.org/officeDocument/2006/relationships/tags" Target="../tags/tag20.xml"/><Relationship Id="rId29" Type="http://schemas.openxmlformats.org/officeDocument/2006/relationships/slide" Target="slide21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tags" Target="../tags/tag11.xml"/><Relationship Id="rId24" Type="http://schemas.openxmlformats.org/officeDocument/2006/relationships/slide" Target="slide22.xml"/><Relationship Id="rId32" Type="http://schemas.openxmlformats.org/officeDocument/2006/relationships/slide" Target="slide24.xml"/><Relationship Id="rId5" Type="http://schemas.openxmlformats.org/officeDocument/2006/relationships/tags" Target="../tags/tag5.xml"/><Relationship Id="rId15" Type="http://schemas.openxmlformats.org/officeDocument/2006/relationships/tags" Target="../tags/tag15.xml"/><Relationship Id="rId23" Type="http://schemas.openxmlformats.org/officeDocument/2006/relationships/image" Target="../media/image2.png"/><Relationship Id="rId28" Type="http://schemas.openxmlformats.org/officeDocument/2006/relationships/slide" Target="slide23.xml"/><Relationship Id="rId10" Type="http://schemas.openxmlformats.org/officeDocument/2006/relationships/tags" Target="../tags/tag10.xml"/><Relationship Id="rId19" Type="http://schemas.openxmlformats.org/officeDocument/2006/relationships/tags" Target="../tags/tag19.xml"/><Relationship Id="rId31" Type="http://schemas.openxmlformats.org/officeDocument/2006/relationships/slide" Target="slide18.xml"/><Relationship Id="rId4" Type="http://schemas.openxmlformats.org/officeDocument/2006/relationships/tags" Target="../tags/tag4.xml"/><Relationship Id="rId9" Type="http://schemas.openxmlformats.org/officeDocument/2006/relationships/tags" Target="../tags/tag9.xml"/><Relationship Id="rId14" Type="http://schemas.openxmlformats.org/officeDocument/2006/relationships/tags" Target="../tags/tag14.xml"/><Relationship Id="rId22" Type="http://schemas.openxmlformats.org/officeDocument/2006/relationships/notesSlide" Target="../notesSlides/notesSlide16.xml"/><Relationship Id="rId27" Type="http://schemas.openxmlformats.org/officeDocument/2006/relationships/slide" Target="slide27.xml"/><Relationship Id="rId30" Type="http://schemas.openxmlformats.org/officeDocument/2006/relationships/slide" Target="slide25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image" Target="../media/image4.png"/><Relationship Id="rId7" Type="http://schemas.openxmlformats.org/officeDocument/2006/relationships/image" Target="../media/image1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8.png"/><Relationship Id="rId5" Type="http://schemas.openxmlformats.org/officeDocument/2006/relationships/image" Target="../media/image15.jpeg"/><Relationship Id="rId10" Type="http://schemas.openxmlformats.org/officeDocument/2006/relationships/image" Target="../media/image18.jpe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87624" y="836713"/>
            <a:ext cx="6956590" cy="521744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1472" y="285728"/>
            <a:ext cx="63579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统编</a:t>
            </a:r>
            <a:r>
              <a:rPr lang="zh-CN" altLang="en-US" dirty="0" smtClean="0"/>
              <a:t>语文教材小学二年级下册第三单元    </a:t>
            </a:r>
            <a:r>
              <a:rPr lang="en-US" altLang="zh-CN" dirty="0" smtClean="0"/>
              <a:t>4   </a:t>
            </a:r>
            <a:r>
              <a:rPr lang="zh-CN" altLang="en-US" dirty="0" smtClean="0"/>
              <a:t>中国美食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319078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6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找一找火字旁的字</a:t>
            </a:r>
            <a:endParaRPr lang="zh-CN" altLang="en-US" sz="6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2564905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6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6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烤  爆  炖  炸</a:t>
            </a:r>
            <a:endParaRPr lang="zh-CN" altLang="en-US" sz="6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6054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9552" y="476672"/>
            <a:ext cx="8229600" cy="1143000"/>
          </a:xfrm>
        </p:spPr>
        <p:txBody>
          <a:bodyPr>
            <a:normAutofit/>
          </a:bodyPr>
          <a:lstStyle/>
          <a:p>
            <a:r>
              <a:rPr lang="zh-CN" altLang="en-US" sz="6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找一找四点底的字</a:t>
            </a:r>
            <a:endParaRPr lang="zh-CN" altLang="en-US" sz="6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95736" y="2132856"/>
            <a:ext cx="6491064" cy="172819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6000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煎  煮  蒸</a:t>
            </a:r>
            <a:endParaRPr lang="zh-CN" altLang="en-US" sz="6000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9903" y="3933056"/>
            <a:ext cx="8712968" cy="1523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83251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1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971"/>
          <a:stretch>
            <a:fillRect/>
          </a:stretch>
        </p:blipFill>
        <p:spPr bwMode="auto">
          <a:xfrm>
            <a:off x="6583363" y="6042025"/>
            <a:ext cx="1624012" cy="154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2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971"/>
          <a:stretch>
            <a:fillRect/>
          </a:stretch>
        </p:blipFill>
        <p:spPr bwMode="auto">
          <a:xfrm>
            <a:off x="701675" y="6221415"/>
            <a:ext cx="1265238" cy="120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3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0" y="6383341"/>
            <a:ext cx="539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4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4" y="6343651"/>
            <a:ext cx="720725" cy="47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Box 2"/>
          <p:cNvSpPr txBox="1">
            <a:spLocks noChangeArrowheads="1"/>
          </p:cNvSpPr>
          <p:nvPr/>
        </p:nvSpPr>
        <p:spPr bwMode="auto">
          <a:xfrm>
            <a:off x="1139828" y="1581151"/>
            <a:ext cx="103105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6600">
                <a:latin typeface="楷体" pitchFamily="49" charset="-122"/>
                <a:ea typeface="楷体" pitchFamily="49" charset="-122"/>
              </a:rPr>
              <a:t>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4763" y="795339"/>
            <a:ext cx="1210588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000" dirty="0" err="1">
                <a:latin typeface="+mn-ea"/>
                <a:ea typeface="+mn-ea"/>
              </a:rPr>
              <a:t>shāo</a:t>
            </a:r>
            <a:endParaRPr lang="zh-CN" altLang="en-US" sz="4000" dirty="0">
              <a:latin typeface="+mn-ea"/>
              <a:ea typeface="+mn-ea"/>
            </a:endParaRPr>
          </a:p>
        </p:txBody>
      </p:sp>
      <p:sp>
        <p:nvSpPr>
          <p:cNvPr id="25607" name="TextBox 5"/>
          <p:cNvSpPr txBox="1">
            <a:spLocks noChangeArrowheads="1"/>
          </p:cNvSpPr>
          <p:nvPr/>
        </p:nvSpPr>
        <p:spPr bwMode="auto">
          <a:xfrm>
            <a:off x="2955929" y="2138363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608" name="TextBox 13"/>
          <p:cNvSpPr txBox="1">
            <a:spLocks noChangeArrowheads="1"/>
          </p:cNvSpPr>
          <p:nvPr/>
        </p:nvSpPr>
        <p:spPr bwMode="auto">
          <a:xfrm>
            <a:off x="2955929" y="2538413"/>
            <a:ext cx="464026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612" name="TextBox 20"/>
          <p:cNvSpPr txBox="1">
            <a:spLocks noChangeArrowheads="1"/>
          </p:cNvSpPr>
          <p:nvPr/>
        </p:nvSpPr>
        <p:spPr bwMode="auto">
          <a:xfrm>
            <a:off x="3001967" y="4503677"/>
            <a:ext cx="18473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613" name="TextBox 21"/>
          <p:cNvSpPr txBox="1">
            <a:spLocks noChangeArrowheads="1"/>
          </p:cNvSpPr>
          <p:nvPr/>
        </p:nvSpPr>
        <p:spPr bwMode="auto">
          <a:xfrm>
            <a:off x="2936875" y="4903788"/>
            <a:ext cx="552291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614" name="TextBox 23"/>
          <p:cNvSpPr txBox="1">
            <a:spLocks noChangeArrowheads="1"/>
          </p:cNvSpPr>
          <p:nvPr/>
        </p:nvSpPr>
        <p:spPr bwMode="auto">
          <a:xfrm>
            <a:off x="2915200" y="4170088"/>
            <a:ext cx="5975350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29" name="直接连接符 6"/>
          <p:cNvCxnSpPr/>
          <p:nvPr/>
        </p:nvCxnSpPr>
        <p:spPr>
          <a:xfrm>
            <a:off x="428625" y="714375"/>
            <a:ext cx="8286750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组合 30"/>
          <p:cNvGrpSpPr/>
          <p:nvPr/>
        </p:nvGrpSpPr>
        <p:grpSpPr>
          <a:xfrm>
            <a:off x="3462323" y="1568141"/>
            <a:ext cx="1511802" cy="1486307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2" name="矩形 31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33" name="直接连接符 32"/>
            <p:cNvCxnSpPr>
              <a:stCxn id="32" idx="1"/>
              <a:endCxn id="32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>
              <a:stCxn id="32" idx="0"/>
              <a:endCxn id="32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组合 35"/>
          <p:cNvGrpSpPr/>
          <p:nvPr/>
        </p:nvGrpSpPr>
        <p:grpSpPr>
          <a:xfrm>
            <a:off x="1096630" y="1565267"/>
            <a:ext cx="1544244" cy="1428268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7" name="矩形 36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38" name="直接连接符 37"/>
            <p:cNvCxnSpPr>
              <a:stCxn id="37" idx="1"/>
              <a:endCxn id="37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>
              <a:stCxn id="37" idx="0"/>
              <a:endCxn id="37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23"/>
          <p:cNvSpPr txBox="1">
            <a:spLocks noChangeArrowheads="1"/>
          </p:cNvSpPr>
          <p:nvPr/>
        </p:nvSpPr>
        <p:spPr bwMode="auto">
          <a:xfrm>
            <a:off x="1212854" y="1455739"/>
            <a:ext cx="12287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烧</a:t>
            </a:r>
          </a:p>
        </p:txBody>
      </p:sp>
      <p:sp>
        <p:nvSpPr>
          <p:cNvPr id="25623" name="TextBox 49"/>
          <p:cNvSpPr txBox="1">
            <a:spLocks noChangeArrowheads="1"/>
          </p:cNvSpPr>
          <p:nvPr/>
        </p:nvSpPr>
        <p:spPr bwMode="auto">
          <a:xfrm>
            <a:off x="2960692" y="2938463"/>
            <a:ext cx="4924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5624" name="TextBox 50"/>
          <p:cNvSpPr txBox="1">
            <a:spLocks noChangeArrowheads="1"/>
          </p:cNvSpPr>
          <p:nvPr/>
        </p:nvSpPr>
        <p:spPr bwMode="auto">
          <a:xfrm>
            <a:off x="3001967" y="5302249"/>
            <a:ext cx="538638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endParaRPr lang="zh-CN" altLang="en-US" sz="2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833797" y="819960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4000" dirty="0" err="1">
                <a:solidFill>
                  <a:prstClr val="black"/>
                </a:solidFill>
                <a:latin typeface="宋体"/>
              </a:rPr>
              <a:t>kǎo</a:t>
            </a:r>
            <a:endParaRPr lang="zh-CN" altLang="en-US" sz="4000" dirty="0">
              <a:solidFill>
                <a:prstClr val="black"/>
              </a:solidFill>
              <a:latin typeface="宋体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553543" y="1527847"/>
            <a:ext cx="14205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9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烤</a:t>
            </a:r>
          </a:p>
        </p:txBody>
      </p:sp>
      <p:grpSp>
        <p:nvGrpSpPr>
          <p:cNvPr id="43" name="组合 35"/>
          <p:cNvGrpSpPr/>
          <p:nvPr/>
        </p:nvGrpSpPr>
        <p:grpSpPr>
          <a:xfrm>
            <a:off x="5633325" y="1583215"/>
            <a:ext cx="1544244" cy="1428268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4" name="矩形 43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45" name="直接连接符 44"/>
            <p:cNvCxnSpPr>
              <a:stCxn id="44" idx="1"/>
              <a:endCxn id="44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直接连接符 46"/>
            <p:cNvCxnSpPr>
              <a:stCxn id="44" idx="0"/>
              <a:endCxn id="44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矩形 4"/>
          <p:cNvSpPr/>
          <p:nvPr/>
        </p:nvSpPr>
        <p:spPr>
          <a:xfrm>
            <a:off x="5695156" y="1511899"/>
            <a:ext cx="14205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9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炒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848826" y="855707"/>
            <a:ext cx="121058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4000" dirty="0" err="1">
                <a:solidFill>
                  <a:prstClr val="black"/>
                </a:solidFill>
                <a:latin typeface="宋体"/>
              </a:rPr>
              <a:t>chāo</a:t>
            </a:r>
            <a:endParaRPr lang="zh-CN" altLang="en-US" sz="4000" dirty="0">
              <a:solidFill>
                <a:prstClr val="black"/>
              </a:solidFill>
              <a:latin typeface="宋体"/>
            </a:endParaRPr>
          </a:p>
        </p:txBody>
      </p:sp>
      <p:sp>
        <p:nvSpPr>
          <p:cNvPr id="49" name="云形 48"/>
          <p:cNvSpPr/>
          <p:nvPr/>
        </p:nvSpPr>
        <p:spPr bwMode="auto">
          <a:xfrm>
            <a:off x="3878824" y="4669811"/>
            <a:ext cx="4482306" cy="1338263"/>
          </a:xfrm>
          <a:prstGeom prst="cloud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zh-CN" altLang="en-US"/>
          </a:p>
        </p:txBody>
      </p:sp>
      <p:sp>
        <p:nvSpPr>
          <p:cNvPr id="50" name="TextBox 42"/>
          <p:cNvSpPr txBox="1">
            <a:spLocks noChangeArrowheads="1"/>
          </p:cNvSpPr>
          <p:nvPr/>
        </p:nvSpPr>
        <p:spPr bwMode="auto">
          <a:xfrm>
            <a:off x="4099292" y="4903791"/>
            <a:ext cx="436049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dirty="0"/>
              <a:t>　　</a:t>
            </a:r>
            <a:r>
              <a:rPr lang="zh-CN" altLang="en-US" sz="2800" b="1" dirty="0"/>
              <a:t>偏旁识记：</a:t>
            </a:r>
            <a:r>
              <a:rPr lang="zh-CN" altLang="en-US" sz="2800" b="1" dirty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“烧”和火有关系所以是火字旁。</a:t>
            </a:r>
          </a:p>
        </p:txBody>
      </p:sp>
      <p:pic>
        <p:nvPicPr>
          <p:cNvPr id="51" name="Picture 4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058863" y="4570197"/>
            <a:ext cx="2704624" cy="20607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2" name="TextBox 51"/>
          <p:cNvSpPr txBox="1"/>
          <p:nvPr/>
        </p:nvSpPr>
        <p:spPr bwMode="auto">
          <a:xfrm>
            <a:off x="1403651" y="5077331"/>
            <a:ext cx="21498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zh-CN" altLang="en-US" sz="28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识字小方法</a:t>
            </a:r>
          </a:p>
        </p:txBody>
      </p:sp>
    </p:spTree>
    <p:extLst>
      <p:ext uri="{BB962C8B-B14F-4D97-AF65-F5344CB8AC3E}">
        <p14:creationId xmlns:p14="http://schemas.microsoft.com/office/powerpoint/2010/main" xmlns="" val="805094471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971"/>
          <a:stretch>
            <a:fillRect/>
          </a:stretch>
        </p:blipFill>
        <p:spPr bwMode="auto">
          <a:xfrm>
            <a:off x="6557963" y="6049964"/>
            <a:ext cx="1624012" cy="154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6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971"/>
          <a:stretch>
            <a:fillRect/>
          </a:stretch>
        </p:blipFill>
        <p:spPr bwMode="auto">
          <a:xfrm>
            <a:off x="701675" y="6221415"/>
            <a:ext cx="1265238" cy="120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7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0" y="6383341"/>
            <a:ext cx="539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28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4" y="6343651"/>
            <a:ext cx="720725" cy="47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29" name="TextBox 2"/>
          <p:cNvSpPr txBox="1">
            <a:spLocks noChangeArrowheads="1"/>
          </p:cNvSpPr>
          <p:nvPr/>
        </p:nvSpPr>
        <p:spPr bwMode="auto">
          <a:xfrm>
            <a:off x="1139828" y="1581151"/>
            <a:ext cx="103105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6600">
                <a:latin typeface="楷体" pitchFamily="49" charset="-122"/>
                <a:ea typeface="楷体" pitchFamily="49" charset="-122"/>
              </a:rPr>
              <a:t>吃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74767" y="795337"/>
            <a:ext cx="69762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en-US" altLang="zh-CN" sz="4000" dirty="0" err="1">
                <a:solidFill>
                  <a:prstClr val="black"/>
                </a:solidFill>
                <a:latin typeface="宋体"/>
              </a:rPr>
              <a:t>jī</a:t>
            </a:r>
            <a:endParaRPr lang="zh-CN" altLang="en-US" sz="4000" dirty="0">
              <a:solidFill>
                <a:prstClr val="black"/>
              </a:solidFill>
              <a:latin typeface="宋体"/>
            </a:endParaRPr>
          </a:p>
        </p:txBody>
      </p:sp>
      <p:sp>
        <p:nvSpPr>
          <p:cNvPr id="26631" name="TextBox 5"/>
          <p:cNvSpPr txBox="1">
            <a:spLocks noChangeArrowheads="1"/>
          </p:cNvSpPr>
          <p:nvPr/>
        </p:nvSpPr>
        <p:spPr bwMode="auto">
          <a:xfrm>
            <a:off x="2960691" y="1851024"/>
            <a:ext cx="3010761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</a:rPr>
              <a:t>组词</a:t>
            </a:r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烤鸭  烧烤  烤鱼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32" name="TextBox 13"/>
          <p:cNvSpPr txBox="1">
            <a:spLocks noChangeArrowheads="1"/>
          </p:cNvSpPr>
          <p:nvPr/>
        </p:nvSpPr>
        <p:spPr bwMode="auto">
          <a:xfrm>
            <a:off x="2998792" y="2301875"/>
            <a:ext cx="44148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巧记：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火＋考＝烤。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33" name="TextBox 14"/>
          <p:cNvSpPr txBox="1">
            <a:spLocks noChangeArrowheads="1"/>
          </p:cNvSpPr>
          <p:nvPr/>
        </p:nvSpPr>
        <p:spPr bwMode="auto">
          <a:xfrm>
            <a:off x="2903542" y="1312863"/>
            <a:ext cx="5976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书写提示：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“火”第四笔捺变点，“考”撇画舒展。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34" name="TextBox 16"/>
          <p:cNvSpPr txBox="1">
            <a:spLocks noChangeArrowheads="1"/>
          </p:cNvSpPr>
          <p:nvPr/>
        </p:nvSpPr>
        <p:spPr bwMode="auto">
          <a:xfrm>
            <a:off x="1114429" y="4016376"/>
            <a:ext cx="103105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6600">
                <a:latin typeface="楷体" pitchFamily="49" charset="-122"/>
                <a:ea typeface="楷体" pitchFamily="49" charset="-122"/>
              </a:rPr>
              <a:t>叫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230316" y="3230563"/>
            <a:ext cx="69762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000" dirty="0" err="1">
                <a:latin typeface="+mn-ea"/>
                <a:ea typeface="+mn-ea"/>
              </a:rPr>
              <a:t>yā</a:t>
            </a:r>
            <a:endParaRPr lang="zh-CN" altLang="en-US" sz="4000" dirty="0">
              <a:latin typeface="+mn-ea"/>
              <a:ea typeface="+mn-ea"/>
            </a:endParaRPr>
          </a:p>
        </p:txBody>
      </p:sp>
      <p:sp>
        <p:nvSpPr>
          <p:cNvPr id="26636" name="TextBox 20"/>
          <p:cNvSpPr txBox="1">
            <a:spLocks noChangeArrowheads="1"/>
          </p:cNvSpPr>
          <p:nvPr/>
        </p:nvSpPr>
        <p:spPr bwMode="auto">
          <a:xfrm>
            <a:off x="3033716" y="4308475"/>
            <a:ext cx="2241319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</a:rPr>
              <a:t>组词</a:t>
            </a:r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烤鸭  鸭子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37" name="TextBox 21"/>
          <p:cNvSpPr txBox="1">
            <a:spLocks noChangeArrowheads="1"/>
          </p:cNvSpPr>
          <p:nvPr/>
        </p:nvSpPr>
        <p:spPr bwMode="auto">
          <a:xfrm>
            <a:off x="2925767" y="4789488"/>
            <a:ext cx="470217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巧记：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甲鸟是鸭子。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38" name="TextBox 23"/>
          <p:cNvSpPr txBox="1">
            <a:spLocks noChangeArrowheads="1"/>
          </p:cNvSpPr>
          <p:nvPr/>
        </p:nvSpPr>
        <p:spPr bwMode="auto">
          <a:xfrm>
            <a:off x="2878142" y="3857625"/>
            <a:ext cx="5976937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书写提示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：“甲”窄小，“鸟”笔画舒展。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grpSp>
        <p:nvGrpSpPr>
          <p:cNvPr id="9" name="组合 8"/>
          <p:cNvGrpSpPr>
            <a:grpSpLocks/>
          </p:cNvGrpSpPr>
          <p:nvPr/>
        </p:nvGrpSpPr>
        <p:grpSpPr bwMode="auto">
          <a:xfrm>
            <a:off x="1835154" y="5616576"/>
            <a:ext cx="5330825" cy="1227139"/>
            <a:chOff x="1835696" y="5616071"/>
            <a:chExt cx="5330062" cy="1227642"/>
          </a:xfrm>
        </p:grpSpPr>
        <p:sp>
          <p:nvSpPr>
            <p:cNvPr id="7" name="云形 6"/>
            <p:cNvSpPr/>
            <p:nvPr/>
          </p:nvSpPr>
          <p:spPr>
            <a:xfrm>
              <a:off x="3705503" y="5701831"/>
              <a:ext cx="3387240" cy="881425"/>
            </a:xfrm>
            <a:prstGeom prst="cloud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solidFill>
                <a:schemeClr val="accent5">
                  <a:lumMod val="60000"/>
                  <a:lumOff val="4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sp>
          <p:nvSpPr>
            <p:cNvPr id="26650" name="TextBox 7"/>
            <p:cNvSpPr txBox="1">
              <a:spLocks noChangeArrowheads="1"/>
            </p:cNvSpPr>
            <p:nvPr/>
          </p:nvSpPr>
          <p:spPr bwMode="auto">
            <a:xfrm>
              <a:off x="3631756" y="5819268"/>
              <a:ext cx="3534002" cy="646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ea typeface="宋体" charset="-122"/>
                </a:defRPr>
              </a:lvl9pPr>
            </a:lstStyle>
            <a:p>
              <a:r>
                <a:rPr lang="zh-CN" altLang="en-US"/>
                <a:t>　　</a:t>
              </a:r>
              <a:r>
                <a:rPr lang="zh-CN" altLang="en-US" b="1"/>
                <a:t>偏旁识记：</a:t>
              </a:r>
              <a:r>
                <a:rPr lang="zh-CN" altLang="en-US" b="1">
                  <a:solidFill>
                    <a:srgbClr val="FF0000"/>
                  </a:solidFill>
                </a:rPr>
                <a:t>鸭属于家禽，是鸟类，所以是鸟字旁 </a:t>
              </a:r>
              <a:r>
                <a:rPr lang="zh-CN" altLang="en-US" b="1">
                  <a:solidFill>
                    <a:srgbClr val="FF0000"/>
                  </a:solidFill>
                  <a:latin typeface="楷体" pitchFamily="49" charset="-122"/>
                  <a:ea typeface="楷体" pitchFamily="49" charset="-122"/>
                </a:rPr>
                <a:t>。</a:t>
              </a:r>
            </a:p>
          </p:txBody>
        </p:sp>
        <p:grpSp>
          <p:nvGrpSpPr>
            <p:cNvPr id="26651" name="组合 1"/>
            <p:cNvGrpSpPr>
              <a:grpSpLocks/>
            </p:cNvGrpSpPr>
            <p:nvPr/>
          </p:nvGrpSpPr>
          <p:grpSpPr bwMode="auto">
            <a:xfrm>
              <a:off x="1835696" y="5616071"/>
              <a:ext cx="1665879" cy="1227642"/>
              <a:chOff x="1835696" y="5616071"/>
              <a:chExt cx="1665879" cy="1227642"/>
            </a:xfrm>
          </p:grpSpPr>
          <p:pic>
            <p:nvPicPr>
              <p:cNvPr id="26652" name="Picture 4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35696" y="5616071"/>
                <a:ext cx="1610357" cy="122764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TextBox 9"/>
              <p:cNvSpPr txBox="1"/>
              <p:nvPr/>
            </p:nvSpPr>
            <p:spPr>
              <a:xfrm>
                <a:off x="2021880" y="5884137"/>
                <a:ext cx="1479695" cy="338693"/>
              </a:xfrm>
              <a:prstGeom prst="rect">
                <a:avLst/>
              </a:prstGeom>
              <a:noFill/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zh-CN" altLang="en-US" sz="1600" b="1" dirty="0">
                    <a:ln w="12700">
                      <a:solidFill>
                        <a:schemeClr val="tx2">
                          <a:satMod val="155000"/>
                        </a:schemeClr>
                      </a:solidFill>
                      <a:prstDash val="solid"/>
                    </a:ln>
                    <a:solidFill>
                      <a:schemeClr val="bg2">
                        <a:tint val="85000"/>
                        <a:satMod val="155000"/>
                      </a:schemeClr>
                    </a:solidFill>
                    <a:effectLst>
                      <a:outerShdw blurRad="41275" dist="20320" dir="1800000" algn="tl" rotWithShape="0">
                        <a:srgbClr val="000000">
                          <a:alpha val="40000"/>
                        </a:srgbClr>
                      </a:outerShdw>
                    </a:effectLst>
                    <a:latin typeface="Arial" panose="020B0604020202020204" pitchFamily="34" charset="0"/>
                    <a:ea typeface="宋体" panose="02010600030101010101" pitchFamily="2" charset="-122"/>
                  </a:rPr>
                  <a:t>识字小方法</a:t>
                </a:r>
              </a:p>
            </p:txBody>
          </p:sp>
        </p:grpSp>
      </p:grpSp>
      <p:grpSp>
        <p:nvGrpSpPr>
          <p:cNvPr id="31" name="组合 30"/>
          <p:cNvGrpSpPr/>
          <p:nvPr/>
        </p:nvGrpSpPr>
        <p:grpSpPr>
          <a:xfrm>
            <a:off x="1129072" y="3958917"/>
            <a:ext cx="1511802" cy="1486307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2" name="矩形 31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33" name="直接连接符 32"/>
            <p:cNvCxnSpPr>
              <a:stCxn id="32" idx="1"/>
              <a:endCxn id="32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>
              <a:stCxn id="32" idx="0"/>
              <a:endCxn id="32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TextBox 23"/>
          <p:cNvSpPr txBox="1">
            <a:spLocks noChangeArrowheads="1"/>
          </p:cNvSpPr>
          <p:nvPr/>
        </p:nvSpPr>
        <p:spPr bwMode="auto">
          <a:xfrm>
            <a:off x="1230317" y="3846513"/>
            <a:ext cx="1271587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9600" b="1">
                <a:latin typeface="楷体" pitchFamily="49" charset="-122"/>
                <a:ea typeface="楷体" pitchFamily="49" charset="-122"/>
              </a:rPr>
              <a:t>鸭</a:t>
            </a:r>
          </a:p>
        </p:txBody>
      </p:sp>
      <p:grpSp>
        <p:nvGrpSpPr>
          <p:cNvPr id="36" name="组合 35"/>
          <p:cNvGrpSpPr/>
          <p:nvPr/>
        </p:nvGrpSpPr>
        <p:grpSpPr>
          <a:xfrm>
            <a:off x="1096630" y="1565267"/>
            <a:ext cx="1544244" cy="1428268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7" name="矩形 36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38" name="直接连接符 37"/>
            <p:cNvCxnSpPr>
              <a:stCxn id="37" idx="1"/>
              <a:endCxn id="37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>
              <a:stCxn id="37" idx="0"/>
              <a:endCxn id="37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6646" name="TextBox 42"/>
          <p:cNvSpPr txBox="1">
            <a:spLocks noChangeArrowheads="1"/>
          </p:cNvSpPr>
          <p:nvPr/>
        </p:nvSpPr>
        <p:spPr bwMode="auto">
          <a:xfrm>
            <a:off x="3009904" y="2738437"/>
            <a:ext cx="4924425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造句：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我们小区里新开了一家烧烤店。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6647" name="TextBox 43"/>
          <p:cNvSpPr txBox="1">
            <a:spLocks noChangeArrowheads="1"/>
          </p:cNvSpPr>
          <p:nvPr/>
        </p:nvSpPr>
        <p:spPr bwMode="auto">
          <a:xfrm>
            <a:off x="2870200" y="5216525"/>
            <a:ext cx="558958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2000" b="1">
                <a:latin typeface="楷体" pitchFamily="49" charset="-122"/>
                <a:ea typeface="楷体" pitchFamily="49" charset="-122"/>
                <a:sym typeface="Wingdings" pitchFamily="2" charset="2"/>
              </a:rPr>
              <a:t>造句：</a:t>
            </a:r>
            <a:r>
              <a:rPr lang="zh-CN" altLang="en-US" sz="2000">
                <a:latin typeface="楷体" pitchFamily="49" charset="-122"/>
                <a:ea typeface="楷体" pitchFamily="49" charset="-122"/>
                <a:sym typeface="Wingdings" pitchFamily="2" charset="2"/>
              </a:rPr>
              <a:t>小鸭子走起路来摇摇摆摆的，真可爱。</a:t>
            </a:r>
            <a:endParaRPr lang="zh-CN" altLang="en-US" sz="200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1159148" y="1565267"/>
            <a:ext cx="14205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9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鸡</a:t>
            </a:r>
          </a:p>
        </p:txBody>
      </p:sp>
      <p:cxnSp>
        <p:nvCxnSpPr>
          <p:cNvPr id="42" name="直接连接符 6"/>
          <p:cNvCxnSpPr/>
          <p:nvPr/>
        </p:nvCxnSpPr>
        <p:spPr>
          <a:xfrm>
            <a:off x="428625" y="714375"/>
            <a:ext cx="8286750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705821913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8" grpId="0"/>
      <p:bldP spid="3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59832" y="2492896"/>
            <a:ext cx="32624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第二课时</a:t>
            </a:r>
            <a:endParaRPr lang="zh-CN" altLang="en-US" sz="60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416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99596" y="860701"/>
            <a:ext cx="2400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凉拌菠菜</a:t>
            </a:r>
          </a:p>
        </p:txBody>
      </p:sp>
      <p:sp>
        <p:nvSpPr>
          <p:cNvPr id="6" name="Rectangle 37"/>
          <p:cNvSpPr/>
          <p:nvPr/>
        </p:nvSpPr>
        <p:spPr>
          <a:xfrm>
            <a:off x="330550" y="2787658"/>
            <a:ext cx="3538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楷体" panose="02010609060101010101" pitchFamily="49" charset="-122"/>
                <a:ea typeface="楷体" panose="02010609060101010101" pitchFamily="49" charset="-122"/>
                <a:cs typeface="Lao UI" panose="020B0502040204020203" pitchFamily="34" charset="0"/>
              </a:rPr>
              <a:t>香煎豆腐</a:t>
            </a:r>
          </a:p>
        </p:txBody>
      </p:sp>
      <p:sp>
        <p:nvSpPr>
          <p:cNvPr id="7" name="文本框 4"/>
          <p:cNvSpPr txBox="1"/>
          <p:nvPr/>
        </p:nvSpPr>
        <p:spPr>
          <a:xfrm>
            <a:off x="1043608" y="4786345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红烧茄子</a:t>
            </a:r>
          </a:p>
        </p:txBody>
      </p:sp>
      <p:sp>
        <p:nvSpPr>
          <p:cNvPr id="11" name="矩形 10"/>
          <p:cNvSpPr/>
          <p:nvPr/>
        </p:nvSpPr>
        <p:spPr>
          <a:xfrm>
            <a:off x="4139952" y="860699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烤鸭</a:t>
            </a:r>
          </a:p>
        </p:txBody>
      </p:sp>
      <p:sp>
        <p:nvSpPr>
          <p:cNvPr id="12" name="矩形 11"/>
          <p:cNvSpPr/>
          <p:nvPr/>
        </p:nvSpPr>
        <p:spPr>
          <a:xfrm>
            <a:off x="4321972" y="2787658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水煮鱼</a:t>
            </a:r>
          </a:p>
        </p:txBody>
      </p:sp>
      <p:sp>
        <p:nvSpPr>
          <p:cNvPr id="13" name="矩形 12"/>
          <p:cNvSpPr/>
          <p:nvPr/>
        </p:nvSpPr>
        <p:spPr>
          <a:xfrm>
            <a:off x="3868996" y="4680195"/>
            <a:ext cx="2608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葱爆羊肉</a:t>
            </a:r>
          </a:p>
        </p:txBody>
      </p:sp>
      <p:sp>
        <p:nvSpPr>
          <p:cNvPr id="16" name="矩形 15"/>
          <p:cNvSpPr/>
          <p:nvPr/>
        </p:nvSpPr>
        <p:spPr>
          <a:xfrm>
            <a:off x="6119271" y="848529"/>
            <a:ext cx="285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小鸡炖蘑菇</a:t>
            </a:r>
          </a:p>
        </p:txBody>
      </p:sp>
      <p:sp>
        <p:nvSpPr>
          <p:cNvPr id="18" name="矩形 17"/>
          <p:cNvSpPr/>
          <p:nvPr/>
        </p:nvSpPr>
        <p:spPr>
          <a:xfrm>
            <a:off x="7020272" y="2787657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蒸饺</a:t>
            </a:r>
          </a:p>
        </p:txBody>
      </p:sp>
      <p:sp>
        <p:nvSpPr>
          <p:cNvPr id="21" name="矩形 20"/>
          <p:cNvSpPr/>
          <p:nvPr/>
        </p:nvSpPr>
        <p:spPr>
          <a:xfrm>
            <a:off x="7091789" y="4680194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prstClr val="black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炸酱面</a:t>
            </a:r>
          </a:p>
        </p:txBody>
      </p:sp>
    </p:spTree>
    <p:extLst>
      <p:ext uri="{BB962C8B-B14F-4D97-AF65-F5344CB8AC3E}">
        <p14:creationId xmlns:p14="http://schemas.microsoft.com/office/powerpoint/2010/main" xmlns="" val="23390567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958595" y="299513"/>
            <a:ext cx="3240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sz="40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56" name="直接连接符 55"/>
          <p:cNvCxnSpPr/>
          <p:nvPr/>
        </p:nvCxnSpPr>
        <p:spPr>
          <a:xfrm>
            <a:off x="880715" y="1154963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37">
            <a:hlinkClick r:id="rId4" action="ppaction://hlinksldjump"/>
          </p:cNvPr>
          <p:cNvSpPr/>
          <p:nvPr/>
        </p:nvSpPr>
        <p:spPr>
          <a:xfrm>
            <a:off x="3432182" y="4647353"/>
            <a:ext cx="22790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zh-CN" altLang="en-US" sz="3600" b="1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Lao UI" panose="020B0502040204020203" pitchFamily="34" charset="0"/>
              </a:rPr>
              <a:t>香煎豆腐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880367" y="1154858"/>
            <a:ext cx="3383915" cy="3760047"/>
          </a:xfrm>
          <a:prstGeom prst="rect">
            <a:avLst/>
          </a:prstGeom>
        </p:spPr>
      </p:pic>
      <p:sp>
        <p:nvSpPr>
          <p:cNvPr id="6" name="文本框 5">
            <a:hlinkClick r:id="rId4" action="ppaction://hlinksldjump"/>
          </p:cNvPr>
          <p:cNvSpPr txBox="1"/>
          <p:nvPr/>
        </p:nvSpPr>
        <p:spPr>
          <a:xfrm>
            <a:off x="7438390" y="5079154"/>
            <a:ext cx="357790" cy="30008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685800"/>
            <a:r>
              <a:rPr lang="zh-CN" altLang="en-US" sz="1350">
                <a:solidFill>
                  <a:prstClr val="black"/>
                </a:solidFill>
                <a:latin typeface="Arial" panose="020B0604020202020204" pitchFamily="34" charset="0"/>
              </a:rPr>
              <a:t>←</a:t>
            </a:r>
          </a:p>
        </p:txBody>
      </p:sp>
    </p:spTree>
    <p:extLst>
      <p:ext uri="{BB962C8B-B14F-4D97-AF65-F5344CB8AC3E}">
        <p14:creationId xmlns:p14="http://schemas.microsoft.com/office/powerpoint/2010/main" xmlns="" val="41058616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7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958595" y="299513"/>
            <a:ext cx="3240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sz="40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56" name="直接连接符 55"/>
          <p:cNvCxnSpPr/>
          <p:nvPr/>
        </p:nvCxnSpPr>
        <p:spPr>
          <a:xfrm>
            <a:off x="880715" y="1154963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640965" y="1242065"/>
            <a:ext cx="3333750" cy="3709247"/>
          </a:xfrm>
          <a:prstGeom prst="rect">
            <a:avLst/>
          </a:prstGeom>
        </p:spPr>
      </p:pic>
      <p:sp>
        <p:nvSpPr>
          <p:cNvPr id="5" name="文本框 4">
            <a:hlinkClick r:id="rId5" action="ppaction://hlinksldjump"/>
          </p:cNvPr>
          <p:cNvSpPr txBox="1"/>
          <p:nvPr/>
        </p:nvSpPr>
        <p:spPr>
          <a:xfrm>
            <a:off x="3252470" y="538141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红烧茄子</a:t>
            </a:r>
          </a:p>
        </p:txBody>
      </p:sp>
    </p:spTree>
    <p:extLst>
      <p:ext uri="{BB962C8B-B14F-4D97-AF65-F5344CB8AC3E}">
        <p14:creationId xmlns:p14="http://schemas.microsoft.com/office/powerpoint/2010/main" xmlns="" val="1698408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45342" y="1310640"/>
            <a:ext cx="5053965" cy="3870960"/>
          </a:xfrm>
          <a:prstGeom prst="rect">
            <a:avLst/>
          </a:prstGeom>
        </p:spPr>
      </p:pic>
      <p:sp>
        <p:nvSpPr>
          <p:cNvPr id="44" name="矩形 43"/>
          <p:cNvSpPr/>
          <p:nvPr/>
        </p:nvSpPr>
        <p:spPr>
          <a:xfrm>
            <a:off x="1197355" y="296978"/>
            <a:ext cx="3240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zh-CN" sz="36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hlinkClick r:id="rId5" action="ppaction://hlinksldjump"/>
          </p:cNvPr>
          <p:cNvSpPr txBox="1"/>
          <p:nvPr/>
        </p:nvSpPr>
        <p:spPr>
          <a:xfrm>
            <a:off x="3252470" y="533569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烤 鸭</a:t>
            </a:r>
          </a:p>
        </p:txBody>
      </p:sp>
    </p:spTree>
    <p:extLst>
      <p:ext uri="{BB962C8B-B14F-4D97-AF65-F5344CB8AC3E}">
        <p14:creationId xmlns:p14="http://schemas.microsoft.com/office/powerpoint/2010/main" xmlns="" val="64903796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762250" y="1049020"/>
            <a:ext cx="4264660" cy="3804920"/>
          </a:xfrm>
          <a:prstGeom prst="rect">
            <a:avLst/>
          </a:prstGeom>
        </p:spPr>
      </p:pic>
      <p:sp>
        <p:nvSpPr>
          <p:cNvPr id="44" name="矩形 43"/>
          <p:cNvSpPr/>
          <p:nvPr/>
        </p:nvSpPr>
        <p:spPr>
          <a:xfrm>
            <a:off x="1197355" y="296978"/>
            <a:ext cx="3240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zh-CN" sz="36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/>
          <p:cNvSpPr txBox="1"/>
          <p:nvPr/>
        </p:nvSpPr>
        <p:spPr>
          <a:xfrm>
            <a:off x="3795395" y="516805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 dirty="0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水  煮  肉</a:t>
            </a:r>
          </a:p>
        </p:txBody>
      </p:sp>
    </p:spTree>
    <p:extLst>
      <p:ext uri="{BB962C8B-B14F-4D97-AF65-F5344CB8AC3E}">
        <p14:creationId xmlns:p14="http://schemas.microsoft.com/office/powerpoint/2010/main" xmlns="" val="820744838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958593" y="299513"/>
            <a:ext cx="3240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zh-CN" altLang="en-US" sz="40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4" y="186478"/>
            <a:ext cx="777243" cy="862463"/>
          </a:xfrm>
          <a:prstGeom prst="rect">
            <a:avLst/>
          </a:prstGeom>
        </p:spPr>
      </p:pic>
      <p:cxnSp>
        <p:nvCxnSpPr>
          <p:cNvPr id="56" name="直接连接符 55"/>
          <p:cNvCxnSpPr/>
          <p:nvPr/>
        </p:nvCxnSpPr>
        <p:spPr>
          <a:xfrm>
            <a:off x="880715" y="1154963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文本框 65"/>
          <p:cNvSpPr txBox="1"/>
          <p:nvPr/>
        </p:nvSpPr>
        <p:spPr>
          <a:xfrm>
            <a:off x="281310" y="4879343"/>
            <a:ext cx="22294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600" b="1" dirty="0">
                <a:latin typeface="楷体_GB2312" panose="02010609030101010101" charset="-122"/>
                <a:ea typeface="楷体_GB2312" panose="02010609030101010101" charset="-122"/>
              </a:rPr>
              <a:t>凉拌菠菜</a:t>
            </a:r>
          </a:p>
        </p:txBody>
      </p:sp>
      <p:sp>
        <p:nvSpPr>
          <p:cNvPr id="73" name="Rectangle 37"/>
          <p:cNvSpPr/>
          <p:nvPr/>
        </p:nvSpPr>
        <p:spPr>
          <a:xfrm>
            <a:off x="3432180" y="4510193"/>
            <a:ext cx="22790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Lao UI" panose="020B0502040204020203" pitchFamily="34" charset="0"/>
              </a:rPr>
              <a:t>香煎豆腐</a:t>
            </a: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1310" y="1494368"/>
            <a:ext cx="2516505" cy="2861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91210" y="1534163"/>
            <a:ext cx="2560955" cy="284564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28715" y="1534160"/>
            <a:ext cx="2536190" cy="28210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文本框 4"/>
          <p:cNvSpPr txBox="1"/>
          <p:nvPr/>
        </p:nvSpPr>
        <p:spPr>
          <a:xfrm>
            <a:off x="6381115" y="4771817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>
                <a:latin typeface="楷体_GB2312" panose="02010609030101010101" charset="-122"/>
                <a:ea typeface="楷体_GB2312" panose="02010609030101010101" charset="-122"/>
              </a:rPr>
              <a:t>红烧茄子</a:t>
            </a:r>
          </a:p>
        </p:txBody>
      </p:sp>
    </p:spTree>
    <p:extLst>
      <p:ext uri="{BB962C8B-B14F-4D97-AF65-F5344CB8AC3E}">
        <p14:creationId xmlns:p14="http://schemas.microsoft.com/office/powerpoint/2010/main" xmlns="" val="13389104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  <p:bldP spid="66" grpId="0"/>
      <p:bldP spid="73" grpId="0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136782" y="1049025"/>
            <a:ext cx="5178425" cy="4003887"/>
          </a:xfrm>
          <a:prstGeom prst="rect">
            <a:avLst/>
          </a:prstGeom>
        </p:spPr>
      </p:pic>
      <p:sp>
        <p:nvSpPr>
          <p:cNvPr id="44" name="矩形 43"/>
          <p:cNvSpPr/>
          <p:nvPr/>
        </p:nvSpPr>
        <p:spPr>
          <a:xfrm>
            <a:off x="1197355" y="296978"/>
            <a:ext cx="3240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zh-CN" sz="36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hlinkClick r:id="rId5" action="ppaction://hlinksldjump"/>
          </p:cNvPr>
          <p:cNvSpPr txBox="1"/>
          <p:nvPr/>
        </p:nvSpPr>
        <p:spPr>
          <a:xfrm>
            <a:off x="3123565" y="5366178"/>
            <a:ext cx="35420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葱 爆 牛 肉</a:t>
            </a:r>
          </a:p>
        </p:txBody>
      </p:sp>
    </p:spTree>
    <p:extLst>
      <p:ext uri="{BB962C8B-B14F-4D97-AF65-F5344CB8AC3E}">
        <p14:creationId xmlns:p14="http://schemas.microsoft.com/office/powerpoint/2010/main" xmlns="" val="3641530811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>
          <a:blip r:embed="rId3" cstate="print"/>
          <a:srcRect l="1346" b="3660"/>
          <a:stretch>
            <a:fillRect/>
          </a:stretch>
        </p:blipFill>
        <p:spPr>
          <a:xfrm>
            <a:off x="2557150" y="1049020"/>
            <a:ext cx="4415155" cy="4262120"/>
          </a:xfrm>
          <a:prstGeom prst="rect">
            <a:avLst/>
          </a:prstGeom>
        </p:spPr>
      </p:pic>
      <p:sp>
        <p:nvSpPr>
          <p:cNvPr id="44" name="矩形 43"/>
          <p:cNvSpPr/>
          <p:nvPr/>
        </p:nvSpPr>
        <p:spPr>
          <a:xfrm>
            <a:off x="1197355" y="296978"/>
            <a:ext cx="3240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zh-CN" sz="36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文本框 4">
            <a:hlinkClick r:id="rId5" action="ppaction://hlinksldjump"/>
          </p:cNvPr>
          <p:cNvSpPr txBox="1"/>
          <p:nvPr/>
        </p:nvSpPr>
        <p:spPr>
          <a:xfrm>
            <a:off x="3246755" y="539665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小鸡炖蘑菇</a:t>
            </a:r>
          </a:p>
        </p:txBody>
      </p:sp>
    </p:spTree>
    <p:extLst>
      <p:ext uri="{BB962C8B-B14F-4D97-AF65-F5344CB8AC3E}">
        <p14:creationId xmlns:p14="http://schemas.microsoft.com/office/powerpoint/2010/main" xmlns="" val="2662742153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76557" y="668023"/>
            <a:ext cx="3391535" cy="4538980"/>
          </a:xfrm>
          <a:prstGeom prst="rect">
            <a:avLst/>
          </a:prstGeom>
        </p:spPr>
      </p:pic>
      <p:sp>
        <p:nvSpPr>
          <p:cNvPr id="6" name="文本框 5">
            <a:hlinkClick r:id="rId5" action="ppaction://hlinksldjump"/>
          </p:cNvPr>
          <p:cNvSpPr txBox="1"/>
          <p:nvPr/>
        </p:nvSpPr>
        <p:spPr>
          <a:xfrm>
            <a:off x="3246755" y="539665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en-US" altLang="zh-CN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   </a:t>
            </a:r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蒸  饺</a:t>
            </a:r>
          </a:p>
        </p:txBody>
      </p:sp>
    </p:spTree>
    <p:extLst>
      <p:ext uri="{BB962C8B-B14F-4D97-AF65-F5344CB8AC3E}">
        <p14:creationId xmlns:p14="http://schemas.microsoft.com/office/powerpoint/2010/main" xmlns="" val="2245534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65432" y="1160781"/>
            <a:ext cx="3027045" cy="4102947"/>
          </a:xfrm>
          <a:prstGeom prst="rect">
            <a:avLst/>
          </a:prstGeom>
        </p:spPr>
      </p:pic>
      <p:sp>
        <p:nvSpPr>
          <p:cNvPr id="6" name="文本框 5">
            <a:hlinkClick r:id="rId5" action="ppaction://hlinksldjump"/>
          </p:cNvPr>
          <p:cNvSpPr txBox="1"/>
          <p:nvPr/>
        </p:nvSpPr>
        <p:spPr>
          <a:xfrm>
            <a:off x="3246755" y="539665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炸 酱 面</a:t>
            </a:r>
          </a:p>
        </p:txBody>
      </p:sp>
    </p:spTree>
    <p:extLst>
      <p:ext uri="{BB962C8B-B14F-4D97-AF65-F5344CB8AC3E}">
        <p14:creationId xmlns:p14="http://schemas.microsoft.com/office/powerpoint/2010/main" xmlns="" val="9308892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734310" y="1259843"/>
            <a:ext cx="3060700" cy="3812540"/>
          </a:xfrm>
          <a:prstGeom prst="rect">
            <a:avLst/>
          </a:prstGeom>
        </p:spPr>
      </p:pic>
      <p:sp>
        <p:nvSpPr>
          <p:cNvPr id="6" name="文本框 5">
            <a:hlinkClick r:id="rId5" action="ppaction://hlinksldjump"/>
          </p:cNvPr>
          <p:cNvSpPr txBox="1"/>
          <p:nvPr/>
        </p:nvSpPr>
        <p:spPr>
          <a:xfrm>
            <a:off x="3246755" y="539665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小 米 粥</a:t>
            </a:r>
          </a:p>
        </p:txBody>
      </p:sp>
    </p:spTree>
    <p:extLst>
      <p:ext uri="{BB962C8B-B14F-4D97-AF65-F5344CB8AC3E}">
        <p14:creationId xmlns:p14="http://schemas.microsoft.com/office/powerpoint/2010/main" xmlns="" val="604650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6" y="186479"/>
            <a:ext cx="777243" cy="862463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804055" y="1028700"/>
            <a:ext cx="3550920" cy="4277360"/>
          </a:xfrm>
          <a:prstGeom prst="rect">
            <a:avLst/>
          </a:prstGeom>
        </p:spPr>
      </p:pic>
      <p:sp>
        <p:nvSpPr>
          <p:cNvPr id="6" name="文本框 5">
            <a:hlinkClick r:id="rId5" action="ppaction://hlinksldjump"/>
          </p:cNvPr>
          <p:cNvSpPr txBox="1"/>
          <p:nvPr/>
        </p:nvSpPr>
        <p:spPr>
          <a:xfrm>
            <a:off x="3738245" y="5488098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600" b="1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蛋 炒 饭</a:t>
            </a:r>
          </a:p>
        </p:txBody>
      </p:sp>
    </p:spTree>
    <p:extLst>
      <p:ext uri="{BB962C8B-B14F-4D97-AF65-F5344CB8AC3E}">
        <p14:creationId xmlns:p14="http://schemas.microsoft.com/office/powerpoint/2010/main" xmlns="" val="425749709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5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矩形 48"/>
          <p:cNvSpPr/>
          <p:nvPr/>
        </p:nvSpPr>
        <p:spPr>
          <a:xfrm>
            <a:off x="958591" y="299513"/>
            <a:ext cx="324051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85800">
              <a:defRPr/>
            </a:pPr>
            <a:r>
              <a:rPr lang="zh-CN" altLang="en-US" sz="40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54" name="图片 5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2" y="186477"/>
            <a:ext cx="777243" cy="862463"/>
          </a:xfrm>
          <a:prstGeom prst="rect">
            <a:avLst/>
          </a:prstGeom>
        </p:spPr>
      </p:pic>
      <p:cxnSp>
        <p:nvCxnSpPr>
          <p:cNvPr id="56" name="直接连接符 55"/>
          <p:cNvCxnSpPr/>
          <p:nvPr/>
        </p:nvCxnSpPr>
        <p:spPr>
          <a:xfrm>
            <a:off x="880715" y="1154963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321686" y="1803400"/>
            <a:ext cx="3471631" cy="385227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clrChange>
              <a:clrFrom>
                <a:srgbClr val="FFFFFF">
                  <a:alpha val="100000"/>
                </a:srgbClr>
              </a:clrFrom>
              <a:clrTo>
                <a:srgbClr val="FFFFFF">
                  <a:alpha val="100000"/>
                  <a:alpha val="0"/>
                </a:srgbClr>
              </a:clrTo>
            </a:clrChange>
          </a:blip>
          <a:srcRect l="12401" t="14882" r="27211" b="6659"/>
          <a:stretch>
            <a:fillRect/>
          </a:stretch>
        </p:blipFill>
        <p:spPr>
          <a:xfrm>
            <a:off x="6866258" y="3946316"/>
            <a:ext cx="2436495" cy="2803313"/>
          </a:xfrm>
          <a:prstGeom prst="rect">
            <a:avLst/>
          </a:prstGeom>
        </p:spPr>
      </p:pic>
      <p:sp>
        <p:nvSpPr>
          <p:cNvPr id="4" name="云形标注 3"/>
          <p:cNvSpPr/>
          <p:nvPr/>
        </p:nvSpPr>
        <p:spPr>
          <a:xfrm flipH="1">
            <a:off x="3726180" y="272628"/>
            <a:ext cx="5481955" cy="3904827"/>
          </a:xfrm>
          <a:prstGeom prst="cloudCallou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/>
            <a:endParaRPr lang="zh-CN" altLang="en-US" sz="1350">
              <a:solidFill>
                <a:prstClr val="white"/>
              </a:solidFill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4426403" y="1268760"/>
            <a:ext cx="408150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/>
            <a:r>
              <a:rPr lang="zh-CN" altLang="zh-CN" sz="40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说说你知道的</a:t>
            </a:r>
            <a:r>
              <a:rPr lang="zh-CN" altLang="zh-CN" sz="4000" b="1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一些</a:t>
            </a:r>
            <a:r>
              <a:rPr lang="zh-CN" altLang="en-US" sz="4000" b="1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烹饪</a:t>
            </a:r>
            <a:r>
              <a:rPr lang="zh-CN" altLang="zh-CN" sz="4000" b="1" dirty="0" smtClean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方法</a:t>
            </a:r>
            <a:r>
              <a:rPr lang="zh-CN" altLang="zh-CN" sz="4000" b="1" dirty="0">
                <a:solidFill>
                  <a:prstClr val="white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吧！</a:t>
            </a:r>
          </a:p>
        </p:txBody>
      </p:sp>
    </p:spTree>
    <p:extLst>
      <p:ext uri="{BB962C8B-B14F-4D97-AF65-F5344CB8AC3E}">
        <p14:creationId xmlns:p14="http://schemas.microsoft.com/office/powerpoint/2010/main" xmlns="" val="6487215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图片 19"/>
          <p:cNvPicPr>
            <a:picLocks noChangeAspect="1"/>
          </p:cNvPicPr>
          <p:nvPr/>
        </p:nvPicPr>
        <p:blipFill>
          <a:blip r:embed="rId2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2" y="186477"/>
            <a:ext cx="777243" cy="862463"/>
          </a:xfrm>
          <a:prstGeom prst="rect">
            <a:avLst/>
          </a:prstGeom>
        </p:spPr>
      </p:pic>
      <p:cxnSp>
        <p:nvCxnSpPr>
          <p:cNvPr id="22" name="直接连接符 21"/>
          <p:cNvCxnSpPr/>
          <p:nvPr/>
        </p:nvCxnSpPr>
        <p:spPr>
          <a:xfrm>
            <a:off x="930245" y="1251483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文本框 1"/>
          <p:cNvSpPr txBox="1"/>
          <p:nvPr/>
        </p:nvSpPr>
        <p:spPr>
          <a:xfrm>
            <a:off x="1263653" y="381849"/>
            <a:ext cx="44151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0"/>
            <a:r>
              <a:rPr lang="zh-CN" altLang="en-US" sz="3200" dirty="0">
                <a:solidFill>
                  <a:prstClr val="black"/>
                </a:solidFill>
                <a:latin typeface="楷体_GB2312" panose="02010609030101010101" charset="-122"/>
                <a:ea typeface="楷体_GB2312" panose="02010609030101010101" charset="-122"/>
              </a:rPr>
              <a:t>制作食物会用到的方法</a:t>
            </a:r>
          </a:p>
        </p:txBody>
      </p:sp>
      <p:sp>
        <p:nvSpPr>
          <p:cNvPr id="26" name="椭圆 25"/>
          <p:cNvSpPr/>
          <p:nvPr>
            <p:custDataLst>
              <p:tags r:id="rId1"/>
            </p:custDataLst>
          </p:nvPr>
        </p:nvSpPr>
        <p:spPr>
          <a:xfrm>
            <a:off x="1862324" y="3286249"/>
            <a:ext cx="645637" cy="860849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685800"/>
            <a:endParaRPr lang="zh-CN" altLang="en-US" sz="1350"/>
          </a:p>
        </p:txBody>
      </p:sp>
      <p:sp>
        <p:nvSpPr>
          <p:cNvPr id="27" name="泪滴形 26"/>
          <p:cNvSpPr/>
          <p:nvPr>
            <p:custDataLst>
              <p:tags r:id="rId2"/>
            </p:custDataLst>
          </p:nvPr>
        </p:nvSpPr>
        <p:spPr>
          <a:xfrm rot="16200000">
            <a:off x="2338686" y="4174064"/>
            <a:ext cx="1203763" cy="902822"/>
          </a:xfrm>
          <a:prstGeom prst="teardrop">
            <a:avLst/>
          </a:prstGeom>
          <a:solidFill>
            <a:srgbClr val="F39712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685800"/>
            <a:endParaRPr lang="zh-CN" altLang="en-US" sz="1350"/>
          </a:p>
        </p:txBody>
      </p:sp>
      <p:sp>
        <p:nvSpPr>
          <p:cNvPr id="28" name="泪滴形 27"/>
          <p:cNvSpPr/>
          <p:nvPr>
            <p:custDataLst>
              <p:tags r:id="rId3"/>
            </p:custDataLst>
          </p:nvPr>
        </p:nvSpPr>
        <p:spPr>
          <a:xfrm>
            <a:off x="959695" y="4023593"/>
            <a:ext cx="902822" cy="1203763"/>
          </a:xfrm>
          <a:prstGeom prst="teardrop">
            <a:avLst/>
          </a:prstGeom>
          <a:solidFill>
            <a:srgbClr val="297FB8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685800"/>
            <a:endParaRPr lang="zh-CN" altLang="en-US" sz="1350"/>
          </a:p>
        </p:txBody>
      </p:sp>
      <p:sp>
        <p:nvSpPr>
          <p:cNvPr id="29" name="文本框 28">
            <a:hlinkClick r:id="rId24" action="ppaction://hlinksldjump"/>
          </p:cNvPr>
          <p:cNvSpPr txBox="1"/>
          <p:nvPr>
            <p:custDataLst>
              <p:tags r:id="rId4"/>
            </p:custDataLst>
          </p:nvPr>
        </p:nvSpPr>
        <p:spPr>
          <a:xfrm>
            <a:off x="2600808" y="4147273"/>
            <a:ext cx="679514" cy="94656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爆</a:t>
            </a:r>
          </a:p>
        </p:txBody>
      </p:sp>
      <p:sp>
        <p:nvSpPr>
          <p:cNvPr id="30" name="文本框 29">
            <a:hlinkClick r:id="rId25" action="ppaction://hlinksldjump"/>
          </p:cNvPr>
          <p:cNvSpPr txBox="1"/>
          <p:nvPr>
            <p:custDataLst>
              <p:tags r:id="rId5"/>
            </p:custDataLst>
          </p:nvPr>
        </p:nvSpPr>
        <p:spPr>
          <a:xfrm>
            <a:off x="1071348" y="4147273"/>
            <a:ext cx="679514" cy="94656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烧</a:t>
            </a:r>
          </a:p>
        </p:txBody>
      </p:sp>
      <p:sp>
        <p:nvSpPr>
          <p:cNvPr id="31" name="泪滴形 30"/>
          <p:cNvSpPr/>
          <p:nvPr>
            <p:custDataLst>
              <p:tags r:id="rId6"/>
            </p:custDataLst>
          </p:nvPr>
        </p:nvSpPr>
        <p:spPr>
          <a:xfrm rot="10800000">
            <a:off x="2495833" y="2113597"/>
            <a:ext cx="902822" cy="1203763"/>
          </a:xfrm>
          <a:prstGeom prst="teardrop">
            <a:avLst/>
          </a:prstGeom>
          <a:solidFill>
            <a:srgbClr val="16A086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685800"/>
            <a:endParaRPr lang="zh-CN" altLang="en-US" sz="1350"/>
          </a:p>
        </p:txBody>
      </p:sp>
      <p:sp>
        <p:nvSpPr>
          <p:cNvPr id="32" name="文本框 31">
            <a:hlinkClick r:id="rId26" action="ppaction://hlinksldjump"/>
          </p:cNvPr>
          <p:cNvSpPr txBox="1"/>
          <p:nvPr>
            <p:custDataLst>
              <p:tags r:id="rId7"/>
            </p:custDataLst>
          </p:nvPr>
        </p:nvSpPr>
        <p:spPr>
          <a:xfrm>
            <a:off x="2608264" y="2248036"/>
            <a:ext cx="679514" cy="94656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烤</a:t>
            </a:r>
          </a:p>
        </p:txBody>
      </p:sp>
      <p:sp>
        <p:nvSpPr>
          <p:cNvPr id="39" name="泪滴形 38"/>
          <p:cNvSpPr/>
          <p:nvPr>
            <p:custDataLst>
              <p:tags r:id="rId8"/>
            </p:custDataLst>
          </p:nvPr>
        </p:nvSpPr>
        <p:spPr>
          <a:xfrm rot="5400000">
            <a:off x="803583" y="2264068"/>
            <a:ext cx="1203763" cy="902822"/>
          </a:xfrm>
          <a:prstGeom prst="teardrop">
            <a:avLst/>
          </a:prstGeom>
          <a:solidFill>
            <a:srgbClr val="94B74F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/>
          <a:lstStyle/>
          <a:p>
            <a:pPr algn="ctr" defTabSz="685800"/>
            <a:endParaRPr lang="zh-CN" altLang="en-US" sz="1350"/>
          </a:p>
        </p:txBody>
      </p:sp>
      <p:sp>
        <p:nvSpPr>
          <p:cNvPr id="41" name="文本框 40">
            <a:hlinkClick r:id="rId27" action="ppaction://hlinksldjump"/>
          </p:cNvPr>
          <p:cNvSpPr txBox="1"/>
          <p:nvPr>
            <p:custDataLst>
              <p:tags r:id="rId9"/>
            </p:custDataLst>
          </p:nvPr>
        </p:nvSpPr>
        <p:spPr>
          <a:xfrm>
            <a:off x="1065706" y="2247184"/>
            <a:ext cx="679514" cy="946560"/>
          </a:xfrm>
          <a:prstGeom prst="rect">
            <a:avLst/>
          </a:prstGeom>
          <a:noFill/>
        </p:spPr>
        <p:txBody>
          <a:bodyPr wrap="square" rtlCol="0" anchor="ctr" anchorCtr="0"/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炒</a:t>
            </a:r>
          </a:p>
        </p:txBody>
      </p:sp>
      <p:sp>
        <p:nvSpPr>
          <p:cNvPr id="54" name="椭圆 53"/>
          <p:cNvSpPr/>
          <p:nvPr>
            <p:custDataLst>
              <p:tags r:id="rId10"/>
            </p:custDataLst>
          </p:nvPr>
        </p:nvSpPr>
        <p:spPr>
          <a:xfrm>
            <a:off x="5674242" y="3280222"/>
            <a:ext cx="700859" cy="934479"/>
          </a:xfrm>
          <a:prstGeom prst="ellipse">
            <a:avLst/>
          </a:prstGeom>
          <a:solidFill>
            <a:srgbClr val="E7E6E6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defTabSz="685800"/>
            <a:endParaRPr lang="zh-CN" altLang="en-US" sz="1350"/>
          </a:p>
        </p:txBody>
      </p:sp>
      <p:sp>
        <p:nvSpPr>
          <p:cNvPr id="56" name="泪滴形 55"/>
          <p:cNvSpPr/>
          <p:nvPr>
            <p:custDataLst>
              <p:tags r:id="rId11"/>
            </p:custDataLst>
          </p:nvPr>
        </p:nvSpPr>
        <p:spPr>
          <a:xfrm rot="20872356">
            <a:off x="4887276" y="4371468"/>
            <a:ext cx="980041" cy="1306721"/>
          </a:xfrm>
          <a:prstGeom prst="teardrop">
            <a:avLst/>
          </a:prstGeom>
          <a:solidFill>
            <a:srgbClr val="297FB8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defTabSz="685800"/>
            <a:endParaRPr lang="zh-CN" altLang="en-US" sz="1350"/>
          </a:p>
        </p:txBody>
      </p:sp>
      <p:sp>
        <p:nvSpPr>
          <p:cNvPr id="58" name="泪滴形 57"/>
          <p:cNvSpPr/>
          <p:nvPr>
            <p:custDataLst>
              <p:tags r:id="rId12"/>
            </p:custDataLst>
          </p:nvPr>
        </p:nvSpPr>
        <p:spPr>
          <a:xfrm rot="16934658">
            <a:off x="5971706" y="4576488"/>
            <a:ext cx="1306721" cy="980041"/>
          </a:xfrm>
          <a:prstGeom prst="teardrop">
            <a:avLst/>
          </a:prstGeom>
          <a:solidFill>
            <a:srgbClr val="C1392B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defTabSz="685800"/>
            <a:endParaRPr lang="zh-CN" altLang="en-US" sz="1350"/>
          </a:p>
        </p:txBody>
      </p:sp>
      <p:sp>
        <p:nvSpPr>
          <p:cNvPr id="60" name="泪滴形 59"/>
          <p:cNvSpPr/>
          <p:nvPr>
            <p:custDataLst>
              <p:tags r:id="rId13"/>
            </p:custDataLst>
          </p:nvPr>
        </p:nvSpPr>
        <p:spPr>
          <a:xfrm rot="12646205">
            <a:off x="6629678" y="2708749"/>
            <a:ext cx="980041" cy="1306721"/>
          </a:xfrm>
          <a:prstGeom prst="teardrop">
            <a:avLst/>
          </a:prstGeom>
          <a:solidFill>
            <a:srgbClr val="F39712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defTabSz="685800"/>
            <a:endParaRPr lang="zh-CN" altLang="en-US" sz="1350"/>
          </a:p>
        </p:txBody>
      </p:sp>
      <p:sp>
        <p:nvSpPr>
          <p:cNvPr id="62" name="泪滴形 61"/>
          <p:cNvSpPr/>
          <p:nvPr>
            <p:custDataLst>
              <p:tags r:id="rId14"/>
            </p:custDataLst>
          </p:nvPr>
        </p:nvSpPr>
        <p:spPr>
          <a:xfrm rot="3584631">
            <a:off x="4233972" y="2874945"/>
            <a:ext cx="1306721" cy="980041"/>
          </a:xfrm>
          <a:prstGeom prst="teardrop">
            <a:avLst/>
          </a:prstGeom>
          <a:solidFill>
            <a:srgbClr val="94B74F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defTabSz="685800"/>
            <a:endParaRPr lang="zh-CN" altLang="en-US" sz="1350"/>
          </a:p>
        </p:txBody>
      </p:sp>
      <p:sp>
        <p:nvSpPr>
          <p:cNvPr id="66" name="泪滴形 65"/>
          <p:cNvSpPr/>
          <p:nvPr>
            <p:custDataLst>
              <p:tags r:id="rId15"/>
            </p:custDataLst>
          </p:nvPr>
        </p:nvSpPr>
        <p:spPr>
          <a:xfrm rot="8052167">
            <a:off x="5352950" y="1746476"/>
            <a:ext cx="1306721" cy="980041"/>
          </a:xfrm>
          <a:prstGeom prst="teardrop">
            <a:avLst/>
          </a:prstGeom>
          <a:solidFill>
            <a:srgbClr val="16A086"/>
          </a:solidFill>
          <a:ln>
            <a:noFill/>
          </a:ln>
        </p:spPr>
        <p:style>
          <a:lnRef idx="2">
            <a:srgbClr val="297FB8">
              <a:shade val="50000"/>
            </a:srgbClr>
          </a:lnRef>
          <a:fillRef idx="1">
            <a:srgbClr val="297FB8"/>
          </a:fillRef>
          <a:effectRef idx="0">
            <a:srgbClr val="297FB8"/>
          </a:effectRef>
          <a:fontRef idx="minor">
            <a:sysClr val="window" lastClr="FFFFFF"/>
          </a:fontRef>
        </p:style>
        <p:txBody>
          <a:bodyPr rtlCol="0" anchor="ctr">
            <a:normAutofit/>
          </a:bodyPr>
          <a:lstStyle/>
          <a:p>
            <a:pPr algn="ctr" defTabSz="685800"/>
            <a:endParaRPr lang="zh-CN" altLang="en-US" sz="1350" dirty="0"/>
          </a:p>
        </p:txBody>
      </p:sp>
      <p:sp>
        <p:nvSpPr>
          <p:cNvPr id="67" name="文本框 66">
            <a:hlinkClick r:id="rId28" action="ppaction://hlinksldjump"/>
          </p:cNvPr>
          <p:cNvSpPr txBox="1"/>
          <p:nvPr>
            <p:custDataLst>
              <p:tags r:id="rId16"/>
            </p:custDataLst>
          </p:nvPr>
        </p:nvSpPr>
        <p:spPr>
          <a:xfrm>
            <a:off x="5641913" y="1669388"/>
            <a:ext cx="737633" cy="10275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炖</a:t>
            </a:r>
          </a:p>
        </p:txBody>
      </p:sp>
      <p:sp>
        <p:nvSpPr>
          <p:cNvPr id="68" name="文本框 67">
            <a:hlinkClick r:id="rId29" action="ppaction://hlinksldjump"/>
          </p:cNvPr>
          <p:cNvSpPr txBox="1"/>
          <p:nvPr>
            <p:custDataLst>
              <p:tags r:id="rId17"/>
            </p:custDataLst>
          </p:nvPr>
        </p:nvSpPr>
        <p:spPr>
          <a:xfrm>
            <a:off x="6750636" y="2851733"/>
            <a:ext cx="737633" cy="10275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煮</a:t>
            </a:r>
          </a:p>
        </p:txBody>
      </p:sp>
      <p:sp>
        <p:nvSpPr>
          <p:cNvPr id="69" name="文本框 68">
            <a:hlinkClick r:id="rId30" action="ppaction://hlinksldjump"/>
          </p:cNvPr>
          <p:cNvSpPr txBox="1"/>
          <p:nvPr>
            <p:custDataLst>
              <p:tags r:id="rId18"/>
            </p:custDataLst>
          </p:nvPr>
        </p:nvSpPr>
        <p:spPr>
          <a:xfrm>
            <a:off x="4527195" y="2852873"/>
            <a:ext cx="737633" cy="10275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炸</a:t>
            </a:r>
          </a:p>
        </p:txBody>
      </p:sp>
      <p:sp>
        <p:nvSpPr>
          <p:cNvPr id="70" name="文本框 69"/>
          <p:cNvSpPr txBox="1"/>
          <p:nvPr>
            <p:custDataLst>
              <p:tags r:id="rId19"/>
            </p:custDataLst>
          </p:nvPr>
        </p:nvSpPr>
        <p:spPr>
          <a:xfrm>
            <a:off x="5012924" y="4388352"/>
            <a:ext cx="737633" cy="10275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  <a:hlinkClick r:id="rId31" action="ppaction://hlinksldjump"/>
              </a:rPr>
              <a:t>煎</a:t>
            </a:r>
            <a:endParaRPr lang="zh-CN" altLang="en-US" sz="5400" dirty="0">
              <a:solidFill>
                <a:sysClr val="window" lastClr="FFFFFF"/>
              </a:solidFill>
              <a:latin typeface="楷体_GB2312" panose="02010609030101010101" charset="-122"/>
              <a:ea typeface="楷体_GB2312" panose="02010609030101010101" charset="-122"/>
            </a:endParaRPr>
          </a:p>
        </p:txBody>
      </p:sp>
      <p:sp>
        <p:nvSpPr>
          <p:cNvPr id="71" name="文本框 70">
            <a:hlinkClick r:id="rId32" action="ppaction://hlinksldjump"/>
          </p:cNvPr>
          <p:cNvSpPr txBox="1"/>
          <p:nvPr>
            <p:custDataLst>
              <p:tags r:id="rId20"/>
            </p:custDataLst>
          </p:nvPr>
        </p:nvSpPr>
        <p:spPr>
          <a:xfrm>
            <a:off x="6260059" y="4514452"/>
            <a:ext cx="737633" cy="1027520"/>
          </a:xfrm>
          <a:prstGeom prst="rect">
            <a:avLst/>
          </a:prstGeom>
          <a:noFill/>
        </p:spPr>
        <p:txBody>
          <a:bodyPr wrap="square" rtlCol="0" anchor="ctr" anchorCtr="0">
            <a:noAutofit/>
          </a:bodyPr>
          <a:lstStyle/>
          <a:p>
            <a:pPr algn="ctr" defTabSz="685800"/>
            <a:r>
              <a:rPr lang="zh-CN" altLang="en-US" sz="5400" dirty="0">
                <a:solidFill>
                  <a:sysClr val="window" lastClr="FFFFFF"/>
                </a:solidFill>
                <a:latin typeface="楷体_GB2312" panose="02010609030101010101" charset="-122"/>
                <a:ea typeface="楷体_GB2312" panose="02010609030101010101" charset="-122"/>
              </a:rPr>
              <a:t>蒸</a:t>
            </a:r>
          </a:p>
        </p:txBody>
      </p:sp>
    </p:spTree>
    <p:extLst>
      <p:ext uri="{BB962C8B-B14F-4D97-AF65-F5344CB8AC3E}">
        <p14:creationId xmlns:p14="http://schemas.microsoft.com/office/powerpoint/2010/main" xmlns="" val="23967863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99592" y="1268760"/>
            <a:ext cx="7886700" cy="1485115"/>
          </a:xfrm>
        </p:spPr>
        <p:txBody>
          <a:bodyPr>
            <a:normAutofit/>
          </a:bodyPr>
          <a:lstStyle/>
          <a:p>
            <a:r>
              <a:rPr lang="zh-CN" altLang="en-US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你熟悉的食物中，还有哪些用到以上这些烹饪方法？</a:t>
            </a:r>
            <a:endParaRPr lang="zh-CN" altLang="en-US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2700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49" name="图片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971"/>
          <a:stretch>
            <a:fillRect/>
          </a:stretch>
        </p:blipFill>
        <p:spPr bwMode="auto">
          <a:xfrm>
            <a:off x="6583363" y="6042025"/>
            <a:ext cx="1624012" cy="1543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0" name="图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72971"/>
          <a:stretch>
            <a:fillRect/>
          </a:stretch>
        </p:blipFill>
        <p:spPr bwMode="auto">
          <a:xfrm>
            <a:off x="701675" y="6221415"/>
            <a:ext cx="1265238" cy="12001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图片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58750" y="6383341"/>
            <a:ext cx="5397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图片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172454" y="6343651"/>
            <a:ext cx="720725" cy="477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93384" y="795339"/>
            <a:ext cx="95410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000" dirty="0" err="1">
                <a:latin typeface="+mn-ea"/>
                <a:ea typeface="+mn-ea"/>
              </a:rPr>
              <a:t>ròu</a:t>
            </a:r>
            <a:endParaRPr lang="zh-CN" altLang="en-US" sz="4000" dirty="0">
              <a:latin typeface="+mn-ea"/>
              <a:ea typeface="+mn-ea"/>
            </a:endParaRPr>
          </a:p>
        </p:txBody>
      </p:sp>
      <p:sp>
        <p:nvSpPr>
          <p:cNvPr id="27658" name="TextBox 16"/>
          <p:cNvSpPr txBox="1">
            <a:spLocks noChangeArrowheads="1"/>
          </p:cNvSpPr>
          <p:nvPr/>
        </p:nvSpPr>
        <p:spPr bwMode="auto">
          <a:xfrm>
            <a:off x="1114429" y="4016376"/>
            <a:ext cx="1031051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6600">
                <a:latin typeface="楷体" pitchFamily="49" charset="-122"/>
                <a:ea typeface="楷体" pitchFamily="49" charset="-122"/>
              </a:rPr>
              <a:t>叫</a:t>
            </a:r>
          </a:p>
        </p:txBody>
      </p:sp>
      <p:cxnSp>
        <p:nvCxnSpPr>
          <p:cNvPr id="29" name="直接连接符 6"/>
          <p:cNvCxnSpPr/>
          <p:nvPr/>
        </p:nvCxnSpPr>
        <p:spPr>
          <a:xfrm>
            <a:off x="428625" y="714375"/>
            <a:ext cx="8286750" cy="1588"/>
          </a:xfrm>
          <a:prstGeom prst="line">
            <a:avLst/>
          </a:prstGeom>
          <a:ln w="317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" name="组合 30"/>
          <p:cNvGrpSpPr/>
          <p:nvPr/>
        </p:nvGrpSpPr>
        <p:grpSpPr>
          <a:xfrm>
            <a:off x="1334294" y="4018722"/>
            <a:ext cx="1511802" cy="1486307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2" name="矩形 31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 dirty="0"/>
            </a:p>
          </p:txBody>
        </p:sp>
        <p:cxnSp>
          <p:nvCxnSpPr>
            <p:cNvPr id="33" name="直接连接符 32"/>
            <p:cNvCxnSpPr>
              <a:stCxn id="32" idx="1"/>
              <a:endCxn id="32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直接连接符 33"/>
            <p:cNvCxnSpPr>
              <a:stCxn id="32" idx="0"/>
              <a:endCxn id="32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" name="组合 35"/>
          <p:cNvGrpSpPr/>
          <p:nvPr/>
        </p:nvGrpSpPr>
        <p:grpSpPr>
          <a:xfrm>
            <a:off x="3515247" y="1565267"/>
            <a:ext cx="1544244" cy="1428268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37" name="矩形 36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38" name="直接连接符 37"/>
            <p:cNvCxnSpPr>
              <a:stCxn id="37" idx="1"/>
              <a:endCxn id="37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直接连接符 38"/>
            <p:cNvCxnSpPr>
              <a:stCxn id="37" idx="0"/>
              <a:endCxn id="37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23"/>
          <p:cNvSpPr txBox="1">
            <a:spLocks noChangeArrowheads="1"/>
          </p:cNvSpPr>
          <p:nvPr/>
        </p:nvSpPr>
        <p:spPr bwMode="auto">
          <a:xfrm>
            <a:off x="3631471" y="1455739"/>
            <a:ext cx="12287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肉</a:t>
            </a:r>
          </a:p>
        </p:txBody>
      </p:sp>
      <p:grpSp>
        <p:nvGrpSpPr>
          <p:cNvPr id="41" name="组合 30"/>
          <p:cNvGrpSpPr/>
          <p:nvPr/>
        </p:nvGrpSpPr>
        <p:grpSpPr>
          <a:xfrm>
            <a:off x="3713801" y="3959994"/>
            <a:ext cx="1511802" cy="1486307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43" name="矩形 42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44" name="直接连接符 43"/>
            <p:cNvCxnSpPr>
              <a:stCxn id="43" idx="1"/>
              <a:endCxn id="43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直接连接符 44"/>
            <p:cNvCxnSpPr>
              <a:stCxn id="43" idx="0"/>
              <a:endCxn id="43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矩形 2"/>
          <p:cNvSpPr/>
          <p:nvPr/>
        </p:nvSpPr>
        <p:spPr>
          <a:xfrm>
            <a:off x="3760083" y="3904414"/>
            <a:ext cx="14205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9600" b="1" dirty="0">
                <a:solidFill>
                  <a:prstClr val="black"/>
                </a:solidFill>
                <a:latin typeface="楷体" pitchFamily="49" charset="-122"/>
                <a:ea typeface="楷体" pitchFamily="49" charset="-122"/>
              </a:rPr>
              <a:t>饭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94946" y="3271639"/>
            <a:ext cx="9541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>
              <a:defRPr/>
            </a:pPr>
            <a:r>
              <a:rPr lang="en-US" altLang="zh-CN" sz="4000" dirty="0" err="1">
                <a:solidFill>
                  <a:prstClr val="black"/>
                </a:solidFill>
                <a:latin typeface="宋体"/>
              </a:rPr>
              <a:t>fàn</a:t>
            </a:r>
            <a:endParaRPr lang="zh-CN" altLang="en-US" sz="4000" dirty="0">
              <a:solidFill>
                <a:prstClr val="black"/>
              </a:solidFill>
              <a:latin typeface="宋体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396863" y="3271639"/>
            <a:ext cx="954107" cy="70788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altLang="zh-CN" sz="4000" dirty="0" err="1">
                <a:latin typeface="+mn-ea"/>
                <a:ea typeface="+mn-ea"/>
              </a:rPr>
              <a:t>d</a:t>
            </a:r>
            <a:r>
              <a:rPr lang="en-US" altLang="zh-CN" sz="4000" dirty="0" err="1">
                <a:latin typeface="+mn-ea"/>
                <a:ea typeface="宋体" panose="02010600030101010101" pitchFamily="2" charset="-122"/>
              </a:rPr>
              <a:t>àn</a:t>
            </a:r>
            <a:endParaRPr lang="zh-CN" altLang="en-US" sz="4000" dirty="0">
              <a:latin typeface="+mn-ea"/>
              <a:ea typeface="+mn-ea"/>
            </a:endParaRPr>
          </a:p>
        </p:txBody>
      </p:sp>
      <p:grpSp>
        <p:nvGrpSpPr>
          <p:cNvPr id="49" name="组合 35"/>
          <p:cNvGrpSpPr/>
          <p:nvPr/>
        </p:nvGrpSpPr>
        <p:grpSpPr>
          <a:xfrm>
            <a:off x="6101794" y="4018033"/>
            <a:ext cx="1544244" cy="1428268"/>
            <a:chOff x="-2214610" y="714356"/>
            <a:chExt cx="1785950" cy="1643868"/>
          </a:xfrm>
          <a:solidFill>
            <a:schemeClr val="accent5">
              <a:lumMod val="40000"/>
              <a:lumOff val="60000"/>
            </a:schemeClr>
          </a:solidFill>
        </p:grpSpPr>
        <p:sp>
          <p:nvSpPr>
            <p:cNvPr id="50" name="矩形 49"/>
            <p:cNvSpPr/>
            <p:nvPr/>
          </p:nvSpPr>
          <p:spPr>
            <a:xfrm>
              <a:off x="-2214610" y="714356"/>
              <a:ext cx="1785950" cy="1643074"/>
            </a:xfrm>
            <a:prstGeom prst="rect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zh-CN" altLang="en-US"/>
            </a:p>
          </p:txBody>
        </p:sp>
        <p:cxnSp>
          <p:nvCxnSpPr>
            <p:cNvPr id="51" name="直接连接符 50"/>
            <p:cNvCxnSpPr>
              <a:stCxn id="50" idx="1"/>
              <a:endCxn id="50" idx="3"/>
            </p:cNvCxnSpPr>
            <p:nvPr/>
          </p:nvCxnSpPr>
          <p:spPr>
            <a:xfrm rot="10800000" flipH="1">
              <a:off x="-2214610" y="1535893"/>
              <a:ext cx="1785950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直接连接符 51"/>
            <p:cNvCxnSpPr>
              <a:stCxn id="50" idx="0"/>
              <a:endCxn id="50" idx="2"/>
            </p:cNvCxnSpPr>
            <p:nvPr/>
          </p:nvCxnSpPr>
          <p:spPr>
            <a:xfrm rot="16200000" flipH="1">
              <a:off x="-2143172" y="1535893"/>
              <a:ext cx="1643074" cy="1588"/>
            </a:xfrm>
            <a:prstGeom prst="line">
              <a:avLst/>
            </a:prstGeom>
            <a:grpFill/>
            <a:ln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3" name="TextBox 23"/>
          <p:cNvSpPr txBox="1">
            <a:spLocks noChangeArrowheads="1"/>
          </p:cNvSpPr>
          <p:nvPr/>
        </p:nvSpPr>
        <p:spPr bwMode="auto">
          <a:xfrm>
            <a:off x="6162840" y="3836754"/>
            <a:ext cx="1228725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宋体" charset="-122"/>
              </a:defRPr>
            </a:lvl9pPr>
          </a:lstStyle>
          <a:p>
            <a:r>
              <a:rPr lang="zh-CN" altLang="en-US" sz="9600" b="1" dirty="0">
                <a:latin typeface="楷体" pitchFamily="49" charset="-122"/>
                <a:ea typeface="楷体" pitchFamily="49" charset="-122"/>
              </a:rPr>
              <a:t>蛋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334294" y="3960711"/>
            <a:ext cx="141577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9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茄</a:t>
            </a:r>
            <a:endParaRPr lang="zh-CN" altLang="en-US" sz="9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77933" y="3314135"/>
            <a:ext cx="82586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dirty="0" err="1" smtClean="0"/>
              <a:t>qié</a:t>
            </a:r>
            <a:endParaRPr lang="zh-CN" altLang="en-US" sz="4000" dirty="0"/>
          </a:p>
        </p:txBody>
      </p:sp>
    </p:spTree>
    <p:extLst>
      <p:ext uri="{BB962C8B-B14F-4D97-AF65-F5344CB8AC3E}">
        <p14:creationId xmlns:p14="http://schemas.microsoft.com/office/powerpoint/2010/main" xmlns="" val="3748160049"/>
      </p:ext>
    </p:extLst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0" grpId="0"/>
      <p:bldP spid="5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图片 48"/>
          <p:cNvPicPr>
            <a:picLocks noChangeAspect="1"/>
          </p:cNvPicPr>
          <p:nvPr/>
        </p:nvPicPr>
        <p:blipFill>
          <a:blip r:embed="rId3" cstate="print"/>
          <a:srcRect l="1346" b="3660"/>
          <a:stretch>
            <a:fillRect/>
          </a:stretch>
        </p:blipFill>
        <p:spPr>
          <a:xfrm>
            <a:off x="4625980" y="3680460"/>
            <a:ext cx="2952115" cy="240453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23495" y="3680461"/>
            <a:ext cx="3151505" cy="243670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328795" y="1472357"/>
            <a:ext cx="3097530" cy="21987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-23495" y="1453730"/>
            <a:ext cx="2919730" cy="22360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37" name="组合 36"/>
          <p:cNvGrpSpPr/>
          <p:nvPr/>
        </p:nvGrpSpPr>
        <p:grpSpPr>
          <a:xfrm>
            <a:off x="2981965" y="3683000"/>
            <a:ext cx="1894839" cy="2433320"/>
            <a:chOff x="1350821" y="2760606"/>
            <a:chExt cx="1895075" cy="1489364"/>
          </a:xfrm>
          <a:solidFill>
            <a:schemeClr val="accent4"/>
          </a:solidFill>
        </p:grpSpPr>
        <p:grpSp>
          <p:nvGrpSpPr>
            <p:cNvPr id="14" name="组合 13"/>
            <p:cNvGrpSpPr/>
            <p:nvPr/>
          </p:nvGrpSpPr>
          <p:grpSpPr>
            <a:xfrm>
              <a:off x="1350821" y="2760606"/>
              <a:ext cx="1634836" cy="1489364"/>
              <a:chOff x="2833256" y="0"/>
              <a:chExt cx="1634836" cy="1489364"/>
            </a:xfrm>
            <a:grpFill/>
          </p:grpSpPr>
          <p:sp>
            <p:nvSpPr>
              <p:cNvPr id="15" name="矩形 14"/>
              <p:cNvSpPr/>
              <p:nvPr/>
            </p:nvSpPr>
            <p:spPr>
              <a:xfrm>
                <a:off x="2971799" y="0"/>
                <a:ext cx="1496293" cy="1489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6" name="等腰三角形 15"/>
              <p:cNvSpPr/>
              <p:nvPr/>
            </p:nvSpPr>
            <p:spPr>
              <a:xfrm rot="16200000" flipH="1">
                <a:off x="2821618" y="263236"/>
                <a:ext cx="168749" cy="14547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3" name="文本框 22"/>
            <p:cNvSpPr txBox="1"/>
            <p:nvPr/>
          </p:nvSpPr>
          <p:spPr>
            <a:xfrm>
              <a:off x="1583259" y="2967895"/>
              <a:ext cx="1662637" cy="8100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葱爆</a:t>
              </a:r>
            </a:p>
            <a:p>
              <a:r>
                <a:rPr lang="zh-CN" altLang="en-US" sz="40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牛肉</a:t>
              </a:r>
            </a:p>
          </p:txBody>
        </p:sp>
      </p:grpSp>
      <p:grpSp>
        <p:nvGrpSpPr>
          <p:cNvPr id="36" name="组合 35"/>
          <p:cNvGrpSpPr/>
          <p:nvPr/>
        </p:nvGrpSpPr>
        <p:grpSpPr>
          <a:xfrm>
            <a:off x="2694305" y="1472631"/>
            <a:ext cx="1634874" cy="2199364"/>
            <a:chOff x="2833257" y="1264883"/>
            <a:chExt cx="1634836" cy="1489364"/>
          </a:xfrm>
        </p:grpSpPr>
        <p:grpSp>
          <p:nvGrpSpPr>
            <p:cNvPr id="13" name="组合 12"/>
            <p:cNvGrpSpPr/>
            <p:nvPr/>
          </p:nvGrpSpPr>
          <p:grpSpPr>
            <a:xfrm>
              <a:off x="2833257" y="1264883"/>
              <a:ext cx="1634836" cy="1489364"/>
              <a:chOff x="2833256" y="568"/>
              <a:chExt cx="1634836" cy="1489364"/>
            </a:xfrm>
            <a:solidFill>
              <a:schemeClr val="accent1"/>
            </a:solidFill>
          </p:grpSpPr>
          <p:sp>
            <p:nvSpPr>
              <p:cNvPr id="12" name="等腰三角形 11"/>
              <p:cNvSpPr/>
              <p:nvPr/>
            </p:nvSpPr>
            <p:spPr>
              <a:xfrm rot="16200000" flipH="1">
                <a:off x="2821618" y="263236"/>
                <a:ext cx="168749" cy="14547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7" name="矩形 6"/>
              <p:cNvSpPr/>
              <p:nvPr/>
            </p:nvSpPr>
            <p:spPr>
              <a:xfrm>
                <a:off x="2971799" y="568"/>
                <a:ext cx="1496293" cy="1489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27" name="文本框 26"/>
            <p:cNvSpPr txBox="1"/>
            <p:nvPr/>
          </p:nvSpPr>
          <p:spPr>
            <a:xfrm>
              <a:off x="2971684" y="1529768"/>
              <a:ext cx="1445226" cy="52105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烤鸭</a:t>
              </a:r>
            </a:p>
          </p:txBody>
        </p:sp>
      </p:grpSp>
      <p:grpSp>
        <p:nvGrpSpPr>
          <p:cNvPr id="39" name="组合 38"/>
          <p:cNvGrpSpPr/>
          <p:nvPr/>
        </p:nvGrpSpPr>
        <p:grpSpPr>
          <a:xfrm>
            <a:off x="7287265" y="1472355"/>
            <a:ext cx="2009139" cy="2217420"/>
            <a:chOff x="7287493" y="1264315"/>
            <a:chExt cx="2008888" cy="1503218"/>
          </a:xfrm>
          <a:solidFill>
            <a:schemeClr val="accent4"/>
          </a:solidFill>
        </p:grpSpPr>
        <p:grpSp>
          <p:nvGrpSpPr>
            <p:cNvPr id="20" name="组合 19"/>
            <p:cNvGrpSpPr/>
            <p:nvPr/>
          </p:nvGrpSpPr>
          <p:grpSpPr>
            <a:xfrm>
              <a:off x="7287493" y="1264315"/>
              <a:ext cx="1856508" cy="1503218"/>
              <a:chOff x="2833256" y="-13854"/>
              <a:chExt cx="1856508" cy="1503218"/>
            </a:xfrm>
            <a:grpFill/>
          </p:grpSpPr>
          <p:sp>
            <p:nvSpPr>
              <p:cNvPr id="21" name="矩形 20"/>
              <p:cNvSpPr/>
              <p:nvPr/>
            </p:nvSpPr>
            <p:spPr>
              <a:xfrm>
                <a:off x="2971799" y="-13854"/>
                <a:ext cx="1717965" cy="1503218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2" name="等腰三角形 21"/>
              <p:cNvSpPr/>
              <p:nvPr/>
            </p:nvSpPr>
            <p:spPr>
              <a:xfrm rot="16200000" flipH="1">
                <a:off x="2821618" y="263236"/>
                <a:ext cx="168749" cy="14547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3" name="文本框 32"/>
            <p:cNvSpPr txBox="1"/>
            <p:nvPr/>
          </p:nvSpPr>
          <p:spPr>
            <a:xfrm>
              <a:off x="7392254" y="1529488"/>
              <a:ext cx="1904127" cy="52161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4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水煮鱼</a:t>
              </a:r>
            </a:p>
          </p:txBody>
        </p:sp>
      </p:grpSp>
      <p:sp>
        <p:nvSpPr>
          <p:cNvPr id="44" name="矩形 43"/>
          <p:cNvSpPr/>
          <p:nvPr/>
        </p:nvSpPr>
        <p:spPr>
          <a:xfrm>
            <a:off x="1197353" y="296977"/>
            <a:ext cx="324051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  <a:defRPr/>
            </a:pPr>
            <a:r>
              <a:rPr lang="zh-CN" altLang="zh-CN" sz="3600" b="1" kern="100" dirty="0">
                <a:solidFill>
                  <a:schemeClr val="tx1">
                    <a:lumMod val="85000"/>
                    <a:lumOff val="15000"/>
                  </a:scheme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  <p:pic>
        <p:nvPicPr>
          <p:cNvPr id="45" name="图片 4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4" y="186478"/>
            <a:ext cx="777243" cy="862463"/>
          </a:xfrm>
          <a:prstGeom prst="rect">
            <a:avLst/>
          </a:prstGeom>
        </p:spPr>
      </p:pic>
      <p:cxnSp>
        <p:nvCxnSpPr>
          <p:cNvPr id="47" name="直接连接符 46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0" name="组合 39"/>
          <p:cNvGrpSpPr/>
          <p:nvPr/>
        </p:nvGrpSpPr>
        <p:grpSpPr>
          <a:xfrm>
            <a:off x="7433315" y="3689773"/>
            <a:ext cx="2080261" cy="2426547"/>
            <a:chOff x="2833257" y="1264883"/>
            <a:chExt cx="1987282" cy="1489364"/>
          </a:xfrm>
        </p:grpSpPr>
        <p:grpSp>
          <p:nvGrpSpPr>
            <p:cNvPr id="41" name="组合 40"/>
            <p:cNvGrpSpPr/>
            <p:nvPr/>
          </p:nvGrpSpPr>
          <p:grpSpPr>
            <a:xfrm>
              <a:off x="2833257" y="1264883"/>
              <a:ext cx="1634836" cy="1489364"/>
              <a:chOff x="2833256" y="568"/>
              <a:chExt cx="1634836" cy="1489364"/>
            </a:xfrm>
            <a:solidFill>
              <a:schemeClr val="accent1"/>
            </a:solidFill>
          </p:grpSpPr>
          <p:sp>
            <p:nvSpPr>
              <p:cNvPr id="42" name="等腰三角形 41"/>
              <p:cNvSpPr/>
              <p:nvPr/>
            </p:nvSpPr>
            <p:spPr>
              <a:xfrm rot="16200000" flipH="1">
                <a:off x="2821618" y="263236"/>
                <a:ext cx="168749" cy="145473"/>
              </a:xfrm>
              <a:prstGeom prst="triangle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43" name="矩形 42"/>
              <p:cNvSpPr/>
              <p:nvPr/>
            </p:nvSpPr>
            <p:spPr>
              <a:xfrm>
                <a:off x="2971799" y="568"/>
                <a:ext cx="1496293" cy="1489364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8" name="文本框 47"/>
            <p:cNvSpPr txBox="1"/>
            <p:nvPr/>
          </p:nvSpPr>
          <p:spPr>
            <a:xfrm>
              <a:off x="2909085" y="1407271"/>
              <a:ext cx="1911454" cy="8122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40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</a:rPr>
                <a:t>小鸡炖蘑菇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642903804"/>
      </p:ext>
    </p:extLst>
  </p:cSld>
  <p:clrMapOvr>
    <a:masterClrMapping/>
  </p:clrMapOvr>
  <p:transition spd="slow">
    <p:comb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" name="组合 52"/>
          <p:cNvGrpSpPr/>
          <p:nvPr/>
        </p:nvGrpSpPr>
        <p:grpSpPr>
          <a:xfrm>
            <a:off x="4617720" y="4048763"/>
            <a:ext cx="1871980" cy="2332567"/>
            <a:chOff x="4617829" y="2899241"/>
            <a:chExt cx="1872051" cy="1872051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4617829" y="2899241"/>
              <a:ext cx="1872051" cy="1872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华文细黑" panose="02010600040101010101" pitchFamily="2" charset="-122"/>
              </a:endParaRPr>
            </a:p>
          </p:txBody>
        </p:sp>
        <p:sp>
          <p:nvSpPr>
            <p:cNvPr id="40" name="Text Box 10"/>
            <p:cNvSpPr txBox="1">
              <a:spLocks noChangeArrowheads="1"/>
            </p:cNvSpPr>
            <p:nvPr/>
          </p:nvSpPr>
          <p:spPr bwMode="auto">
            <a:xfrm>
              <a:off x="4640054" y="3305006"/>
              <a:ext cx="1849755" cy="852193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7755">
                <a:lnSpc>
                  <a:spcPct val="150000"/>
                </a:lnSpc>
              </a:pPr>
              <a:r>
                <a:rPr lang="zh-CN" altLang="en-US" sz="44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Arial" panose="020B0604020202020204" pitchFamily="34" charset="0"/>
                </a:rPr>
                <a:t>蛋炒饭</a:t>
              </a:r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6581780" y="1439336"/>
            <a:ext cx="1942465" cy="2496173"/>
            <a:chOff x="6581536" y="941981"/>
            <a:chExt cx="2125345" cy="1871980"/>
          </a:xfrm>
          <a:solidFill>
            <a:schemeClr val="accent4"/>
          </a:solidFill>
        </p:grpSpPr>
        <p:sp>
          <p:nvSpPr>
            <p:cNvPr id="13" name="矩形 12"/>
            <p:cNvSpPr/>
            <p:nvPr/>
          </p:nvSpPr>
          <p:spPr>
            <a:xfrm>
              <a:off x="6581536" y="941981"/>
              <a:ext cx="2125345" cy="187198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华文细黑" panose="02010600040101010101" pitchFamily="2" charset="-122"/>
              </a:endParaRPr>
            </a:p>
          </p:txBody>
        </p:sp>
        <p:sp>
          <p:nvSpPr>
            <p:cNvPr id="44" name="Text Box 10"/>
            <p:cNvSpPr txBox="1">
              <a:spLocks noChangeArrowheads="1"/>
            </p:cNvSpPr>
            <p:nvPr/>
          </p:nvSpPr>
          <p:spPr bwMode="auto">
            <a:xfrm>
              <a:off x="6628781" y="1288663"/>
              <a:ext cx="2031549" cy="727064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7755">
                <a:lnSpc>
                  <a:spcPct val="150000"/>
                </a:lnSpc>
              </a:pPr>
              <a:r>
                <a:rPr lang="zh-CN" altLang="en-US" sz="40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Arial" panose="020B0604020202020204" pitchFamily="34" charset="0"/>
                </a:rPr>
                <a:t>炸酱面</a:t>
              </a:r>
            </a:p>
          </p:txBody>
        </p:sp>
      </p:grpSp>
      <p:grpSp>
        <p:nvGrpSpPr>
          <p:cNvPr id="54" name="组合 53"/>
          <p:cNvGrpSpPr/>
          <p:nvPr/>
        </p:nvGrpSpPr>
        <p:grpSpPr>
          <a:xfrm>
            <a:off x="2654126" y="1439395"/>
            <a:ext cx="1872051" cy="2496068"/>
            <a:chOff x="2654121" y="941981"/>
            <a:chExt cx="1872051" cy="1872051"/>
          </a:xfrm>
          <a:solidFill>
            <a:schemeClr val="accent4"/>
          </a:solidFill>
        </p:grpSpPr>
        <p:sp>
          <p:nvSpPr>
            <p:cNvPr id="19" name="矩形 18"/>
            <p:cNvSpPr/>
            <p:nvPr/>
          </p:nvSpPr>
          <p:spPr>
            <a:xfrm>
              <a:off x="2654121" y="941981"/>
              <a:ext cx="1872051" cy="1872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华文细黑" panose="02010600040101010101" pitchFamily="2" charset="-122"/>
              </a:endParaRPr>
            </a:p>
          </p:txBody>
        </p:sp>
        <p:sp>
          <p:nvSpPr>
            <p:cNvPr id="47" name="Text Box 10"/>
            <p:cNvSpPr txBox="1">
              <a:spLocks noChangeArrowheads="1"/>
            </p:cNvSpPr>
            <p:nvPr/>
          </p:nvSpPr>
          <p:spPr bwMode="auto">
            <a:xfrm>
              <a:off x="2808605" y="1196277"/>
              <a:ext cx="1563112" cy="865622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7755">
                <a:lnSpc>
                  <a:spcPct val="150000"/>
                </a:lnSpc>
              </a:pPr>
              <a:r>
                <a:rPr lang="zh-CN" altLang="en-US" sz="48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Arial" panose="020B0604020202020204" pitchFamily="34" charset="0"/>
                </a:rPr>
                <a:t>蒸饺</a:t>
              </a:r>
            </a:p>
          </p:txBody>
        </p:sp>
      </p:grpSp>
      <p:grpSp>
        <p:nvGrpSpPr>
          <p:cNvPr id="55" name="组合 54"/>
          <p:cNvGrpSpPr/>
          <p:nvPr/>
        </p:nvGrpSpPr>
        <p:grpSpPr>
          <a:xfrm>
            <a:off x="690250" y="4048760"/>
            <a:ext cx="1872051" cy="2331720"/>
            <a:chOff x="598338" y="3037676"/>
            <a:chExt cx="1872051" cy="1872051"/>
          </a:xfrm>
          <a:solidFill>
            <a:schemeClr val="accent1"/>
          </a:solidFill>
        </p:grpSpPr>
        <p:sp>
          <p:nvSpPr>
            <p:cNvPr id="7" name="矩形 6"/>
            <p:cNvSpPr/>
            <p:nvPr/>
          </p:nvSpPr>
          <p:spPr>
            <a:xfrm>
              <a:off x="598338" y="3037676"/>
              <a:ext cx="1872051" cy="187205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200" dirty="0">
                <a:latin typeface="华文细黑" panose="02010600040101010101" pitchFamily="2" charset="-122"/>
              </a:endParaRPr>
            </a:p>
          </p:txBody>
        </p:sp>
        <p:sp>
          <p:nvSpPr>
            <p:cNvPr id="50" name="Text Box 10"/>
            <p:cNvSpPr txBox="1">
              <a:spLocks noChangeArrowheads="1"/>
            </p:cNvSpPr>
            <p:nvPr/>
          </p:nvSpPr>
          <p:spPr bwMode="auto">
            <a:xfrm>
              <a:off x="598338" y="3297544"/>
              <a:ext cx="1871980" cy="852503"/>
            </a:xfrm>
            <a:prstGeom prst="rect">
              <a:avLst/>
            </a:prstGeom>
            <a:grpFill/>
            <a:ln w="9525">
              <a:noFill/>
              <a:miter lim="800000"/>
            </a:ln>
          </p:spPr>
          <p:txBody>
            <a:bodyPr wrap="square" lIns="45720" tIns="22860" rIns="45720" bIns="22860">
              <a:spAutoFit/>
            </a:bodyPr>
            <a:lstStyle/>
            <a:p>
              <a:pPr algn="ctr" defTabSz="1087755">
                <a:lnSpc>
                  <a:spcPct val="150000"/>
                </a:lnSpc>
              </a:pPr>
              <a:r>
                <a:rPr lang="zh-CN" altLang="en-US" sz="4400" b="1" dirty="0">
                  <a:solidFill>
                    <a:schemeClr val="bg1"/>
                  </a:solidFill>
                  <a:latin typeface="楷体_GB2312" panose="02010609030101010101" charset="-122"/>
                  <a:ea typeface="楷体_GB2312" panose="02010609030101010101" charset="-122"/>
                  <a:cs typeface="Arial" panose="020B0604020202020204" pitchFamily="34" charset="0"/>
                </a:rPr>
                <a:t>小米粥</a:t>
              </a:r>
            </a:p>
          </p:txBody>
        </p:sp>
      </p:grpSp>
      <p:pic>
        <p:nvPicPr>
          <p:cNvPr id="31" name="图片 3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674" y="186478"/>
            <a:ext cx="777243" cy="862463"/>
          </a:xfrm>
          <a:prstGeom prst="rect">
            <a:avLst/>
          </a:prstGeom>
        </p:spPr>
      </p:pic>
      <p:cxnSp>
        <p:nvCxnSpPr>
          <p:cNvPr id="33" name="直接连接符 32"/>
          <p:cNvCxnSpPr/>
          <p:nvPr/>
        </p:nvCxnSpPr>
        <p:spPr>
          <a:xfrm>
            <a:off x="952470" y="1028809"/>
            <a:ext cx="7884000" cy="0"/>
          </a:xfrm>
          <a:prstGeom prst="line">
            <a:avLst/>
          </a:prstGeom>
          <a:ln w="9525">
            <a:solidFill>
              <a:schemeClr val="bg1">
                <a:lumMod val="6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图片 1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90245" y="1439337"/>
            <a:ext cx="1871980" cy="25052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639950" y="1438487"/>
            <a:ext cx="1849755" cy="25069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654300" y="4048760"/>
            <a:ext cx="1871980" cy="2331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582415" y="4048760"/>
            <a:ext cx="1936115" cy="23317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矩形 5"/>
          <p:cNvSpPr/>
          <p:nvPr/>
        </p:nvSpPr>
        <p:spPr>
          <a:xfrm>
            <a:off x="1331640" y="321800"/>
            <a:ext cx="20377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zh-CN" altLang="zh-CN" sz="3600" b="1" kern="100" dirty="0">
                <a:solidFill>
                  <a:prstClr val="black">
                    <a:lumMod val="85000"/>
                    <a:lumOff val="15000"/>
                  </a:prstClr>
                </a:solidFill>
                <a:latin typeface="楷体_GB2312" panose="02010609030101010101" charset="-122"/>
                <a:ea typeface="楷体_GB2312" panose="02010609030101010101" charset="-122"/>
                <a:cs typeface="Times New Roman" panose="02020603050405020304" pitchFamily="18" charset="0"/>
              </a:rPr>
              <a:t>中国美食</a:t>
            </a:r>
          </a:p>
        </p:txBody>
      </p:sp>
    </p:spTree>
    <p:extLst>
      <p:ext uri="{BB962C8B-B14F-4D97-AF65-F5344CB8AC3E}">
        <p14:creationId xmlns:p14="http://schemas.microsoft.com/office/powerpoint/2010/main" xmlns="" val="1641577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900" decel="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883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2002340" y="907630"/>
            <a:ext cx="4820550" cy="1200329"/>
          </a:xfrm>
          <a:prstGeom prst="rect">
            <a:avLst/>
          </a:prstGeom>
          <a:noFill/>
          <a:ln>
            <a:noFill/>
          </a:ln>
        </p:spPr>
        <p:txBody>
          <a:bodyPr wrap="none" rtlCol="0" anchor="t">
            <a:spAutoFit/>
            <a:scene3d>
              <a:camera prst="orthographicFront"/>
              <a:lightRig rig="threePt" dir="t"/>
            </a:scene3d>
          </a:bodyPr>
          <a:lstStyle/>
          <a:p>
            <a:pPr algn="ctr"/>
            <a:r>
              <a:rPr lang="en-US" altLang="zh-CN" sz="72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4 </a:t>
            </a:r>
            <a:r>
              <a:rPr lang="zh-CN" altLang="en-US" sz="7200" b="1" dirty="0"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  <a:latin typeface="楷体" panose="02010609060101010101" pitchFamily="49" charset="-122"/>
                <a:ea typeface="楷体" panose="02010609060101010101" pitchFamily="49" charset="-122"/>
              </a:rPr>
              <a:t>中国美食</a:t>
            </a:r>
          </a:p>
        </p:txBody>
      </p:sp>
    </p:spTree>
    <p:extLst>
      <p:ext uri="{BB962C8B-B14F-4D97-AF65-F5344CB8AC3E}">
        <p14:creationId xmlns:p14="http://schemas.microsoft.com/office/powerpoint/2010/main" xmlns="" val="9430987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Box 31"/>
          <p:cNvSpPr txBox="1"/>
          <p:nvPr/>
        </p:nvSpPr>
        <p:spPr>
          <a:xfrm>
            <a:off x="503731" y="1174356"/>
            <a:ext cx="78916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</a:rPr>
              <a:t>bō</a:t>
            </a:r>
            <a:r>
              <a:rPr lang="en-US" altLang="zh-CN" sz="4400" dirty="0" smtClean="0">
                <a:solidFill>
                  <a:srgbClr val="FF0000"/>
                </a:solidFill>
              </a:rPr>
              <a:t>  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jiān</a:t>
            </a:r>
            <a:r>
              <a:rPr lang="en-US" altLang="zh-CN" sz="4400" dirty="0" smtClean="0">
                <a:solidFill>
                  <a:srgbClr val="FF0000"/>
                </a:solidFill>
              </a:rPr>
              <a:t> 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fǔ</a:t>
            </a:r>
            <a:r>
              <a:rPr lang="en-US" altLang="zh-CN" sz="4400" dirty="0" smtClean="0">
                <a:solidFill>
                  <a:srgbClr val="FF0000"/>
                </a:solidFill>
              </a:rPr>
              <a:t>   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qié</a:t>
            </a:r>
            <a:r>
              <a:rPr lang="en-US" altLang="zh-CN" sz="4400" dirty="0" smtClean="0">
                <a:solidFill>
                  <a:srgbClr val="FF0000"/>
                </a:solidFill>
              </a:rPr>
              <a:t>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kǎo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53673" y="1957434"/>
            <a:ext cx="81792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菠      煎      腐      茄      烤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28511" y="2807518"/>
            <a:ext cx="722292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</a:rPr>
              <a:t>zhǔ</a:t>
            </a:r>
            <a:r>
              <a:rPr lang="en-US" altLang="zh-CN" sz="4400" dirty="0" smtClean="0">
                <a:solidFill>
                  <a:srgbClr val="FF0000"/>
                </a:solidFill>
              </a:rPr>
              <a:t>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bào</a:t>
            </a:r>
            <a:r>
              <a:rPr lang="en-US" altLang="zh-CN" sz="4400" dirty="0" smtClean="0">
                <a:solidFill>
                  <a:srgbClr val="FF0000"/>
                </a:solidFill>
              </a:rPr>
              <a:t>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dùn</a:t>
            </a:r>
            <a:r>
              <a:rPr lang="en-US" altLang="zh-CN" sz="4400" dirty="0" smtClean="0">
                <a:solidFill>
                  <a:srgbClr val="FF0000"/>
                </a:solidFill>
              </a:rPr>
              <a:t> 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mó</a:t>
            </a:r>
            <a:r>
              <a:rPr lang="en-US" altLang="zh-CN" sz="4400" dirty="0" smtClean="0">
                <a:solidFill>
                  <a:srgbClr val="FF0000"/>
                </a:solidFill>
              </a:rPr>
              <a:t> 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gū</a:t>
            </a:r>
            <a:r>
              <a:rPr lang="en-US" altLang="zh-CN" sz="4400" dirty="0" smtClean="0">
                <a:solidFill>
                  <a:srgbClr val="FF0000"/>
                </a:solidFill>
              </a:rPr>
              <a:t> 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2396" y="3612861"/>
            <a:ext cx="692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煮      爆      炖      蘑      菇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68453" y="4451761"/>
            <a:ext cx="833026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400" dirty="0" err="1" smtClean="0">
                <a:solidFill>
                  <a:srgbClr val="FF0000"/>
                </a:solidFill>
              </a:rPr>
              <a:t>zhēng</a:t>
            </a:r>
            <a:r>
              <a:rPr lang="en-US" altLang="zh-CN" sz="4400" dirty="0" smtClean="0">
                <a:solidFill>
                  <a:srgbClr val="FF0000"/>
                </a:solidFill>
              </a:rPr>
              <a:t>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jiǎo</a:t>
            </a:r>
            <a:r>
              <a:rPr lang="en-US" altLang="zh-CN" sz="4400" dirty="0" smtClean="0">
                <a:solidFill>
                  <a:srgbClr val="FF0000"/>
                </a:solidFill>
              </a:rPr>
              <a:t>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zhá</a:t>
            </a:r>
            <a:r>
              <a:rPr lang="en-US" altLang="zh-CN" sz="4400" dirty="0" smtClean="0">
                <a:solidFill>
                  <a:srgbClr val="FF0000"/>
                </a:solidFill>
              </a:rPr>
              <a:t>  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jiàng</a:t>
            </a:r>
            <a:r>
              <a:rPr lang="en-US" altLang="zh-CN" sz="4400" dirty="0" smtClean="0">
                <a:solidFill>
                  <a:srgbClr val="FF0000"/>
                </a:solidFill>
              </a:rPr>
              <a:t>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zhōu</a:t>
            </a:r>
            <a:r>
              <a:rPr lang="en-US" altLang="zh-CN" sz="4400" dirty="0" smtClean="0">
                <a:solidFill>
                  <a:srgbClr val="FF0000"/>
                </a:solidFill>
              </a:rPr>
              <a:t>  </a:t>
            </a:r>
            <a:r>
              <a:rPr lang="en-US" altLang="zh-CN" sz="4400" dirty="0" err="1" smtClean="0">
                <a:solidFill>
                  <a:srgbClr val="FF0000"/>
                </a:solidFill>
              </a:rPr>
              <a:t>dàn</a:t>
            </a:r>
            <a:endParaRPr lang="zh-CN" altLang="en-US" sz="4400" dirty="0">
              <a:solidFill>
                <a:srgbClr val="FF0000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5955" y="5279474"/>
            <a:ext cx="8011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蒸      饺      炸      酱      粥     蛋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44381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extBox 16"/>
          <p:cNvSpPr txBox="1"/>
          <p:nvPr/>
        </p:nvSpPr>
        <p:spPr>
          <a:xfrm>
            <a:off x="553673" y="1957434"/>
            <a:ext cx="81792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菠      煎      腐      茄      烤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12396" y="3612861"/>
            <a:ext cx="692091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煮      爆      炖      蘑      菇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45955" y="5279474"/>
            <a:ext cx="801148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dirty="0" smtClean="0">
                <a:latin typeface="华文楷体" panose="02010600040101010101" pitchFamily="2" charset="-122"/>
                <a:ea typeface="华文楷体" panose="02010600040101010101" pitchFamily="2" charset="-122"/>
              </a:rPr>
              <a:t>蒸      饺      炸      酱      粥     蛋</a:t>
            </a:r>
            <a:endParaRPr lang="zh-CN" altLang="en-US" sz="4400" dirty="0"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591098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569399"/>
            <a:ext cx="1761688" cy="178293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-5080" y="2473744"/>
            <a:ext cx="1753299" cy="177669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" y="4386417"/>
            <a:ext cx="1748101" cy="178788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矩形 4"/>
          <p:cNvSpPr/>
          <p:nvPr/>
        </p:nvSpPr>
        <p:spPr>
          <a:xfrm>
            <a:off x="1497917" y="860701"/>
            <a:ext cx="18020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凉拌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菠菜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Rectangle 37"/>
          <p:cNvSpPr/>
          <p:nvPr/>
        </p:nvSpPr>
        <p:spPr>
          <a:xfrm>
            <a:off x="1259431" y="2787658"/>
            <a:ext cx="22790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Lao UI" panose="020B0502040204020203" pitchFamily="34" charset="0"/>
              </a:rPr>
              <a:t>香</a:t>
            </a:r>
            <a:r>
              <a:rPr lang="zh-CN" alt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Lao UI" panose="020B0502040204020203" pitchFamily="34" charset="0"/>
              </a:rPr>
              <a:t>煎</a:t>
            </a:r>
            <a:endParaRPr lang="en-US" altLang="zh-CN" sz="36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Lao UI" panose="020B0502040204020203" pitchFamily="34" charset="0"/>
            </a:endParaRPr>
          </a:p>
          <a:p>
            <a:pPr algn="ctr"/>
            <a:r>
              <a:rPr lang="zh-CN" alt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Lao UI" panose="020B0502040204020203" pitchFamily="34" charset="0"/>
              </a:rPr>
              <a:t>豆腐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Lao UI" panose="020B0502040204020203" pitchFamily="34" charset="0"/>
            </a:endParaRPr>
          </a:p>
        </p:txBody>
      </p:sp>
      <p:sp>
        <p:nvSpPr>
          <p:cNvPr id="7" name="文本框 4"/>
          <p:cNvSpPr txBox="1"/>
          <p:nvPr/>
        </p:nvSpPr>
        <p:spPr>
          <a:xfrm>
            <a:off x="1815980" y="4786346"/>
            <a:ext cx="26390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红烧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茄子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112321" y="469419"/>
            <a:ext cx="1770077" cy="17564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023793" y="2401276"/>
            <a:ext cx="1786779" cy="17490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105603" y="4329211"/>
            <a:ext cx="1827129" cy="175560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矩形 10"/>
          <p:cNvSpPr/>
          <p:nvPr/>
        </p:nvSpPr>
        <p:spPr>
          <a:xfrm>
            <a:off x="4363208" y="1024486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烤鸭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491108" y="2934867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水煮鱼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4675665" y="4680194"/>
            <a:ext cx="18020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葱爆</a:t>
            </a:r>
            <a:endParaRPr lang="en-US" altLang="zh-CN" sz="36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羊肉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8" cstate="print"/>
          <a:srcRect l="1346" b="3660"/>
          <a:stretch>
            <a:fillRect/>
          </a:stretch>
        </p:blipFill>
        <p:spPr>
          <a:xfrm>
            <a:off x="5724932" y="459092"/>
            <a:ext cx="1741270" cy="172204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矩形 15"/>
          <p:cNvSpPr/>
          <p:nvPr/>
        </p:nvSpPr>
        <p:spPr>
          <a:xfrm>
            <a:off x="7341966" y="747486"/>
            <a:ext cx="180203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小鸡炖蘑菇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6012164" y="2401276"/>
            <a:ext cx="1780259" cy="1749017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" name="矩形 17"/>
          <p:cNvSpPr/>
          <p:nvPr/>
        </p:nvSpPr>
        <p:spPr>
          <a:xfrm>
            <a:off x="7341966" y="2925545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蒸饺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183523" y="4234824"/>
            <a:ext cx="1718911" cy="16934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" name="矩形 20"/>
          <p:cNvSpPr/>
          <p:nvPr/>
        </p:nvSpPr>
        <p:spPr>
          <a:xfrm>
            <a:off x="7544700" y="4896027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炸酱面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697233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99596" y="860701"/>
            <a:ext cx="24003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凉拌菠菜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6" name="Rectangle 37"/>
          <p:cNvSpPr/>
          <p:nvPr/>
        </p:nvSpPr>
        <p:spPr>
          <a:xfrm>
            <a:off x="330550" y="2787658"/>
            <a:ext cx="35384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Lao UI" panose="020B0502040204020203" pitchFamily="34" charset="0"/>
              </a:rPr>
              <a:t>香</a:t>
            </a:r>
            <a:r>
              <a:rPr lang="zh-CN" altLang="en-US" sz="36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  <a:cs typeface="Lao UI" panose="020B0502040204020203" pitchFamily="34" charset="0"/>
              </a:rPr>
              <a:t>煎豆腐</a:t>
            </a:r>
            <a:endParaRPr lang="zh-CN" altLang="en-US" sz="3600" b="1" dirty="0">
              <a:solidFill>
                <a:schemeClr val="tx1">
                  <a:lumMod val="85000"/>
                  <a:lumOff val="15000"/>
                </a:schemeClr>
              </a:solidFill>
              <a:latin typeface="楷体" panose="02010609060101010101" pitchFamily="49" charset="-122"/>
              <a:ea typeface="楷体" panose="02010609060101010101" pitchFamily="49" charset="-122"/>
              <a:cs typeface="Lao UI" panose="020B0502040204020203" pitchFamily="34" charset="0"/>
            </a:endParaRPr>
          </a:p>
        </p:txBody>
      </p:sp>
      <p:sp>
        <p:nvSpPr>
          <p:cNvPr id="7" name="文本框 4"/>
          <p:cNvSpPr txBox="1"/>
          <p:nvPr/>
        </p:nvSpPr>
        <p:spPr>
          <a:xfrm>
            <a:off x="1043608" y="4786345"/>
            <a:ext cx="26390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红烧茄子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4139952" y="860699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烤鸭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321972" y="2787658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水煮鱼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3868996" y="4680195"/>
            <a:ext cx="260870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葱爆羊肉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6119271" y="848529"/>
            <a:ext cx="285085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小鸡炖蘑菇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020272" y="2787657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蒸饺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7091789" y="4680194"/>
            <a:ext cx="180203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36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炸酱面</a:t>
            </a:r>
            <a:endParaRPr lang="zh-CN" altLang="en-US" sz="36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791698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i"/>
  <p:tag name="KSO_WM_UNIT_INDEX" val="1_1"/>
  <p:tag name="KSO_WM_UNIT_ID" val="diagram20169554_3*q_i*1_1"/>
  <p:tag name="KSO_WM_UNIT_LAYERLEVEL" val="1_1"/>
  <p:tag name="KSO_WM_DIAGRAM_GROUP_CODE" val="q1-1"/>
  <p:tag name="KSO_WM_UNIT_FILL_FORE_SCHEMECOLOR_INDEX" val="16"/>
  <p:tag name="KSO_WM_UNIT_FILL_TYPE" val="1"/>
  <p:tag name="KSO_WM_UNIT_TEXT_FILL_FORE_SCHEMECOLOR_INDEX" val="2"/>
  <p:tag name="KSO_WM_UNIT_TEXT_FILL_TYPE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1"/>
  <p:tag name="KSO_WM_UNIT_ID" val="custom160572_116*q_i*1_1"/>
  <p:tag name="KSO_WM_UNIT_CLEAR" val="1"/>
  <p:tag name="KSO_WM_UNIT_LAYERLEVEL" val="1_1"/>
  <p:tag name="KSO_WM_DIAGRAM_GROUP_CODE" val="q1-1"/>
  <p:tag name="KSO_WM_UNIT_FILL_FORE_SCHEMECOLOR_INDEX" val="16"/>
  <p:tag name="KSO_WM_UNIT_FILL_TYPE" val="1"/>
  <p:tag name="KSO_WM_UNIT_TEXT_FILL_FORE_SCHEMECOLOR_INDEX" val="2"/>
  <p:tag name="KSO_WM_UNIT_TEXT_FILL_TYPE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2"/>
  <p:tag name="KSO_WM_UNIT_ID" val="custom160572_116*q_i*1_2"/>
  <p:tag name="KSO_WM_UNIT_CLEAR" val="1"/>
  <p:tag name="KSO_WM_UNIT_LAYERLEVEL" val="1_1"/>
  <p:tag name="KSO_WM_DIAGRAM_GROUP_CODE" val="q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3"/>
  <p:tag name="KSO_WM_UNIT_ID" val="custom160572_116*q_i*1_3"/>
  <p:tag name="KSO_WM_UNIT_CLEAR" val="1"/>
  <p:tag name="KSO_WM_UNIT_LAYERLEVEL" val="1_1"/>
  <p:tag name="KSO_WM_DIAGRAM_GROUP_CODE" val="q1-1"/>
  <p:tag name="KSO_WM_UNIT_FILL_FORE_SCHEMECOLOR_INDEX" val="9"/>
  <p:tag name="KSO_WM_UNIT_FILL_TYPE" val="1"/>
  <p:tag name="KSO_WM_UNIT_TEXT_FILL_FORE_SCHEMECOLOR_INDEX" val="2"/>
  <p:tag name="KSO_WM_UNIT_TEXT_FILL_TYPE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4"/>
  <p:tag name="KSO_WM_UNIT_ID" val="custom160572_116*q_i*1_4"/>
  <p:tag name="KSO_WM_UNIT_CLEAR" val="1"/>
  <p:tag name="KSO_WM_UNIT_LAYERLEVEL" val="1_1"/>
  <p:tag name="KSO_WM_DIAGRAM_GROUP_CODE" val="q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5"/>
  <p:tag name="KSO_WM_UNIT_ID" val="custom160572_116*q_i*1_5"/>
  <p:tag name="KSO_WM_UNIT_CLEAR" val="1"/>
  <p:tag name="KSO_WM_UNIT_LAYERLEVEL" val="1_1"/>
  <p:tag name="KSO_WM_DIAGRAM_GROUP_CODE" val="q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6"/>
  <p:tag name="KSO_WM_UNIT_ID" val="custom160572_116*q_i*1_6"/>
  <p:tag name="KSO_WM_UNIT_CLEAR" val="1"/>
  <p:tag name="KSO_WM_UNIT_LAYERLEVEL" val="1_1"/>
  <p:tag name="KSO_WM_DIAGRAM_GROUP_CODE" val="q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7"/>
  <p:tag name="KSO_WM_UNIT_ID" val="custom160572_116*q_i*1_7"/>
  <p:tag name="KSO_WM_UNIT_CLEAR" val="1"/>
  <p:tag name="KSO_WM_UNIT_LAYERLEVEL" val="1_1"/>
  <p:tag name="KSO_WM_DIAGRAM_GROUP_CODE" val="q1-1"/>
  <p:tag name="KSO_WM_UNIT_TEXT_FILL_FORE_SCHEMECOLOR_INDEX" val="14"/>
  <p:tag name="KSO_WM_UNIT_TEXT_FILL_TYPE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8"/>
  <p:tag name="KSO_WM_UNIT_ID" val="custom160572_116*q_i*1_8"/>
  <p:tag name="KSO_WM_UNIT_CLEAR" val="1"/>
  <p:tag name="KSO_WM_UNIT_LAYERLEVEL" val="1_1"/>
  <p:tag name="KSO_WM_DIAGRAM_GROUP_CODE" val="q1-1"/>
  <p:tag name="KSO_WM_UNIT_TEXT_FILL_FORE_SCHEMECOLOR_INDEX" val="14"/>
  <p:tag name="KSO_WM_UNIT_TEXT_FILL_TYPE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9"/>
  <p:tag name="KSO_WM_UNIT_ID" val="custom160572_116*q_i*1_9"/>
  <p:tag name="KSO_WM_UNIT_CLEAR" val="1"/>
  <p:tag name="KSO_WM_UNIT_LAYERLEVEL" val="1_1"/>
  <p:tag name="KSO_WM_DIAGRAM_GROUP_CODE" val="q1-1"/>
  <p:tag name="KSO_WM_UNIT_TEXT_FILL_FORE_SCHEMECOLOR_INDEX" val="14"/>
  <p:tag name="KSO_WM_UNIT_TEXT_FILL_TYPE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10"/>
  <p:tag name="KSO_WM_UNIT_ID" val="custom160572_116*q_i*1_10"/>
  <p:tag name="KSO_WM_UNIT_CLEAR" val="1"/>
  <p:tag name="KSO_WM_UNIT_LAYERLEVEL" val="1_1"/>
  <p:tag name="KSO_WM_DIAGRAM_GROUP_CODE" val="q1-1"/>
  <p:tag name="KSO_WM_UNIT_TEXT_FILL_FORE_SCHEMECOLOR_INDEX" val="14"/>
  <p:tag name="KSO_WM_UNIT_TEXT_FILL_TYPE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4_1"/>
  <p:tag name="KSO_WM_UNIT_ID" val="diagram20169554_3*q_h_i*1_4_1"/>
  <p:tag name="KSO_WM_UNIT_LAYERLEVEL" val="1_1_1"/>
  <p:tag name="KSO_WM_DIAGRAM_GROUP_CODE" val="q1-1"/>
  <p:tag name="KSO_WM_UNIT_FILL_FORE_SCHEMECOLOR_INDEX" val="8"/>
  <p:tag name="KSO_WM_UNIT_FILL_TYPE" val="1"/>
  <p:tag name="KSO_WM_UNIT_TEXT_FILL_FORE_SCHEMECOLOR_INDEX" val="2"/>
  <p:tag name="KSO_WM_UNIT_TEXT_FILL_TYPE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AG_VERSION" val="1.0"/>
  <p:tag name="KSO_WM_BEAUTIFY_FLAG" val="#wm#"/>
  <p:tag name="KSO_WM_TEMPLATE_CATEGORY" val="diagram"/>
  <p:tag name="KSO_WM_TEMPLATE_INDEX" val="160834"/>
  <p:tag name="KSO_WM_UNIT_TYPE" val="q_i"/>
  <p:tag name="KSO_WM_UNIT_INDEX" val="1_11"/>
  <p:tag name="KSO_WM_UNIT_ID" val="custom160572_116*q_i*1_11"/>
  <p:tag name="KSO_WM_UNIT_CLEAR" val="1"/>
  <p:tag name="KSO_WM_UNIT_LAYERLEVEL" val="1_1"/>
  <p:tag name="KSO_WM_DIAGRAM_GROUP_CODE" val="q1-1"/>
  <p:tag name="KSO_WM_UNIT_TEXT_FILL_FORE_SCHEMECOLOR_INDEX" val="14"/>
  <p:tag name="KSO_WM_UNIT_TEXT_FILL_TYPE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3_1"/>
  <p:tag name="KSO_WM_UNIT_ID" val="diagram20169554_3*q_h_i*1_3_1"/>
  <p:tag name="KSO_WM_UNIT_LAYERLEVEL" val="1_1_1"/>
  <p:tag name="KSO_WM_DIAGRAM_GROUP_CODE" val="q1-1"/>
  <p:tag name="KSO_WM_UNIT_FILL_FORE_SCHEMECOLOR_INDEX" val="5"/>
  <p:tag name="KSO_WM_UNIT_FILL_TYPE" val="1"/>
  <p:tag name="KSO_WM_UNIT_TEXT_FILL_FORE_SCHEMECOLOR_INDEX" val="2"/>
  <p:tag name="KSO_WM_UNIT_TEXT_FILL_TYPE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4_2"/>
  <p:tag name="KSO_WM_UNIT_ID" val="diagram20169554_3*q_h_i*1_4_2"/>
  <p:tag name="KSO_WM_UNIT_LAYERLEVEL" val="1_1_1"/>
  <p:tag name="KSO_WM_DIAGRAM_GROUP_CODE" val="q1-1"/>
  <p:tag name="KSO_WM_UNIT_TEXT_FILL_FORE_SCHEMECOLOR_INDEX" val="14"/>
  <p:tag name="KSO_WM_UNIT_TEXT_FILL_TYPE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3_2"/>
  <p:tag name="KSO_WM_UNIT_ID" val="diagram20169554_3*q_h_i*1_3_2"/>
  <p:tag name="KSO_WM_UNIT_LAYERLEVEL" val="1_1_1"/>
  <p:tag name="KSO_WM_DIAGRAM_GROUP_CODE" val="q1-1"/>
  <p:tag name="KSO_WM_UNIT_TEXT_FILL_FORE_SCHEMECOLOR_INDEX" val="14"/>
  <p:tag name="KSO_WM_UNIT_TEXT_FILL_TYPE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1_1"/>
  <p:tag name="KSO_WM_UNIT_ID" val="diagram20169554_3*q_h_i*1_1_1"/>
  <p:tag name="KSO_WM_UNIT_LAYERLEVEL" val="1_1_1"/>
  <p:tag name="KSO_WM_DIAGRAM_GROUP_CODE" val="q1-1"/>
  <p:tag name="KSO_WM_UNIT_FILL_FORE_SCHEMECOLOR_INDEX" val="6"/>
  <p:tag name="KSO_WM_UNIT_FILL_TYPE" val="1"/>
  <p:tag name="KSO_WM_UNIT_TEXT_FILL_FORE_SCHEMECOLOR_INDEX" val="2"/>
  <p:tag name="KSO_WM_UNIT_TEXT_FILL_TYPE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1_2"/>
  <p:tag name="KSO_WM_UNIT_ID" val="diagram20169554_3*q_h_i*1_1_2"/>
  <p:tag name="KSO_WM_UNIT_LAYERLEVEL" val="1_1_1"/>
  <p:tag name="KSO_WM_DIAGRAM_GROUP_CODE" val="q1-1"/>
  <p:tag name="KSO_WM_UNIT_TEXT_FILL_FORE_SCHEMECOLOR_INDEX" val="14"/>
  <p:tag name="KSO_WM_UNIT_TEXT_FILL_TYPE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2_1"/>
  <p:tag name="KSO_WM_UNIT_ID" val="diagram20169554_3*q_h_i*1_2_1"/>
  <p:tag name="KSO_WM_UNIT_LAYERLEVEL" val="1_1_1"/>
  <p:tag name="KSO_WM_DIAGRAM_GROUP_CODE" val="q1-1"/>
  <p:tag name="KSO_WM_UNIT_FILL_FORE_SCHEMECOLOR_INDEX" val="7"/>
  <p:tag name="KSO_WM_UNIT_FILL_TYPE" val="1"/>
  <p:tag name="KSO_WM_UNIT_TEXT_FILL_FORE_SCHEMECOLOR_INDEX" val="2"/>
  <p:tag name="KSO_WM_UNIT_TEXT_FILL_TYPE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CLEAR" val="1"/>
  <p:tag name="KSO_WM_TAG_VERSION" val="1.0"/>
  <p:tag name="KSO_WM_BEAUTIFY_FLAG" val="#wm#"/>
  <p:tag name="KSO_WM_TEMPLATE_CATEGORY" val="diagram"/>
  <p:tag name="KSO_WM_TEMPLATE_INDEX" val="20169554"/>
  <p:tag name="KSO_WM_UNIT_TYPE" val="q_h_i"/>
  <p:tag name="KSO_WM_UNIT_INDEX" val="1_2_2"/>
  <p:tag name="KSO_WM_UNIT_ID" val="diagram20169554_3*q_h_i*1_2_2"/>
  <p:tag name="KSO_WM_UNIT_LAYERLEVEL" val="1_1_1"/>
  <p:tag name="KSO_WM_DIAGRAM_GROUP_CODE" val="q1-1"/>
  <p:tag name="KSO_WM_UNIT_TEXT_FILL_FORE_SCHEMECOLOR_INDEX" val="14"/>
  <p:tag name="KSO_WM_UNIT_TEXT_FILL_TYPE" val="1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自定义设计方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376</Words>
  <Application>Microsoft Office PowerPoint</Application>
  <PresentationFormat>全屏显示(4:3)</PresentationFormat>
  <Paragraphs>142</Paragraphs>
  <Slides>29</Slides>
  <Notes>16</Notes>
  <HiddenSlides>0</HiddenSlides>
  <MMClips>0</MMClips>
  <ScaleCrop>false</ScaleCrop>
  <HeadingPairs>
    <vt:vector size="4" baseType="variant">
      <vt:variant>
        <vt:lpstr>主题</vt:lpstr>
      </vt:variant>
      <vt:variant>
        <vt:i4>3</vt:i4>
      </vt:variant>
      <vt:variant>
        <vt:lpstr>幻灯片标题</vt:lpstr>
      </vt:variant>
      <vt:variant>
        <vt:i4>29</vt:i4>
      </vt:variant>
    </vt:vector>
  </HeadingPairs>
  <TitlesOfParts>
    <vt:vector size="32" baseType="lpstr">
      <vt:lpstr>Office 主题​​</vt:lpstr>
      <vt:lpstr>自定义设计方案</vt:lpstr>
      <vt:lpstr>1_自定义设计方案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找一找火字旁的字</vt:lpstr>
      <vt:lpstr>找一找四点底的字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你熟悉的食物中，还有哪些用到以上这些烹饪方法？</vt:lpstr>
      <vt:lpstr>幻灯片 29</vt:lpstr>
    </vt:vector>
  </TitlesOfParts>
  <Company>HP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pc05</dc:creator>
  <cp:lastModifiedBy>pha</cp:lastModifiedBy>
  <cp:revision>7</cp:revision>
  <dcterms:created xsi:type="dcterms:W3CDTF">2018-12-19T07:59:27Z</dcterms:created>
  <dcterms:modified xsi:type="dcterms:W3CDTF">2019-01-26T08:26:55Z</dcterms:modified>
</cp:coreProperties>
</file>