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33"/>
  </p:notesMasterIdLst>
  <p:sldIdLst>
    <p:sldId id="257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75" r:id="rId12"/>
    <p:sldId id="268" r:id="rId13"/>
    <p:sldId id="269" r:id="rId14"/>
    <p:sldId id="270" r:id="rId15"/>
    <p:sldId id="271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72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C1F60-442C-4657-84AF-CC45AC000CF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066A1-3FC6-479D-84DE-7F1FD17F2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9360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E8FEA-3AC9-4DE1-B0CA-FA2A2FC791B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85373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E8FEA-3AC9-4DE1-B0CA-FA2A2FC791B1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0328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6879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E8FEA-3AC9-4DE1-B0CA-FA2A2FC791B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E8FEA-3AC9-4DE1-B0CA-FA2A2FC791B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E8FEA-3AC9-4DE1-B0CA-FA2A2FC791B1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E8FEA-3AC9-4DE1-B0CA-FA2A2FC791B1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0A9-4115-4980-8C92-5F03A9ABDB01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F67-FE51-466E-AB39-BD0A03D937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8127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0A9-4115-4980-8C92-5F03A9ABDB01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F67-FE51-466E-AB39-BD0A03D937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9282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0A9-4115-4980-8C92-5F03A9ABDB01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F67-FE51-466E-AB39-BD0A03D937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21439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361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570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72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35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9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8936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703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023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8"/>
            <a:ext cx="7886700" cy="1325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43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43" y="2506133"/>
            <a:ext cx="3868737" cy="368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62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990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25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0A9-4115-4980-8C92-5F03A9ABDB01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F67-FE51-466E-AB39-BD0A03D937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8293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3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3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923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3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3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707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096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6188"/>
            <a:ext cx="1971675" cy="58102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5" y="366188"/>
            <a:ext cx="5762625" cy="58102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128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322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762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707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030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666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39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0A9-4115-4980-8C92-5F03A9ABDB01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F67-FE51-466E-AB39-BD0A03D937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985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659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573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458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89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84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6185"/>
            <a:ext cx="1971675" cy="58102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6185"/>
            <a:ext cx="5762625" cy="58102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970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429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0A9-4115-4980-8C92-5F03A9ABDB01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F67-FE51-466E-AB39-BD0A03D937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90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0A9-4115-4980-8C92-5F03A9ABDB01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F67-FE51-466E-AB39-BD0A03D937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002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0A9-4115-4980-8C92-5F03A9ABDB01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F67-FE51-466E-AB39-BD0A03D937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0019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0A9-4115-4980-8C92-5F03A9ABDB01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F67-FE51-466E-AB39-BD0A03D937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7991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0A9-4115-4980-8C92-5F03A9ABDB01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F67-FE51-466E-AB39-BD0A03D937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8699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0A9-4115-4980-8C92-5F03A9ABDB01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F67-FE51-466E-AB39-BD0A03D937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302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5F0A9-4115-4980-8C92-5F03A9ABDB01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BF67-FE51-466E-AB39-BD0A03D937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7818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8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25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E6E782-B1C7-4755-A8C7-406525659F2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6503D3F-ED7F-4637-8D23-A210589FA2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6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slide" Target="slide8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slide" Target="slide8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slide" Target="slide8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" Target="slide20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36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slide" Target="slide19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" Target="slide2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" Target="slide22.xml"/><Relationship Id="rId32" Type="http://schemas.openxmlformats.org/officeDocument/2006/relationships/slide" Target="slide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2.png"/><Relationship Id="rId28" Type="http://schemas.openxmlformats.org/officeDocument/2006/relationships/slide" Target="slide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slide" Target="slide1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16.xml"/><Relationship Id="rId27" Type="http://schemas.openxmlformats.org/officeDocument/2006/relationships/slide" Target="slide27.xml"/><Relationship Id="rId30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3"/>
            <a:ext cx="6956590" cy="521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472" y="28572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统编</a:t>
            </a:r>
            <a:r>
              <a:rPr lang="zh-CN" altLang="en-US" dirty="0" smtClean="0"/>
              <a:t>语文教材小学二年级下册第三单元    </a:t>
            </a:r>
            <a:r>
              <a:rPr lang="en-US" altLang="zh-CN" dirty="0" smtClean="0"/>
              <a:t>4   </a:t>
            </a:r>
            <a:r>
              <a:rPr lang="zh-CN" altLang="en-US" dirty="0" smtClean="0"/>
              <a:t>中国美食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907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找一找火字旁的字</a:t>
            </a:r>
            <a:endParaRPr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56490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6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烤  爆  炖  炸</a:t>
            </a:r>
            <a:endParaRPr lang="zh-CN" altLang="en-US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54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找一找四点底的字</a:t>
            </a:r>
            <a:endParaRPr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95736" y="2132856"/>
            <a:ext cx="6491064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煎  煮  蒸</a:t>
            </a:r>
            <a:endParaRPr lang="zh-CN" altLang="en-US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903" y="3933056"/>
            <a:ext cx="8712968" cy="152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325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971"/>
          <a:stretch>
            <a:fillRect/>
          </a:stretch>
        </p:blipFill>
        <p:spPr bwMode="auto">
          <a:xfrm>
            <a:off x="6583363" y="6042025"/>
            <a:ext cx="1624012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971"/>
          <a:stretch>
            <a:fillRect/>
          </a:stretch>
        </p:blipFill>
        <p:spPr bwMode="auto">
          <a:xfrm>
            <a:off x="701675" y="6221415"/>
            <a:ext cx="1265238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83341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4" y="6343651"/>
            <a:ext cx="720725" cy="47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1139828" y="1581151"/>
            <a:ext cx="103105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6600">
                <a:latin typeface="楷体" pitchFamily="49" charset="-122"/>
                <a:ea typeface="楷体" pitchFamily="49" charset="-122"/>
              </a:rPr>
              <a:t>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4763" y="795339"/>
            <a:ext cx="12105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 err="1">
                <a:latin typeface="+mn-ea"/>
                <a:ea typeface="+mn-ea"/>
              </a:rPr>
              <a:t>shāo</a:t>
            </a:r>
            <a:endParaRPr lang="zh-CN" altLang="en-US" sz="4000" dirty="0">
              <a:latin typeface="+mn-ea"/>
              <a:ea typeface="+mn-ea"/>
            </a:endParaRPr>
          </a:p>
        </p:txBody>
      </p:sp>
      <p:sp>
        <p:nvSpPr>
          <p:cNvPr id="25607" name="TextBox 5"/>
          <p:cNvSpPr txBox="1">
            <a:spLocks noChangeArrowheads="1"/>
          </p:cNvSpPr>
          <p:nvPr/>
        </p:nvSpPr>
        <p:spPr bwMode="auto">
          <a:xfrm>
            <a:off x="2955929" y="213836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608" name="TextBox 13"/>
          <p:cNvSpPr txBox="1">
            <a:spLocks noChangeArrowheads="1"/>
          </p:cNvSpPr>
          <p:nvPr/>
        </p:nvSpPr>
        <p:spPr bwMode="auto">
          <a:xfrm>
            <a:off x="2955929" y="2538413"/>
            <a:ext cx="4640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612" name="TextBox 20"/>
          <p:cNvSpPr txBox="1">
            <a:spLocks noChangeArrowheads="1"/>
          </p:cNvSpPr>
          <p:nvPr/>
        </p:nvSpPr>
        <p:spPr bwMode="auto">
          <a:xfrm>
            <a:off x="3001967" y="4503677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613" name="TextBox 21"/>
          <p:cNvSpPr txBox="1">
            <a:spLocks noChangeArrowheads="1"/>
          </p:cNvSpPr>
          <p:nvPr/>
        </p:nvSpPr>
        <p:spPr bwMode="auto">
          <a:xfrm>
            <a:off x="2936875" y="4903788"/>
            <a:ext cx="5522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614" name="TextBox 23"/>
          <p:cNvSpPr txBox="1">
            <a:spLocks noChangeArrowheads="1"/>
          </p:cNvSpPr>
          <p:nvPr/>
        </p:nvSpPr>
        <p:spPr bwMode="auto">
          <a:xfrm>
            <a:off x="2915200" y="4170088"/>
            <a:ext cx="5975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29" name="直接连接符 6"/>
          <p:cNvCxnSpPr/>
          <p:nvPr/>
        </p:nvCxnSpPr>
        <p:spPr>
          <a:xfrm>
            <a:off x="428625" y="714375"/>
            <a:ext cx="828675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3462323" y="1568141"/>
            <a:ext cx="1511802" cy="1486307"/>
            <a:chOff x="-2214610" y="714356"/>
            <a:chExt cx="1785950" cy="164386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2" name="矩形 3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33" name="直接连接符 32"/>
            <p:cNvCxnSpPr>
              <a:stCxn id="32" idx="1"/>
              <a:endCxn id="3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32" idx="0"/>
              <a:endCxn id="3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1096630" y="1565267"/>
            <a:ext cx="1544244" cy="1428268"/>
            <a:chOff x="-2214610" y="714356"/>
            <a:chExt cx="1785950" cy="164386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1212854" y="1455739"/>
            <a:ext cx="12287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9600" b="1" dirty="0">
                <a:latin typeface="楷体" pitchFamily="49" charset="-122"/>
                <a:ea typeface="楷体" pitchFamily="49" charset="-122"/>
              </a:rPr>
              <a:t>烧</a:t>
            </a:r>
          </a:p>
        </p:txBody>
      </p:sp>
      <p:sp>
        <p:nvSpPr>
          <p:cNvPr id="25623" name="TextBox 49"/>
          <p:cNvSpPr txBox="1">
            <a:spLocks noChangeArrowheads="1"/>
          </p:cNvSpPr>
          <p:nvPr/>
        </p:nvSpPr>
        <p:spPr bwMode="auto">
          <a:xfrm>
            <a:off x="2960692" y="2938463"/>
            <a:ext cx="4924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624" name="TextBox 50"/>
          <p:cNvSpPr txBox="1">
            <a:spLocks noChangeArrowheads="1"/>
          </p:cNvSpPr>
          <p:nvPr/>
        </p:nvSpPr>
        <p:spPr bwMode="auto">
          <a:xfrm>
            <a:off x="3001967" y="5302249"/>
            <a:ext cx="5386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3797" y="819960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4000" dirty="0" err="1">
                <a:solidFill>
                  <a:prstClr val="black"/>
                </a:solidFill>
                <a:latin typeface="宋体"/>
              </a:rPr>
              <a:t>kǎo</a:t>
            </a:r>
            <a:endParaRPr lang="zh-CN" altLang="en-US" sz="4000" dirty="0">
              <a:solidFill>
                <a:prstClr val="black"/>
              </a:solidFill>
              <a:latin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53543" y="1527847"/>
            <a:ext cx="14205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烤</a:t>
            </a:r>
          </a:p>
        </p:txBody>
      </p:sp>
      <p:grpSp>
        <p:nvGrpSpPr>
          <p:cNvPr id="43" name="组合 35"/>
          <p:cNvGrpSpPr/>
          <p:nvPr/>
        </p:nvGrpSpPr>
        <p:grpSpPr>
          <a:xfrm>
            <a:off x="5633325" y="1583215"/>
            <a:ext cx="1544244" cy="1428268"/>
            <a:chOff x="-2214610" y="714356"/>
            <a:chExt cx="1785950" cy="164386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4" name="矩形 4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45" name="直接连接符 44"/>
            <p:cNvCxnSpPr>
              <a:stCxn id="44" idx="1"/>
              <a:endCxn id="4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stCxn id="44" idx="0"/>
              <a:endCxn id="4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5695156" y="1511899"/>
            <a:ext cx="14205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8826" y="85570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4000" dirty="0" err="1">
                <a:solidFill>
                  <a:prstClr val="black"/>
                </a:solidFill>
                <a:latin typeface="宋体"/>
              </a:rPr>
              <a:t>chāo</a:t>
            </a:r>
            <a:endParaRPr lang="zh-CN" altLang="en-US" sz="4000" dirty="0">
              <a:solidFill>
                <a:prstClr val="black"/>
              </a:solidFill>
              <a:latin typeface="宋体"/>
            </a:endParaRPr>
          </a:p>
        </p:txBody>
      </p:sp>
      <p:sp>
        <p:nvSpPr>
          <p:cNvPr id="49" name="云形 48"/>
          <p:cNvSpPr/>
          <p:nvPr/>
        </p:nvSpPr>
        <p:spPr bwMode="auto">
          <a:xfrm>
            <a:off x="3878824" y="4669811"/>
            <a:ext cx="4482306" cy="1338263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TextBox 42"/>
          <p:cNvSpPr txBox="1">
            <a:spLocks noChangeArrowheads="1"/>
          </p:cNvSpPr>
          <p:nvPr/>
        </p:nvSpPr>
        <p:spPr bwMode="auto">
          <a:xfrm>
            <a:off x="4099292" y="4903791"/>
            <a:ext cx="43604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/>
              <a:t>　　</a:t>
            </a:r>
            <a:r>
              <a:rPr lang="zh-CN" altLang="en-US" sz="2800" b="1" dirty="0"/>
              <a:t>偏旁识记：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“烧”和火有关系所以是火字旁。</a:t>
            </a: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863" y="4570197"/>
            <a:ext cx="2704624" cy="206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 bwMode="auto">
          <a:xfrm>
            <a:off x="1403651" y="5077331"/>
            <a:ext cx="21498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识字小方法</a:t>
            </a:r>
          </a:p>
        </p:txBody>
      </p:sp>
    </p:spTree>
    <p:extLst>
      <p:ext uri="{BB962C8B-B14F-4D97-AF65-F5344CB8AC3E}">
        <p14:creationId xmlns:p14="http://schemas.microsoft.com/office/powerpoint/2010/main" xmlns="" val="80509447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971"/>
          <a:stretch>
            <a:fillRect/>
          </a:stretch>
        </p:blipFill>
        <p:spPr bwMode="auto">
          <a:xfrm>
            <a:off x="6557963" y="6049964"/>
            <a:ext cx="1624012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971"/>
          <a:stretch>
            <a:fillRect/>
          </a:stretch>
        </p:blipFill>
        <p:spPr bwMode="auto">
          <a:xfrm>
            <a:off x="701675" y="6221415"/>
            <a:ext cx="1265238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83341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4" y="6343651"/>
            <a:ext cx="720725" cy="47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1139828" y="1581151"/>
            <a:ext cx="103105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6600">
                <a:latin typeface="楷体" pitchFamily="49" charset="-122"/>
                <a:ea typeface="楷体" pitchFamily="49" charset="-122"/>
              </a:rPr>
              <a:t>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4767" y="795337"/>
            <a:ext cx="69762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4000" dirty="0" err="1">
                <a:solidFill>
                  <a:prstClr val="black"/>
                </a:solidFill>
                <a:latin typeface="宋体"/>
              </a:rPr>
              <a:t>jī</a:t>
            </a:r>
            <a:endParaRPr lang="zh-CN" altLang="en-US" sz="4000" dirty="0">
              <a:solidFill>
                <a:prstClr val="black"/>
              </a:solidFill>
              <a:latin typeface="宋体"/>
            </a:endParaRPr>
          </a:p>
        </p:txBody>
      </p:sp>
      <p:sp>
        <p:nvSpPr>
          <p:cNvPr id="26631" name="TextBox 5"/>
          <p:cNvSpPr txBox="1">
            <a:spLocks noChangeArrowheads="1"/>
          </p:cNvSpPr>
          <p:nvPr/>
        </p:nvSpPr>
        <p:spPr bwMode="auto">
          <a:xfrm>
            <a:off x="2960691" y="1851024"/>
            <a:ext cx="3010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组词</a:t>
            </a:r>
            <a:r>
              <a:rPr lang="zh-CN" altLang="en-US" sz="2000" b="1">
                <a:latin typeface="楷体" pitchFamily="49" charset="-122"/>
                <a:ea typeface="楷体" pitchFamily="49" charset="-122"/>
                <a:sym typeface="Wingdings" pitchFamily="2" charset="2"/>
              </a:rPr>
              <a:t>：</a:t>
            </a:r>
            <a:r>
              <a:rPr lang="zh-CN" altLang="en-US" sz="2000">
                <a:latin typeface="楷体" pitchFamily="49" charset="-122"/>
                <a:ea typeface="楷体" pitchFamily="49" charset="-122"/>
                <a:sym typeface="Wingdings" pitchFamily="2" charset="2"/>
              </a:rPr>
              <a:t>烤鸭  烧烤  烤鱼</a:t>
            </a:r>
            <a:endParaRPr lang="zh-CN" altLang="en-US" sz="20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6632" name="TextBox 13"/>
          <p:cNvSpPr txBox="1">
            <a:spLocks noChangeArrowheads="1"/>
          </p:cNvSpPr>
          <p:nvPr/>
        </p:nvSpPr>
        <p:spPr bwMode="auto">
          <a:xfrm>
            <a:off x="2998792" y="2301875"/>
            <a:ext cx="4414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000" b="1">
                <a:latin typeface="楷体" pitchFamily="49" charset="-122"/>
                <a:ea typeface="楷体" pitchFamily="49" charset="-122"/>
                <a:sym typeface="Wingdings" pitchFamily="2" charset="2"/>
              </a:rPr>
              <a:t>巧记：</a:t>
            </a:r>
            <a:r>
              <a:rPr lang="zh-CN" altLang="en-US" sz="2000">
                <a:latin typeface="楷体" pitchFamily="49" charset="-122"/>
                <a:ea typeface="楷体" pitchFamily="49" charset="-122"/>
                <a:sym typeface="Wingdings" pitchFamily="2" charset="2"/>
              </a:rPr>
              <a:t>火＋考＝烤。</a:t>
            </a:r>
            <a:endParaRPr lang="zh-CN" altLang="en-US" sz="20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6633" name="TextBox 14"/>
          <p:cNvSpPr txBox="1">
            <a:spLocks noChangeArrowheads="1"/>
          </p:cNvSpPr>
          <p:nvPr/>
        </p:nvSpPr>
        <p:spPr bwMode="auto">
          <a:xfrm>
            <a:off x="2903542" y="1312863"/>
            <a:ext cx="5976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000" b="1">
                <a:latin typeface="楷体" pitchFamily="49" charset="-122"/>
                <a:ea typeface="楷体" pitchFamily="49" charset="-122"/>
                <a:sym typeface="Wingdings" pitchFamily="2" charset="2"/>
              </a:rPr>
              <a:t>书写提示：</a:t>
            </a:r>
            <a:r>
              <a:rPr lang="zh-CN" altLang="en-US" sz="2000">
                <a:latin typeface="楷体" pitchFamily="49" charset="-122"/>
                <a:ea typeface="楷体" pitchFamily="49" charset="-122"/>
                <a:sym typeface="Wingdings" pitchFamily="2" charset="2"/>
              </a:rPr>
              <a:t>“火”第四笔捺变点，“考”撇画舒展。</a:t>
            </a:r>
            <a:endParaRPr lang="zh-CN" altLang="en-US" sz="20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6634" name="TextBox 16"/>
          <p:cNvSpPr txBox="1">
            <a:spLocks noChangeArrowheads="1"/>
          </p:cNvSpPr>
          <p:nvPr/>
        </p:nvSpPr>
        <p:spPr bwMode="auto">
          <a:xfrm>
            <a:off x="1114429" y="4016376"/>
            <a:ext cx="103105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6600">
                <a:latin typeface="楷体" pitchFamily="49" charset="-122"/>
                <a:ea typeface="楷体" pitchFamily="49" charset="-122"/>
              </a:rPr>
              <a:t>叫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30316" y="3230563"/>
            <a:ext cx="69762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 err="1">
                <a:latin typeface="+mn-ea"/>
                <a:ea typeface="+mn-ea"/>
              </a:rPr>
              <a:t>yā</a:t>
            </a:r>
            <a:endParaRPr lang="zh-CN" altLang="en-US" sz="4000" dirty="0">
              <a:latin typeface="+mn-ea"/>
              <a:ea typeface="+mn-ea"/>
            </a:endParaRPr>
          </a:p>
        </p:txBody>
      </p:sp>
      <p:sp>
        <p:nvSpPr>
          <p:cNvPr id="26636" name="TextBox 20"/>
          <p:cNvSpPr txBox="1">
            <a:spLocks noChangeArrowheads="1"/>
          </p:cNvSpPr>
          <p:nvPr/>
        </p:nvSpPr>
        <p:spPr bwMode="auto">
          <a:xfrm>
            <a:off x="3033716" y="4308475"/>
            <a:ext cx="22413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组词</a:t>
            </a:r>
            <a:r>
              <a:rPr lang="zh-CN" altLang="en-US" sz="2000" b="1">
                <a:latin typeface="楷体" pitchFamily="49" charset="-122"/>
                <a:ea typeface="楷体" pitchFamily="49" charset="-122"/>
                <a:sym typeface="Wingdings" pitchFamily="2" charset="2"/>
              </a:rPr>
              <a:t>：</a:t>
            </a:r>
            <a:r>
              <a:rPr lang="zh-CN" altLang="en-US" sz="2000">
                <a:latin typeface="楷体" pitchFamily="49" charset="-122"/>
                <a:ea typeface="楷体" pitchFamily="49" charset="-122"/>
                <a:sym typeface="Wingdings" pitchFamily="2" charset="2"/>
              </a:rPr>
              <a:t>烤鸭  鸭子</a:t>
            </a:r>
            <a:endParaRPr lang="zh-CN" altLang="en-US" sz="20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6637" name="TextBox 21"/>
          <p:cNvSpPr txBox="1">
            <a:spLocks noChangeArrowheads="1"/>
          </p:cNvSpPr>
          <p:nvPr/>
        </p:nvSpPr>
        <p:spPr bwMode="auto">
          <a:xfrm>
            <a:off x="2925767" y="4789488"/>
            <a:ext cx="4702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000" b="1">
                <a:latin typeface="楷体" pitchFamily="49" charset="-122"/>
                <a:ea typeface="楷体" pitchFamily="49" charset="-122"/>
                <a:sym typeface="Wingdings" pitchFamily="2" charset="2"/>
              </a:rPr>
              <a:t>巧记：</a:t>
            </a:r>
            <a:r>
              <a:rPr lang="zh-CN" altLang="en-US" sz="2000">
                <a:latin typeface="楷体" pitchFamily="49" charset="-122"/>
                <a:ea typeface="楷体" pitchFamily="49" charset="-122"/>
                <a:sym typeface="Wingdings" pitchFamily="2" charset="2"/>
              </a:rPr>
              <a:t>甲鸟是鸭子。</a:t>
            </a:r>
            <a:endParaRPr lang="zh-CN" altLang="en-US" sz="20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6638" name="TextBox 23"/>
          <p:cNvSpPr txBox="1">
            <a:spLocks noChangeArrowheads="1"/>
          </p:cNvSpPr>
          <p:nvPr/>
        </p:nvSpPr>
        <p:spPr bwMode="auto">
          <a:xfrm>
            <a:off x="2878142" y="3857625"/>
            <a:ext cx="5976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000" b="1">
                <a:latin typeface="楷体" pitchFamily="49" charset="-122"/>
                <a:ea typeface="楷体" pitchFamily="49" charset="-122"/>
                <a:sym typeface="Wingdings" pitchFamily="2" charset="2"/>
              </a:rPr>
              <a:t>书写提示</a:t>
            </a:r>
            <a:r>
              <a:rPr lang="zh-CN" altLang="en-US" sz="2000">
                <a:latin typeface="楷体" pitchFamily="49" charset="-122"/>
                <a:ea typeface="楷体" pitchFamily="49" charset="-122"/>
                <a:sym typeface="Wingdings" pitchFamily="2" charset="2"/>
              </a:rPr>
              <a:t>：“甲”窄小，“鸟”笔画舒展。</a:t>
            </a:r>
            <a:endParaRPr lang="zh-CN" altLang="en-US" sz="200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1835154" y="5616576"/>
            <a:ext cx="5330825" cy="1227139"/>
            <a:chOff x="1835696" y="5616071"/>
            <a:chExt cx="5330062" cy="1227642"/>
          </a:xfrm>
        </p:grpSpPr>
        <p:sp>
          <p:nvSpPr>
            <p:cNvPr id="7" name="云形 6"/>
            <p:cNvSpPr/>
            <p:nvPr/>
          </p:nvSpPr>
          <p:spPr>
            <a:xfrm>
              <a:off x="3705503" y="5701831"/>
              <a:ext cx="3387240" cy="881425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650" name="TextBox 7"/>
            <p:cNvSpPr txBox="1">
              <a:spLocks noChangeArrowheads="1"/>
            </p:cNvSpPr>
            <p:nvPr/>
          </p:nvSpPr>
          <p:spPr bwMode="auto">
            <a:xfrm>
              <a:off x="3631756" y="5819268"/>
              <a:ext cx="3534002" cy="646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/>
                <a:t>　　</a:t>
              </a:r>
              <a:r>
                <a:rPr lang="zh-CN" altLang="en-US" b="1"/>
                <a:t>偏旁识记：</a:t>
              </a:r>
              <a:r>
                <a:rPr lang="zh-CN" altLang="en-US" b="1">
                  <a:solidFill>
                    <a:srgbClr val="FF0000"/>
                  </a:solidFill>
                </a:rPr>
                <a:t>鸭属于家禽，是鸟类，所以是鸟字旁 </a:t>
              </a:r>
              <a:r>
                <a:rPr lang="zh-CN" altLang="en-US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。</a:t>
              </a:r>
            </a:p>
          </p:txBody>
        </p:sp>
        <p:grpSp>
          <p:nvGrpSpPr>
            <p:cNvPr id="26651" name="组合 1"/>
            <p:cNvGrpSpPr>
              <a:grpSpLocks/>
            </p:cNvGrpSpPr>
            <p:nvPr/>
          </p:nvGrpSpPr>
          <p:grpSpPr bwMode="auto">
            <a:xfrm>
              <a:off x="1835696" y="5616071"/>
              <a:ext cx="1665879" cy="1227642"/>
              <a:chOff x="1835696" y="5616071"/>
              <a:chExt cx="1665879" cy="1227642"/>
            </a:xfrm>
          </p:grpSpPr>
          <p:pic>
            <p:nvPicPr>
              <p:cNvPr id="26652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5616071"/>
                <a:ext cx="1610357" cy="1227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021880" y="5884137"/>
                <a:ext cx="1479695" cy="3386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16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rPr>
                  <a:t>识字小方法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1129072" y="3958917"/>
            <a:ext cx="1511802" cy="1486307"/>
            <a:chOff x="-2214610" y="714356"/>
            <a:chExt cx="1785950" cy="164386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2" name="矩形 3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33" name="直接连接符 32"/>
            <p:cNvCxnSpPr>
              <a:stCxn id="32" idx="1"/>
              <a:endCxn id="3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32" idx="0"/>
              <a:endCxn id="3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23"/>
          <p:cNvSpPr txBox="1">
            <a:spLocks noChangeArrowheads="1"/>
          </p:cNvSpPr>
          <p:nvPr/>
        </p:nvSpPr>
        <p:spPr bwMode="auto">
          <a:xfrm>
            <a:off x="1230317" y="3846513"/>
            <a:ext cx="12715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9600" b="1">
                <a:latin typeface="楷体" pitchFamily="49" charset="-122"/>
                <a:ea typeface="楷体" pitchFamily="49" charset="-122"/>
              </a:rPr>
              <a:t>鸭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096630" y="1565267"/>
            <a:ext cx="1544244" cy="1428268"/>
            <a:chOff x="-2214610" y="714356"/>
            <a:chExt cx="1785950" cy="164386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46" name="TextBox 42"/>
          <p:cNvSpPr txBox="1">
            <a:spLocks noChangeArrowheads="1"/>
          </p:cNvSpPr>
          <p:nvPr/>
        </p:nvSpPr>
        <p:spPr bwMode="auto">
          <a:xfrm>
            <a:off x="3009904" y="2738437"/>
            <a:ext cx="4924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000" b="1">
                <a:latin typeface="楷体" pitchFamily="49" charset="-122"/>
                <a:ea typeface="楷体" pitchFamily="49" charset="-122"/>
                <a:sym typeface="Wingdings" pitchFamily="2" charset="2"/>
              </a:rPr>
              <a:t>造句：</a:t>
            </a:r>
            <a:r>
              <a:rPr lang="zh-CN" altLang="en-US" sz="2000">
                <a:latin typeface="楷体" pitchFamily="49" charset="-122"/>
                <a:ea typeface="楷体" pitchFamily="49" charset="-122"/>
                <a:sym typeface="Wingdings" pitchFamily="2" charset="2"/>
              </a:rPr>
              <a:t>我们小区里新开了一家烧烤店。</a:t>
            </a:r>
            <a:endParaRPr lang="zh-CN" altLang="en-US" sz="20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6647" name="TextBox 43"/>
          <p:cNvSpPr txBox="1">
            <a:spLocks noChangeArrowheads="1"/>
          </p:cNvSpPr>
          <p:nvPr/>
        </p:nvSpPr>
        <p:spPr bwMode="auto">
          <a:xfrm>
            <a:off x="2870200" y="5216525"/>
            <a:ext cx="5589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000" b="1">
                <a:latin typeface="楷体" pitchFamily="49" charset="-122"/>
                <a:ea typeface="楷体" pitchFamily="49" charset="-122"/>
                <a:sym typeface="Wingdings" pitchFamily="2" charset="2"/>
              </a:rPr>
              <a:t>造句：</a:t>
            </a:r>
            <a:r>
              <a:rPr lang="zh-CN" altLang="en-US" sz="2000">
                <a:latin typeface="楷体" pitchFamily="49" charset="-122"/>
                <a:ea typeface="楷体" pitchFamily="49" charset="-122"/>
                <a:sym typeface="Wingdings" pitchFamily="2" charset="2"/>
              </a:rPr>
              <a:t>小鸭子走起路来摇摇摆摆的，真可爱。</a:t>
            </a:r>
            <a:endParaRPr lang="zh-CN" altLang="en-US" sz="20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59148" y="1565267"/>
            <a:ext cx="14205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鸡</a:t>
            </a:r>
          </a:p>
        </p:txBody>
      </p:sp>
      <p:cxnSp>
        <p:nvCxnSpPr>
          <p:cNvPr id="42" name="直接连接符 6"/>
          <p:cNvCxnSpPr/>
          <p:nvPr/>
        </p:nvCxnSpPr>
        <p:spPr>
          <a:xfrm>
            <a:off x="428625" y="714375"/>
            <a:ext cx="828675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582191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492896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第二课时</a:t>
            </a:r>
            <a:endParaRPr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4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6" y="860701"/>
            <a:ext cx="2400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凉拌菠菜</a:t>
            </a:r>
          </a:p>
        </p:txBody>
      </p:sp>
      <p:sp>
        <p:nvSpPr>
          <p:cNvPr id="6" name="Rectangle 37"/>
          <p:cNvSpPr/>
          <p:nvPr/>
        </p:nvSpPr>
        <p:spPr>
          <a:xfrm>
            <a:off x="330550" y="2787658"/>
            <a:ext cx="3538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ao UI" panose="020B0502040204020203" pitchFamily="34" charset="0"/>
              </a:rPr>
              <a:t>香煎豆腐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1043608" y="4786345"/>
            <a:ext cx="263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红烧茄子</a:t>
            </a:r>
          </a:p>
        </p:txBody>
      </p:sp>
      <p:sp>
        <p:nvSpPr>
          <p:cNvPr id="11" name="矩形 10"/>
          <p:cNvSpPr/>
          <p:nvPr/>
        </p:nvSpPr>
        <p:spPr>
          <a:xfrm>
            <a:off x="4139952" y="860699"/>
            <a:ext cx="1802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烤鸭</a:t>
            </a:r>
          </a:p>
        </p:txBody>
      </p:sp>
      <p:sp>
        <p:nvSpPr>
          <p:cNvPr id="12" name="矩形 11"/>
          <p:cNvSpPr/>
          <p:nvPr/>
        </p:nvSpPr>
        <p:spPr>
          <a:xfrm>
            <a:off x="4321972" y="2787658"/>
            <a:ext cx="1802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水煮鱼</a:t>
            </a:r>
          </a:p>
        </p:txBody>
      </p:sp>
      <p:sp>
        <p:nvSpPr>
          <p:cNvPr id="13" name="矩形 12"/>
          <p:cNvSpPr/>
          <p:nvPr/>
        </p:nvSpPr>
        <p:spPr>
          <a:xfrm>
            <a:off x="3868996" y="4680195"/>
            <a:ext cx="2608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葱爆羊肉</a:t>
            </a:r>
          </a:p>
        </p:txBody>
      </p:sp>
      <p:sp>
        <p:nvSpPr>
          <p:cNvPr id="16" name="矩形 15"/>
          <p:cNvSpPr/>
          <p:nvPr/>
        </p:nvSpPr>
        <p:spPr>
          <a:xfrm>
            <a:off x="6119271" y="848529"/>
            <a:ext cx="285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小鸡炖蘑菇</a:t>
            </a:r>
          </a:p>
        </p:txBody>
      </p:sp>
      <p:sp>
        <p:nvSpPr>
          <p:cNvPr id="18" name="矩形 17"/>
          <p:cNvSpPr/>
          <p:nvPr/>
        </p:nvSpPr>
        <p:spPr>
          <a:xfrm>
            <a:off x="7020272" y="2787657"/>
            <a:ext cx="1802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蒸饺</a:t>
            </a:r>
          </a:p>
        </p:txBody>
      </p:sp>
      <p:sp>
        <p:nvSpPr>
          <p:cNvPr id="21" name="矩形 20"/>
          <p:cNvSpPr/>
          <p:nvPr/>
        </p:nvSpPr>
        <p:spPr>
          <a:xfrm>
            <a:off x="7091789" y="4680194"/>
            <a:ext cx="1802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炸酱面</a:t>
            </a:r>
          </a:p>
        </p:txBody>
      </p:sp>
    </p:spTree>
    <p:extLst>
      <p:ext uri="{BB962C8B-B14F-4D97-AF65-F5344CB8AC3E}">
        <p14:creationId xmlns:p14="http://schemas.microsoft.com/office/powerpoint/2010/main" xmlns="" val="233905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958595" y="299513"/>
            <a:ext cx="3240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en-US" sz="4000" b="1" kern="100" dirty="0">
                <a:solidFill>
                  <a:prstClr val="black">
                    <a:lumMod val="85000"/>
                    <a:lumOff val="15000"/>
                  </a:prstClr>
                </a:solidFill>
                <a:latin typeface="楷体_GB2312" panose="02010609030101010101" charset="-122"/>
                <a:ea typeface="楷体_GB2312" panose="02010609030101010101" charset="-122"/>
                <a:cs typeface="Times New Roman" panose="02020603050405020304" pitchFamily="18" charset="0"/>
              </a:rPr>
              <a:t>中国美食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6" y="186479"/>
            <a:ext cx="777243" cy="862463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>
            <a:off x="880715" y="1154963"/>
            <a:ext cx="788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37">
            <a:hlinkClick r:id="rId4" action="ppaction://hlinksldjump"/>
          </p:cNvPr>
          <p:cNvSpPr/>
          <p:nvPr/>
        </p:nvSpPr>
        <p:spPr>
          <a:xfrm>
            <a:off x="3432182" y="4647353"/>
            <a:ext cx="2279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楷体_GB2312" panose="02010609030101010101" charset="-122"/>
                <a:ea typeface="楷体_GB2312" panose="02010609030101010101" charset="-122"/>
                <a:cs typeface="Lao UI" panose="020B0502040204020203" pitchFamily="34" charset="0"/>
              </a:rPr>
              <a:t>香煎豆腐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0367" y="1154858"/>
            <a:ext cx="3383915" cy="3760047"/>
          </a:xfrm>
          <a:prstGeom prst="rect">
            <a:avLst/>
          </a:prstGeom>
        </p:spPr>
      </p:pic>
      <p:sp>
        <p:nvSpPr>
          <p:cNvPr id="6" name="文本框 5">
            <a:hlinkClick r:id="rId4" action="ppaction://hlinksldjump"/>
          </p:cNvPr>
          <p:cNvSpPr txBox="1"/>
          <p:nvPr/>
        </p:nvSpPr>
        <p:spPr>
          <a:xfrm>
            <a:off x="7438390" y="5079154"/>
            <a:ext cx="357790" cy="30008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85800"/>
            <a:r>
              <a:rPr lang="zh-CN" altLang="en-US" sz="1350">
                <a:solidFill>
                  <a:prstClr val="black"/>
                </a:solidFill>
                <a:latin typeface="Arial" panose="020B0604020202020204" pitchFamily="34" charset="0"/>
              </a:rPr>
              <a:t>←</a:t>
            </a:r>
          </a:p>
        </p:txBody>
      </p:sp>
    </p:spTree>
    <p:extLst>
      <p:ext uri="{BB962C8B-B14F-4D97-AF65-F5344CB8AC3E}">
        <p14:creationId xmlns:p14="http://schemas.microsoft.com/office/powerpoint/2010/main" xmlns="" val="410586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958595" y="299513"/>
            <a:ext cx="3240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en-US" sz="4000" b="1" kern="100" dirty="0">
                <a:solidFill>
                  <a:prstClr val="black">
                    <a:lumMod val="85000"/>
                    <a:lumOff val="15000"/>
                  </a:prstClr>
                </a:solidFill>
                <a:latin typeface="楷体_GB2312" panose="02010609030101010101" charset="-122"/>
                <a:ea typeface="楷体_GB2312" panose="02010609030101010101" charset="-122"/>
                <a:cs typeface="Times New Roman" panose="02020603050405020304" pitchFamily="18" charset="0"/>
              </a:rPr>
              <a:t>中国美食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6" y="186479"/>
            <a:ext cx="777243" cy="862463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>
            <a:off x="880715" y="1154963"/>
            <a:ext cx="788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0965" y="1242065"/>
            <a:ext cx="3333750" cy="3709247"/>
          </a:xfrm>
          <a:prstGeom prst="rect">
            <a:avLst/>
          </a:prstGeom>
        </p:spPr>
      </p:pic>
      <p:sp>
        <p:nvSpPr>
          <p:cNvPr id="5" name="文本框 4">
            <a:hlinkClick r:id="rId5" action="ppaction://hlinksldjump"/>
          </p:cNvPr>
          <p:cNvSpPr txBox="1"/>
          <p:nvPr/>
        </p:nvSpPr>
        <p:spPr>
          <a:xfrm>
            <a:off x="3252470" y="5381418"/>
            <a:ext cx="263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3600" b="1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红烧茄子</a:t>
            </a:r>
          </a:p>
        </p:txBody>
      </p:sp>
    </p:spTree>
    <p:extLst>
      <p:ext uri="{BB962C8B-B14F-4D97-AF65-F5344CB8AC3E}">
        <p14:creationId xmlns:p14="http://schemas.microsoft.com/office/powerpoint/2010/main" xmlns="" val="169840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5342" y="1310640"/>
            <a:ext cx="5053965" cy="3870960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1197355" y="296978"/>
            <a:ext cx="3240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zh-CN" sz="3600" b="1" kern="100" dirty="0">
                <a:solidFill>
                  <a:prstClr val="black">
                    <a:lumMod val="85000"/>
                    <a:lumOff val="15000"/>
                  </a:prstClr>
                </a:solidFill>
                <a:latin typeface="楷体_GB2312" panose="02010609030101010101" charset="-122"/>
                <a:ea typeface="楷体_GB2312" panose="02010609030101010101" charset="-122"/>
                <a:cs typeface="Times New Roman" panose="02020603050405020304" pitchFamily="18" charset="0"/>
              </a:rPr>
              <a:t>中国美食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6" y="186479"/>
            <a:ext cx="777243" cy="862463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952470" y="1028809"/>
            <a:ext cx="788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hlinkClick r:id="rId5" action="ppaction://hlinksldjump"/>
          </p:cNvPr>
          <p:cNvSpPr txBox="1"/>
          <p:nvPr/>
        </p:nvSpPr>
        <p:spPr>
          <a:xfrm>
            <a:off x="3252470" y="5335698"/>
            <a:ext cx="263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3600" b="1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   </a:t>
            </a:r>
            <a:r>
              <a:rPr lang="zh-CN" altLang="en-US" sz="3600" b="1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烤 鸭</a:t>
            </a:r>
          </a:p>
        </p:txBody>
      </p:sp>
    </p:spTree>
    <p:extLst>
      <p:ext uri="{BB962C8B-B14F-4D97-AF65-F5344CB8AC3E}">
        <p14:creationId xmlns:p14="http://schemas.microsoft.com/office/powerpoint/2010/main" xmlns="" val="649037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2250" y="1049020"/>
            <a:ext cx="4264660" cy="3804920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1197355" y="296978"/>
            <a:ext cx="3240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zh-CN" sz="3600" b="1" kern="100" dirty="0">
                <a:solidFill>
                  <a:prstClr val="black">
                    <a:lumMod val="85000"/>
                    <a:lumOff val="15000"/>
                  </a:prstClr>
                </a:solidFill>
                <a:latin typeface="楷体_GB2312" panose="02010609030101010101" charset="-122"/>
                <a:ea typeface="楷体_GB2312" panose="02010609030101010101" charset="-122"/>
                <a:cs typeface="Times New Roman" panose="02020603050405020304" pitchFamily="18" charset="0"/>
              </a:rPr>
              <a:t>中国美食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6" y="186479"/>
            <a:ext cx="777243" cy="862463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952470" y="1028809"/>
            <a:ext cx="788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795395" y="5168058"/>
            <a:ext cx="263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3600" b="1" dirty="0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水  煮  肉</a:t>
            </a:r>
          </a:p>
        </p:txBody>
      </p:sp>
    </p:spTree>
    <p:extLst>
      <p:ext uri="{BB962C8B-B14F-4D97-AF65-F5344CB8AC3E}">
        <p14:creationId xmlns:p14="http://schemas.microsoft.com/office/powerpoint/2010/main" xmlns="" val="8207448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958593" y="299513"/>
            <a:ext cx="3240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en-US" sz="40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Times New Roman" panose="02020603050405020304" pitchFamily="18" charset="0"/>
              </a:rPr>
              <a:t>中国美食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4" y="186478"/>
            <a:ext cx="777243" cy="862463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>
            <a:off x="880715" y="1154963"/>
            <a:ext cx="788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281310" y="4879343"/>
            <a:ext cx="2229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楷体_GB2312" panose="02010609030101010101" charset="-122"/>
                <a:ea typeface="楷体_GB2312" panose="02010609030101010101" charset="-122"/>
              </a:rPr>
              <a:t>凉拌菠菜</a:t>
            </a:r>
          </a:p>
        </p:txBody>
      </p:sp>
      <p:sp>
        <p:nvSpPr>
          <p:cNvPr id="73" name="Rectangle 37"/>
          <p:cNvSpPr/>
          <p:nvPr/>
        </p:nvSpPr>
        <p:spPr>
          <a:xfrm>
            <a:off x="3432180" y="4510193"/>
            <a:ext cx="2279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Lao UI" panose="020B0502040204020203" pitchFamily="34" charset="0"/>
              </a:rPr>
              <a:t>香煎豆腐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310" y="1494368"/>
            <a:ext cx="2516505" cy="2861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1210" y="1534163"/>
            <a:ext cx="2560955" cy="2845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715" y="1534160"/>
            <a:ext cx="2536190" cy="28210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>
            <a:off x="6381115" y="4771817"/>
            <a:ext cx="263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</a:rPr>
              <a:t>红烧茄子</a:t>
            </a:r>
          </a:p>
        </p:txBody>
      </p:sp>
    </p:spTree>
    <p:extLst>
      <p:ext uri="{BB962C8B-B14F-4D97-AF65-F5344CB8AC3E}">
        <p14:creationId xmlns:p14="http://schemas.microsoft.com/office/powerpoint/2010/main" xmlns="" val="133891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6" grpId="0"/>
      <p:bldP spid="7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6782" y="1049025"/>
            <a:ext cx="5178425" cy="4003887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1197355" y="296978"/>
            <a:ext cx="3240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zh-CN" sz="3600" b="1" kern="100" dirty="0">
                <a:solidFill>
                  <a:prstClr val="black">
                    <a:lumMod val="85000"/>
                    <a:lumOff val="15000"/>
                  </a:prstClr>
                </a:solidFill>
                <a:latin typeface="楷体_GB2312" panose="02010609030101010101" charset="-122"/>
                <a:ea typeface="楷体_GB2312" panose="02010609030101010101" charset="-122"/>
                <a:cs typeface="Times New Roman" panose="02020603050405020304" pitchFamily="18" charset="0"/>
              </a:rPr>
              <a:t>中国美食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6" y="186479"/>
            <a:ext cx="777243" cy="862463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952470" y="1028809"/>
            <a:ext cx="788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hlinkClick r:id="rId5" action="ppaction://hlinksldjump"/>
          </p:cNvPr>
          <p:cNvSpPr txBox="1"/>
          <p:nvPr/>
        </p:nvSpPr>
        <p:spPr>
          <a:xfrm>
            <a:off x="3123565" y="5366178"/>
            <a:ext cx="354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3600" b="1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葱 爆 牛 肉</a:t>
            </a:r>
          </a:p>
        </p:txBody>
      </p:sp>
    </p:spTree>
    <p:extLst>
      <p:ext uri="{BB962C8B-B14F-4D97-AF65-F5344CB8AC3E}">
        <p14:creationId xmlns:p14="http://schemas.microsoft.com/office/powerpoint/2010/main" xmlns="" val="36415308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3" cstate="print"/>
          <a:srcRect l="1346" b="3660"/>
          <a:stretch>
            <a:fillRect/>
          </a:stretch>
        </p:blipFill>
        <p:spPr>
          <a:xfrm>
            <a:off x="2557150" y="1049020"/>
            <a:ext cx="4415155" cy="4262120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1197355" y="296978"/>
            <a:ext cx="3240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zh-CN" sz="3600" b="1" kern="100" dirty="0">
                <a:solidFill>
                  <a:prstClr val="black">
                    <a:lumMod val="85000"/>
                    <a:lumOff val="15000"/>
                  </a:prstClr>
                </a:solidFill>
                <a:latin typeface="楷体_GB2312" panose="02010609030101010101" charset="-122"/>
                <a:ea typeface="楷体_GB2312" panose="02010609030101010101" charset="-122"/>
                <a:cs typeface="Times New Roman" panose="02020603050405020304" pitchFamily="18" charset="0"/>
              </a:rPr>
              <a:t>中国美食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6" y="186479"/>
            <a:ext cx="777243" cy="862463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952470" y="1028809"/>
            <a:ext cx="788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hlinkClick r:id="rId5" action="ppaction://hlinksldjump"/>
          </p:cNvPr>
          <p:cNvSpPr txBox="1"/>
          <p:nvPr/>
        </p:nvSpPr>
        <p:spPr>
          <a:xfrm>
            <a:off x="3246755" y="5396658"/>
            <a:ext cx="263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3600" b="1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小鸡炖蘑菇</a:t>
            </a:r>
          </a:p>
        </p:txBody>
      </p:sp>
    </p:spTree>
    <p:extLst>
      <p:ext uri="{BB962C8B-B14F-4D97-AF65-F5344CB8AC3E}">
        <p14:creationId xmlns:p14="http://schemas.microsoft.com/office/powerpoint/2010/main" xmlns="" val="26627421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6" y="186479"/>
            <a:ext cx="777243" cy="862463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952470" y="1028809"/>
            <a:ext cx="788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6557" y="668023"/>
            <a:ext cx="3391535" cy="4538980"/>
          </a:xfrm>
          <a:prstGeom prst="rect">
            <a:avLst/>
          </a:prstGeom>
        </p:spPr>
      </p:pic>
      <p:sp>
        <p:nvSpPr>
          <p:cNvPr id="6" name="文本框 5">
            <a:hlinkClick r:id="rId5" action="ppaction://hlinksldjump"/>
          </p:cNvPr>
          <p:cNvSpPr txBox="1"/>
          <p:nvPr/>
        </p:nvSpPr>
        <p:spPr>
          <a:xfrm>
            <a:off x="3246755" y="5396658"/>
            <a:ext cx="263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3600" b="1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   </a:t>
            </a:r>
            <a:r>
              <a:rPr lang="zh-CN" altLang="en-US" sz="3600" b="1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蒸  饺</a:t>
            </a:r>
          </a:p>
        </p:txBody>
      </p:sp>
    </p:spTree>
    <p:extLst>
      <p:ext uri="{BB962C8B-B14F-4D97-AF65-F5344CB8AC3E}">
        <p14:creationId xmlns:p14="http://schemas.microsoft.com/office/powerpoint/2010/main" xmlns="" val="224553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6" y="186479"/>
            <a:ext cx="777243" cy="862463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952470" y="1028809"/>
            <a:ext cx="788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5432" y="1160781"/>
            <a:ext cx="3027045" cy="4102947"/>
          </a:xfrm>
          <a:prstGeom prst="rect">
            <a:avLst/>
          </a:prstGeom>
        </p:spPr>
      </p:pic>
      <p:sp>
        <p:nvSpPr>
          <p:cNvPr id="6" name="文本框 5">
            <a:hlinkClick r:id="rId5" action="ppaction://hlinksldjump"/>
          </p:cNvPr>
          <p:cNvSpPr txBox="1"/>
          <p:nvPr/>
        </p:nvSpPr>
        <p:spPr>
          <a:xfrm>
            <a:off x="3246755" y="5396658"/>
            <a:ext cx="263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3600" b="1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炸 酱 面</a:t>
            </a:r>
          </a:p>
        </p:txBody>
      </p:sp>
    </p:spTree>
    <p:extLst>
      <p:ext uri="{BB962C8B-B14F-4D97-AF65-F5344CB8AC3E}">
        <p14:creationId xmlns:p14="http://schemas.microsoft.com/office/powerpoint/2010/main" xmlns="" val="93088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6" y="186479"/>
            <a:ext cx="777243" cy="862463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952470" y="1028809"/>
            <a:ext cx="788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4310" y="1259843"/>
            <a:ext cx="3060700" cy="3812540"/>
          </a:xfrm>
          <a:prstGeom prst="rect">
            <a:avLst/>
          </a:prstGeom>
        </p:spPr>
      </p:pic>
      <p:sp>
        <p:nvSpPr>
          <p:cNvPr id="6" name="文本框 5">
            <a:hlinkClick r:id="rId5" action="ppaction://hlinksldjump"/>
          </p:cNvPr>
          <p:cNvSpPr txBox="1"/>
          <p:nvPr/>
        </p:nvSpPr>
        <p:spPr>
          <a:xfrm>
            <a:off x="3246755" y="5396658"/>
            <a:ext cx="263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3600" b="1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小 米 粥</a:t>
            </a:r>
          </a:p>
        </p:txBody>
      </p:sp>
    </p:spTree>
    <p:extLst>
      <p:ext uri="{BB962C8B-B14F-4D97-AF65-F5344CB8AC3E}">
        <p14:creationId xmlns:p14="http://schemas.microsoft.com/office/powerpoint/2010/main" xmlns="" val="60465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6" y="186479"/>
            <a:ext cx="777243" cy="862463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952470" y="1028809"/>
            <a:ext cx="788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4055" y="1028700"/>
            <a:ext cx="3550920" cy="4277360"/>
          </a:xfrm>
          <a:prstGeom prst="rect">
            <a:avLst/>
          </a:prstGeom>
        </p:spPr>
      </p:pic>
      <p:sp>
        <p:nvSpPr>
          <p:cNvPr id="6" name="文本框 5">
            <a:hlinkClick r:id="rId5" action="ppaction://hlinksldjump"/>
          </p:cNvPr>
          <p:cNvSpPr txBox="1"/>
          <p:nvPr/>
        </p:nvSpPr>
        <p:spPr>
          <a:xfrm>
            <a:off x="3738245" y="5488098"/>
            <a:ext cx="263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3600" b="1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蛋 炒 饭</a:t>
            </a:r>
          </a:p>
        </p:txBody>
      </p:sp>
    </p:spTree>
    <p:extLst>
      <p:ext uri="{BB962C8B-B14F-4D97-AF65-F5344CB8AC3E}">
        <p14:creationId xmlns:p14="http://schemas.microsoft.com/office/powerpoint/2010/main" xmlns="" val="425749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958591" y="299513"/>
            <a:ext cx="3240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en-US" sz="4000" b="1" kern="100" dirty="0">
                <a:solidFill>
                  <a:prstClr val="black">
                    <a:lumMod val="85000"/>
                    <a:lumOff val="15000"/>
                  </a:prstClr>
                </a:solidFill>
                <a:latin typeface="楷体_GB2312" panose="02010609030101010101" charset="-122"/>
                <a:ea typeface="楷体_GB2312" panose="02010609030101010101" charset="-122"/>
                <a:cs typeface="Times New Roman" panose="02020603050405020304" pitchFamily="18" charset="0"/>
              </a:rPr>
              <a:t>中国美食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2" y="186477"/>
            <a:ext cx="777243" cy="862463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>
            <a:off x="880715" y="1154963"/>
            <a:ext cx="788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21686" y="1803400"/>
            <a:ext cx="3471631" cy="38522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401" t="14882" r="27211" b="6659"/>
          <a:stretch>
            <a:fillRect/>
          </a:stretch>
        </p:blipFill>
        <p:spPr>
          <a:xfrm>
            <a:off x="6866258" y="3946316"/>
            <a:ext cx="2436495" cy="2803313"/>
          </a:xfrm>
          <a:prstGeom prst="rect">
            <a:avLst/>
          </a:prstGeom>
        </p:spPr>
      </p:pic>
      <p:sp>
        <p:nvSpPr>
          <p:cNvPr id="4" name="云形标注 3"/>
          <p:cNvSpPr/>
          <p:nvPr/>
        </p:nvSpPr>
        <p:spPr>
          <a:xfrm flipH="1">
            <a:off x="3726180" y="272628"/>
            <a:ext cx="5481955" cy="3904827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26403" y="1268760"/>
            <a:ext cx="4081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zh-CN" sz="40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说说你知道的</a:t>
            </a:r>
            <a:r>
              <a:rPr lang="zh-CN" altLang="zh-CN" sz="4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一些</a:t>
            </a:r>
            <a:r>
              <a:rPr lang="zh-CN" altLang="en-US" sz="4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烹饪</a:t>
            </a:r>
            <a:r>
              <a:rPr lang="zh-CN" altLang="zh-CN" sz="4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</a:t>
            </a:r>
            <a:r>
              <a:rPr lang="zh-CN" altLang="zh-CN" sz="40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吧！</a:t>
            </a:r>
          </a:p>
        </p:txBody>
      </p:sp>
    </p:spTree>
    <p:extLst>
      <p:ext uri="{BB962C8B-B14F-4D97-AF65-F5344CB8AC3E}">
        <p14:creationId xmlns:p14="http://schemas.microsoft.com/office/powerpoint/2010/main" xmlns="" val="64872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2" y="186477"/>
            <a:ext cx="777243" cy="862463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930245" y="1251483"/>
            <a:ext cx="788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263653" y="381849"/>
            <a:ext cx="4415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3200" dirty="0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制作食物会用到的方法</a:t>
            </a:r>
          </a:p>
        </p:txBody>
      </p:sp>
      <p:sp>
        <p:nvSpPr>
          <p:cNvPr id="26" name="椭圆 25"/>
          <p:cNvSpPr/>
          <p:nvPr>
            <p:custDataLst>
              <p:tags r:id="rId1"/>
            </p:custDataLst>
          </p:nvPr>
        </p:nvSpPr>
        <p:spPr>
          <a:xfrm>
            <a:off x="1862324" y="3286249"/>
            <a:ext cx="645637" cy="860849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rgbClr val="297FB8">
              <a:shade val="50000"/>
            </a:srgbClr>
          </a:lnRef>
          <a:fillRef idx="1">
            <a:srgbClr val="297FB8"/>
          </a:fillRef>
          <a:effectRef idx="0">
            <a:srgbClr val="297FB8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685800"/>
            <a:endParaRPr lang="zh-CN" altLang="en-US" sz="1350"/>
          </a:p>
        </p:txBody>
      </p:sp>
      <p:sp>
        <p:nvSpPr>
          <p:cNvPr id="27" name="泪滴形 26"/>
          <p:cNvSpPr/>
          <p:nvPr>
            <p:custDataLst>
              <p:tags r:id="rId2"/>
            </p:custDataLst>
          </p:nvPr>
        </p:nvSpPr>
        <p:spPr>
          <a:xfrm rot="16200000">
            <a:off x="2338686" y="4174064"/>
            <a:ext cx="1203763" cy="902822"/>
          </a:xfrm>
          <a:prstGeom prst="teardrop">
            <a:avLst/>
          </a:prstGeom>
          <a:solidFill>
            <a:srgbClr val="F39712"/>
          </a:solidFill>
          <a:ln>
            <a:noFill/>
          </a:ln>
        </p:spPr>
        <p:style>
          <a:lnRef idx="2">
            <a:srgbClr val="297FB8">
              <a:shade val="50000"/>
            </a:srgbClr>
          </a:lnRef>
          <a:fillRef idx="1">
            <a:srgbClr val="297FB8"/>
          </a:fillRef>
          <a:effectRef idx="0">
            <a:srgbClr val="297FB8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685800"/>
            <a:endParaRPr lang="zh-CN" altLang="en-US" sz="1350"/>
          </a:p>
        </p:txBody>
      </p:sp>
      <p:sp>
        <p:nvSpPr>
          <p:cNvPr id="28" name="泪滴形 27"/>
          <p:cNvSpPr/>
          <p:nvPr>
            <p:custDataLst>
              <p:tags r:id="rId3"/>
            </p:custDataLst>
          </p:nvPr>
        </p:nvSpPr>
        <p:spPr>
          <a:xfrm>
            <a:off x="959695" y="4023593"/>
            <a:ext cx="902822" cy="1203763"/>
          </a:xfrm>
          <a:prstGeom prst="teardrop">
            <a:avLst/>
          </a:prstGeom>
          <a:solidFill>
            <a:srgbClr val="297FB8"/>
          </a:solidFill>
          <a:ln>
            <a:noFill/>
          </a:ln>
        </p:spPr>
        <p:style>
          <a:lnRef idx="2">
            <a:srgbClr val="297FB8">
              <a:shade val="50000"/>
            </a:srgbClr>
          </a:lnRef>
          <a:fillRef idx="1">
            <a:srgbClr val="297FB8"/>
          </a:fillRef>
          <a:effectRef idx="0">
            <a:srgbClr val="297FB8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685800"/>
            <a:endParaRPr lang="zh-CN" altLang="en-US" sz="1350"/>
          </a:p>
        </p:txBody>
      </p:sp>
      <p:sp>
        <p:nvSpPr>
          <p:cNvPr id="29" name="文本框 28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600808" y="4147273"/>
            <a:ext cx="679514" cy="946560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pPr algn="ctr" defTabSz="685800"/>
            <a:r>
              <a:rPr lang="zh-CN" altLang="en-US" sz="5400" dirty="0">
                <a:solidFill>
                  <a:sysClr val="window" lastClr="FFFFFF"/>
                </a:solidFill>
                <a:latin typeface="楷体_GB2312" panose="02010609030101010101" charset="-122"/>
                <a:ea typeface="楷体_GB2312" panose="02010609030101010101" charset="-122"/>
              </a:rPr>
              <a:t>爆</a:t>
            </a:r>
          </a:p>
        </p:txBody>
      </p:sp>
      <p:sp>
        <p:nvSpPr>
          <p:cNvPr id="30" name="文本框 29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071348" y="4147273"/>
            <a:ext cx="679514" cy="946560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pPr algn="ctr" defTabSz="685800"/>
            <a:r>
              <a:rPr lang="zh-CN" altLang="en-US" sz="5400" dirty="0">
                <a:solidFill>
                  <a:sysClr val="window" lastClr="FFFFFF"/>
                </a:solidFill>
                <a:latin typeface="楷体_GB2312" panose="02010609030101010101" charset="-122"/>
                <a:ea typeface="楷体_GB2312" panose="02010609030101010101" charset="-122"/>
              </a:rPr>
              <a:t>烧</a:t>
            </a:r>
          </a:p>
        </p:txBody>
      </p:sp>
      <p:sp>
        <p:nvSpPr>
          <p:cNvPr id="31" name="泪滴形 30"/>
          <p:cNvSpPr/>
          <p:nvPr>
            <p:custDataLst>
              <p:tags r:id="rId6"/>
            </p:custDataLst>
          </p:nvPr>
        </p:nvSpPr>
        <p:spPr>
          <a:xfrm rot="10800000">
            <a:off x="2495833" y="2113597"/>
            <a:ext cx="902822" cy="1203763"/>
          </a:xfrm>
          <a:prstGeom prst="teardrop">
            <a:avLst/>
          </a:prstGeom>
          <a:solidFill>
            <a:srgbClr val="16A086"/>
          </a:solidFill>
          <a:ln>
            <a:noFill/>
          </a:ln>
        </p:spPr>
        <p:style>
          <a:lnRef idx="2">
            <a:srgbClr val="297FB8">
              <a:shade val="50000"/>
            </a:srgbClr>
          </a:lnRef>
          <a:fillRef idx="1">
            <a:srgbClr val="297FB8"/>
          </a:fillRef>
          <a:effectRef idx="0">
            <a:srgbClr val="297FB8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685800"/>
            <a:endParaRPr lang="zh-CN" altLang="en-US" sz="1350"/>
          </a:p>
        </p:txBody>
      </p:sp>
      <p:sp>
        <p:nvSpPr>
          <p:cNvPr id="32" name="文本框 31">
            <a:hlinkClick r:id="rId2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608264" y="2248036"/>
            <a:ext cx="679514" cy="946560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pPr algn="ctr" defTabSz="685800"/>
            <a:r>
              <a:rPr lang="zh-CN" altLang="en-US" sz="5400" dirty="0">
                <a:solidFill>
                  <a:sysClr val="window" lastClr="FFFFFF"/>
                </a:solidFill>
                <a:latin typeface="楷体_GB2312" panose="02010609030101010101" charset="-122"/>
                <a:ea typeface="楷体_GB2312" panose="02010609030101010101" charset="-122"/>
              </a:rPr>
              <a:t>烤</a:t>
            </a:r>
          </a:p>
        </p:txBody>
      </p:sp>
      <p:sp>
        <p:nvSpPr>
          <p:cNvPr id="39" name="泪滴形 38"/>
          <p:cNvSpPr/>
          <p:nvPr>
            <p:custDataLst>
              <p:tags r:id="rId8"/>
            </p:custDataLst>
          </p:nvPr>
        </p:nvSpPr>
        <p:spPr>
          <a:xfrm rot="5400000">
            <a:off x="803583" y="2264068"/>
            <a:ext cx="1203763" cy="902822"/>
          </a:xfrm>
          <a:prstGeom prst="teardrop">
            <a:avLst/>
          </a:prstGeom>
          <a:solidFill>
            <a:srgbClr val="94B74F"/>
          </a:solidFill>
          <a:ln>
            <a:noFill/>
          </a:ln>
        </p:spPr>
        <p:style>
          <a:lnRef idx="2">
            <a:srgbClr val="297FB8">
              <a:shade val="50000"/>
            </a:srgbClr>
          </a:lnRef>
          <a:fillRef idx="1">
            <a:srgbClr val="297FB8"/>
          </a:fillRef>
          <a:effectRef idx="0">
            <a:srgbClr val="297FB8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685800"/>
            <a:endParaRPr lang="zh-CN" altLang="en-US" sz="1350"/>
          </a:p>
        </p:txBody>
      </p:sp>
      <p:sp>
        <p:nvSpPr>
          <p:cNvPr id="41" name="文本框 40">
            <a:hlinkClick r:id="rId2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065706" y="2247184"/>
            <a:ext cx="679514" cy="946560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pPr algn="ctr" defTabSz="685800"/>
            <a:r>
              <a:rPr lang="zh-CN" altLang="en-US" sz="5400" dirty="0">
                <a:solidFill>
                  <a:sysClr val="window" lastClr="FFFFFF"/>
                </a:solidFill>
                <a:latin typeface="楷体_GB2312" panose="02010609030101010101" charset="-122"/>
                <a:ea typeface="楷体_GB2312" panose="02010609030101010101" charset="-122"/>
              </a:rPr>
              <a:t>炒</a:t>
            </a:r>
          </a:p>
        </p:txBody>
      </p:sp>
      <p:sp>
        <p:nvSpPr>
          <p:cNvPr id="54" name="椭圆 53"/>
          <p:cNvSpPr/>
          <p:nvPr>
            <p:custDataLst>
              <p:tags r:id="rId10"/>
            </p:custDataLst>
          </p:nvPr>
        </p:nvSpPr>
        <p:spPr>
          <a:xfrm>
            <a:off x="5674242" y="3280222"/>
            <a:ext cx="700859" cy="934479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rgbClr val="297FB8">
              <a:shade val="50000"/>
            </a:srgbClr>
          </a:lnRef>
          <a:fillRef idx="1">
            <a:srgbClr val="297FB8"/>
          </a:fillRef>
          <a:effectRef idx="0">
            <a:srgbClr val="297FB8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 defTabSz="685800"/>
            <a:endParaRPr lang="zh-CN" altLang="en-US" sz="1350"/>
          </a:p>
        </p:txBody>
      </p:sp>
      <p:sp>
        <p:nvSpPr>
          <p:cNvPr id="56" name="泪滴形 55"/>
          <p:cNvSpPr/>
          <p:nvPr>
            <p:custDataLst>
              <p:tags r:id="rId11"/>
            </p:custDataLst>
          </p:nvPr>
        </p:nvSpPr>
        <p:spPr>
          <a:xfrm rot="20872356">
            <a:off x="4887276" y="4371468"/>
            <a:ext cx="980041" cy="1306721"/>
          </a:xfrm>
          <a:prstGeom prst="teardrop">
            <a:avLst/>
          </a:prstGeom>
          <a:solidFill>
            <a:srgbClr val="297FB8"/>
          </a:solidFill>
          <a:ln>
            <a:noFill/>
          </a:ln>
        </p:spPr>
        <p:style>
          <a:lnRef idx="2">
            <a:srgbClr val="297FB8">
              <a:shade val="50000"/>
            </a:srgbClr>
          </a:lnRef>
          <a:fillRef idx="1">
            <a:srgbClr val="297FB8"/>
          </a:fillRef>
          <a:effectRef idx="0">
            <a:srgbClr val="297FB8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 defTabSz="685800"/>
            <a:endParaRPr lang="zh-CN" altLang="en-US" sz="1350"/>
          </a:p>
        </p:txBody>
      </p:sp>
      <p:sp>
        <p:nvSpPr>
          <p:cNvPr id="58" name="泪滴形 57"/>
          <p:cNvSpPr/>
          <p:nvPr>
            <p:custDataLst>
              <p:tags r:id="rId12"/>
            </p:custDataLst>
          </p:nvPr>
        </p:nvSpPr>
        <p:spPr>
          <a:xfrm rot="16934658">
            <a:off x="5971706" y="4576488"/>
            <a:ext cx="1306721" cy="980041"/>
          </a:xfrm>
          <a:prstGeom prst="teardrop">
            <a:avLst/>
          </a:prstGeom>
          <a:solidFill>
            <a:srgbClr val="C1392B"/>
          </a:solidFill>
          <a:ln>
            <a:noFill/>
          </a:ln>
        </p:spPr>
        <p:style>
          <a:lnRef idx="2">
            <a:srgbClr val="297FB8">
              <a:shade val="50000"/>
            </a:srgbClr>
          </a:lnRef>
          <a:fillRef idx="1">
            <a:srgbClr val="297FB8"/>
          </a:fillRef>
          <a:effectRef idx="0">
            <a:srgbClr val="297FB8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 defTabSz="685800"/>
            <a:endParaRPr lang="zh-CN" altLang="en-US" sz="1350"/>
          </a:p>
        </p:txBody>
      </p:sp>
      <p:sp>
        <p:nvSpPr>
          <p:cNvPr id="60" name="泪滴形 59"/>
          <p:cNvSpPr/>
          <p:nvPr>
            <p:custDataLst>
              <p:tags r:id="rId13"/>
            </p:custDataLst>
          </p:nvPr>
        </p:nvSpPr>
        <p:spPr>
          <a:xfrm rot="12646205">
            <a:off x="6629678" y="2708749"/>
            <a:ext cx="980041" cy="1306721"/>
          </a:xfrm>
          <a:prstGeom prst="teardrop">
            <a:avLst/>
          </a:prstGeom>
          <a:solidFill>
            <a:srgbClr val="F39712"/>
          </a:solidFill>
          <a:ln>
            <a:noFill/>
          </a:ln>
        </p:spPr>
        <p:style>
          <a:lnRef idx="2">
            <a:srgbClr val="297FB8">
              <a:shade val="50000"/>
            </a:srgbClr>
          </a:lnRef>
          <a:fillRef idx="1">
            <a:srgbClr val="297FB8"/>
          </a:fillRef>
          <a:effectRef idx="0">
            <a:srgbClr val="297FB8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 defTabSz="685800"/>
            <a:endParaRPr lang="zh-CN" altLang="en-US" sz="1350"/>
          </a:p>
        </p:txBody>
      </p:sp>
      <p:sp>
        <p:nvSpPr>
          <p:cNvPr id="62" name="泪滴形 61"/>
          <p:cNvSpPr/>
          <p:nvPr>
            <p:custDataLst>
              <p:tags r:id="rId14"/>
            </p:custDataLst>
          </p:nvPr>
        </p:nvSpPr>
        <p:spPr>
          <a:xfrm rot="3584631">
            <a:off x="4233972" y="2874945"/>
            <a:ext cx="1306721" cy="980041"/>
          </a:xfrm>
          <a:prstGeom prst="teardrop">
            <a:avLst/>
          </a:prstGeom>
          <a:solidFill>
            <a:srgbClr val="94B74F"/>
          </a:solidFill>
          <a:ln>
            <a:noFill/>
          </a:ln>
        </p:spPr>
        <p:style>
          <a:lnRef idx="2">
            <a:srgbClr val="297FB8">
              <a:shade val="50000"/>
            </a:srgbClr>
          </a:lnRef>
          <a:fillRef idx="1">
            <a:srgbClr val="297FB8"/>
          </a:fillRef>
          <a:effectRef idx="0">
            <a:srgbClr val="297FB8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 defTabSz="685800"/>
            <a:endParaRPr lang="zh-CN" altLang="en-US" sz="1350"/>
          </a:p>
        </p:txBody>
      </p:sp>
      <p:sp>
        <p:nvSpPr>
          <p:cNvPr id="66" name="泪滴形 65"/>
          <p:cNvSpPr/>
          <p:nvPr>
            <p:custDataLst>
              <p:tags r:id="rId15"/>
            </p:custDataLst>
          </p:nvPr>
        </p:nvSpPr>
        <p:spPr>
          <a:xfrm rot="8052167">
            <a:off x="5352950" y="1746476"/>
            <a:ext cx="1306721" cy="980041"/>
          </a:xfrm>
          <a:prstGeom prst="teardrop">
            <a:avLst/>
          </a:prstGeom>
          <a:solidFill>
            <a:srgbClr val="16A086"/>
          </a:solidFill>
          <a:ln>
            <a:noFill/>
          </a:ln>
        </p:spPr>
        <p:style>
          <a:lnRef idx="2">
            <a:srgbClr val="297FB8">
              <a:shade val="50000"/>
            </a:srgbClr>
          </a:lnRef>
          <a:fillRef idx="1">
            <a:srgbClr val="297FB8"/>
          </a:fillRef>
          <a:effectRef idx="0">
            <a:srgbClr val="297FB8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 defTabSz="685800"/>
            <a:endParaRPr lang="zh-CN" altLang="en-US" sz="1350" dirty="0"/>
          </a:p>
        </p:txBody>
      </p:sp>
      <p:sp>
        <p:nvSpPr>
          <p:cNvPr id="67" name="文本框 66">
            <a:hlinkClick r:id="rId28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5641913" y="1669388"/>
            <a:ext cx="737633" cy="10275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685800"/>
            <a:r>
              <a:rPr lang="zh-CN" altLang="en-US" sz="5400" dirty="0">
                <a:solidFill>
                  <a:sysClr val="window" lastClr="FFFFFF"/>
                </a:solidFill>
                <a:latin typeface="楷体_GB2312" panose="02010609030101010101" charset="-122"/>
                <a:ea typeface="楷体_GB2312" panose="02010609030101010101" charset="-122"/>
              </a:rPr>
              <a:t>炖</a:t>
            </a:r>
          </a:p>
        </p:txBody>
      </p:sp>
      <p:sp>
        <p:nvSpPr>
          <p:cNvPr id="68" name="文本框 67">
            <a:hlinkClick r:id="rId29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6750636" y="2851733"/>
            <a:ext cx="737633" cy="10275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685800"/>
            <a:r>
              <a:rPr lang="zh-CN" altLang="en-US" sz="5400" dirty="0">
                <a:solidFill>
                  <a:sysClr val="window" lastClr="FFFFFF"/>
                </a:solidFill>
                <a:latin typeface="楷体_GB2312" panose="02010609030101010101" charset="-122"/>
                <a:ea typeface="楷体_GB2312" panose="02010609030101010101" charset="-122"/>
              </a:rPr>
              <a:t>煮</a:t>
            </a:r>
          </a:p>
        </p:txBody>
      </p:sp>
      <p:sp>
        <p:nvSpPr>
          <p:cNvPr id="69" name="文本框 68">
            <a:hlinkClick r:id="rId30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4527195" y="2852873"/>
            <a:ext cx="737633" cy="10275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685800"/>
            <a:r>
              <a:rPr lang="zh-CN" altLang="en-US" sz="5400" dirty="0">
                <a:solidFill>
                  <a:sysClr val="window" lastClr="FFFFFF"/>
                </a:solidFill>
                <a:latin typeface="楷体_GB2312" panose="02010609030101010101" charset="-122"/>
                <a:ea typeface="楷体_GB2312" panose="02010609030101010101" charset="-122"/>
              </a:rPr>
              <a:t>炸</a:t>
            </a:r>
          </a:p>
        </p:txBody>
      </p:sp>
      <p:sp>
        <p:nvSpPr>
          <p:cNvPr id="70" name="文本框 69"/>
          <p:cNvSpPr txBox="1"/>
          <p:nvPr>
            <p:custDataLst>
              <p:tags r:id="rId19"/>
            </p:custDataLst>
          </p:nvPr>
        </p:nvSpPr>
        <p:spPr>
          <a:xfrm>
            <a:off x="5012924" y="4388352"/>
            <a:ext cx="737633" cy="10275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685800"/>
            <a:r>
              <a:rPr lang="zh-CN" altLang="en-US" sz="5400" dirty="0">
                <a:solidFill>
                  <a:sysClr val="window" lastClr="FFFFFF"/>
                </a:solidFill>
                <a:latin typeface="楷体_GB2312" panose="02010609030101010101" charset="-122"/>
                <a:ea typeface="楷体_GB2312" panose="02010609030101010101" charset="-122"/>
                <a:hlinkClick r:id="rId31" action="ppaction://hlinksldjump"/>
              </a:rPr>
              <a:t>煎</a:t>
            </a:r>
            <a:endParaRPr lang="zh-CN" altLang="en-US" sz="5400" dirty="0">
              <a:solidFill>
                <a:sysClr val="window" lastClr="FFFFFF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1" name="文本框 70">
            <a:hlinkClick r:id="rId32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6260059" y="4514452"/>
            <a:ext cx="737633" cy="10275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685800"/>
            <a:r>
              <a:rPr lang="zh-CN" altLang="en-US" sz="5400" dirty="0">
                <a:solidFill>
                  <a:sysClr val="window" lastClr="FFFFFF"/>
                </a:solidFill>
                <a:latin typeface="楷体_GB2312" panose="02010609030101010101" charset="-122"/>
                <a:ea typeface="楷体_GB2312" panose="02010609030101010101" charset="-122"/>
              </a:rPr>
              <a:t>蒸</a:t>
            </a:r>
          </a:p>
        </p:txBody>
      </p:sp>
    </p:spTree>
    <p:extLst>
      <p:ext uri="{BB962C8B-B14F-4D97-AF65-F5344CB8AC3E}">
        <p14:creationId xmlns:p14="http://schemas.microsoft.com/office/powerpoint/2010/main" xmlns="" val="239678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886700" cy="148511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你熟悉的食物中，还有哪些用到以上这些烹饪方法？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270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971"/>
          <a:stretch>
            <a:fillRect/>
          </a:stretch>
        </p:blipFill>
        <p:spPr bwMode="auto">
          <a:xfrm>
            <a:off x="6583363" y="6042025"/>
            <a:ext cx="1624012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971"/>
          <a:stretch>
            <a:fillRect/>
          </a:stretch>
        </p:blipFill>
        <p:spPr bwMode="auto">
          <a:xfrm>
            <a:off x="701675" y="6221415"/>
            <a:ext cx="1265238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83341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4" y="6343651"/>
            <a:ext cx="720725" cy="47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3384" y="795339"/>
            <a:ext cx="9541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 err="1">
                <a:latin typeface="+mn-ea"/>
                <a:ea typeface="+mn-ea"/>
              </a:rPr>
              <a:t>ròu</a:t>
            </a:r>
            <a:endParaRPr lang="zh-CN" altLang="en-US" sz="4000" dirty="0">
              <a:latin typeface="+mn-ea"/>
              <a:ea typeface="+mn-ea"/>
            </a:endParaRPr>
          </a:p>
        </p:txBody>
      </p:sp>
      <p:sp>
        <p:nvSpPr>
          <p:cNvPr id="27658" name="TextBox 16"/>
          <p:cNvSpPr txBox="1">
            <a:spLocks noChangeArrowheads="1"/>
          </p:cNvSpPr>
          <p:nvPr/>
        </p:nvSpPr>
        <p:spPr bwMode="auto">
          <a:xfrm>
            <a:off x="1114429" y="4016376"/>
            <a:ext cx="103105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6600">
                <a:latin typeface="楷体" pitchFamily="49" charset="-122"/>
                <a:ea typeface="楷体" pitchFamily="49" charset="-122"/>
              </a:rPr>
              <a:t>叫</a:t>
            </a:r>
          </a:p>
        </p:txBody>
      </p:sp>
      <p:cxnSp>
        <p:nvCxnSpPr>
          <p:cNvPr id="29" name="直接连接符 6"/>
          <p:cNvCxnSpPr/>
          <p:nvPr/>
        </p:nvCxnSpPr>
        <p:spPr>
          <a:xfrm>
            <a:off x="428625" y="714375"/>
            <a:ext cx="828675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0"/>
          <p:cNvGrpSpPr/>
          <p:nvPr/>
        </p:nvGrpSpPr>
        <p:grpSpPr>
          <a:xfrm>
            <a:off x="1334294" y="4018722"/>
            <a:ext cx="1511802" cy="1486307"/>
            <a:chOff x="-2214610" y="714356"/>
            <a:chExt cx="1785950" cy="164386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2" name="矩形 3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cxnSp>
          <p:nvCxnSpPr>
            <p:cNvPr id="33" name="直接连接符 32"/>
            <p:cNvCxnSpPr>
              <a:stCxn id="32" idx="1"/>
              <a:endCxn id="3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32" idx="0"/>
              <a:endCxn id="3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35"/>
          <p:cNvGrpSpPr/>
          <p:nvPr/>
        </p:nvGrpSpPr>
        <p:grpSpPr>
          <a:xfrm>
            <a:off x="3515247" y="1565267"/>
            <a:ext cx="1544244" cy="1428268"/>
            <a:chOff x="-2214610" y="714356"/>
            <a:chExt cx="1785950" cy="164386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3631471" y="1455739"/>
            <a:ext cx="12287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9600" b="1" dirty="0">
                <a:latin typeface="楷体" pitchFamily="49" charset="-122"/>
                <a:ea typeface="楷体" pitchFamily="49" charset="-122"/>
              </a:rPr>
              <a:t>肉</a:t>
            </a:r>
          </a:p>
        </p:txBody>
      </p:sp>
      <p:grpSp>
        <p:nvGrpSpPr>
          <p:cNvPr id="41" name="组合 30"/>
          <p:cNvGrpSpPr/>
          <p:nvPr/>
        </p:nvGrpSpPr>
        <p:grpSpPr>
          <a:xfrm>
            <a:off x="3713801" y="3959994"/>
            <a:ext cx="1511802" cy="1486307"/>
            <a:chOff x="-2214610" y="714356"/>
            <a:chExt cx="1785950" cy="164386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3" name="矩形 42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44" name="直接连接符 43"/>
            <p:cNvCxnSpPr>
              <a:stCxn id="43" idx="1"/>
              <a:endCxn id="43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43" idx="0"/>
              <a:endCxn id="43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3760083" y="3904414"/>
            <a:ext cx="14205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4946" y="3271639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4000" dirty="0" err="1">
                <a:solidFill>
                  <a:prstClr val="black"/>
                </a:solidFill>
                <a:latin typeface="宋体"/>
              </a:rPr>
              <a:t>fàn</a:t>
            </a:r>
            <a:endParaRPr lang="zh-CN" altLang="en-US" sz="4000" dirty="0">
              <a:solidFill>
                <a:prstClr val="black"/>
              </a:solidFill>
              <a:latin typeface="宋体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96863" y="3271639"/>
            <a:ext cx="9541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 err="1">
                <a:latin typeface="+mn-ea"/>
                <a:ea typeface="+mn-ea"/>
              </a:rPr>
              <a:t>d</a:t>
            </a:r>
            <a:r>
              <a:rPr lang="en-US" altLang="zh-CN" sz="4000" dirty="0" err="1">
                <a:latin typeface="+mn-ea"/>
                <a:ea typeface="宋体" panose="02010600030101010101" pitchFamily="2" charset="-122"/>
              </a:rPr>
              <a:t>àn</a:t>
            </a:r>
            <a:endParaRPr lang="zh-CN" altLang="en-US" sz="4000" dirty="0">
              <a:latin typeface="+mn-ea"/>
              <a:ea typeface="+mn-ea"/>
            </a:endParaRPr>
          </a:p>
        </p:txBody>
      </p:sp>
      <p:grpSp>
        <p:nvGrpSpPr>
          <p:cNvPr id="49" name="组合 35"/>
          <p:cNvGrpSpPr/>
          <p:nvPr/>
        </p:nvGrpSpPr>
        <p:grpSpPr>
          <a:xfrm>
            <a:off x="6101794" y="4018033"/>
            <a:ext cx="1544244" cy="1428268"/>
            <a:chOff x="-2214610" y="714356"/>
            <a:chExt cx="1785950" cy="164386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0" name="矩形 49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51" name="直接连接符 50"/>
            <p:cNvCxnSpPr>
              <a:stCxn id="50" idx="1"/>
              <a:endCxn id="50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>
              <a:stCxn id="50" idx="0"/>
              <a:endCxn id="50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23"/>
          <p:cNvSpPr txBox="1">
            <a:spLocks noChangeArrowheads="1"/>
          </p:cNvSpPr>
          <p:nvPr/>
        </p:nvSpPr>
        <p:spPr bwMode="auto">
          <a:xfrm>
            <a:off x="6162840" y="3836754"/>
            <a:ext cx="12287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9600" b="1" dirty="0">
                <a:latin typeface="楷体" pitchFamily="49" charset="-122"/>
                <a:ea typeface="楷体" pitchFamily="49" charset="-122"/>
              </a:rPr>
              <a:t>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4294" y="3960711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茄</a:t>
            </a:r>
            <a:endParaRPr lang="zh-CN" altLang="en-US" sz="9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7933" y="3314135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 smtClean="0"/>
              <a:t>qié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7481600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3" cstate="print"/>
          <a:srcRect l="1346" b="3660"/>
          <a:stretch>
            <a:fillRect/>
          </a:stretch>
        </p:blipFill>
        <p:spPr>
          <a:xfrm>
            <a:off x="4625980" y="3680460"/>
            <a:ext cx="2952115" cy="2404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3495" y="3680461"/>
            <a:ext cx="3151505" cy="2436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28795" y="1472357"/>
            <a:ext cx="3097530" cy="2198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3495" y="1453730"/>
            <a:ext cx="2919730" cy="2236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7" name="组合 36"/>
          <p:cNvGrpSpPr/>
          <p:nvPr/>
        </p:nvGrpSpPr>
        <p:grpSpPr>
          <a:xfrm>
            <a:off x="2981965" y="3683000"/>
            <a:ext cx="1894839" cy="2433320"/>
            <a:chOff x="1350821" y="2760606"/>
            <a:chExt cx="1895075" cy="1489364"/>
          </a:xfrm>
          <a:solidFill>
            <a:schemeClr val="accent4"/>
          </a:solidFill>
        </p:grpSpPr>
        <p:grpSp>
          <p:nvGrpSpPr>
            <p:cNvPr id="14" name="组合 13"/>
            <p:cNvGrpSpPr/>
            <p:nvPr/>
          </p:nvGrpSpPr>
          <p:grpSpPr>
            <a:xfrm>
              <a:off x="1350821" y="2760606"/>
              <a:ext cx="1634836" cy="1489364"/>
              <a:chOff x="2833256" y="0"/>
              <a:chExt cx="1634836" cy="1489364"/>
            </a:xfrm>
            <a:grpFill/>
          </p:grpSpPr>
          <p:sp>
            <p:nvSpPr>
              <p:cNvPr id="15" name="矩形 14"/>
              <p:cNvSpPr/>
              <p:nvPr/>
            </p:nvSpPr>
            <p:spPr>
              <a:xfrm>
                <a:off x="2971799" y="0"/>
                <a:ext cx="1496293" cy="1489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16200000" flipH="1">
                <a:off x="2821618" y="263236"/>
                <a:ext cx="168749" cy="14547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1583259" y="2967895"/>
              <a:ext cx="1662637" cy="81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楷体_GB2312" panose="02010609030101010101" charset="-122"/>
                  <a:ea typeface="楷体_GB2312" panose="02010609030101010101" charset="-122"/>
                </a:rPr>
                <a:t>葱爆</a:t>
              </a:r>
            </a:p>
            <a:p>
              <a:r>
                <a:rPr lang="zh-CN" altLang="en-US" sz="4000" b="1" dirty="0">
                  <a:solidFill>
                    <a:schemeClr val="bg1"/>
                  </a:solidFill>
                  <a:latin typeface="楷体_GB2312" panose="02010609030101010101" charset="-122"/>
                  <a:ea typeface="楷体_GB2312" panose="02010609030101010101" charset="-122"/>
                </a:rPr>
                <a:t>牛肉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694305" y="1472631"/>
            <a:ext cx="1634874" cy="2199364"/>
            <a:chOff x="2833257" y="1264883"/>
            <a:chExt cx="1634836" cy="1489364"/>
          </a:xfrm>
        </p:grpSpPr>
        <p:grpSp>
          <p:nvGrpSpPr>
            <p:cNvPr id="13" name="组合 12"/>
            <p:cNvGrpSpPr/>
            <p:nvPr/>
          </p:nvGrpSpPr>
          <p:grpSpPr>
            <a:xfrm>
              <a:off x="2833257" y="1264883"/>
              <a:ext cx="1634836" cy="1489364"/>
              <a:chOff x="2833256" y="568"/>
              <a:chExt cx="1634836" cy="1489364"/>
            </a:xfrm>
            <a:solidFill>
              <a:schemeClr val="accent1"/>
            </a:solidFill>
          </p:grpSpPr>
          <p:sp>
            <p:nvSpPr>
              <p:cNvPr id="12" name="等腰三角形 11"/>
              <p:cNvSpPr/>
              <p:nvPr/>
            </p:nvSpPr>
            <p:spPr>
              <a:xfrm rot="16200000" flipH="1">
                <a:off x="2821618" y="263236"/>
                <a:ext cx="168749" cy="14547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971799" y="568"/>
                <a:ext cx="1496293" cy="1489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2971684" y="1529768"/>
              <a:ext cx="1445226" cy="521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楷体_GB2312" panose="02010609030101010101" charset="-122"/>
                  <a:ea typeface="楷体_GB2312" panose="02010609030101010101" charset="-122"/>
                </a:rPr>
                <a:t>烤鸭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87265" y="1472355"/>
            <a:ext cx="2009139" cy="2217420"/>
            <a:chOff x="7287493" y="1264315"/>
            <a:chExt cx="2008888" cy="1503218"/>
          </a:xfrm>
          <a:solidFill>
            <a:schemeClr val="accent4"/>
          </a:solidFill>
        </p:grpSpPr>
        <p:grpSp>
          <p:nvGrpSpPr>
            <p:cNvPr id="20" name="组合 19"/>
            <p:cNvGrpSpPr/>
            <p:nvPr/>
          </p:nvGrpSpPr>
          <p:grpSpPr>
            <a:xfrm>
              <a:off x="7287493" y="1264315"/>
              <a:ext cx="1856508" cy="1503218"/>
              <a:chOff x="2833256" y="-13854"/>
              <a:chExt cx="1856508" cy="1503218"/>
            </a:xfrm>
            <a:grpFill/>
          </p:grpSpPr>
          <p:sp>
            <p:nvSpPr>
              <p:cNvPr id="21" name="矩形 20"/>
              <p:cNvSpPr/>
              <p:nvPr/>
            </p:nvSpPr>
            <p:spPr>
              <a:xfrm>
                <a:off x="2971799" y="-13854"/>
                <a:ext cx="1717965" cy="15032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6200000" flipH="1">
                <a:off x="2821618" y="263236"/>
                <a:ext cx="168749" cy="14547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7392254" y="1529488"/>
              <a:ext cx="1904127" cy="521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楷体_GB2312" panose="02010609030101010101" charset="-122"/>
                  <a:ea typeface="楷体_GB2312" panose="02010609030101010101" charset="-122"/>
                </a:rPr>
                <a:t>水煮鱼</a:t>
              </a:r>
            </a:p>
          </p:txBody>
        </p:sp>
      </p:grpSp>
      <p:sp>
        <p:nvSpPr>
          <p:cNvPr id="44" name="矩形 43"/>
          <p:cNvSpPr/>
          <p:nvPr/>
        </p:nvSpPr>
        <p:spPr>
          <a:xfrm>
            <a:off x="1197353" y="296977"/>
            <a:ext cx="3240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zh-CN" sz="3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Times New Roman" panose="02020603050405020304" pitchFamily="18" charset="0"/>
              </a:rPr>
              <a:t>中国美食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4" y="186478"/>
            <a:ext cx="777243" cy="862463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952470" y="1028809"/>
            <a:ext cx="788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7433315" y="3689773"/>
            <a:ext cx="2080261" cy="2426547"/>
            <a:chOff x="2833257" y="1264883"/>
            <a:chExt cx="1987282" cy="1489364"/>
          </a:xfrm>
        </p:grpSpPr>
        <p:grpSp>
          <p:nvGrpSpPr>
            <p:cNvPr id="41" name="组合 40"/>
            <p:cNvGrpSpPr/>
            <p:nvPr/>
          </p:nvGrpSpPr>
          <p:grpSpPr>
            <a:xfrm>
              <a:off x="2833257" y="1264883"/>
              <a:ext cx="1634836" cy="1489364"/>
              <a:chOff x="2833256" y="568"/>
              <a:chExt cx="1634836" cy="1489364"/>
            </a:xfrm>
            <a:solidFill>
              <a:schemeClr val="accent1"/>
            </a:solidFill>
          </p:grpSpPr>
          <p:sp>
            <p:nvSpPr>
              <p:cNvPr id="42" name="等腰三角形 41"/>
              <p:cNvSpPr/>
              <p:nvPr/>
            </p:nvSpPr>
            <p:spPr>
              <a:xfrm rot="16200000" flipH="1">
                <a:off x="2821618" y="263236"/>
                <a:ext cx="168749" cy="14547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971799" y="568"/>
                <a:ext cx="1496293" cy="1489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2909085" y="1407271"/>
              <a:ext cx="1911454" cy="812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楷体_GB2312" panose="02010609030101010101" charset="-122"/>
                  <a:ea typeface="楷体_GB2312" panose="02010609030101010101" charset="-122"/>
                </a:rPr>
                <a:t>小鸡炖蘑菇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429038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4617720" y="4048763"/>
            <a:ext cx="1871980" cy="2332567"/>
            <a:chOff x="4617829" y="2899241"/>
            <a:chExt cx="1872051" cy="1872051"/>
          </a:xfrm>
          <a:solidFill>
            <a:schemeClr val="accent1"/>
          </a:solidFill>
        </p:grpSpPr>
        <p:sp>
          <p:nvSpPr>
            <p:cNvPr id="24" name="矩形 23"/>
            <p:cNvSpPr/>
            <p:nvPr/>
          </p:nvSpPr>
          <p:spPr>
            <a:xfrm>
              <a:off x="4617829" y="2899241"/>
              <a:ext cx="1872051" cy="18720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华文细黑" panose="02010600040101010101" pitchFamily="2" charset="-122"/>
              </a:endParaRPr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4640054" y="3305006"/>
              <a:ext cx="1849755" cy="85219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>
                <a:lnSpc>
                  <a:spcPct val="150000"/>
                </a:lnSpc>
              </a:pPr>
              <a:r>
                <a:rPr lang="zh-CN" altLang="en-US" sz="4400" b="1" dirty="0">
                  <a:solidFill>
                    <a:schemeClr val="bg1"/>
                  </a:solidFill>
                  <a:latin typeface="楷体_GB2312" panose="02010609030101010101" charset="-122"/>
                  <a:ea typeface="楷体_GB2312" panose="02010609030101010101" charset="-122"/>
                  <a:cs typeface="Arial" panose="020B0604020202020204" pitchFamily="34" charset="0"/>
                </a:rPr>
                <a:t>蛋炒饭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81780" y="1439336"/>
            <a:ext cx="1942465" cy="2496173"/>
            <a:chOff x="6581536" y="941981"/>
            <a:chExt cx="2125345" cy="1871980"/>
          </a:xfrm>
          <a:solidFill>
            <a:schemeClr val="accent4"/>
          </a:solidFill>
        </p:grpSpPr>
        <p:sp>
          <p:nvSpPr>
            <p:cNvPr id="13" name="矩形 12"/>
            <p:cNvSpPr/>
            <p:nvPr/>
          </p:nvSpPr>
          <p:spPr>
            <a:xfrm>
              <a:off x="6581536" y="941981"/>
              <a:ext cx="2125345" cy="1871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华文细黑" panose="02010600040101010101" pitchFamily="2" charset="-122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6628781" y="1288663"/>
              <a:ext cx="2031549" cy="72706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>
                <a:lnSpc>
                  <a:spcPct val="150000"/>
                </a:lnSpc>
              </a:pPr>
              <a:r>
                <a:rPr lang="zh-CN" altLang="en-US" sz="4000" b="1" dirty="0">
                  <a:solidFill>
                    <a:schemeClr val="bg1"/>
                  </a:solidFill>
                  <a:latin typeface="楷体_GB2312" panose="02010609030101010101" charset="-122"/>
                  <a:ea typeface="楷体_GB2312" panose="02010609030101010101" charset="-122"/>
                  <a:cs typeface="Arial" panose="020B0604020202020204" pitchFamily="34" charset="0"/>
                </a:rPr>
                <a:t>炸酱面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654126" y="1439395"/>
            <a:ext cx="1872051" cy="2496068"/>
            <a:chOff x="2654121" y="941981"/>
            <a:chExt cx="1872051" cy="1872051"/>
          </a:xfrm>
          <a:solidFill>
            <a:schemeClr val="accent4"/>
          </a:solidFill>
        </p:grpSpPr>
        <p:sp>
          <p:nvSpPr>
            <p:cNvPr id="19" name="矩形 18"/>
            <p:cNvSpPr/>
            <p:nvPr/>
          </p:nvSpPr>
          <p:spPr>
            <a:xfrm>
              <a:off x="2654121" y="941981"/>
              <a:ext cx="1872051" cy="18720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华文细黑" panose="02010600040101010101" pitchFamily="2" charset="-122"/>
              </a:endParaRPr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2808605" y="1196277"/>
              <a:ext cx="1563112" cy="86562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>
                <a:lnSpc>
                  <a:spcPct val="150000"/>
                </a:lnSpc>
              </a:pPr>
              <a:r>
                <a:rPr lang="zh-CN" altLang="en-US" sz="4800" b="1" dirty="0">
                  <a:solidFill>
                    <a:schemeClr val="bg1"/>
                  </a:solidFill>
                  <a:latin typeface="楷体_GB2312" panose="02010609030101010101" charset="-122"/>
                  <a:ea typeface="楷体_GB2312" panose="02010609030101010101" charset="-122"/>
                  <a:cs typeface="Arial" panose="020B0604020202020204" pitchFamily="34" charset="0"/>
                </a:rPr>
                <a:t>蒸饺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90250" y="4048760"/>
            <a:ext cx="1872051" cy="2331720"/>
            <a:chOff x="598338" y="3037676"/>
            <a:chExt cx="1872051" cy="1872051"/>
          </a:xfrm>
          <a:solidFill>
            <a:schemeClr val="accent1"/>
          </a:solidFill>
        </p:grpSpPr>
        <p:sp>
          <p:nvSpPr>
            <p:cNvPr id="7" name="矩形 6"/>
            <p:cNvSpPr/>
            <p:nvPr/>
          </p:nvSpPr>
          <p:spPr>
            <a:xfrm>
              <a:off x="598338" y="3037676"/>
              <a:ext cx="1872051" cy="18720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华文细黑" panose="02010600040101010101" pitchFamily="2" charset="-122"/>
              </a:endParaRPr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598338" y="3297544"/>
              <a:ext cx="1871980" cy="85250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>
                <a:lnSpc>
                  <a:spcPct val="150000"/>
                </a:lnSpc>
              </a:pPr>
              <a:r>
                <a:rPr lang="zh-CN" altLang="en-US" sz="4400" b="1" dirty="0">
                  <a:solidFill>
                    <a:schemeClr val="bg1"/>
                  </a:solidFill>
                  <a:latin typeface="楷体_GB2312" panose="02010609030101010101" charset="-122"/>
                  <a:ea typeface="楷体_GB2312" panose="02010609030101010101" charset="-122"/>
                  <a:cs typeface="Arial" panose="020B0604020202020204" pitchFamily="34" charset="0"/>
                </a:rPr>
                <a:t>小米粥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4" y="186478"/>
            <a:ext cx="777243" cy="862463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952470" y="1028809"/>
            <a:ext cx="788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245" y="1439337"/>
            <a:ext cx="1871980" cy="2505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9950" y="1438487"/>
            <a:ext cx="1849755" cy="2506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54300" y="4048760"/>
            <a:ext cx="1871980" cy="233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2415" y="4048760"/>
            <a:ext cx="1936115" cy="233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331640" y="321800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zh-CN" sz="3600" b="1" kern="100" dirty="0">
                <a:solidFill>
                  <a:prstClr val="black">
                    <a:lumMod val="85000"/>
                    <a:lumOff val="15000"/>
                  </a:prstClr>
                </a:solidFill>
                <a:latin typeface="楷体_GB2312" panose="02010609030101010101" charset="-122"/>
                <a:ea typeface="楷体_GB2312" panose="02010609030101010101" charset="-122"/>
                <a:cs typeface="Times New Roman" panose="02020603050405020304" pitchFamily="18" charset="0"/>
              </a:rPr>
              <a:t>中国美食</a:t>
            </a:r>
          </a:p>
        </p:txBody>
      </p:sp>
    </p:spTree>
    <p:extLst>
      <p:ext uri="{BB962C8B-B14F-4D97-AF65-F5344CB8AC3E}">
        <p14:creationId xmlns:p14="http://schemas.microsoft.com/office/powerpoint/2010/main" xmlns="" val="164157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83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002340" y="907630"/>
            <a:ext cx="4820550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7200" b="1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zh-CN" altLang="en-US" sz="7200" b="1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中国美食</a:t>
            </a:r>
          </a:p>
        </p:txBody>
      </p:sp>
    </p:spTree>
    <p:extLst>
      <p:ext uri="{BB962C8B-B14F-4D97-AF65-F5344CB8AC3E}">
        <p14:creationId xmlns:p14="http://schemas.microsoft.com/office/powerpoint/2010/main" xmlns="" val="94309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03731" y="1174356"/>
            <a:ext cx="7891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>
                <a:solidFill>
                  <a:srgbClr val="FF0000"/>
                </a:solidFill>
              </a:rPr>
              <a:t>bō</a:t>
            </a:r>
            <a:r>
              <a:rPr lang="en-US" altLang="zh-CN" sz="4400" dirty="0" smtClean="0">
                <a:solidFill>
                  <a:srgbClr val="FF0000"/>
                </a:solidFill>
              </a:rPr>
              <a:t>      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jiān</a:t>
            </a:r>
            <a:r>
              <a:rPr lang="en-US" altLang="zh-CN" sz="4400" dirty="0" smtClean="0">
                <a:solidFill>
                  <a:srgbClr val="FF0000"/>
                </a:solidFill>
              </a:rPr>
              <a:t>     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fǔ</a:t>
            </a:r>
            <a:r>
              <a:rPr lang="en-US" altLang="zh-CN" sz="4400" dirty="0" smtClean="0">
                <a:solidFill>
                  <a:srgbClr val="FF0000"/>
                </a:solidFill>
              </a:rPr>
              <a:t>       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qié</a:t>
            </a:r>
            <a:r>
              <a:rPr lang="en-US" altLang="zh-CN" sz="4400" dirty="0" smtClean="0">
                <a:solidFill>
                  <a:srgbClr val="FF0000"/>
                </a:solidFill>
              </a:rPr>
              <a:t>    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kǎo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673" y="1957434"/>
            <a:ext cx="8179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菠      煎      腐      茄      烤</a:t>
            </a:r>
            <a:endParaRPr lang="zh-CN" altLang="en-US" sz="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511" y="2807518"/>
            <a:ext cx="7222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>
                <a:solidFill>
                  <a:srgbClr val="FF0000"/>
                </a:solidFill>
              </a:rPr>
              <a:t>zhǔ</a:t>
            </a:r>
            <a:r>
              <a:rPr lang="en-US" altLang="zh-CN" sz="4400" dirty="0" smtClean="0">
                <a:solidFill>
                  <a:srgbClr val="FF0000"/>
                </a:solidFill>
              </a:rPr>
              <a:t>    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bào</a:t>
            </a:r>
            <a:r>
              <a:rPr lang="en-US" altLang="zh-CN" sz="4400" dirty="0" smtClean="0">
                <a:solidFill>
                  <a:srgbClr val="FF0000"/>
                </a:solidFill>
              </a:rPr>
              <a:t>    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dùn</a:t>
            </a:r>
            <a:r>
              <a:rPr lang="en-US" altLang="zh-CN" sz="4400" dirty="0" smtClean="0">
                <a:solidFill>
                  <a:srgbClr val="FF0000"/>
                </a:solidFill>
              </a:rPr>
              <a:t>     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mó</a:t>
            </a:r>
            <a:r>
              <a:rPr lang="en-US" altLang="zh-CN" sz="4400" dirty="0" smtClean="0">
                <a:solidFill>
                  <a:srgbClr val="FF0000"/>
                </a:solidFill>
              </a:rPr>
              <a:t>     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gū</a:t>
            </a:r>
            <a:r>
              <a:rPr lang="en-US" altLang="zh-CN" sz="4400" dirty="0" smtClean="0">
                <a:solidFill>
                  <a:srgbClr val="FF0000"/>
                </a:solidFill>
              </a:rPr>
              <a:t> 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396" y="3612861"/>
            <a:ext cx="6920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煮      爆      炖      蘑      菇</a:t>
            </a:r>
            <a:endParaRPr lang="zh-CN" altLang="en-US" sz="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453" y="4451761"/>
            <a:ext cx="8330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>
                <a:solidFill>
                  <a:srgbClr val="FF0000"/>
                </a:solidFill>
              </a:rPr>
              <a:t>zhēng</a:t>
            </a:r>
            <a:r>
              <a:rPr lang="en-US" altLang="zh-CN" sz="4400" dirty="0" smtClean="0">
                <a:solidFill>
                  <a:srgbClr val="FF0000"/>
                </a:solidFill>
              </a:rPr>
              <a:t>   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jiǎo</a:t>
            </a:r>
            <a:r>
              <a:rPr lang="en-US" altLang="zh-CN" sz="4400" dirty="0" smtClean="0">
                <a:solidFill>
                  <a:srgbClr val="FF0000"/>
                </a:solidFill>
              </a:rPr>
              <a:t>    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zhá</a:t>
            </a:r>
            <a:r>
              <a:rPr lang="en-US" altLang="zh-CN" sz="4400" dirty="0" smtClean="0">
                <a:solidFill>
                  <a:srgbClr val="FF0000"/>
                </a:solidFill>
              </a:rPr>
              <a:t>    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jiàng</a:t>
            </a:r>
            <a:r>
              <a:rPr lang="en-US" altLang="zh-CN" sz="4400" dirty="0" smtClean="0">
                <a:solidFill>
                  <a:srgbClr val="FF0000"/>
                </a:solidFill>
              </a:rPr>
              <a:t>  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zhōu</a:t>
            </a:r>
            <a:r>
              <a:rPr lang="en-US" altLang="zh-CN" sz="4400" dirty="0" smtClean="0">
                <a:solidFill>
                  <a:srgbClr val="FF0000"/>
                </a:solidFill>
              </a:rPr>
              <a:t>  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dàn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5955" y="5279474"/>
            <a:ext cx="8011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蒸      饺      炸      酱      粥     蛋</a:t>
            </a:r>
            <a:endParaRPr lang="zh-CN" altLang="en-US" sz="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43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53673" y="1957434"/>
            <a:ext cx="8179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菠      煎      腐      茄      烤</a:t>
            </a:r>
            <a:endParaRPr lang="zh-CN" altLang="en-US" sz="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396" y="3612861"/>
            <a:ext cx="6920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煮      爆      炖      蘑      菇</a:t>
            </a:r>
            <a:endParaRPr lang="zh-CN" altLang="en-US" sz="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5955" y="5279474"/>
            <a:ext cx="8011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蒸      饺      炸      酱      粥     蛋</a:t>
            </a:r>
            <a:endParaRPr lang="zh-CN" altLang="en-US" sz="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10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9399"/>
            <a:ext cx="1761688" cy="1782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80" y="2473744"/>
            <a:ext cx="1753299" cy="1776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" y="4386417"/>
            <a:ext cx="1748101" cy="1787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497917" y="860701"/>
            <a:ext cx="1802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凉拌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菠菜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37"/>
          <p:cNvSpPr/>
          <p:nvPr/>
        </p:nvSpPr>
        <p:spPr>
          <a:xfrm>
            <a:off x="1259431" y="2787658"/>
            <a:ext cx="2279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ao UI" panose="020B0502040204020203" pitchFamily="34" charset="0"/>
              </a:rPr>
              <a:t>香</a:t>
            </a:r>
            <a:r>
              <a:rPr lang="zh-CN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ao UI" panose="020B0502040204020203" pitchFamily="34" charset="0"/>
              </a:rPr>
              <a:t>煎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ao UI" panose="020B0502040204020203" pitchFamily="34" charset="0"/>
            </a:endParaRPr>
          </a:p>
          <a:p>
            <a:pPr algn="ctr"/>
            <a:r>
              <a:rPr lang="zh-CN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ao UI" panose="020B0502040204020203" pitchFamily="34" charset="0"/>
              </a:rPr>
              <a:t>豆腐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ao UI" panose="020B0502040204020203" pitchFamily="34" charset="0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1815980" y="4786346"/>
            <a:ext cx="2639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红烧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茄子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2321" y="469419"/>
            <a:ext cx="1770077" cy="1756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3793" y="2401276"/>
            <a:ext cx="1786779" cy="17490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5603" y="4329211"/>
            <a:ext cx="1827129" cy="1755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4363208" y="1024486"/>
            <a:ext cx="1802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烤鸭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91108" y="2934867"/>
            <a:ext cx="1802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水煮鱼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75665" y="4680194"/>
            <a:ext cx="1802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葱爆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羊肉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/>
          <a:srcRect l="1346" b="3660"/>
          <a:stretch>
            <a:fillRect/>
          </a:stretch>
        </p:blipFill>
        <p:spPr>
          <a:xfrm>
            <a:off x="5724932" y="459092"/>
            <a:ext cx="1741270" cy="1722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矩形 15"/>
          <p:cNvSpPr/>
          <p:nvPr/>
        </p:nvSpPr>
        <p:spPr>
          <a:xfrm>
            <a:off x="7341966" y="747486"/>
            <a:ext cx="1802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小鸡炖蘑菇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4" y="2401276"/>
            <a:ext cx="1780259" cy="17490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矩形 17"/>
          <p:cNvSpPr/>
          <p:nvPr/>
        </p:nvSpPr>
        <p:spPr>
          <a:xfrm>
            <a:off x="7341966" y="2925545"/>
            <a:ext cx="1802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蒸饺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83523" y="4234824"/>
            <a:ext cx="1718911" cy="1693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矩形 20"/>
          <p:cNvSpPr/>
          <p:nvPr/>
        </p:nvSpPr>
        <p:spPr>
          <a:xfrm>
            <a:off x="7544700" y="4896027"/>
            <a:ext cx="1802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炸酱面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72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6" y="860701"/>
            <a:ext cx="2400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凉拌菠菜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37"/>
          <p:cNvSpPr/>
          <p:nvPr/>
        </p:nvSpPr>
        <p:spPr>
          <a:xfrm>
            <a:off x="330550" y="2787658"/>
            <a:ext cx="3538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ao UI" panose="020B0502040204020203" pitchFamily="34" charset="0"/>
              </a:rPr>
              <a:t>香</a:t>
            </a:r>
            <a:r>
              <a:rPr lang="zh-CN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ao UI" panose="020B0502040204020203" pitchFamily="34" charset="0"/>
              </a:rPr>
              <a:t>煎豆腐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ao UI" panose="020B0502040204020203" pitchFamily="34" charset="0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1043608" y="4786345"/>
            <a:ext cx="263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红烧茄子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39952" y="860699"/>
            <a:ext cx="1802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烤鸭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21972" y="2787658"/>
            <a:ext cx="1802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水煮鱼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68996" y="4680195"/>
            <a:ext cx="2608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葱爆羊肉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19271" y="848529"/>
            <a:ext cx="285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小鸡炖蘑菇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20272" y="2787657"/>
            <a:ext cx="1802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蒸饺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91789" y="4680194"/>
            <a:ext cx="1802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炸酱面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16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AG_VERSION" val="1.0"/>
  <p:tag name="KSO_WM_BEAUTIFY_FLAG" val="#wm#"/>
  <p:tag name="KSO_WM_TEMPLATE_CATEGORY" val="diagram"/>
  <p:tag name="KSO_WM_TEMPLATE_INDEX" val="20169554"/>
  <p:tag name="KSO_WM_UNIT_TYPE" val="q_i"/>
  <p:tag name="KSO_WM_UNIT_INDEX" val="1_1"/>
  <p:tag name="KSO_WM_UNIT_ID" val="diagram20169554_3*q_i*1_1"/>
  <p:tag name="KSO_WM_UNIT_LAYERLEVEL" val="1_1"/>
  <p:tag name="KSO_WM_DIAGRAM_GROUP_CODE" val="q1-1"/>
  <p:tag name="KSO_WM_UNIT_FILL_FORE_SCHEMECOLOR_INDEX" val="16"/>
  <p:tag name="KSO_WM_UNIT_FILL_TYPE" val="1"/>
  <p:tag name="KSO_WM_UNIT_TEXT_FILL_FORE_SCHEMECOLOR_INDEX" val="2"/>
  <p:tag name="KSO_WM_UNIT_TEXT_FILL_TYP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34"/>
  <p:tag name="KSO_WM_UNIT_TYPE" val="q_i"/>
  <p:tag name="KSO_WM_UNIT_INDEX" val="1_1"/>
  <p:tag name="KSO_WM_UNIT_ID" val="custom160572_116*q_i*1_1"/>
  <p:tag name="KSO_WM_UNIT_CLEAR" val="1"/>
  <p:tag name="KSO_WM_UNIT_LAYERLEVEL" val="1_1"/>
  <p:tag name="KSO_WM_DIAGRAM_GROUP_CODE" val="q1-1"/>
  <p:tag name="KSO_WM_UNIT_FILL_FORE_SCHEMECOLOR_INDEX" val="16"/>
  <p:tag name="KSO_WM_UNIT_FILL_TYPE" val="1"/>
  <p:tag name="KSO_WM_UNIT_TEXT_FILL_FORE_SCHEMECOLOR_INDEX" val="2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34"/>
  <p:tag name="KSO_WM_UNIT_TYPE" val="q_i"/>
  <p:tag name="KSO_WM_UNIT_INDEX" val="1_2"/>
  <p:tag name="KSO_WM_UNIT_ID" val="custom160572_116*q_i*1_2"/>
  <p:tag name="KSO_WM_UNIT_CLEAR" val="1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34"/>
  <p:tag name="KSO_WM_UNIT_TYPE" val="q_i"/>
  <p:tag name="KSO_WM_UNIT_INDEX" val="1_3"/>
  <p:tag name="KSO_WM_UNIT_ID" val="custom160572_116*q_i*1_3"/>
  <p:tag name="KSO_WM_UNIT_CLEAR" val="1"/>
  <p:tag name="KSO_WM_UNIT_LAYERLEVEL" val="1_1"/>
  <p:tag name="KSO_WM_DIAGRAM_GROUP_CODE" val="q1-1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34"/>
  <p:tag name="KSO_WM_UNIT_TYPE" val="q_i"/>
  <p:tag name="KSO_WM_UNIT_INDEX" val="1_4"/>
  <p:tag name="KSO_WM_UNIT_ID" val="custom160572_116*q_i*1_4"/>
  <p:tag name="KSO_WM_UNIT_CLEAR" val="1"/>
  <p:tag name="KSO_WM_UNIT_LAYERLEVEL" val="1_1"/>
  <p:tag name="KSO_WM_DIAGRAM_GROUP_CODE" val="q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34"/>
  <p:tag name="KSO_WM_UNIT_TYPE" val="q_i"/>
  <p:tag name="KSO_WM_UNIT_INDEX" val="1_5"/>
  <p:tag name="KSO_WM_UNIT_ID" val="custom160572_116*q_i*1_5"/>
  <p:tag name="KSO_WM_UNIT_CLEAR" val="1"/>
  <p:tag name="KSO_WM_UNIT_LAYERLEVEL" val="1_1"/>
  <p:tag name="KSO_WM_DIAGRAM_GROUP_CODE" val="q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34"/>
  <p:tag name="KSO_WM_UNIT_TYPE" val="q_i"/>
  <p:tag name="KSO_WM_UNIT_INDEX" val="1_6"/>
  <p:tag name="KSO_WM_UNIT_ID" val="custom160572_116*q_i*1_6"/>
  <p:tag name="KSO_WM_UNIT_CLEAR" val="1"/>
  <p:tag name="KSO_WM_UNIT_LAYERLEVEL" val="1_1"/>
  <p:tag name="KSO_WM_DIAGRAM_GROUP_CODE" val="q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34"/>
  <p:tag name="KSO_WM_UNIT_TYPE" val="q_i"/>
  <p:tag name="KSO_WM_UNIT_INDEX" val="1_7"/>
  <p:tag name="KSO_WM_UNIT_ID" val="custom160572_116*q_i*1_7"/>
  <p:tag name="KSO_WM_UNIT_CLEAR" val="1"/>
  <p:tag name="KSO_WM_UNIT_LAYERLEVEL" val="1_1"/>
  <p:tag name="KSO_WM_DIAGRAM_GROUP_CODE" val="q1-1"/>
  <p:tag name="KSO_WM_UNIT_TEXT_FILL_FORE_SCHEMECOLOR_INDEX" val="14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34"/>
  <p:tag name="KSO_WM_UNIT_TYPE" val="q_i"/>
  <p:tag name="KSO_WM_UNIT_INDEX" val="1_8"/>
  <p:tag name="KSO_WM_UNIT_ID" val="custom160572_116*q_i*1_8"/>
  <p:tag name="KSO_WM_UNIT_CLEAR" val="1"/>
  <p:tag name="KSO_WM_UNIT_LAYERLEVEL" val="1_1"/>
  <p:tag name="KSO_WM_DIAGRAM_GROUP_CODE" val="q1-1"/>
  <p:tag name="KSO_WM_UNIT_TEXT_FILL_FORE_SCHEMECOLOR_INDEX" val="14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34"/>
  <p:tag name="KSO_WM_UNIT_TYPE" val="q_i"/>
  <p:tag name="KSO_WM_UNIT_INDEX" val="1_9"/>
  <p:tag name="KSO_WM_UNIT_ID" val="custom160572_116*q_i*1_9"/>
  <p:tag name="KSO_WM_UNIT_CLEAR" val="1"/>
  <p:tag name="KSO_WM_UNIT_LAYERLEVEL" val="1_1"/>
  <p:tag name="KSO_WM_DIAGRAM_GROUP_CODE" val="q1-1"/>
  <p:tag name="KSO_WM_UNIT_TEXT_FILL_FORE_SCHEMECOLOR_INDEX" val="14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34"/>
  <p:tag name="KSO_WM_UNIT_TYPE" val="q_i"/>
  <p:tag name="KSO_WM_UNIT_INDEX" val="1_10"/>
  <p:tag name="KSO_WM_UNIT_ID" val="custom160572_116*q_i*1_10"/>
  <p:tag name="KSO_WM_UNIT_CLEAR" val="1"/>
  <p:tag name="KSO_WM_UNIT_LAYERLEVEL" val="1_1"/>
  <p:tag name="KSO_WM_DIAGRAM_GROUP_CODE" val="q1-1"/>
  <p:tag name="KSO_WM_UNIT_TEXT_FILL_FORE_SCHEMECOLOR_INDEX" val="14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AG_VERSION" val="1.0"/>
  <p:tag name="KSO_WM_BEAUTIFY_FLAG" val="#wm#"/>
  <p:tag name="KSO_WM_TEMPLATE_CATEGORY" val="diagram"/>
  <p:tag name="KSO_WM_TEMPLATE_INDEX" val="20169554"/>
  <p:tag name="KSO_WM_UNIT_TYPE" val="q_h_i"/>
  <p:tag name="KSO_WM_UNIT_INDEX" val="1_4_1"/>
  <p:tag name="KSO_WM_UNIT_ID" val="diagram20169554_3*q_h_i*1_4_1"/>
  <p:tag name="KSO_WM_UNIT_LAYERLEVEL" val="1_1_1"/>
  <p:tag name="KSO_WM_DIAGRAM_GROUP_CODE" val="q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34"/>
  <p:tag name="KSO_WM_UNIT_TYPE" val="q_i"/>
  <p:tag name="KSO_WM_UNIT_INDEX" val="1_11"/>
  <p:tag name="KSO_WM_UNIT_ID" val="custom160572_116*q_i*1_11"/>
  <p:tag name="KSO_WM_UNIT_CLEAR" val="1"/>
  <p:tag name="KSO_WM_UNIT_LAYERLEVEL" val="1_1"/>
  <p:tag name="KSO_WM_DIAGRAM_GROUP_CODE" val="q1-1"/>
  <p:tag name="KSO_WM_UNIT_TEXT_FILL_FORE_SCHEMECOLOR_INDEX" val="14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AG_VERSION" val="1.0"/>
  <p:tag name="KSO_WM_BEAUTIFY_FLAG" val="#wm#"/>
  <p:tag name="KSO_WM_TEMPLATE_CATEGORY" val="diagram"/>
  <p:tag name="KSO_WM_TEMPLATE_INDEX" val="20169554"/>
  <p:tag name="KSO_WM_UNIT_TYPE" val="q_h_i"/>
  <p:tag name="KSO_WM_UNIT_INDEX" val="1_3_1"/>
  <p:tag name="KSO_WM_UNIT_ID" val="diagram20169554_3*q_h_i*1_3_1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AG_VERSION" val="1.0"/>
  <p:tag name="KSO_WM_BEAUTIFY_FLAG" val="#wm#"/>
  <p:tag name="KSO_WM_TEMPLATE_CATEGORY" val="diagram"/>
  <p:tag name="KSO_WM_TEMPLATE_INDEX" val="20169554"/>
  <p:tag name="KSO_WM_UNIT_TYPE" val="q_h_i"/>
  <p:tag name="KSO_WM_UNIT_INDEX" val="1_4_2"/>
  <p:tag name="KSO_WM_UNIT_ID" val="diagram20169554_3*q_h_i*1_4_2"/>
  <p:tag name="KSO_WM_UNIT_LAYERLEVEL" val="1_1_1"/>
  <p:tag name="KSO_WM_DIAGRAM_GROUP_CODE" val="q1-1"/>
  <p:tag name="KSO_WM_UNIT_TEXT_FILL_FORE_SCHEMECOLOR_INDEX" val="14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AG_VERSION" val="1.0"/>
  <p:tag name="KSO_WM_BEAUTIFY_FLAG" val="#wm#"/>
  <p:tag name="KSO_WM_TEMPLATE_CATEGORY" val="diagram"/>
  <p:tag name="KSO_WM_TEMPLATE_INDEX" val="20169554"/>
  <p:tag name="KSO_WM_UNIT_TYPE" val="q_h_i"/>
  <p:tag name="KSO_WM_UNIT_INDEX" val="1_3_2"/>
  <p:tag name="KSO_WM_UNIT_ID" val="diagram20169554_3*q_h_i*1_3_2"/>
  <p:tag name="KSO_WM_UNIT_LAYERLEVEL" val="1_1_1"/>
  <p:tag name="KSO_WM_DIAGRAM_GROUP_CODE" val="q1-1"/>
  <p:tag name="KSO_WM_UNIT_TEXT_FILL_FORE_SCHEMECOLOR_INDEX" val="14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AG_VERSION" val="1.0"/>
  <p:tag name="KSO_WM_BEAUTIFY_FLAG" val="#wm#"/>
  <p:tag name="KSO_WM_TEMPLATE_CATEGORY" val="diagram"/>
  <p:tag name="KSO_WM_TEMPLATE_INDEX" val="20169554"/>
  <p:tag name="KSO_WM_UNIT_TYPE" val="q_h_i"/>
  <p:tag name="KSO_WM_UNIT_INDEX" val="1_1_1"/>
  <p:tag name="KSO_WM_UNIT_ID" val="diagram20169554_3*q_h_i*1_1_1"/>
  <p:tag name="KSO_WM_UNIT_LAYERLEVEL" val="1_1_1"/>
  <p:tag name="KSO_WM_DIAGRAM_GROUP_CODE" val="q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AG_VERSION" val="1.0"/>
  <p:tag name="KSO_WM_BEAUTIFY_FLAG" val="#wm#"/>
  <p:tag name="KSO_WM_TEMPLATE_CATEGORY" val="diagram"/>
  <p:tag name="KSO_WM_TEMPLATE_INDEX" val="20169554"/>
  <p:tag name="KSO_WM_UNIT_TYPE" val="q_h_i"/>
  <p:tag name="KSO_WM_UNIT_INDEX" val="1_1_2"/>
  <p:tag name="KSO_WM_UNIT_ID" val="diagram20169554_3*q_h_i*1_1_2"/>
  <p:tag name="KSO_WM_UNIT_LAYERLEVEL" val="1_1_1"/>
  <p:tag name="KSO_WM_DIAGRAM_GROUP_CODE" val="q1-1"/>
  <p:tag name="KSO_WM_UNIT_TEXT_FILL_FORE_SCHEMECOLOR_INDEX" val="14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AG_VERSION" val="1.0"/>
  <p:tag name="KSO_WM_BEAUTIFY_FLAG" val="#wm#"/>
  <p:tag name="KSO_WM_TEMPLATE_CATEGORY" val="diagram"/>
  <p:tag name="KSO_WM_TEMPLATE_INDEX" val="20169554"/>
  <p:tag name="KSO_WM_UNIT_TYPE" val="q_h_i"/>
  <p:tag name="KSO_WM_UNIT_INDEX" val="1_2_1"/>
  <p:tag name="KSO_WM_UNIT_ID" val="diagram20169554_3*q_h_i*1_2_1"/>
  <p:tag name="KSO_WM_UNIT_LAYERLEVEL" val="1_1_1"/>
  <p:tag name="KSO_WM_DIAGRAM_GROUP_CODE" val="q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AG_VERSION" val="1.0"/>
  <p:tag name="KSO_WM_BEAUTIFY_FLAG" val="#wm#"/>
  <p:tag name="KSO_WM_TEMPLATE_CATEGORY" val="diagram"/>
  <p:tag name="KSO_WM_TEMPLATE_INDEX" val="20169554"/>
  <p:tag name="KSO_WM_UNIT_TYPE" val="q_h_i"/>
  <p:tag name="KSO_WM_UNIT_INDEX" val="1_2_2"/>
  <p:tag name="KSO_WM_UNIT_ID" val="diagram20169554_3*q_h_i*1_2_2"/>
  <p:tag name="KSO_WM_UNIT_LAYERLEVEL" val="1_1_1"/>
  <p:tag name="KSO_WM_DIAGRAM_GROUP_CODE" val="q1-1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376</Words>
  <Application>Microsoft Office PowerPoint</Application>
  <PresentationFormat>全屏显示(4:3)</PresentationFormat>
  <Paragraphs>142</Paragraphs>
  <Slides>29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32" baseType="lpstr">
      <vt:lpstr>Office 主题​​</vt:lpstr>
      <vt:lpstr>自定义设计方案</vt:lpstr>
      <vt:lpstr>1_自定义设计方案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找一找火字旁的字</vt:lpstr>
      <vt:lpstr>找一找四点底的字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你熟悉的食物中，还有哪些用到以上这些烹饪方法？</vt:lpstr>
      <vt:lpstr>幻灯片 29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pc05</dc:creator>
  <cp:lastModifiedBy>pha</cp:lastModifiedBy>
  <cp:revision>7</cp:revision>
  <dcterms:created xsi:type="dcterms:W3CDTF">2018-12-19T07:59:27Z</dcterms:created>
  <dcterms:modified xsi:type="dcterms:W3CDTF">2019-01-26T08:26:55Z</dcterms:modified>
</cp:coreProperties>
</file>