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58" r:id="rId4"/>
    <p:sldId id="259" r:id="rId5"/>
    <p:sldId id="277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8" r:id="rId15"/>
    <p:sldId id="270" r:id="rId16"/>
    <p:sldId id="276" r:id="rId17"/>
    <p:sldId id="279" r:id="rId18"/>
    <p:sldId id="267" r:id="rId19"/>
    <p:sldId id="272" r:id="rId20"/>
    <p:sldId id="273" r:id="rId21"/>
    <p:sldId id="275" r:id="rId22"/>
    <p:sldId id="280" r:id="rId2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  <a:srgbClr val="003399"/>
    <a:srgbClr val="0066FF"/>
    <a:srgbClr val="3333CC"/>
    <a:srgbClr val="0033CC"/>
    <a:srgbClr val="0000CC"/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4000" t="-4000" r="-3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375838" y="2708920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（     ）羊补（     ）</a:t>
            </a:r>
            <a:endParaRPr lang="zh-CN" altLang="en-US" sz="4000" dirty="0">
              <a:solidFill>
                <a:srgbClr val="0033CC"/>
              </a:solidFill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96940" y="2769934"/>
            <a:ext cx="3107063" cy="731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45250" y="2721114"/>
            <a:ext cx="782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亡</a:t>
            </a:r>
            <a:endParaRPr lang="zh-CN" altLang="en-US" sz="4000" dirty="0">
              <a:solidFill>
                <a:srgbClr val="0033CC"/>
              </a:solidFill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769934"/>
            <a:ext cx="3107063" cy="731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63788" y="841035"/>
            <a:ext cx="36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12   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寓</a:t>
            </a:r>
            <a:r>
              <a:rPr lang="zh-CN" altLang="en-US" sz="40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言两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则</a:t>
            </a:r>
            <a:endParaRPr lang="zh-CN" altLang="en-US" sz="40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563888" y="332655"/>
            <a:ext cx="603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err="1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yù</a:t>
            </a:r>
            <a:endParaRPr lang="zh-CN" altLang="en-US" sz="3600" dirty="0">
              <a:solidFill>
                <a:srgbClr val="0033CC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048709" y="339996"/>
            <a:ext cx="5912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err="1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zé</a:t>
            </a:r>
            <a:endParaRPr lang="zh-CN" altLang="en-US" sz="3600" dirty="0">
              <a:solidFill>
                <a:srgbClr val="0033CC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12904" y="1550396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一则（       ）</a:t>
            </a:r>
            <a:endParaRPr lang="zh-CN" altLang="en-US" sz="4000" dirty="0">
              <a:solidFill>
                <a:srgbClr val="0033CC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5736" y="3416806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       ？                 ？</a:t>
            </a:r>
            <a:endParaRPr lang="zh-CN" altLang="en-US" sz="4000" dirty="0">
              <a:solidFill>
                <a:srgbClr val="0033CC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37538" y="2721114"/>
            <a:ext cx="782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牢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43174" y="4643446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统编语文教材小学二年级下册第五单元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217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2" grpId="0"/>
      <p:bldP spid="4" grpId="0"/>
      <p:bldP spid="5" grpId="0"/>
      <p:bldP spid="6" grpId="0"/>
      <p:bldP spid="8" grpId="0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6207" y="1436003"/>
            <a:ext cx="45365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为什么牧羊人会丢两次羊？</a:t>
            </a:r>
            <a:endParaRPr lang="en-US" altLang="zh-CN" sz="2800" dirty="0" smtClean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28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为什么他后来再没丢羊？</a:t>
            </a:r>
            <a:endParaRPr lang="zh-CN" altLang="en-US" sz="28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539552" y="3020179"/>
            <a:ext cx="8208912" cy="584775"/>
            <a:chOff x="539552" y="3020179"/>
            <a:chExt cx="8208912" cy="584775"/>
          </a:xfrm>
        </p:grpSpPr>
        <p:sp>
          <p:nvSpPr>
            <p:cNvPr id="3" name="TextBox 2"/>
            <p:cNvSpPr txBox="1"/>
            <p:nvPr/>
          </p:nvSpPr>
          <p:spPr>
            <a:xfrm>
              <a:off x="539552" y="3020179"/>
              <a:ext cx="82089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dirty="0" smtClean="0">
                  <a:solidFill>
                    <a:srgbClr val="003399"/>
                  </a:solidFill>
                  <a:latin typeface="华文楷体" pitchFamily="2" charset="-122"/>
                  <a:ea typeface="华文楷体" pitchFamily="2" charset="-122"/>
                </a:rPr>
                <a:t>第一次丢羊         </a:t>
              </a:r>
              <a:r>
                <a:rPr lang="en-US" altLang="zh-CN" sz="3200" dirty="0">
                  <a:solidFill>
                    <a:srgbClr val="003399"/>
                  </a:solidFill>
                  <a:latin typeface="华文楷体" pitchFamily="2" charset="-122"/>
                  <a:ea typeface="华文楷体" pitchFamily="2" charset="-122"/>
                </a:rPr>
                <a:t> </a:t>
              </a:r>
              <a:r>
                <a:rPr lang="en-US" altLang="zh-CN" sz="3200" dirty="0" smtClean="0">
                  <a:solidFill>
                    <a:srgbClr val="003399"/>
                  </a:solidFill>
                  <a:latin typeface="华文楷体" pitchFamily="2" charset="-122"/>
                  <a:ea typeface="华文楷体" pitchFamily="2" charset="-122"/>
                </a:rPr>
                <a:t> </a:t>
              </a:r>
              <a:r>
                <a:rPr lang="zh-CN" altLang="en-US" sz="3200" dirty="0" smtClean="0">
                  <a:solidFill>
                    <a:srgbClr val="003399"/>
                  </a:solidFill>
                  <a:latin typeface="华文楷体" pitchFamily="2" charset="-122"/>
                  <a:ea typeface="华文楷体" pitchFamily="2" charset="-122"/>
                </a:rPr>
                <a:t>第二次丢羊          没有丢羊</a:t>
              </a:r>
              <a:endParaRPr lang="zh-CN" altLang="en-US" sz="32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endParaRPr>
            </a:p>
          </p:txBody>
        </p:sp>
        <p:cxnSp>
          <p:nvCxnSpPr>
            <p:cNvPr id="5" name="直接箭头连接符 4"/>
            <p:cNvCxnSpPr/>
            <p:nvPr/>
          </p:nvCxnSpPr>
          <p:spPr>
            <a:xfrm>
              <a:off x="2771800" y="3321159"/>
              <a:ext cx="100811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箭头连接符 5"/>
            <p:cNvCxnSpPr/>
            <p:nvPr/>
          </p:nvCxnSpPr>
          <p:spPr>
            <a:xfrm>
              <a:off x="5864251" y="3336221"/>
              <a:ext cx="100811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/>
          <p:cNvSpPr txBox="1"/>
          <p:nvPr/>
        </p:nvSpPr>
        <p:spPr>
          <a:xfrm>
            <a:off x="2404681" y="3604954"/>
            <a:ext cx="1742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没有及时补救</a:t>
            </a:r>
            <a:endParaRPr lang="zh-CN" altLang="en-US" sz="2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90882" y="2863240"/>
            <a:ext cx="574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？</a:t>
            </a:r>
            <a:endParaRPr lang="zh-CN" altLang="en-US" sz="2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29489" y="2863240"/>
            <a:ext cx="574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？</a:t>
            </a:r>
            <a:endParaRPr lang="zh-CN" altLang="en-US" sz="2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96135" y="3598195"/>
            <a:ext cx="1742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及时补救</a:t>
            </a:r>
            <a:endParaRPr lang="zh-CN" altLang="en-US" sz="2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说一说</a:t>
            </a:r>
            <a:endParaRPr lang="zh-CN" altLang="en-US" sz="32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012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132856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生活中，你见过类似“亡羊补牢”的事例吗？</a:t>
            </a:r>
            <a:endParaRPr lang="zh-CN" altLang="en-US" sz="4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说一说</a:t>
            </a:r>
            <a:endParaRPr lang="zh-CN" altLang="en-US" sz="32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994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87824" y="980728"/>
            <a:ext cx="36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12   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寓言两则</a:t>
            </a:r>
            <a:endParaRPr lang="zh-CN" altLang="en-US" sz="4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14273" y="2276872"/>
            <a:ext cx="691276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寓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言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两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则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亡</a:t>
            </a:r>
            <a:r>
              <a:rPr lang="zh-CN" altLang="en-US" sz="40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羊补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牢</a:t>
            </a:r>
            <a:endParaRPr lang="en-US" altLang="zh-CN" sz="40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endParaRPr lang="en-US" altLang="zh-CN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40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羊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圈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窟窿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钻</a:t>
            </a:r>
            <a:r>
              <a:rPr lang="zh-CN" altLang="en-US" sz="40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进去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叼</a:t>
            </a:r>
            <a:r>
              <a:rPr lang="zh-CN" altLang="en-US" sz="40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走了</a:t>
            </a:r>
            <a:endParaRPr lang="en-US" altLang="zh-CN" sz="4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  <a:p>
            <a:endParaRPr lang="en-US" altLang="zh-CN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40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街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坊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后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悔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从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此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结结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实实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读一读</a:t>
            </a:r>
            <a:endParaRPr lang="zh-CN" altLang="en-US" sz="32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0424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2047" y="2361074"/>
            <a:ext cx="4312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揠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苗助长</a:t>
            </a:r>
            <a:endParaRPr lang="zh-CN" altLang="en-US" sz="4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1308" y="1960384"/>
            <a:ext cx="5270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err="1">
                <a:solidFill>
                  <a:srgbClr val="003399"/>
                </a:solidFill>
              </a:rPr>
              <a:t>yà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7824" y="980728"/>
            <a:ext cx="36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12   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寓言两则</a:t>
            </a:r>
            <a:endParaRPr lang="zh-CN" altLang="en-US" sz="4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219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2721114"/>
            <a:ext cx="7298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焦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急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筋疲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力尽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喘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气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一大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截</a:t>
            </a:r>
            <a:endParaRPr lang="zh-CN" altLang="en-US" sz="40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读一读</a:t>
            </a:r>
            <a:endParaRPr lang="zh-CN" altLang="en-US" sz="32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415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484784"/>
            <a:ext cx="763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古时候有个人，他巴望自己田里的禾苗长得快些，天天到田边去看。可是，一天，两天，三天，禾苗好像一点儿也没有长高。他在田边焦急地转来转去，自言自语地说</a:t>
            </a:r>
            <a:r>
              <a:rPr lang="en-US" altLang="zh-CN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:</a:t>
            </a:r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“我得想个办法帮它们长。”</a:t>
            </a:r>
            <a:endParaRPr lang="zh-CN" altLang="en-US" sz="36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读一读</a:t>
            </a:r>
            <a:endParaRPr lang="zh-CN" altLang="en-US" sz="32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939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484784"/>
            <a:ext cx="763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zh-CN" altLang="en-US" sz="36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古时候有个人，他巴望自己田里的禾苗长得快些，天天到田边去看。可是，一天，两天，三天，禾苗好像一点儿也没有长高。他在田边焦急地转来转去，自言自语地说</a:t>
            </a:r>
            <a:r>
              <a:rPr lang="en-US" altLang="zh-CN" sz="36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:</a:t>
            </a:r>
            <a:r>
              <a:rPr lang="zh-CN" altLang="en-US" sz="36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“我得想个办法帮它们长。”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1600" y="552237"/>
            <a:ext cx="3888432" cy="46166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你读到一个怎样的种田人？</a:t>
            </a:r>
            <a:endParaRPr lang="zh-CN" altLang="en-US" sz="24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526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484784"/>
            <a:ext cx="763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古时候有个人，他</a:t>
            </a:r>
            <a:r>
              <a:rPr lang="zh-CN" altLang="en-US" sz="36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巴望</a:t>
            </a:r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自己田里的禾苗长得快些，</a:t>
            </a:r>
            <a:r>
              <a:rPr lang="zh-CN" altLang="en-US" sz="36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天天</a:t>
            </a:r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到田边去看。可是，</a:t>
            </a:r>
            <a:r>
              <a:rPr lang="zh-CN" altLang="en-US" sz="36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一天，两天，三天，禾苗好像一点儿也没有长高</a:t>
            </a:r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。他在田边</a:t>
            </a:r>
            <a:r>
              <a:rPr lang="zh-CN" altLang="en-US" sz="36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焦急</a:t>
            </a:r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地</a:t>
            </a:r>
            <a:r>
              <a:rPr lang="zh-CN" altLang="en-US" sz="36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转来转去</a:t>
            </a:r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，自言自语地说</a:t>
            </a:r>
            <a:r>
              <a:rPr lang="en-US" altLang="zh-CN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:</a:t>
            </a:r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“我得想个办法帮它们长。”</a:t>
            </a:r>
            <a:endParaRPr lang="zh-CN" altLang="en-US" sz="36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552237"/>
            <a:ext cx="3888432" cy="46166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你读到一个怎样的种田人？</a:t>
            </a:r>
            <a:endParaRPr lang="zh-CN" altLang="en-US" sz="24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069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052736"/>
            <a:ext cx="7776864" cy="4524315"/>
          </a:xfrm>
          <a:prstGeom prst="rect">
            <a:avLst/>
          </a:prstGeom>
          <a:noFill/>
          <a:ln w="28575">
            <a:solidFill>
              <a:srgbClr val="0033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en-US" altLang="zh-CN" sz="2400" dirty="0" smtClean="0">
                <a:solidFill>
                  <a:srgbClr val="003399"/>
                </a:solidFill>
                <a:latin typeface="+mn-ea"/>
              </a:rPr>
              <a:t>《</a:t>
            </a:r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揠苗助长</a:t>
            </a:r>
            <a:r>
              <a:rPr lang="en-US" altLang="zh-CN" sz="2400" dirty="0" smtClean="0">
                <a:solidFill>
                  <a:srgbClr val="003399"/>
                </a:solidFill>
                <a:latin typeface="+mn-ea"/>
              </a:rPr>
              <a:t>》</a:t>
            </a:r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学习单</a:t>
            </a:r>
            <a:endParaRPr lang="en-US" altLang="zh-CN" sz="2400" dirty="0" smtClean="0">
              <a:solidFill>
                <a:srgbClr val="003399"/>
              </a:solidFill>
              <a:latin typeface="+mn-ea"/>
            </a:endParaRPr>
          </a:p>
          <a:p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比一比两个句子有什么不同</a:t>
            </a:r>
            <a:r>
              <a:rPr lang="zh-CN" altLang="en-US" sz="2800" dirty="0" smtClean="0">
                <a:solidFill>
                  <a:srgbClr val="003399"/>
                </a:solidFill>
                <a:latin typeface="+mn-ea"/>
              </a:rPr>
              <a:t>。</a:t>
            </a:r>
            <a:endParaRPr lang="en-US" altLang="zh-CN" sz="2800" dirty="0" smtClean="0">
              <a:solidFill>
                <a:srgbClr val="003399"/>
              </a:solidFill>
              <a:latin typeface="+mn-ea"/>
            </a:endParaRPr>
          </a:p>
          <a:p>
            <a:endParaRPr lang="en-US" altLang="zh-CN" sz="28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28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他在田边转来转去。</a:t>
            </a:r>
            <a:endParaRPr lang="en-US" altLang="zh-CN" sz="2800" dirty="0" smtClean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28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他在田边焦急地转来转去。</a:t>
            </a:r>
            <a:endParaRPr lang="en-US" altLang="zh-CN" sz="2800" dirty="0" smtClean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  <a:p>
            <a:endParaRPr lang="en-US" altLang="zh-CN" sz="28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en-US" altLang="zh-CN" sz="2400" dirty="0" smtClean="0">
                <a:solidFill>
                  <a:srgbClr val="003399"/>
                </a:solidFill>
                <a:latin typeface="+mn-ea"/>
              </a:rPr>
              <a:t>1.</a:t>
            </a:r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读一读，用横线画出两个句子的相同部分。</a:t>
            </a:r>
            <a:endParaRPr lang="en-US" altLang="zh-CN" sz="2400" dirty="0" smtClean="0">
              <a:solidFill>
                <a:srgbClr val="003399"/>
              </a:solidFill>
              <a:latin typeface="+mn-ea"/>
            </a:endParaRPr>
          </a:p>
          <a:p>
            <a:r>
              <a:rPr lang="en-US" altLang="zh-CN" sz="2400" dirty="0" smtClean="0">
                <a:solidFill>
                  <a:srgbClr val="003399"/>
                </a:solidFill>
                <a:latin typeface="+mn-ea"/>
              </a:rPr>
              <a:t>2.</a:t>
            </a:r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回忆一下，我们学过的完整句有哪三种形式。想一想，这两个句子属于哪一种。</a:t>
            </a:r>
            <a:endParaRPr lang="en-US" altLang="zh-CN" sz="2400" dirty="0" smtClean="0">
              <a:solidFill>
                <a:srgbClr val="003399"/>
              </a:solidFill>
              <a:latin typeface="+mn-ea"/>
            </a:endParaRPr>
          </a:p>
          <a:p>
            <a:r>
              <a:rPr lang="en-US" altLang="zh-CN" sz="2400" dirty="0" smtClean="0">
                <a:solidFill>
                  <a:srgbClr val="003399"/>
                </a:solidFill>
                <a:latin typeface="+mn-ea"/>
              </a:rPr>
              <a:t>3.</a:t>
            </a:r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圈画出不同部分，读一读，想一想，你感受到了什么？</a:t>
            </a:r>
            <a:endParaRPr lang="en-US" altLang="zh-CN" sz="2400" dirty="0" smtClean="0">
              <a:solidFill>
                <a:srgbClr val="003399"/>
              </a:solidFill>
              <a:latin typeface="+mn-ea"/>
            </a:endParaRPr>
          </a:p>
          <a:p>
            <a:r>
              <a:rPr lang="en-US" altLang="zh-CN" sz="2400" dirty="0" smtClean="0">
                <a:solidFill>
                  <a:srgbClr val="003399"/>
                </a:solidFill>
                <a:latin typeface="+mn-ea"/>
              </a:rPr>
              <a:t>4.</a:t>
            </a:r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小组内说一说自己的感受。</a:t>
            </a:r>
            <a:endParaRPr lang="zh-CN" altLang="en-US" sz="2400" dirty="0">
              <a:solidFill>
                <a:srgbClr val="003399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497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988840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一天，他终于想出了办法，就急忙跑到田里，把禾苗一棵一棵往高里拔。从中午一直忙到太阳落山，弄得</a:t>
            </a:r>
            <a:r>
              <a:rPr lang="zh-CN" altLang="en-US" sz="36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筋疲力尽</a:t>
            </a:r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。</a:t>
            </a:r>
            <a:endParaRPr lang="zh-CN" altLang="en-US" sz="36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说一</a:t>
            </a:r>
            <a:r>
              <a:rPr lang="zh-CN" altLang="en-US" sz="32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说</a:t>
            </a:r>
          </a:p>
        </p:txBody>
      </p:sp>
    </p:spTree>
    <p:extLst>
      <p:ext uri="{BB962C8B-B14F-4D97-AF65-F5344CB8AC3E}">
        <p14:creationId xmlns:p14="http://schemas.microsoft.com/office/powerpoint/2010/main" xmlns="" val="142964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timgsa.baidu.com/timg?image&amp;quality=80&amp;size=b9999_10000&amp;sec=1545925403449&amp;di=550219dfc5f33016ac5e862e1fb314a1&amp;imgtype=0&amp;src=http%3A%2F%2Fimg01.51edu.com%2Fuploadfile%2F20160824%2F147203139497138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4" y="99156"/>
            <a:ext cx="2895559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timgsa.baidu.com/timg?image&amp;quality=80&amp;size=b9999_10000&amp;sec=1545925516716&amp;di=a47e092ca5021438c2b0b382962576ab&amp;imgtype=0&amp;src=http%3A%2F%2Fedit.taozhi.cn%2F_Upload%2FCKFiles%2Fimages%2F2013120209290125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56198"/>
            <a:ext cx="3096344" cy="2600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timgsa.baidu.com/timg?image&amp;quality=80&amp;size=b9999_10000&amp;sec=1545925616254&amp;di=70c6e84a8db7be0435072a7dc029d992&amp;imgtype=0&amp;src=http%3A%2F%2Fs13.sinaimg.cn%2Fbmiddle%2F0030V46Vzy6Yw1AxPjKac%2669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56198"/>
            <a:ext cx="3096344" cy="25041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580112" y="115045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24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乌鸦喝水</a:t>
            </a:r>
            <a:r>
              <a:rPr lang="en-US" altLang="zh-CN" sz="24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》</a:t>
            </a:r>
            <a:endParaRPr lang="zh-CN" altLang="en-US" sz="2400" dirty="0">
              <a:solidFill>
                <a:srgbClr val="0033CC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5334013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24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坐井观天</a:t>
            </a:r>
            <a:r>
              <a:rPr lang="en-US" altLang="zh-CN" sz="24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》</a:t>
            </a:r>
            <a:endParaRPr lang="zh-CN" altLang="en-US" sz="2400" dirty="0">
              <a:solidFill>
                <a:srgbClr val="0033CC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8" y="5334011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24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刻舟求剑</a:t>
            </a:r>
            <a:r>
              <a:rPr lang="en-US" altLang="zh-CN" sz="24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》</a:t>
            </a:r>
            <a:endParaRPr lang="zh-CN" altLang="en-US" sz="2400" dirty="0">
              <a:solidFill>
                <a:srgbClr val="0033CC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525" y="3501008"/>
            <a:ext cx="1404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寓</a:t>
            </a:r>
            <a:r>
              <a:rPr lang="zh-CN" altLang="en-US" sz="4800" b="1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言</a:t>
            </a:r>
            <a:endParaRPr lang="zh-CN" altLang="en-US" sz="4800" b="1" dirty="0">
              <a:solidFill>
                <a:srgbClr val="0033CC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837362" y="3068960"/>
            <a:ext cx="5982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dirty="0" err="1">
                <a:solidFill>
                  <a:srgbClr val="0033CC"/>
                </a:solidFill>
              </a:rPr>
              <a:t>yù</a:t>
            </a:r>
            <a:endParaRPr lang="zh-CN" altLang="en-US" sz="3200" dirty="0">
              <a:solidFill>
                <a:srgbClr val="0033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忆</a:t>
            </a:r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一</a:t>
            </a:r>
            <a:r>
              <a:rPr lang="zh-CN" altLang="en-US" sz="32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忆</a:t>
            </a:r>
          </a:p>
        </p:txBody>
      </p:sp>
    </p:spTree>
    <p:extLst>
      <p:ext uri="{BB962C8B-B14F-4D97-AF65-F5344CB8AC3E}">
        <p14:creationId xmlns:p14="http://schemas.microsoft.com/office/powerpoint/2010/main" xmlns="" val="1586034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060848"/>
            <a:ext cx="8064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他回到家里，</a:t>
            </a:r>
            <a:r>
              <a:rPr lang="zh-CN" altLang="en-US" sz="36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一边喘气一边说</a:t>
            </a:r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：</a:t>
            </a:r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“今天可把我累坏了</a:t>
            </a:r>
            <a:r>
              <a:rPr lang="en-US" altLang="zh-CN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!</a:t>
            </a:r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力气总算没白费，禾苗都长高了一大截。”</a:t>
            </a:r>
            <a:endParaRPr lang="zh-CN" altLang="en-US" sz="36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读一读</a:t>
            </a:r>
            <a:endParaRPr lang="zh-CN" altLang="en-US" sz="32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448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2085" y="1604699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种田人那么关心自己的禾苗，为什么禾苗都枯死了？</a:t>
            </a:r>
            <a:endParaRPr lang="zh-CN" altLang="en-US" sz="36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2085" y="3284984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生活中，你见过类似“揠苗助长”的事例吗？</a:t>
            </a:r>
            <a:endParaRPr lang="zh-CN" altLang="en-US" sz="36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说一说</a:t>
            </a:r>
            <a:endParaRPr lang="zh-CN" altLang="en-US" sz="32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657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4869160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课件制作：重庆市大渡口区公民小学  杨晓霞</a:t>
            </a:r>
            <a:endParaRPr lang="zh-CN" altLang="en-US" sz="24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5736" y="1981826"/>
            <a:ext cx="39713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谢谢！</a:t>
            </a:r>
            <a:endParaRPr lang="zh-CN" altLang="en-US" sz="6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15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73097" y="1988840"/>
            <a:ext cx="69127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羊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圈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窟窿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钻</a:t>
            </a:r>
            <a:r>
              <a:rPr lang="zh-CN" altLang="en-US" sz="4000" dirty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进去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叼</a:t>
            </a:r>
            <a:r>
              <a:rPr lang="zh-CN" altLang="en-US" sz="4000" dirty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走了</a:t>
            </a:r>
            <a:endParaRPr lang="en-US" altLang="zh-CN" sz="4000" dirty="0">
              <a:solidFill>
                <a:srgbClr val="0033CC"/>
              </a:solidFill>
              <a:latin typeface="华文楷体" pitchFamily="2" charset="-122"/>
              <a:ea typeface="华文楷体" pitchFamily="2" charset="-122"/>
            </a:endParaRPr>
          </a:p>
          <a:p>
            <a:endParaRPr lang="en-US" altLang="zh-CN" sz="40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4000" dirty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街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坊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后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悔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4000" dirty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从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此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4000" dirty="0">
                <a:solidFill>
                  <a:srgbClr val="0033CC"/>
                </a:solidFill>
                <a:latin typeface="华文楷体" pitchFamily="2" charset="-122"/>
                <a:ea typeface="华文楷体" pitchFamily="2" charset="-122"/>
              </a:rPr>
              <a:t>结结</a:t>
            </a:r>
            <a:r>
              <a:rPr lang="zh-CN" altLang="en-US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实实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读一读</a:t>
            </a:r>
            <a:endParaRPr lang="zh-CN" altLang="en-US" sz="32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9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722285"/>
            <a:ext cx="79208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从前有个人，养了几只羊。一天早上，他去放羊，发现羊少了一只。原来羊圈破了个窟窿，夜里狼从窟窿钻进去，把羊叼走了。</a:t>
            </a:r>
            <a:endParaRPr lang="zh-CN" altLang="en-US" sz="4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读一读</a:t>
            </a:r>
            <a:endParaRPr lang="zh-CN" altLang="en-US" sz="32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328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722285"/>
            <a:ext cx="79208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从前有个人，养了几只羊。一天早上，他去放羊，发现羊少了一只。原来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羊圈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破了个窟窿，夜里狼从窟窿钻进去，把羊叼走了。</a:t>
            </a:r>
            <a:endParaRPr lang="zh-CN" altLang="en-US" sz="4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圆角矩形标注 2"/>
          <p:cNvSpPr/>
          <p:nvPr/>
        </p:nvSpPr>
        <p:spPr>
          <a:xfrm>
            <a:off x="3419872" y="4509120"/>
            <a:ext cx="3816424" cy="1728192"/>
          </a:xfrm>
          <a:prstGeom prst="wedgeRoundRectCallout">
            <a:avLst>
              <a:gd name="adj1" fmla="val -46636"/>
              <a:gd name="adj2" fmla="val -10284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649316"/>
            <a:ext cx="2232248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917777" y="4509120"/>
            <a:ext cx="12961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猪</a:t>
            </a:r>
            <a:r>
              <a:rPr lang="zh-CN" altLang="en-US" sz="36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圈  </a:t>
            </a:r>
            <a:endParaRPr lang="en-US" altLang="zh-CN" sz="36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鸡</a:t>
            </a:r>
            <a:r>
              <a:rPr lang="zh-CN" altLang="en-US" sz="36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圈  </a:t>
            </a:r>
            <a:endParaRPr lang="en-US" altLang="zh-CN" sz="36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6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牛</a:t>
            </a:r>
            <a:r>
              <a:rPr lang="zh-CN" altLang="en-US" sz="36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圈</a:t>
            </a:r>
            <a:endParaRPr lang="zh-CN" altLang="en-US" sz="36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读一读</a:t>
            </a:r>
            <a:endParaRPr lang="zh-CN" altLang="en-US" sz="32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25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4529" y="2132856"/>
            <a:ext cx="7560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原来羊圈破了个窟窿，夜里狼从窟窿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钻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进去，把羊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叼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走了。</a:t>
            </a:r>
            <a:endParaRPr lang="zh-CN" altLang="en-US" sz="4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做一</a:t>
            </a:r>
            <a:r>
              <a:rPr lang="zh-CN" altLang="en-US" sz="32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做</a:t>
            </a:r>
          </a:p>
        </p:txBody>
      </p:sp>
    </p:spTree>
    <p:extLst>
      <p:ext uri="{BB962C8B-B14F-4D97-AF65-F5344CB8AC3E}">
        <p14:creationId xmlns:p14="http://schemas.microsoft.com/office/powerpoint/2010/main" xmlns="" val="112730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844824"/>
            <a:ext cx="75608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街坊劝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他说：“赶紧把羊圈修一修，堵上那个窟窿吧！”</a:t>
            </a:r>
            <a:endParaRPr lang="en-US" altLang="zh-CN" sz="4000" dirty="0" smtClean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en-US" altLang="zh-CN" sz="40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zh-CN" altLang="en-US" sz="40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他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说：“羊已经丢了，还修羊圈干什么？”</a:t>
            </a:r>
            <a:endParaRPr lang="zh-CN" altLang="en-US" sz="40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552237"/>
            <a:ext cx="1440160" cy="584775"/>
          </a:xfrm>
          <a:prstGeom prst="rect">
            <a:avLst/>
          </a:prstGeom>
          <a:solidFill>
            <a:srgbClr val="3366CC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读一读</a:t>
            </a:r>
            <a:endParaRPr lang="zh-CN" altLang="en-US" sz="32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29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064925"/>
            <a:ext cx="7848872" cy="4524315"/>
          </a:xfrm>
          <a:prstGeom prst="rect">
            <a:avLst/>
          </a:prstGeom>
          <a:noFill/>
          <a:ln w="28575">
            <a:solidFill>
              <a:srgbClr val="0033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en-US" altLang="zh-CN" sz="2400" dirty="0" smtClean="0">
                <a:solidFill>
                  <a:srgbClr val="003399"/>
                </a:solidFill>
                <a:latin typeface="+mn-ea"/>
              </a:rPr>
              <a:t>《</a:t>
            </a:r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亡羊补牢</a:t>
            </a:r>
            <a:r>
              <a:rPr lang="en-US" altLang="zh-CN" sz="2400" dirty="0" smtClean="0">
                <a:solidFill>
                  <a:srgbClr val="003399"/>
                </a:solidFill>
                <a:latin typeface="+mn-ea"/>
              </a:rPr>
              <a:t>》</a:t>
            </a:r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学习单</a:t>
            </a:r>
            <a:endParaRPr lang="en-US" altLang="zh-CN" sz="2400" dirty="0" smtClean="0">
              <a:solidFill>
                <a:srgbClr val="003399"/>
              </a:solidFill>
              <a:latin typeface="+mn-ea"/>
            </a:endParaRPr>
          </a:p>
          <a:p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比一比两个句子有什么不同</a:t>
            </a:r>
            <a:r>
              <a:rPr lang="zh-CN" altLang="en-US" sz="2800" dirty="0" smtClean="0">
                <a:solidFill>
                  <a:srgbClr val="003399"/>
                </a:solidFill>
                <a:latin typeface="+mn-ea"/>
              </a:rPr>
              <a:t>。</a:t>
            </a:r>
            <a:endParaRPr lang="en-US" altLang="zh-CN" sz="2800" dirty="0" smtClean="0">
              <a:solidFill>
                <a:srgbClr val="003399"/>
              </a:solidFill>
              <a:latin typeface="+mn-ea"/>
            </a:endParaRPr>
          </a:p>
          <a:p>
            <a:endParaRPr lang="en-US" altLang="zh-CN" sz="28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28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他堵上那个窟窿，把羊圈修得结结实实的。</a:t>
            </a:r>
            <a:endParaRPr lang="en-US" altLang="zh-CN" sz="2800" dirty="0" smtClean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2800" dirty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他</a:t>
            </a:r>
            <a:r>
              <a:rPr lang="zh-CN" altLang="en-US" sz="28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赶紧堵上那个窟窿，把羊圈修得结结实实的。</a:t>
            </a:r>
            <a:endParaRPr lang="en-US" altLang="zh-CN" sz="2800" dirty="0" smtClean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  <a:p>
            <a:endParaRPr lang="en-US" altLang="zh-CN" sz="2800" dirty="0">
              <a:solidFill>
                <a:srgbClr val="003399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en-US" altLang="zh-CN" sz="2400" dirty="0" smtClean="0">
                <a:solidFill>
                  <a:srgbClr val="003399"/>
                </a:solidFill>
                <a:latin typeface="+mn-ea"/>
              </a:rPr>
              <a:t>1.</a:t>
            </a:r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读一读，用横线画出两个句子的相同部分。</a:t>
            </a:r>
            <a:endParaRPr lang="en-US" altLang="zh-CN" sz="2400" dirty="0" smtClean="0">
              <a:solidFill>
                <a:srgbClr val="003399"/>
              </a:solidFill>
              <a:latin typeface="+mn-ea"/>
            </a:endParaRPr>
          </a:p>
          <a:p>
            <a:r>
              <a:rPr lang="en-US" altLang="zh-CN" sz="2400" dirty="0" smtClean="0">
                <a:solidFill>
                  <a:srgbClr val="003399"/>
                </a:solidFill>
                <a:latin typeface="+mn-ea"/>
              </a:rPr>
              <a:t>2.</a:t>
            </a:r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回忆一下，我们学过的完整句有哪三种形式。想一想，这两个句子属于哪一种。</a:t>
            </a:r>
            <a:endParaRPr lang="en-US" altLang="zh-CN" sz="2400" dirty="0" smtClean="0">
              <a:solidFill>
                <a:srgbClr val="003399"/>
              </a:solidFill>
              <a:latin typeface="+mn-ea"/>
            </a:endParaRPr>
          </a:p>
          <a:p>
            <a:r>
              <a:rPr lang="en-US" altLang="zh-CN" sz="2400" dirty="0" smtClean="0">
                <a:solidFill>
                  <a:srgbClr val="003399"/>
                </a:solidFill>
                <a:latin typeface="+mn-ea"/>
              </a:rPr>
              <a:t>3.</a:t>
            </a:r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圈画出不同部分，读一读，想一想，你感受到了什么？</a:t>
            </a:r>
            <a:endParaRPr lang="en-US" altLang="zh-CN" sz="2400" dirty="0" smtClean="0">
              <a:solidFill>
                <a:srgbClr val="003399"/>
              </a:solidFill>
              <a:latin typeface="+mn-ea"/>
            </a:endParaRPr>
          </a:p>
          <a:p>
            <a:r>
              <a:rPr lang="en-US" altLang="zh-CN" sz="2400" dirty="0" smtClean="0">
                <a:solidFill>
                  <a:srgbClr val="003399"/>
                </a:solidFill>
                <a:latin typeface="+mn-ea"/>
              </a:rPr>
              <a:t>4.</a:t>
            </a:r>
            <a:r>
              <a:rPr lang="zh-CN" altLang="en-US" sz="2400" dirty="0" smtClean="0">
                <a:solidFill>
                  <a:srgbClr val="003399"/>
                </a:solidFill>
                <a:latin typeface="+mn-ea"/>
              </a:rPr>
              <a:t>小组内说一说自己的感受。</a:t>
            </a:r>
            <a:endParaRPr lang="zh-CN" altLang="en-US" sz="2400" dirty="0">
              <a:solidFill>
                <a:srgbClr val="003399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44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1297805"/>
            <a:ext cx="41764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亡</a:t>
            </a:r>
            <a:r>
              <a:rPr lang="zh-CN" altLang="en-US" sz="4000" dirty="0" smtClean="0">
                <a:solidFill>
                  <a:srgbClr val="003399"/>
                </a:solidFill>
                <a:latin typeface="华文楷体" pitchFamily="2" charset="-122"/>
                <a:ea typeface="华文楷体" pitchFamily="2" charset="-122"/>
              </a:rPr>
              <a:t>羊补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牢</a:t>
            </a:r>
            <a:endParaRPr lang="en-US" altLang="zh-CN" sz="40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en-US" altLang="zh-CN" sz="40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？        ？</a:t>
            </a:r>
            <a:endParaRPr lang="zh-CN" altLang="en-US" sz="40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2611926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丢失    羊圈</a:t>
            </a:r>
            <a:endParaRPr lang="zh-CN" altLang="en-US" sz="40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471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822</Words>
  <Application>Microsoft Office PowerPoint</Application>
  <PresentationFormat>全屏显示(4:3)</PresentationFormat>
  <Paragraphs>91</Paragraphs>
  <Slides>22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pha</cp:lastModifiedBy>
  <cp:revision>26</cp:revision>
  <dcterms:created xsi:type="dcterms:W3CDTF">2018-12-27T12:50:07Z</dcterms:created>
  <dcterms:modified xsi:type="dcterms:W3CDTF">2019-01-26T08:39:24Z</dcterms:modified>
</cp:coreProperties>
</file>