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79" r:id="rId3"/>
    <p:sldId id="257" r:id="rId4"/>
    <p:sldId id="261" r:id="rId5"/>
    <p:sldId id="259" r:id="rId6"/>
    <p:sldId id="260" r:id="rId7"/>
    <p:sldId id="278" r:id="rId8"/>
    <p:sldId id="262" r:id="rId9"/>
    <p:sldId id="263" r:id="rId10"/>
    <p:sldId id="281" r:id="rId11"/>
    <p:sldId id="268" r:id="rId12"/>
    <p:sldId id="264" r:id="rId13"/>
    <p:sldId id="265" r:id="rId14"/>
    <p:sldId id="267" r:id="rId15"/>
    <p:sldId id="266" r:id="rId16"/>
    <p:sldId id="269" r:id="rId17"/>
    <p:sldId id="282" r:id="rId18"/>
    <p:sldId id="283" r:id="rId19"/>
    <p:sldId id="270" r:id="rId20"/>
    <p:sldId id="271" r:id="rId21"/>
    <p:sldId id="272" r:id="rId22"/>
    <p:sldId id="273" r:id="rId23"/>
    <p:sldId id="274" r:id="rId24"/>
    <p:sldId id="275" r:id="rId25"/>
    <p:sldId id="277" r:id="rId26"/>
    <p:sldId id="284" r:id="rId27"/>
    <p:sldId id="306" r:id="rId2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28650" y="2323465"/>
            <a:ext cx="1153731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>
                <a:solidFill>
                  <a:schemeClr val="bg1"/>
                </a:solidFill>
                <a:latin typeface="方正大标宋简体" panose="02010601030101010101" charset="-122"/>
                <a:ea typeface="方正大标宋简体" panose="02010601030101010101" charset="-122"/>
              </a:rPr>
              <a:t>18.</a:t>
            </a:r>
            <a:r>
              <a:rPr lang="zh-CN" altLang="en-US" sz="8800" b="1">
                <a:solidFill>
                  <a:schemeClr val="bg1"/>
                </a:solidFill>
                <a:latin typeface="方正大标宋简体" panose="02010601030101010101" charset="-122"/>
                <a:ea typeface="方正大标宋简体" panose="02010601030101010101" charset="-122"/>
              </a:rPr>
              <a:t>太空生活趣事多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44475" y="240030"/>
            <a:ext cx="848846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统</a:t>
            </a:r>
            <a:r>
              <a:rPr lang="zh-CN" altLang="en-US" sz="36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编语文教材小学二</a:t>
            </a: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年级下</a:t>
            </a:r>
            <a:r>
              <a:rPr lang="zh-CN" altLang="en-US" sz="36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册第六单元</a:t>
            </a:r>
            <a:endParaRPr lang="zh-CN" altLang="en-US" sz="3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93215" y="2173605"/>
            <a:ext cx="95758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Calibri" panose="020F0502020204030204" charset="0"/>
              </a:rPr>
              <a:t>太空生活中有哪些有趣的事</a:t>
            </a:r>
            <a:r>
              <a:rPr lang="zh-CN" altLang="en-US" sz="4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情</a:t>
            </a:r>
            <a:r>
              <a:rPr lang="zh-CN" altLang="en-US" sz="4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Calibri" panose="020F0502020204030204" charset="0"/>
              </a:rPr>
              <a:t>呢</a:t>
            </a:r>
            <a:r>
              <a:rPr lang="en-US" altLang="zh-CN" sz="4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Calibri" panose="020F0502020204030204" charset="0"/>
              </a:rPr>
              <a:t>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49625" y="920750"/>
            <a:ext cx="7702550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>
                <a:latin typeface="楷体" panose="02010609060101010101" charset="-122"/>
                <a:ea typeface="楷体" panose="02010609060101010101" charset="-122"/>
              </a:rPr>
              <a:t>睡觉</a:t>
            </a:r>
          </a:p>
          <a:p>
            <a:r>
              <a:rPr lang="zh-CN" altLang="en-US" sz="8000" b="1">
                <a:latin typeface="楷体" panose="02010609060101010101" charset="-122"/>
                <a:ea typeface="楷体" panose="02010609060101010101" charset="-122"/>
              </a:rPr>
              <a:t>喝水</a:t>
            </a:r>
          </a:p>
          <a:p>
            <a:r>
              <a:rPr lang="zh-CN" altLang="en-US" sz="8000" b="1">
                <a:latin typeface="楷体" panose="02010609060101010101" charset="-122"/>
                <a:ea typeface="楷体" panose="02010609060101010101" charset="-122"/>
              </a:rPr>
              <a:t>走路</a:t>
            </a:r>
          </a:p>
          <a:p>
            <a:r>
              <a:rPr lang="zh-CN" altLang="en-US" sz="8000" b="1">
                <a:latin typeface="楷体" panose="02010609060101010101" charset="-122"/>
                <a:ea typeface="楷体" panose="02010609060101010101" charset="-122"/>
              </a:rPr>
              <a:t>洗澡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-2147482624" descr="}G)3$GO~B2E86BO[DS[591Y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8480" y="542925"/>
            <a:ext cx="2400300" cy="263969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" name="组合 7"/>
          <p:cNvGrpSpPr/>
          <p:nvPr/>
        </p:nvGrpSpPr>
        <p:grpSpPr bwMode="auto">
          <a:xfrm>
            <a:off x="5904230" y="815975"/>
            <a:ext cx="2779395" cy="2646045"/>
            <a:chOff x="-1227342" y="1697380"/>
            <a:chExt cx="2430977" cy="2131505"/>
          </a:xfrm>
        </p:grpSpPr>
        <p:pic>
          <p:nvPicPr>
            <p:cNvPr id="17" name="图片 2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955824" y="16973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4"/>
            <p:cNvSpPr txBox="1">
              <a:spLocks noChangeArrowheads="1"/>
            </p:cNvSpPr>
            <p:nvPr/>
          </p:nvSpPr>
          <p:spPr bwMode="auto">
            <a:xfrm>
              <a:off x="-1227342" y="1697380"/>
              <a:ext cx="2430977" cy="213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600" b="1" dirty="0">
                  <a:latin typeface="楷体" panose="02010609060101010101" charset="-122"/>
                  <a:ea typeface="楷体" panose="02010609060101010101" charset="-122"/>
                  <a:cs typeface="楷体_GB2312" panose="02010609030101010101"/>
                  <a:sym typeface="+mn-ea"/>
                </a:rPr>
                <a:t>宇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226945" y="3821430"/>
            <a:ext cx="636397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（1）宝盖头扁而宽</a:t>
            </a:r>
          </a:p>
          <a:p>
            <a:r>
              <a:rPr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（2）“于”第一笔短横，第二笔长横，两横靠近横中线</a:t>
            </a:r>
          </a:p>
          <a:p>
            <a:r>
              <a:rPr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（3）竖钩写在竖中线上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7"/>
          <p:cNvGrpSpPr/>
          <p:nvPr/>
        </p:nvGrpSpPr>
        <p:grpSpPr bwMode="auto">
          <a:xfrm>
            <a:off x="4592320" y="971550"/>
            <a:ext cx="2779395" cy="2646045"/>
            <a:chOff x="-1227342" y="1697380"/>
            <a:chExt cx="2430977" cy="2131505"/>
          </a:xfrm>
        </p:grpSpPr>
        <p:pic>
          <p:nvPicPr>
            <p:cNvPr id="17" name="图片 2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955824" y="16973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4"/>
            <p:cNvSpPr txBox="1">
              <a:spLocks noChangeArrowheads="1"/>
            </p:cNvSpPr>
            <p:nvPr/>
          </p:nvSpPr>
          <p:spPr bwMode="auto">
            <a:xfrm>
              <a:off x="-1227342" y="1697380"/>
              <a:ext cx="2430977" cy="213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600" b="1" dirty="0">
                  <a:latin typeface="楷体" panose="02010609060101010101" charset="-122"/>
                  <a:ea typeface="楷体" panose="02010609060101010101" charset="-122"/>
                  <a:cs typeface="楷体_GB2312" panose="02010609030101010101"/>
                  <a:sym typeface="+mn-ea"/>
                </a:rPr>
                <a:t>易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82520" y="3799840"/>
            <a:ext cx="875538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（1）“日”窄小</a:t>
            </a:r>
          </a:p>
          <a:p>
            <a:r>
              <a:rPr lang="zh-CN" altLang="en-US" sz="4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（2）“勿”稍宽，撇画匀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23012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zh-CN" altLang="en-US" sz="7200" b="1">
                <a:latin typeface="楷体" panose="02010609060101010101" charset="-122"/>
                <a:ea typeface="楷体" panose="02010609060101010101" charset="-122"/>
                <a:sym typeface="+mn-ea"/>
              </a:rPr>
              <a:t>第二课时</a:t>
            </a:r>
            <a:r>
              <a:rPr lang="zh-CN" altLang="en-US" sz="7200" b="1">
                <a:latin typeface="楷体" panose="02010609060101010101" charset="-122"/>
                <a:ea typeface="楷体" panose="02010609060101010101" charset="-122"/>
              </a:rPr>
              <a:t/>
            </a:r>
            <a:br>
              <a:rPr lang="zh-CN" altLang="en-US" sz="7200" b="1">
                <a:latin typeface="楷体" panose="02010609060101010101" charset="-122"/>
                <a:ea typeface="楷体" panose="02010609060101010101" charset="-122"/>
              </a:rPr>
            </a:br>
            <a:endParaRPr lang="zh-CN" altLang="en-US" sz="72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66850" y="1537970"/>
            <a:ext cx="947991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宇   宇宙   宇宙飞船</a:t>
            </a:r>
          </a:p>
          <a:p>
            <a:r>
              <a:rPr lang="zh-CN" altLang="en-US" sz="6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航   航空   航空公司</a:t>
            </a:r>
          </a:p>
          <a:p>
            <a:r>
              <a:rPr lang="zh-CN" altLang="en-US" sz="6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员   队员   少先队员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2355" y="607695"/>
            <a:ext cx="10515600" cy="4467860"/>
          </a:xfrm>
        </p:spPr>
        <p:txBody>
          <a:bodyPr>
            <a:noAutofit/>
          </a:bodyPr>
          <a:lstStyle/>
          <a:p>
            <a:pPr fontAlgn="auto">
              <a:lnSpc>
                <a:spcPct val="120000"/>
              </a:lnSpc>
            </a:pPr>
            <a:r>
              <a:rPr lang="en-US" altLang="zh-CN" sz="5400" b="1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5400" b="1">
                <a:latin typeface="楷体" panose="02010609060101010101" charset="-122"/>
                <a:ea typeface="楷体" panose="02010609060101010101" charset="-122"/>
              </a:rPr>
              <a:t>在宇宙飞船里，站着睡觉和躺着睡觉一样舒服。不过要想睡上一个安稳觉，宇航员必须把自己绑在睡袋里。不然，翻一个身，就会飘到别处去了。</a:t>
            </a:r>
          </a:p>
        </p:txBody>
      </p:sp>
      <p:sp>
        <p:nvSpPr>
          <p:cNvPr id="5" name="椭圆 4"/>
          <p:cNvSpPr/>
          <p:nvPr/>
        </p:nvSpPr>
        <p:spPr>
          <a:xfrm>
            <a:off x="5559425" y="2253615"/>
            <a:ext cx="110490" cy="1377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264910" y="2253615"/>
            <a:ext cx="110490" cy="1377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9_副本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3970" y="62865"/>
            <a:ext cx="7480300" cy="68065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2355" y="607695"/>
            <a:ext cx="10515600" cy="4467860"/>
          </a:xfrm>
        </p:spPr>
        <p:txBody>
          <a:bodyPr>
            <a:noAutofit/>
          </a:bodyPr>
          <a:lstStyle/>
          <a:p>
            <a:pPr fontAlgn="auto">
              <a:lnSpc>
                <a:spcPct val="120000"/>
              </a:lnSpc>
            </a:pPr>
            <a:r>
              <a:rPr lang="en-US" altLang="zh-CN" sz="5400" b="1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5400" b="1">
                <a:latin typeface="楷体" panose="02010609060101010101" charset="-122"/>
                <a:ea typeface="楷体" panose="02010609060101010101" charset="-122"/>
              </a:rPr>
              <a:t>在宇宙飞船里，站着睡觉和躺着睡觉一样</a:t>
            </a:r>
            <a:r>
              <a:rPr lang="zh-CN" altLang="en-US" sz="5400" b="1">
                <a:solidFill>
                  <a:srgbClr val="FF0000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舒服</a:t>
            </a:r>
            <a:r>
              <a:rPr lang="zh-CN" altLang="en-US" sz="5400" b="1">
                <a:latin typeface="楷体" panose="02010609060101010101" charset="-122"/>
                <a:ea typeface="楷体" panose="02010609060101010101" charset="-122"/>
              </a:rPr>
              <a:t>。不过要想睡上一个安稳觉，宇航员</a:t>
            </a:r>
            <a:r>
              <a:rPr lang="zh-CN" altLang="en-US" sz="5400" b="1">
                <a:solidFill>
                  <a:srgbClr val="FF0000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必须</a:t>
            </a:r>
            <a:r>
              <a:rPr lang="zh-CN" altLang="en-US" sz="5400" b="1">
                <a:latin typeface="楷体" panose="02010609060101010101" charset="-122"/>
                <a:ea typeface="楷体" panose="02010609060101010101" charset="-122"/>
              </a:rPr>
              <a:t>把自己绑在睡袋里。</a:t>
            </a:r>
            <a:r>
              <a:rPr lang="zh-CN" altLang="en-US" sz="5400" b="1">
                <a:solidFill>
                  <a:srgbClr val="FF0000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不然</a:t>
            </a:r>
            <a:r>
              <a:rPr lang="zh-CN" altLang="en-US" sz="5400" b="1">
                <a:latin typeface="楷体" panose="02010609060101010101" charset="-122"/>
                <a:ea typeface="楷体" panose="02010609060101010101" charset="-122"/>
              </a:rPr>
              <a:t>，翻一个身，就会飘到别处去了。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0540" y="660400"/>
            <a:ext cx="11033125" cy="4328160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altLang="zh-CN" sz="5400" b="1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5400" b="1">
                <a:latin typeface="楷体" panose="02010609060101010101" charset="-122"/>
                <a:ea typeface="楷体" panose="02010609060101010101" charset="-122"/>
              </a:rPr>
              <a:t>喝水的时候,如果用普通的杯子,即使把杯子倒过来,水也不会往下流。因为在宇宙飞船里,水失去了重量。航天员要想喝到水,得使用一种带吸管的饮水袋。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19605"/>
            <a:ext cx="10515600" cy="1325563"/>
          </a:xfrm>
        </p:spPr>
        <p:txBody>
          <a:bodyPr/>
          <a:lstStyle/>
          <a:p>
            <a:pPr algn="ctr"/>
            <a:r>
              <a:rPr lang="zh-CN" altLang="en-US" sz="7200" b="1">
                <a:latin typeface="楷体" panose="02010609060101010101" charset="-122"/>
                <a:ea typeface="楷体" panose="02010609060101010101" charset="-122"/>
              </a:rPr>
              <a:t>第一课时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9945" y="3769360"/>
            <a:ext cx="1974215" cy="29616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48335" y="958850"/>
            <a:ext cx="1089596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4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、杯子倒过来，水也不会往下流，这是怎么回事呀？</a:t>
            </a:r>
          </a:p>
          <a:p>
            <a:pPr>
              <a:lnSpc>
                <a:spcPct val="150000"/>
              </a:lnSpc>
            </a:pPr>
            <a:r>
              <a:rPr lang="en-US" altLang="zh-CN" sz="4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4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、航天员用什么来喝水？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1_副本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4085" y="651510"/>
            <a:ext cx="10600055" cy="555434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16560"/>
            <a:ext cx="10515600" cy="54870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5400" b="1">
                <a:latin typeface="楷体" panose="02010609060101010101" charset="-122"/>
                <a:ea typeface="楷体" panose="02010609060101010101" charset="-122"/>
              </a:rPr>
              <a:t>（1）在宇宙飞船里睡觉，航天员必须把自己绑在</a:t>
            </a:r>
            <a:r>
              <a:rPr lang="zh-CN" altLang="en-US" sz="5400" b="1" u="sng">
                <a:latin typeface="楷体" panose="02010609060101010101" charset="-122"/>
                <a:ea typeface="楷体" panose="02010609060101010101" charset="-122"/>
              </a:rPr>
              <a:t>           </a:t>
            </a:r>
            <a:r>
              <a:rPr lang="zh-CN" altLang="en-US" sz="5400" b="1">
                <a:latin typeface="楷体" panose="02010609060101010101" charset="-122"/>
                <a:ea typeface="楷体" panose="02010609060101010101" charset="-122"/>
              </a:rPr>
              <a:t>里。</a:t>
            </a:r>
            <a:br>
              <a:rPr lang="zh-CN" altLang="en-US" sz="5400" b="1">
                <a:latin typeface="楷体" panose="02010609060101010101" charset="-122"/>
                <a:ea typeface="楷体" panose="02010609060101010101" charset="-122"/>
              </a:rPr>
            </a:br>
            <a:r>
              <a:rPr lang="zh-CN" altLang="en-US" sz="5400" b="1">
                <a:latin typeface="楷体" panose="02010609060101010101" charset="-122"/>
                <a:ea typeface="楷体" panose="02010609060101010101" charset="-122"/>
              </a:rPr>
              <a:t>（2）在宇宙飞船里喝水，航天员必须使用一种</a:t>
            </a:r>
            <a:r>
              <a:rPr lang="zh-CN" altLang="en-US" sz="5400" b="1" u="sng">
                <a:latin typeface="楷体" panose="02010609060101010101" charset="-122"/>
                <a:ea typeface="楷体" panose="02010609060101010101" charset="-122"/>
              </a:rPr>
              <a:t>               </a:t>
            </a:r>
            <a:r>
              <a:rPr lang="zh-CN" altLang="en-US" sz="5400" b="1">
                <a:latin typeface="楷体" panose="02010609060101010101" charset="-122"/>
                <a:ea typeface="楷体" panose="02010609060101010101" charset="-122"/>
              </a:rPr>
              <a:t>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8985" y="314960"/>
            <a:ext cx="11102975" cy="6247130"/>
          </a:xfrm>
        </p:spPr>
        <p:txBody>
          <a:bodyPr>
            <a:normAutofit/>
          </a:bodyPr>
          <a:lstStyle/>
          <a:p>
            <a:pPr>
              <a:lnSpc>
                <a:spcPct val="180000"/>
              </a:lnSpc>
            </a:pP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在宇宙飞船里走路更有趣。人稍一用力碰到舱体就会飘到半空中,咳嗽一声就有可能后退好几步。为了能平稳地走路,航天员都穿鞋底带钩的鞋子,好牢牢地钩住带网格的地板。</a:t>
            </a:r>
            <a:b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</a:p>
        </p:txBody>
      </p:sp>
      <p:sp>
        <p:nvSpPr>
          <p:cNvPr id="5" name="椭圆 4"/>
          <p:cNvSpPr/>
          <p:nvPr/>
        </p:nvSpPr>
        <p:spPr>
          <a:xfrm>
            <a:off x="9375775" y="1752600"/>
            <a:ext cx="110490" cy="1377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8300720" y="1752600"/>
            <a:ext cx="110490" cy="1377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916035" y="1752600"/>
            <a:ext cx="110490" cy="1377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9853295" y="1752600"/>
            <a:ext cx="110490" cy="1377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870575" y="2790190"/>
            <a:ext cx="110490" cy="1377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434330" y="2790190"/>
            <a:ext cx="110490" cy="1377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414135" y="2790190"/>
            <a:ext cx="110490" cy="1377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958330" y="2790190"/>
            <a:ext cx="110490" cy="1377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0785" y="797560"/>
            <a:ext cx="10515600" cy="5434330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在宇宙飞船里洗澡可不是一件容易的事,从喷头喷出的水总是飘浮在空中。为了解决这个难题,科学家把淋浴室做成一个密封浴桶，或是一个密封浴罩，在淋浴室下边安装吸管，它可以把喷头</a:t>
            </a:r>
            <a:r>
              <a:rPr lang="zh-CN" altLang="en-US" b="1">
                <a:solidFill>
                  <a:srgbClr val="FF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喷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出来的水朝一个方向</a:t>
            </a:r>
            <a:r>
              <a:rPr lang="zh-CN" altLang="en-US" b="1">
                <a:solidFill>
                  <a:srgbClr val="FF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吸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。另外，航天员还需要把双脚固定起来，否则水一冲，就得翻跟头。</a:t>
            </a:r>
            <a:endParaRPr lang="zh-CN" altLang="en-US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89530" y="742950"/>
            <a:ext cx="4752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u="sng">
                <a:latin typeface="楷体" panose="02010609060101010101" charset="-122"/>
                <a:ea typeface="楷体" panose="02010609060101010101" charset="-122"/>
                <a:sym typeface="+mn-ea"/>
              </a:rPr>
              <a:t>           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65125" y="1451610"/>
            <a:ext cx="1193800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（1）在宇宙飞船里走路，航天员必须穿</a:t>
            </a:r>
            <a:r>
              <a:rPr lang="zh-CN" sz="4000" b="1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</a:t>
            </a:r>
            <a:r>
              <a:rPr lang="zh-CN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448435" y="3011805"/>
            <a:ext cx="887920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76200" indent="-76200"/>
            <a:r>
              <a:rPr lang="en-US" sz="3600" b="1" u="sng">
                <a:latin typeface="方正楷体简体" charset="0"/>
              </a:rPr>
              <a:t>                  </a:t>
            </a:r>
            <a:endParaRPr lang="zh-CN" sz="3600" b="1">
              <a:cs typeface="方正楷体简体" charset="0"/>
            </a:endParaRPr>
          </a:p>
          <a:p>
            <a:pPr marL="76200" indent="-76200"/>
            <a:r>
              <a:rPr lang="en-US" sz="3600" b="1">
                <a:latin typeface="方正楷体简体" charset="0"/>
              </a:rPr>
              <a:t> </a:t>
            </a:r>
            <a:r>
              <a:rPr lang="en-US" sz="3600" b="1" u="sng">
                <a:latin typeface="方正楷体简体" charset="0"/>
              </a:rPr>
              <a:t>                 </a:t>
            </a:r>
            <a:r>
              <a:rPr lang="en-US" sz="3600" b="1">
                <a:latin typeface="方正楷体简体" charset="0"/>
              </a:rPr>
              <a:t>     </a:t>
            </a:r>
            <a:endParaRPr lang="en-US" altLang="en-US" sz="3600" b="1">
              <a:latin typeface="方正楷体简体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7650" y="3011805"/>
            <a:ext cx="1193800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4000" b="1">
                <a:cs typeface="方正楷体简体" charset="0"/>
                <a:sym typeface="+mn-ea"/>
              </a:rPr>
              <a:t>（</a:t>
            </a:r>
            <a:r>
              <a:rPr lang="zh-CN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2）在宇宙飞船里洗澡，航天员必须带</a:t>
            </a:r>
            <a:r>
              <a:rPr lang="zh-CN" altLang="en-US" sz="4000" b="1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80745" y="1345565"/>
            <a:ext cx="10706735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60000"/>
              </a:lnSpc>
            </a:pPr>
            <a:r>
              <a:rPr lang="zh-CN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要想能适应太空生活，航天员必须</a:t>
            </a:r>
            <a:r>
              <a:rPr lang="en-US" altLang="zh-CN" sz="4000" b="1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sz="4000" b="1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</a:t>
            </a:r>
            <a:r>
              <a:rPr lang="zh-CN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</a:p>
          <a:p>
            <a:pPr algn="l">
              <a:lnSpc>
                <a:spcPct val="160000"/>
              </a:lnSpc>
            </a:pPr>
            <a:r>
              <a:rPr lang="zh-CN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要想能适应太空生活，航天员得</a:t>
            </a:r>
            <a:r>
              <a:rPr lang="zh-CN" sz="4000" b="1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</a:t>
            </a:r>
            <a:r>
              <a:rPr lang="zh-CN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</a:p>
          <a:p>
            <a:pPr algn="l">
              <a:lnSpc>
                <a:spcPct val="160000"/>
              </a:lnSpc>
            </a:pPr>
            <a:r>
              <a:rPr lang="zh-CN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为了适应太空生活，航天员都</a:t>
            </a:r>
            <a:r>
              <a:rPr lang="zh-CN" sz="4000" b="1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</a:t>
            </a:r>
            <a:r>
              <a:rPr lang="zh-CN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50950" y="2552065"/>
            <a:ext cx="839406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3600" b="1" dirty="0">
                <a:latin typeface="+mn-ea"/>
                <a:sym typeface="+mn-ea"/>
              </a:rPr>
              <a:t>设计与制作：陈歆芳</a:t>
            </a:r>
            <a:endParaRPr lang="zh-CN" altLang="zh-CN" sz="3600" b="1" dirty="0">
              <a:latin typeface="+mn-ea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3600" b="1" dirty="0">
                <a:latin typeface="+mn-ea"/>
                <a:cs typeface="楷体" panose="02010609060101010101" charset="-122"/>
                <a:sym typeface="+mn-ea"/>
              </a:rPr>
              <a:t>单位：江苏省南京市宝船小学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_副本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55" y="503555"/>
            <a:ext cx="10600055" cy="55657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_副本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8045" y="673735"/>
            <a:ext cx="10651490" cy="54108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_副本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2765" y="371475"/>
            <a:ext cx="11091545" cy="61144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4_副本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635" y="458470"/>
            <a:ext cx="11499215" cy="59410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8_副本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8160" y="481965"/>
            <a:ext cx="8839835" cy="58934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669780" y="1449070"/>
            <a:ext cx="203708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中国首位航天员</a:t>
            </a:r>
            <a:r>
              <a:rPr lang="en-US" altLang="zh-CN" sz="4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4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杨利伟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22680" y="360045"/>
            <a:ext cx="10817225" cy="6121400"/>
          </a:xfrm>
        </p:spPr>
        <p:txBody>
          <a:bodyPr>
            <a:noAutofit/>
          </a:bodyPr>
          <a:lstStyle/>
          <a:p>
            <a:pPr marL="0" indent="0" fontAlgn="auto">
              <a:lnSpc>
                <a:spcPct val="230000"/>
              </a:lnSpc>
              <a:buNone/>
            </a:pP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航天员    宇宙      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失去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杯子   </a:t>
            </a:r>
          </a:p>
          <a:p>
            <a:pPr marL="0" indent="0" fontAlgn="auto">
              <a:lnSpc>
                <a:spcPct val="230000"/>
              </a:lnSpc>
              <a:buNone/>
            </a:pP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安稳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饮水袋    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地板     淋浴室 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</a:p>
          <a:p>
            <a:pPr marL="0" indent="0" fontAlgn="auto">
              <a:lnSpc>
                <a:spcPct val="230000"/>
              </a:lnSpc>
              <a:buNone/>
            </a:pP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舱体      一件      容易     难题  </a:t>
            </a:r>
          </a:p>
          <a:p>
            <a:pPr marL="0" indent="0" fontAlgn="auto">
              <a:lnSpc>
                <a:spcPct val="230000"/>
              </a:lnSpc>
              <a:buNone/>
            </a:pP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密封      固定      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稍微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7"/>
          <p:cNvGrpSpPr/>
          <p:nvPr/>
        </p:nvGrpSpPr>
        <p:grpSpPr bwMode="auto">
          <a:xfrm>
            <a:off x="7433945" y="2063115"/>
            <a:ext cx="2779395" cy="2646045"/>
            <a:chOff x="-1227342" y="1697380"/>
            <a:chExt cx="2430977" cy="2131505"/>
          </a:xfrm>
        </p:grpSpPr>
        <p:pic>
          <p:nvPicPr>
            <p:cNvPr id="16407" name="图片 2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955824" y="16973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8" name="TextBox 4"/>
            <p:cNvSpPr txBox="1">
              <a:spLocks noChangeArrowheads="1"/>
            </p:cNvSpPr>
            <p:nvPr/>
          </p:nvSpPr>
          <p:spPr bwMode="auto">
            <a:xfrm>
              <a:off x="-1227342" y="1697380"/>
              <a:ext cx="2430977" cy="213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600" b="1" dirty="0">
                  <a:latin typeface="楷体" panose="02010609060101010101" charset="-122"/>
                  <a:ea typeface="楷体" panose="02010609060101010101" charset="-122"/>
                  <a:cs typeface="楷体_GB2312" panose="02010609030101010101"/>
                  <a:sym typeface="+mn-ea"/>
                </a:rPr>
                <a:t>室</a:t>
              </a:r>
            </a:p>
          </p:txBody>
        </p:sp>
      </p:grpSp>
      <p:grpSp>
        <p:nvGrpSpPr>
          <p:cNvPr id="12" name="组合 7"/>
          <p:cNvGrpSpPr/>
          <p:nvPr/>
        </p:nvGrpSpPr>
        <p:grpSpPr bwMode="auto">
          <a:xfrm>
            <a:off x="4429125" y="1955165"/>
            <a:ext cx="2779395" cy="2646045"/>
            <a:chOff x="-1227342" y="1575638"/>
            <a:chExt cx="2430977" cy="2131505"/>
          </a:xfrm>
        </p:grpSpPr>
        <p:pic>
          <p:nvPicPr>
            <p:cNvPr id="13" name="图片 2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955824" y="16973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4"/>
            <p:cNvSpPr txBox="1">
              <a:spLocks noChangeArrowheads="1"/>
            </p:cNvSpPr>
            <p:nvPr/>
          </p:nvSpPr>
          <p:spPr bwMode="auto">
            <a:xfrm>
              <a:off x="-1227342" y="1575638"/>
              <a:ext cx="2430977" cy="213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600" b="1" dirty="0">
                  <a:latin typeface="楷体" panose="02010609060101010101" charset="-122"/>
                  <a:ea typeface="楷体" panose="02010609060101010101" charset="-122"/>
                  <a:cs typeface="楷体_GB2312" panose="02010609030101010101"/>
                  <a:sym typeface="+mn-ea"/>
                </a:rPr>
                <a:t>宙</a:t>
              </a:r>
            </a:p>
          </p:txBody>
        </p:sp>
      </p:grpSp>
      <p:grpSp>
        <p:nvGrpSpPr>
          <p:cNvPr id="16" name="组合 7"/>
          <p:cNvGrpSpPr/>
          <p:nvPr/>
        </p:nvGrpSpPr>
        <p:grpSpPr bwMode="auto">
          <a:xfrm>
            <a:off x="1649730" y="2063115"/>
            <a:ext cx="2779395" cy="2646045"/>
            <a:chOff x="-1227342" y="1697380"/>
            <a:chExt cx="2430977" cy="2131505"/>
          </a:xfrm>
        </p:grpSpPr>
        <p:pic>
          <p:nvPicPr>
            <p:cNvPr id="17" name="图片 2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955824" y="16973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4"/>
            <p:cNvSpPr txBox="1">
              <a:spLocks noChangeArrowheads="1"/>
            </p:cNvSpPr>
            <p:nvPr/>
          </p:nvSpPr>
          <p:spPr bwMode="auto">
            <a:xfrm>
              <a:off x="-1227342" y="1697380"/>
              <a:ext cx="2430977" cy="213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600" b="1" dirty="0">
                  <a:latin typeface="楷体" panose="02010609060101010101" charset="-122"/>
                  <a:ea typeface="楷体" panose="02010609060101010101" charset="-122"/>
                  <a:cs typeface="楷体_GB2312" panose="02010609030101010101"/>
                  <a:sym typeface="+mn-ea"/>
                </a:rPr>
                <a:t>宇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</Words>
  <Application>Microsoft Office PowerPoint</Application>
  <PresentationFormat>自定义</PresentationFormat>
  <Paragraphs>45</Paragraphs>
  <Slides>27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</vt:lpstr>
      <vt:lpstr>幻灯片 1</vt:lpstr>
      <vt:lpstr>第一课时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第二课时 </vt:lpstr>
      <vt:lpstr>幻灯片 15</vt:lpstr>
      <vt:lpstr>    在宇宙飞船里，站着睡觉和躺着睡觉一样舒服。不过要想睡上一个安稳觉，宇航员必须把自己绑在睡袋里。不然，翻一个身，就会飘到别处去了。</vt:lpstr>
      <vt:lpstr>幻灯片 17</vt:lpstr>
      <vt:lpstr>    在宇宙飞船里，站着睡觉和躺着睡觉一样舒服。不过要想睡上一个安稳觉，宇航员必须把自己绑在睡袋里。不然，翻一个身，就会飘到别处去了。</vt:lpstr>
      <vt:lpstr>    喝水的时候,如果用普通的杯子,即使把杯子倒过来,水也不会往下流。因为在宇宙飞船里,水失去了重量。航天员要想喝到水,得使用一种带吸管的饮水袋。</vt:lpstr>
      <vt:lpstr>幻灯片 20</vt:lpstr>
      <vt:lpstr>幻灯片 21</vt:lpstr>
      <vt:lpstr>（1）在宇宙飞船里睡觉，航天员必须把自己绑在           里。 （2）在宇宙飞船里喝水，航天员必须使用一种               。</vt:lpstr>
      <vt:lpstr>   在宇宙飞船里走路更有趣。人稍一用力碰到舱体就会飘到半空中,咳嗽一声就有可能后退好几步。为了能平稳地走路,航天员都穿鞋底带钩的鞋子,好牢牢地钩住带网格的地板。    </vt:lpstr>
      <vt:lpstr>    在宇宙飞船里洗澡可不是一件容易的事,从喷头喷出的水总是飘浮在空中。为了解决这个难题,科学家把淋浴室做成一个密封浴桶，或是一个密封浴罩，在淋浴室下边安装吸管，它可以把喷头喷出来的水朝一个方向吸。另外，航天员还需要把双脚固定起来，否则水一冲，就得翻跟头。</vt:lpstr>
      <vt:lpstr>幻灯片 25</vt:lpstr>
      <vt:lpstr>幻灯片 26</vt:lpstr>
      <vt:lpstr>幻灯片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pha</cp:lastModifiedBy>
  <cp:revision>10</cp:revision>
  <dcterms:created xsi:type="dcterms:W3CDTF">2018-12-14T03:25:00Z</dcterms:created>
  <dcterms:modified xsi:type="dcterms:W3CDTF">2019-01-26T08:49:26Z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2052-10.1.0.7697</vt:lpwstr>
  </property>
</Properties>
</file>