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2" r:id="rId4"/>
    <p:sldId id="263" r:id="rId5"/>
    <p:sldId id="265" r:id="rId6"/>
    <p:sldId id="264" r:id="rId7"/>
    <p:sldId id="268" r:id="rId8"/>
    <p:sldId id="267" r:id="rId9"/>
    <p:sldId id="266" r:id="rId10"/>
    <p:sldId id="271" r:id="rId11"/>
    <p:sldId id="270" r:id="rId12"/>
    <p:sldId id="269" r:id="rId13"/>
    <p:sldId id="257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D24C0-5877-4E2F-AB70-73B2E134AC8A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06722-C469-4000-B38C-802C08061F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3718B-652E-4D12-83C9-3D31CEB2FC5A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3C164-FDF9-486A-BFFD-FF745E644B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A76B9-F1A5-4E19-BD89-2E47F014DFA3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DE0C8-9432-4751-BD03-C142C118F1C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3B09D-9661-4C60-AA74-42E91518C847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6382-DF96-4DA6-B87E-FE49869FF1B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70394-7591-4850-9151-4AB817C2F9A9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3379B-5A2E-455D-9EDD-0938E1476C2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D5FBF-6615-4961-A18B-E5981E89BC51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0FF52-1EF7-4976-808C-FDAED4365C6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F6356-1B4C-46CE-8326-35B2025F4991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5C1FB-D435-483B-8004-B0ED767ECF7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51039D-F93B-4DCB-AAA0-A0B2EC1FE646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F721-F0F2-435A-9CAE-B456FF9A964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73733-44B0-4232-B8CB-376107F11DDD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9B4CC-645E-4146-85E1-24C54E1635B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4E15-3FBC-4E1C-A3E7-01F9EB0CE91A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9B53C-28EC-49DC-8108-32563FB9BE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2110F-A640-45B0-8DE4-FB826BAE8C0F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58A0A-A710-42C3-A178-7AECA3626F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AFE5776-E42F-4C95-BF93-1DF0D65BF789}" type="datetimeFigureOut">
              <a:rPr lang="zh-CN" altLang="en-US"/>
              <a:pPr>
                <a:defRPr/>
              </a:pPr>
              <a:t>2019/1/26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BD7E163-BF64-47CD-940A-E6A929CBDF8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内容占位符 1" descr="546aa825a3107a6fe36405e2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-285750"/>
            <a:ext cx="9144000" cy="7146925"/>
          </a:xfrm>
        </p:spPr>
      </p:pic>
      <p:sp>
        <p:nvSpPr>
          <p:cNvPr id="5" name="标题 2"/>
          <p:cNvSpPr txBox="1"/>
          <p:nvPr/>
        </p:nvSpPr>
        <p:spPr>
          <a:xfrm>
            <a:off x="1527810" y="1454150"/>
            <a:ext cx="6981190" cy="155702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CN" sz="6600" b="1" noProof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21  </a:t>
            </a:r>
            <a:r>
              <a:rPr lang="zh-CN" altLang="en-US" sz="6600" b="1" noProof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j-lt"/>
                <a:ea typeface="+mj-ea"/>
                <a:cs typeface="+mj-cs"/>
              </a:rPr>
              <a:t>小青蛙卖池塘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71604" y="428604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统编语文教材小学二年级第七单元</a:t>
            </a:r>
            <a:endParaRPr lang="zh-CN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4" descr="IMG_174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1052513"/>
            <a:ext cx="5113337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68313" y="404813"/>
            <a:ext cx="2232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我会写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4" descr="IMG_174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836613"/>
            <a:ext cx="561657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468313" y="188913"/>
            <a:ext cx="2232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我会写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4" descr="IMG_174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613" y="836613"/>
            <a:ext cx="540067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 Box 5"/>
          <p:cNvSpPr txBox="1">
            <a:spLocks noChangeArrowheads="1"/>
          </p:cNvSpPr>
          <p:nvPr/>
        </p:nvSpPr>
        <p:spPr bwMode="auto">
          <a:xfrm>
            <a:off x="250825" y="260350"/>
            <a:ext cx="2232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>
                <a:solidFill>
                  <a:srgbClr val="FF0000"/>
                </a:solidFill>
              </a:rPr>
              <a:t>我会写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95536" y="1412776"/>
            <a:ext cx="8316913" cy="230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04800" algn="just">
              <a:lnSpc>
                <a:spcPct val="200000"/>
              </a:lnSpc>
            </a:pPr>
            <a:r>
              <a:rPr lang="zh-CN" altLang="zh-CN" sz="3600" b="1" dirty="0">
                <a:latin typeface="楷体_GB2312"/>
                <a:ea typeface="楷体_GB2312"/>
                <a:cs typeface="楷体_GB2312"/>
              </a:rPr>
              <a:t>制作：娄金晶</a:t>
            </a:r>
            <a:endParaRPr lang="en-US" altLang="zh-CN" sz="3600" dirty="0">
              <a:latin typeface="楷体_GB2312"/>
              <a:ea typeface="楷体_GB2312"/>
              <a:cs typeface="楷体_GB2312"/>
            </a:endParaRPr>
          </a:p>
          <a:p>
            <a:pPr indent="304800" algn="just">
              <a:lnSpc>
                <a:spcPct val="200000"/>
              </a:lnSpc>
            </a:pPr>
            <a:r>
              <a:rPr lang="zh-CN" altLang="zh-CN" sz="3600" b="1" dirty="0">
                <a:latin typeface="楷体_GB2312"/>
                <a:ea typeface="楷体_GB2312"/>
                <a:cs typeface="楷体" pitchFamily="49" charset="-122"/>
              </a:rPr>
              <a:t>单位：</a:t>
            </a:r>
            <a:r>
              <a:rPr lang="zh-CN" altLang="en-US" sz="3600" dirty="0">
                <a:latin typeface="楷体_GB2312"/>
                <a:ea typeface="楷体_GB2312"/>
                <a:cs typeface="楷体_GB2312"/>
              </a:rPr>
              <a:t>绍兴市柯桥区柯岩中心小学</a:t>
            </a:r>
          </a:p>
        </p:txBody>
      </p:sp>
      <p:pic>
        <p:nvPicPr>
          <p:cNvPr id="2560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6038" y="5445125"/>
            <a:ext cx="1217612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文本框 3"/>
          <p:cNvSpPr txBox="1">
            <a:spLocks noChangeArrowheads="1"/>
          </p:cNvSpPr>
          <p:nvPr/>
        </p:nvSpPr>
        <p:spPr bwMode="auto">
          <a:xfrm>
            <a:off x="1104900" y="752475"/>
            <a:ext cx="5969000" cy="375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latin typeface="华文楷体"/>
                <a:ea typeface="华文楷体"/>
                <a:cs typeface="华文楷体"/>
              </a:rPr>
              <a:t>        </a:t>
            </a:r>
            <a:r>
              <a:rPr lang="zh-CN" altLang="en-US" sz="4400">
                <a:latin typeface="华文楷体"/>
                <a:ea typeface="华文楷体"/>
                <a:cs typeface="华文楷体"/>
              </a:rPr>
              <a:t>    </a:t>
            </a:r>
            <a:r>
              <a:rPr lang="zh-CN" altLang="en-US" sz="4800" b="1">
                <a:latin typeface="华文楷体"/>
                <a:ea typeface="华文楷体"/>
                <a:cs typeface="华文楷体"/>
              </a:rPr>
              <a:t>卖与买  </a:t>
            </a:r>
          </a:p>
          <a:p>
            <a:r>
              <a:rPr lang="zh-CN" altLang="en-US" sz="4800" b="1">
                <a:latin typeface="华文楷体"/>
                <a:ea typeface="华文楷体"/>
                <a:cs typeface="华文楷体"/>
              </a:rPr>
              <a:t>       有十它收钱，</a:t>
            </a:r>
          </a:p>
          <a:p>
            <a:r>
              <a:rPr lang="zh-CN" altLang="en-US" sz="4800" b="1">
                <a:latin typeface="华文楷体"/>
                <a:ea typeface="华文楷体"/>
                <a:cs typeface="华文楷体"/>
              </a:rPr>
              <a:t>       无十它付款，</a:t>
            </a:r>
          </a:p>
          <a:p>
            <a:r>
              <a:rPr lang="zh-CN" altLang="en-US" sz="4800" b="1">
                <a:latin typeface="华文楷体"/>
                <a:ea typeface="华文楷体"/>
                <a:cs typeface="华文楷体"/>
              </a:rPr>
              <a:t>       世人吃穿用，</a:t>
            </a:r>
          </a:p>
          <a:p>
            <a:r>
              <a:rPr lang="zh-CN" altLang="en-US" sz="4800" b="1">
                <a:latin typeface="华文楷体"/>
                <a:ea typeface="华文楷体"/>
                <a:cs typeface="华文楷体"/>
              </a:rPr>
              <a:t>       都靠它来办。</a:t>
            </a:r>
            <a:endParaRPr lang="en-US" altLang="zh-CN" sz="4800" b="1">
              <a:latin typeface="华文楷体"/>
              <a:ea typeface="华文楷体"/>
              <a:cs typeface="华文楷体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805264"/>
            <a:ext cx="85725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55650" y="620713"/>
            <a:ext cx="79200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/>
              <a:t>mài     làn      pái      hè       kēng</a:t>
            </a:r>
            <a:r>
              <a:rPr lang="en-US" altLang="zh-CN" sz="3200"/>
              <a:t> 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755650" y="1484313"/>
            <a:ext cx="7704138" cy="8239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/>
              <a:t> </a:t>
            </a:r>
            <a:r>
              <a:rPr lang="zh-CN" altLang="en-US" sz="4800" b="1"/>
              <a:t>卖      烂      牌     喝      坑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827088" y="2492375"/>
            <a:ext cx="7632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/>
              <a:t>tǐng     shū      jí       bō        sǎ</a:t>
            </a:r>
            <a:r>
              <a:rPr lang="en-US" altLang="zh-CN" sz="4000"/>
              <a:t> </a:t>
            </a:r>
            <a:endParaRPr lang="zh-CN" altLang="en-US" sz="400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827088" y="3213100"/>
            <a:ext cx="7705725" cy="823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/>
              <a:t>挺       舒     集    播      撒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827088" y="4076700"/>
            <a:ext cx="7705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/>
              <a:t>yīn    guàn    quē    yǒng    lèng</a:t>
            </a:r>
            <a:r>
              <a:rPr lang="en-US" altLang="zh-CN" sz="4400" b="1"/>
              <a:t> </a:t>
            </a:r>
            <a:endParaRPr lang="zh-CN" altLang="en-US" sz="4400" b="1"/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27088" y="5013325"/>
            <a:ext cx="7632700" cy="823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/>
              <a:t>茵      灌      缺      泳      愣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4140200" y="1452563"/>
            <a:ext cx="10795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FF0000"/>
                </a:solidFill>
              </a:rPr>
              <a:t>牌</a:t>
            </a: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7235825" y="1557338"/>
            <a:ext cx="1081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7235825" y="1452563"/>
            <a:ext cx="1008063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>
                <a:solidFill>
                  <a:srgbClr val="FF0000"/>
                </a:solidFill>
              </a:rPr>
              <a:t>坑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827088" y="3181350"/>
            <a:ext cx="8651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>
                <a:solidFill>
                  <a:srgbClr val="FF0000"/>
                </a:solidFill>
              </a:rPr>
              <a:t>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6" grpId="0"/>
      <p:bldP spid="15368" grpId="0"/>
      <p:bldP spid="15370" grpId="0"/>
      <p:bldP spid="15372" grpId="0"/>
      <p:bldP spid="153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27088" y="549275"/>
            <a:ext cx="8316912" cy="15541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latin typeface="楷体" pitchFamily="49" charset="-122"/>
                <a:ea typeface="楷体" pitchFamily="49" charset="-122"/>
              </a:rPr>
              <a:t>  </a:t>
            </a:r>
            <a:r>
              <a:rPr lang="zh-CN" altLang="en-US" sz="3200">
                <a:latin typeface="楷体" pitchFamily="49" charset="-122"/>
                <a:ea typeface="楷体" pitchFamily="49" charset="-122"/>
              </a:rPr>
              <a:t>小鸟飞来说，这里缺点儿树；蝴蝶飞来说，这里缺点儿花；小兔跑来说，这里还缺条路；小猴跑来说，这里应该盖所房子。 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900113" y="3068638"/>
            <a:ext cx="8066087" cy="20415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latin typeface="楷体" pitchFamily="49" charset="-122"/>
                <a:ea typeface="楷体" pitchFamily="49" charset="-122"/>
              </a:rPr>
              <a:t>“多好的地方！有树、有花、有草、有水塘。你可以看蝴蝶在花丛中飞舞，听小鸟在树上歌唱。你可以在水里尽情游泳，躺在草地上晒太阳。这儿还有路通到城里</a:t>
            </a:r>
            <a:r>
              <a:rPr lang="en-US" altLang="zh-CN" sz="3200">
                <a:latin typeface="楷体" pitchFamily="49" charset="-122"/>
                <a:ea typeface="楷体" pitchFamily="49" charset="-122"/>
              </a:rPr>
              <a:t>……” </a:t>
            </a:r>
            <a:endParaRPr lang="zh-CN" altLang="en-US" sz="320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539750" y="1052513"/>
            <a:ext cx="8604250" cy="43592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/>
              <a:t>   </a:t>
            </a:r>
            <a:r>
              <a:rPr lang="zh-CN" altLang="en-US" sz="4000">
                <a:latin typeface="楷体" pitchFamily="49" charset="-122"/>
                <a:ea typeface="楷体" pitchFamily="49" charset="-122"/>
              </a:rPr>
              <a:t>青蛙住在烂泥塘里。他觉得这儿不怎么样，想把泥塘（  ）掉，换一些钱搬到城里住。可是，老牛不想（  ）泥塘，走了，野鸭没有（  ）泥塘，飞走了。还有小鸟、蝴蝶、小兔</a:t>
            </a:r>
            <a:r>
              <a:rPr lang="en-US" altLang="zh-CN" sz="4000">
                <a:latin typeface="楷体" pitchFamily="49" charset="-122"/>
                <a:ea typeface="楷体" pitchFamily="49" charset="-122"/>
              </a:rPr>
              <a:t>……</a:t>
            </a:r>
            <a:r>
              <a:rPr lang="zh-CN" altLang="en-US" sz="4000">
                <a:latin typeface="楷体" pitchFamily="49" charset="-122"/>
                <a:ea typeface="楷体" pitchFamily="49" charset="-122"/>
              </a:rPr>
              <a:t>他们都没有（   ）泥塘。于是青蛙不再（  ）泥塘了。</a:t>
            </a:r>
          </a:p>
        </p:txBody>
      </p:sp>
      <p:sp>
        <p:nvSpPr>
          <p:cNvPr id="17412" name="Text Box 5"/>
          <p:cNvSpPr txBox="1">
            <a:spLocks noChangeArrowheads="1"/>
          </p:cNvSpPr>
          <p:nvPr/>
        </p:nvSpPr>
        <p:spPr bwMode="auto">
          <a:xfrm>
            <a:off x="2771775" y="333375"/>
            <a:ext cx="4032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000" b="1">
                <a:latin typeface="楷体" pitchFamily="49" charset="-122"/>
                <a:ea typeface="楷体" pitchFamily="49" charset="-122"/>
              </a:rPr>
              <a:t>买   卖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5076825" y="1628775"/>
            <a:ext cx="7905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solidFill>
                  <a:srgbClr val="FF0000"/>
                </a:solidFill>
                <a:ea typeface="楷体" pitchFamily="49" charset="-122"/>
              </a:rPr>
              <a:t>卖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8101013" y="2205038"/>
            <a:ext cx="720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solidFill>
                  <a:srgbClr val="FF0000"/>
                </a:solidFill>
                <a:ea typeface="楷体" pitchFamily="49" charset="-122"/>
              </a:rPr>
              <a:t>买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6084888" y="2852738"/>
            <a:ext cx="720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solidFill>
                  <a:srgbClr val="FF0000"/>
                </a:solidFill>
                <a:ea typeface="楷体" pitchFamily="49" charset="-122"/>
              </a:rPr>
              <a:t>买</a:t>
            </a:r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708400" y="4076700"/>
            <a:ext cx="9366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solidFill>
                  <a:srgbClr val="FF0000"/>
                </a:solidFill>
                <a:ea typeface="楷体" pitchFamily="49" charset="-122"/>
              </a:rPr>
              <a:t>买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1547813" y="4652963"/>
            <a:ext cx="720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solidFill>
                  <a:srgbClr val="FF0000"/>
                </a:solidFill>
                <a:ea typeface="楷体" pitchFamily="49" charset="-122"/>
              </a:rPr>
              <a:t>卖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  <p:bldP spid="19464" grpId="0"/>
      <p:bldP spid="194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6011863"/>
            <a:ext cx="85725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900113" y="476250"/>
            <a:ext cx="7343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1258888" y="476250"/>
            <a:ext cx="612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468313" y="1412875"/>
            <a:ext cx="8675687" cy="19208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ea typeface="楷体" pitchFamily="49" charset="-122"/>
              </a:rPr>
              <a:t>    小鸟、小兔、小猴、小狐狸这些小动物当时是怎么说的呢，请你扮演其中一种小动物，试着来说一说。</a:t>
            </a:r>
          </a:p>
        </p:txBody>
      </p:sp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611188" y="333375"/>
            <a:ext cx="30972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>
                <a:solidFill>
                  <a:srgbClr val="FF0000"/>
                </a:solidFill>
                <a:ea typeface="楷体" pitchFamily="49" charset="-122"/>
              </a:rPr>
              <a:t>说一说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6011863"/>
            <a:ext cx="85725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468313" y="549275"/>
            <a:ext cx="8351837" cy="2771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ea typeface="楷体" pitchFamily="49" charset="-122"/>
              </a:rPr>
              <a:t>      于是他跑到周围的山里找到泉水，又砍了些竹子，把竹子破开，一根一根接起来，把水引到泥塘里来。</a:t>
            </a:r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132138" y="620713"/>
            <a:ext cx="647700" cy="576262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535" name="Oval 7"/>
          <p:cNvSpPr>
            <a:spLocks noChangeArrowheads="1"/>
          </p:cNvSpPr>
          <p:nvPr/>
        </p:nvSpPr>
        <p:spPr bwMode="auto">
          <a:xfrm>
            <a:off x="2771775" y="1341438"/>
            <a:ext cx="720725" cy="647700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7812088" y="1341438"/>
            <a:ext cx="647700" cy="574675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3851275" y="1989138"/>
            <a:ext cx="720725" cy="647700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5" grpId="0" animBg="1"/>
      <p:bldP spid="22536" grpId="0" animBg="1"/>
      <p:bldP spid="225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00113" y="476250"/>
            <a:ext cx="7993062" cy="25304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4000">
                <a:ea typeface="楷体" pitchFamily="49" charset="-122"/>
              </a:rPr>
              <a:t>青蛙听到小鸟的话，它这样想</a:t>
            </a:r>
            <a:r>
              <a:rPr lang="en-US" altLang="zh-CN" sz="4000">
                <a:latin typeface="楷体" pitchFamily="49" charset="-122"/>
                <a:ea typeface="楷体" pitchFamily="49" charset="-122"/>
              </a:rPr>
              <a:t>——</a:t>
            </a:r>
            <a:endParaRPr lang="en-US" altLang="zh-CN" sz="4000">
              <a:ea typeface="楷体" pitchFamily="49" charset="-122"/>
            </a:endParaRPr>
          </a:p>
          <a:p>
            <a:r>
              <a:rPr lang="zh-CN" altLang="en-US" sz="4000">
                <a:ea typeface="楷体" pitchFamily="49" charset="-122"/>
              </a:rPr>
              <a:t>青蛙听到蝴蝶的话，它这样想</a:t>
            </a:r>
            <a:r>
              <a:rPr lang="en-US" altLang="zh-CN" sz="4000">
                <a:latin typeface="楷体" pitchFamily="49" charset="-122"/>
                <a:ea typeface="楷体" pitchFamily="49" charset="-122"/>
              </a:rPr>
              <a:t>——</a:t>
            </a:r>
            <a:endParaRPr lang="en-US" altLang="zh-CN" sz="4000">
              <a:ea typeface="楷体" pitchFamily="49" charset="-122"/>
            </a:endParaRPr>
          </a:p>
          <a:p>
            <a:r>
              <a:rPr lang="zh-CN" altLang="en-US" sz="4000">
                <a:ea typeface="楷体" pitchFamily="49" charset="-122"/>
              </a:rPr>
              <a:t>青蛙听到小兔的话，它这样想</a:t>
            </a:r>
            <a:r>
              <a:rPr lang="en-US" altLang="zh-CN" sz="4000">
                <a:latin typeface="楷体" pitchFamily="49" charset="-122"/>
                <a:ea typeface="楷体" pitchFamily="49" charset="-122"/>
              </a:rPr>
              <a:t>——</a:t>
            </a:r>
            <a:endParaRPr lang="en-US" altLang="zh-CN" sz="4000">
              <a:ea typeface="楷体" pitchFamily="49" charset="-122"/>
            </a:endParaRPr>
          </a:p>
          <a:p>
            <a:r>
              <a:rPr lang="zh-CN" altLang="en-US" sz="4000">
                <a:ea typeface="楷体" pitchFamily="49" charset="-122"/>
              </a:rPr>
              <a:t>青蛙听到小猴的话，它这样想</a:t>
            </a:r>
            <a:r>
              <a:rPr lang="en-US" altLang="zh-CN" sz="4000">
                <a:latin typeface="楷体" pitchFamily="49" charset="-122"/>
                <a:ea typeface="楷体" pitchFamily="49" charset="-122"/>
              </a:rPr>
              <a:t>——</a:t>
            </a:r>
            <a:endParaRPr lang="zh-CN" altLang="en-US" sz="4000">
              <a:ea typeface="楷体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图片 1" descr="546aa825a3107a6fe36405e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10688" cy="696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827088" y="908050"/>
            <a:ext cx="7345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611188" y="404813"/>
            <a:ext cx="80645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ea typeface="楷体" pitchFamily="49" charset="-122"/>
              </a:rPr>
              <a:t>     于是青蛙就照着他们的话去做，栽了树、种了花、修了路，还在泥塘旁边盖了房子。</a:t>
            </a:r>
            <a:r>
              <a:rPr lang="zh-CN" altLang="en-US"/>
              <a:t> 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195513" y="2781300"/>
            <a:ext cx="2663825" cy="579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ea typeface="楷体" pitchFamily="49" charset="-122"/>
              </a:rPr>
              <a:t>栽了树→栽树</a:t>
            </a:r>
            <a:r>
              <a:rPr lang="zh-CN" altLang="en-US"/>
              <a:t>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5219700" y="2781300"/>
            <a:ext cx="2663825" cy="579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latin typeface="楷体" pitchFamily="49" charset="-122"/>
                <a:ea typeface="楷体" pitchFamily="49" charset="-122"/>
              </a:rPr>
              <a:t>种了花→种花</a:t>
            </a:r>
            <a:r>
              <a:rPr lang="zh-CN" altLang="en-US" sz="2400">
                <a:latin typeface="楷体" pitchFamily="49" charset="-122"/>
                <a:ea typeface="楷体" pitchFamily="49" charset="-122"/>
              </a:rPr>
              <a:t>　 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195513" y="3644900"/>
            <a:ext cx="2736850" cy="579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latin typeface="楷体" pitchFamily="49" charset="-122"/>
                <a:ea typeface="楷体" pitchFamily="49" charset="-122"/>
              </a:rPr>
              <a:t>修了路→修路 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219700" y="3644900"/>
            <a:ext cx="3673475" cy="5794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>
                <a:ea typeface="楷体" pitchFamily="49" charset="-122"/>
              </a:rPr>
              <a:t>盖了房子→盖房子</a:t>
            </a:r>
            <a:r>
              <a:rPr lang="zh-CN" altLang="en-US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7" grpId="0" animBg="1"/>
      <p:bldP spid="20488" grpId="0" animBg="1"/>
      <p:bldP spid="20489" grpId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431</Words>
  <Application>Microsoft Office PowerPoint</Application>
  <PresentationFormat>全屏显示(4:3)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apple</dc:creator>
  <cp:lastModifiedBy>pha</cp:lastModifiedBy>
  <cp:revision>22</cp:revision>
  <dcterms:created xsi:type="dcterms:W3CDTF">2018-11-12T10:54:00Z</dcterms:created>
  <dcterms:modified xsi:type="dcterms:W3CDTF">2019-01-26T08:53:54Z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2052-10.1.0.7668</vt:lpwstr>
  </property>
</Properties>
</file>