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75" r:id="rId3"/>
    <p:sldId id="296" r:id="rId4"/>
    <p:sldId id="276" r:id="rId5"/>
    <p:sldId id="277" r:id="rId6"/>
    <p:sldId id="28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98" r:id="rId15"/>
    <p:sldId id="285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F6C6"/>
    <a:srgbClr val="79C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217" autoAdjust="0"/>
  </p:normalViewPr>
  <p:slideViewPr>
    <p:cSldViewPr>
      <p:cViewPr varScale="1">
        <p:scale>
          <a:sx n="45" d="100"/>
          <a:sy n="45" d="100"/>
        </p:scale>
        <p:origin x="1900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3A975-10B2-41B2-9F38-F9483D585180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C1090-53B6-47B8-A28F-769CD6FE06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6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090-53B6-47B8-A28F-769CD6FE065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029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预设二：这是一条（努力）的小毛虫。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“尽心竭力”什么意思？小毛虫是怎么“尽心竭力”地工作的呢？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引导学生通过“一刻”、“尽心竭力”等词语想象、体会小毛虫的努力。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让我们一起来为这条努力的小毛虫点赞吧！齐读句子。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090-53B6-47B8-A28F-769CD6FE065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804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预设三：这是一条（耐心）的小毛虫。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万事万物都有自己的规律，小毛虫变成蝴蝶又经历了哪些变化呢？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090-53B6-47B8-A28F-769CD6FE065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702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每个人都有自己该做的事情。小毛虫改错的事情是什么？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那我们每个人呢？该做的事情是什么？请举举生活中的例子。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借助提示，讲讲故事。（小小的毛虫虽然既笨拙又可怜，但不悲观失望。它经过自己的努力，最终变成了一只轻盈、灵巧、色彩斑斓的蝴蝶。同学们能不能把这个故事讲一讲呢？）</a:t>
            </a:r>
            <a:endParaRPr lang="en-US" altLang="zh-CN" dirty="0"/>
          </a:p>
          <a:p>
            <a:r>
              <a:rPr lang="zh-CN" altLang="en-US" dirty="0"/>
              <a:t>要点：说清变化过程；回顾关键句子；分板块小组合作讲句子；合作串讲整个故事。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090-53B6-47B8-A28F-769CD6FE065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52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同学们，这篇故事是意大利的著名艺术家达芬奇为我们写的。</a:t>
            </a:r>
            <a:endParaRPr lang="en-US" altLang="zh-CN" dirty="0"/>
          </a:p>
          <a:p>
            <a:r>
              <a:rPr lang="zh-CN" altLang="en-US" dirty="0"/>
              <a:t>每个人都有一双隐形的翅膀，面对困难不悲观，不羡慕别人，尽心竭力做好自己的事情，那么我们也会像小毛虫一样，会有化茧成蝶的一天！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5485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复习回顾：</a:t>
            </a:r>
            <a:r>
              <a:rPr lang="en-US" altLang="zh-CN" dirty="0"/>
              <a:t>1.</a:t>
            </a:r>
            <a:r>
              <a:rPr lang="zh-CN" altLang="en-US" dirty="0"/>
              <a:t>我会认读这些词语。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我会用上这些词语，介绍“小毛虫”。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这条小毛虫真是既可怜又笨拙。可就是这样一条既可怜又笨拙的小毛虫最后变成了蝴蝶。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1090-53B6-47B8-A28F-769CD6FE065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44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小毛虫变成了一只怎样的蝴蝶呢？请你轻声朗读第</a:t>
            </a:r>
            <a:r>
              <a:rPr lang="en-US" altLang="zh-CN" dirty="0"/>
              <a:t>7</a:t>
            </a:r>
            <a:r>
              <a:rPr lang="zh-CN" altLang="en-US" dirty="0"/>
              <a:t>自然段，</a:t>
            </a:r>
            <a:r>
              <a:rPr lang="zh-CN" altLang="en-US" baseline="0" dirty="0"/>
              <a:t>边读边想，并用波浪线画出相关的句子。</a:t>
            </a:r>
            <a:endParaRPr lang="en-US" altLang="zh-CN" baseline="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040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预设：这是一只灵巧（轻盈</a:t>
            </a:r>
            <a:r>
              <a:rPr lang="en-US" altLang="zh-CN" dirty="0"/>
              <a:t>/</a:t>
            </a:r>
            <a:r>
              <a:rPr lang="zh-CN" altLang="en-US" dirty="0"/>
              <a:t>美丽）的蝴蝶。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出示句子，找到关键词，互相交流。重点理解“色彩斑斓”，色彩斑斓表示（），你能给她找个意思相近的词语吗？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同学们想不想看看小毛虫变蝴蝶的过程啊？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090-53B6-47B8-A28F-769CD6FE065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894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教师范读，学生练习为视频配音。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090-53B6-47B8-A28F-769CD6FE065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08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预设二：这是一只（快乐）的蝴蝶。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出示句子。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小毛虫变成了蝴蝶，假如是你，此刻的心情如何？请用这个句式说一说。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现在你就是蝴蝶，带着你的心情为我们读读这句话吧！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090-53B6-47B8-A28F-769CD6FE065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003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这是一只既（        ）又（     ）的蝴蝶呢？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师示范配乐范读</a:t>
            </a:r>
            <a:r>
              <a:rPr lang="en-US" altLang="zh-CN" dirty="0"/>
              <a:t>7</a:t>
            </a:r>
            <a:r>
              <a:rPr lang="zh-CN" altLang="en-US" dirty="0"/>
              <a:t>段，读出蝴蝶的美丽。同桌练习有感情的朗读，指名展示朗读。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出示填空，积累优美语段。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090-53B6-47B8-A28F-769CD6FE065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23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笨拙的小毛虫怎么会变得这么灵巧呢？请你轻声读课文</a:t>
            </a:r>
            <a:r>
              <a:rPr lang="en-US" altLang="zh-CN" sz="1200" dirty="0">
                <a:latin typeface="楷体" pitchFamily="49" charset="-122"/>
                <a:ea typeface="楷体" pitchFamily="49" charset="-122"/>
              </a:rPr>
              <a:t>3-6</a:t>
            </a:r>
            <a:r>
              <a:rPr lang="zh-CN" altLang="en-US" sz="1200" dirty="0">
                <a:latin typeface="楷体" pitchFamily="49" charset="-122"/>
                <a:ea typeface="楷体" pitchFamily="49" charset="-122"/>
              </a:rPr>
              <a:t>自然段，边读边想用波浪线勾画出相关句子。    </a:t>
            </a:r>
            <a:endParaRPr lang="en-US" altLang="zh-CN" sz="1200" dirty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090-53B6-47B8-A28F-769CD6FE065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40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交流讨论。</a:t>
            </a:r>
            <a:endParaRPr lang="en-US" altLang="zh-CN" dirty="0"/>
          </a:p>
          <a:p>
            <a:r>
              <a:rPr lang="zh-CN" altLang="en-US" dirty="0"/>
              <a:t>预设一：这是一条（乐观）的小毛虫。交流中出示句子：“尽管如此</a:t>
            </a:r>
            <a:r>
              <a:rPr lang="en-US" altLang="zh-CN" dirty="0"/>
              <a:t>……</a:t>
            </a:r>
            <a:r>
              <a:rPr lang="zh-CN" altLang="en-US" dirty="0"/>
              <a:t>，它并不</a:t>
            </a:r>
            <a:r>
              <a:rPr lang="en-US" altLang="zh-CN" dirty="0"/>
              <a:t>……</a:t>
            </a:r>
            <a:r>
              <a:rPr lang="zh-CN" altLang="en-US" dirty="0"/>
              <a:t>”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说话训练：尽管（       ），它并不悲观失望，也不羡慕任何人。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引导体会小毛虫积极的心态，朗读好句子。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每个人都有自己该做的事，小毛虫该做的事是什么呢？你该做做的事情是什么呢？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这便是小毛虫的想法，一条小毛虫，最要紧的是学会抽丝纺织，为自己编织一间牢固的茧屋。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090-53B6-47B8-A28F-769CD6FE065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17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58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2020/6/3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2020/6/3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2020/6/3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2020/6/3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2020/6/3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2020/6/3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1B612-2B81-476B-8DA7-54B70EF5A8D8}" type="datetimeFigureOut">
              <a:rPr lang="zh-CN" altLang="en-US" smtClean="0"/>
              <a:pPr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file:///F:\&#35838;&#20214;\&#20108;&#19979;%20%20&#33258;&#25913;&#35838;&#20214;\ewnKk382J-mobile.wmv" TargetMode="External"/><Relationship Id="rId1" Type="http://schemas.microsoft.com/office/2007/relationships/media" Target="file:///F:\&#35838;&#20214;\&#20108;&#19979;%20%20&#33258;&#25913;&#35838;&#20214;\ewnKk382J-mobile.wm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QQ图片201805160911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4" y="0"/>
            <a:ext cx="8127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QQ图片201805160911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QQ图片201805160919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764"/>
            <a:ext cx="16383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9" name="矩形 83"/>
          <p:cNvSpPr>
            <a:spLocks noChangeArrowheads="1"/>
          </p:cNvSpPr>
          <p:nvPr/>
        </p:nvSpPr>
        <p:spPr bwMode="auto">
          <a:xfrm>
            <a:off x="2699792" y="2204864"/>
            <a:ext cx="5041576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10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小毛虫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50" y="5733256"/>
            <a:ext cx="1001266" cy="98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758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6019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82" y="5562600"/>
            <a:ext cx="182641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QQ图片2018051609192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5822950"/>
            <a:ext cx="9525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2170" y="1890698"/>
            <a:ext cx="7710809" cy="1754326"/>
          </a:xfrm>
          <a:prstGeom prst="rect">
            <a:avLst/>
          </a:prstGeom>
          <a:solidFill>
            <a:srgbClr val="CCFFCC">
              <a:alpha val="3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9pPr>
          </a:lstStyle>
          <a:p>
            <a:pPr eaLnBrk="1" hangingPunct="1"/>
            <a:r>
              <a:rPr lang="en-US" altLang="zh-CN" sz="3600" dirty="0"/>
              <a:t>       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尽管如此，它</a:t>
            </a:r>
            <a:r>
              <a:rPr lang="zh-CN" altLang="zh-CN" sz="36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并不悲观失望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，也不羡慕任何人。它懂得：每个人都有自己该做的事情。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1204" y="4149080"/>
            <a:ext cx="797726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9pPr>
          </a:lstStyle>
          <a:p>
            <a:pPr eaLnBrk="1" hangingPunct="1"/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尽管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_______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，它并不悲观失望，也不羡慕任何人。</a:t>
            </a:r>
            <a:endParaRPr lang="zh-CN" altLang="zh-CN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1C3F15E-6430-44F7-978A-D36F2F761EFB}"/>
              </a:ext>
            </a:extLst>
          </p:cNvPr>
          <p:cNvSpPr/>
          <p:nvPr/>
        </p:nvSpPr>
        <p:spPr>
          <a:xfrm>
            <a:off x="922170" y="2444695"/>
            <a:ext cx="7571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                 </a:t>
            </a:r>
            <a:r>
              <a:rPr lang="zh-CN" altLang="zh-CN" sz="36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每个人都有</a:t>
            </a:r>
            <a:endParaRPr lang="en-US" altLang="zh-CN" sz="36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36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自己该做的事情。</a:t>
            </a:r>
            <a:endParaRPr lang="zh-CN" altLang="en-US"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B3943E8-1E4E-482E-9371-07E78FBA7C06}"/>
              </a:ext>
            </a:extLst>
          </p:cNvPr>
          <p:cNvSpPr txBox="1"/>
          <p:nvPr/>
        </p:nvSpPr>
        <p:spPr>
          <a:xfrm>
            <a:off x="2023691" y="619265"/>
            <a:ext cx="618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这是一条（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乐观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）的小毛虫。</a:t>
            </a:r>
          </a:p>
        </p:txBody>
      </p:sp>
    </p:spTree>
    <p:extLst>
      <p:ext uri="{BB962C8B-B14F-4D97-AF65-F5344CB8AC3E}">
        <p14:creationId xmlns:p14="http://schemas.microsoft.com/office/powerpoint/2010/main" val="22714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6019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82" y="5562600"/>
            <a:ext cx="182641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QQ图片2018051609192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5822950"/>
            <a:ext cx="9525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2342" y="2800936"/>
            <a:ext cx="7710809" cy="1754326"/>
          </a:xfrm>
          <a:prstGeom prst="rect">
            <a:avLst/>
          </a:prstGeom>
          <a:solidFill>
            <a:srgbClr val="CCFFCC">
              <a:alpha val="3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9pPr>
          </a:lstStyle>
          <a:p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小毛虫一刻也没有迟疑，</a:t>
            </a:r>
            <a:r>
              <a:rPr lang="zh-CN" altLang="zh-CN" sz="36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尽心竭力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地工作着。它织啊，织啊，最后把自己从头到脚裹进了温暖的茧屋里。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50" y="5733256"/>
            <a:ext cx="1001266" cy="98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2695C3B-2B43-482B-8D69-E47E23F95BFE}"/>
              </a:ext>
            </a:extLst>
          </p:cNvPr>
          <p:cNvSpPr txBox="1"/>
          <p:nvPr/>
        </p:nvSpPr>
        <p:spPr>
          <a:xfrm>
            <a:off x="1819300" y="1327771"/>
            <a:ext cx="618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这是一条（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努力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）的小毛虫。</a:t>
            </a:r>
          </a:p>
        </p:txBody>
      </p:sp>
    </p:spTree>
    <p:extLst>
      <p:ext uri="{BB962C8B-B14F-4D97-AF65-F5344CB8AC3E}">
        <p14:creationId xmlns:p14="http://schemas.microsoft.com/office/powerpoint/2010/main" val="30186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6019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82" y="5562600"/>
            <a:ext cx="182641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QQ图片2018051609192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5822950"/>
            <a:ext cx="9525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6991" y="2869640"/>
            <a:ext cx="7710809" cy="1754326"/>
          </a:xfrm>
          <a:prstGeom prst="rect">
            <a:avLst/>
          </a:prstGeom>
          <a:solidFill>
            <a:srgbClr val="CCFFCC">
              <a:alpha val="3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9pPr>
          </a:lstStyle>
          <a:p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“万事万物都有自己的规律！”小毛虫听到一个声音在回答，“你要</a:t>
            </a:r>
            <a:r>
              <a:rPr lang="zh-CN" altLang="zh-CN" sz="36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耐心等待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，以后会明白的。”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6358" y="5661248"/>
            <a:ext cx="1001266" cy="98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0AC1D66-233F-480F-A60F-6364733C3D29}"/>
              </a:ext>
            </a:extLst>
          </p:cNvPr>
          <p:cNvSpPr txBox="1"/>
          <p:nvPr/>
        </p:nvSpPr>
        <p:spPr>
          <a:xfrm>
            <a:off x="1819300" y="1481351"/>
            <a:ext cx="618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这是一条（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耐心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）的小毛虫。</a:t>
            </a:r>
          </a:p>
        </p:txBody>
      </p:sp>
    </p:spTree>
    <p:extLst>
      <p:ext uri="{BB962C8B-B14F-4D97-AF65-F5344CB8AC3E}">
        <p14:creationId xmlns:p14="http://schemas.microsoft.com/office/powerpoint/2010/main" val="22013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6019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82" y="5562600"/>
            <a:ext cx="182641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QQ图片2018051609192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5822950"/>
            <a:ext cx="9525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50" y="5681074"/>
            <a:ext cx="1001266" cy="98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jpeg;base64,/9j/4AAQSkZJRgABAQAAAQABAAD/2wBDAAgGBgcGBQgHBwcJCQgKDBQNDAsLDBkSEw8UHRofHh0aHBwgJC4nICIsIxwcKDcpLDAxNDQ0Hyc5PTgyPC4zNDL/2wBDAQkJCQwLDBgNDRgyIRwhMjIyMjIyMjIyMjIyMjIyMjIyMjIyMjIyMjIyMjIyMjIyMjIyMjIyMjIyMjIyMjIyMjL/wAARCAFM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TGamRKRVqdF6V5ctDNgqVII+Kcq1Mq1i5GTIRHipk4qUJThH7VDkQJtyKQR81OsZFTLF7VDkUmMhWrkdRrHip40rKTGTp0qQdKYoqQDFYsYhpjGnmomoSJZGxqvI2M1K5xVSV63hEgilkxmqcklOmk61Udq64QGkSK+WqwvNUFb5q0ICGArZIsnjTNW40pkSDirkUeatFEkKdK0YVqvDGBWhClaxGW7c4rThfA5rMVlSg3WO9WmM2GnAHBqB7getZhvPeoXvB60mwL00+e9Zs83WmPdA96qTS5rlqMhkhm560ebmqJk5pwkrnbZNyy83vVaSc+tMd6qyvRcTYSzk96gL5qN2pA2afNYXMW4G5rVgORWPDwa07eTGKh1bD5i8BTscUiHIqULWM6wcxEVpuw+lWtlIU9q5pVbicimyVCVI6VfZKgdMUlMLmfMDjk1mSpk1qz98VQlPtW8GJyKbDaKiMmD1qSXJNU5HwcV0RjcSjcsifFDXOO9UmY4FV3l2nGatU7hymibr3qJ7v3rLa4JPBphlJ71apFKBfa6yetOWbPesrzDmp4pDVOFh8pqxruq3HHVG3l7VpQsK553M5FuFMCrigBaqxsKtIQRXNIyYhGaYODUrFQOtV2kApICwHxUgmx3rONwOxppuPejkuFjXE/HWisc3oBxmij2TDlOYXnFWE6CqsZ5q3HyK9SaPRkTKKnRajQVZjWueTsZMcq1Kqe1Ki1OiVg2RYRI89qnWKnJH7VOqVlKRSREsVSrHUyx1KsdZuQyAJxS7an2U0rSQEDDioJKtOKqS1vBEsqyGqMz9atTN1qhKetdVOJJVlNV2NSSGoCcmuhFC85q1BIVNVAakVsU7jNyCX3rQilrm47koetXYr0DvTTsO50ccnvVgXYUcVzovvenfbPeq5yrm+bv3qF7r3rF+2Y70xrz3pqYXNZ7z3qJrvPeseS796jFySetNvQDbWck9ac0mR1rKjuOlWkmzWMiGTE0m7FN3UwtisGQx0j1WdqexzUTDJpEsaBmnKmKkRanWPNZSkQ2MjWrkIwajSPFWI0rGTJuXYTVxOapRLV2OuabDnJgtBSnA07jFYhzFd1FVJqvSDNVZEq4hzGbKuapSpWrIlUpU610wkCZkTJwazpgQa2Zl61mTp1rtpS1NoMpscLk1mzykscVoXB2xmsl+TXXFGgBqeDmowuamRDTYxdmaljQ0+OOrccQPas3IlsW3X1rRiNVkjxVhBWE9TKWpejarC5NV4EJxmtCJAB0rF05N6E8rZAQcVA0bueBWmsO4+1WUt0HatY4d9S1TMIWb4yRVW4idThRXUtAMdKpzWwznFa+xsPkOaED985orXeLDHgUUcgWONjOKuxHpWehq7CRW80dTNCIZxVuNapwt0q7Ga46idzNk6LVqNKhjFW41rlmySREqwkdJGtWUSsGwGpHUmypFSn7akCApxUbLVphUElaQQXKcnFUpjVyY1QmNdMCGUpj1rPmPFXZjWdM1dUBoqyGoGbmnyGoCa2RQ/fSiSoSaBQOxYEnNSrKBVHJzTgxzTGaIn96X7T71QD0u73pCLxuOOtRNcE96rb6TdTGTecc9acJ8d6qF8UzdVoaNSO45q7DPmsJJCDVyGXB61MkS0biy5FOB9apRS5HWrAeueSMmSk0zGTRmnIMmpehLZNEtW40qKJauRLXHORm2CxVOkeKkVKlVKwciWJGlWUFNVMVMorKTJbADmpFHFNAqRRUMlDGXIqu61cIqBxRFllCRapTLWlIvFUplroixoy5l61mXIwDWvOOtZV1XZSeptFmNdtxiqGwk1fnQs9NWHmu1S0NblaOL2qykNTJDVhY/ak5CciFYsCrCLinhKdtxWdyGxVq1DHk1DGnNXoVwKBIsRJjFXIxVeMVZWtUWiwgxUy1XVqkD4rVFkxxUUgBFNaTiozJVqNx2K0kfzniipjgnNFHswsebIatxNVNasRdamWpszRifFXoGzis6IZrQt1NcszNmnCM4q/EtUbcdK0oV6Vw1EQTxpVpFpka8VZVa52gEC0uKkAoIoSEQOKqy1bkqpLWsBMpS1nznrV+bvWZO3WtoMRRnbrWZM1XbhutZszc12QRSK8jVHmlc5NMFbFjsUuKBS4pAMopTSUALRmkozQIC1IWpDTGNUhgWpN1Rk03dWiQyYPViKUg1S3VIrGhoGbEMp4q9G+QKxoHrRhfgVhOJlJF9TxVmIZqpGckVfhFc1R2Rky1EtXolqvCtXYlrgmzNkqLU6rSRrUyrWDZLEC08ClC07FRcQgFPUUgFPAqWxWEI4qFxVg9KjdaEUkUZFqnMvFaMi1TlSt4MpGROvWsu5XrxW5PH1rNniyK66cikYjR5bpSiL2q48WDSBMV1JmlyFY6kC1IFpcUxXIwtKBT8UmKBEsS1biHFVo6sxmqRSLSHFSq1Vg2KdvrRFotB6XzKqeZSh60RaLBek3VDup4NbJlEgPtRTM0VYzzwCp46gUVZiXpWLQy9bjJFa0CdKzbZckVsWy9K46rJZcgTpWlClVYE6VowpXFIlk8a1Oq02NanC1m0IZikapcVGwpIkrSVUl6VckqnN3poRQnPWsq4PWtKc9ayrg9a3gMzbhutZ0rdau3B5NZ0prvgi0RMcmkFFFaFDgafmogeaXdUiFNJSE0ZoAXtSZopDmmAhNRsak200rVJDRAQaNhqfaKMVohkQTFOHFKaQ1QE8T4NaMD9KyVNXrZulZzRnI3IOcVpQCsu2PSte3XOK8ysznkXoRnFXolqvAtXo14rgmyCRFqYCkQVMFrBsQ0CjFOIpKkVgpwpKUUAOAprDNPFBFK5SRVdaqyJV91qvItaRY7GVMnWqE0da8y9az5lrqpvUpGRKmDUW2rc61XrvjsMZikIp5phNWkAlJmkJppanYdiVGwamWTHeqBl296BcZ71SRaRpiUHvS+ZWcs3vVhJN1Ui0Wg9SKarKamSrQ0Tg08HFRin8VcWMfmioGkGaK0uO5w6VcgXOKrInNXoF6VlOQy/bR9K17ZKoW68CtW3XpXFUkSy9AtaMS1TgXGKvxCuRklhBUoFNQVIBWbYhpFRsOKmNRtSuIqSCqM/etCWs+fvRcDMuDwayrg9a1bjvWXcCummMyZ+az5OtaM461nyA5Nd8CkQHrSZpSOaQitbFCE0mTRilp2CwAU4LQKeBSsDQmKCKfijFAiPFIaeeBTDVoobSGnUhqkAw0004001QAOtXbU81Sq7a9RWdTYmRuWnQVt2o6ViWnatu27V5Vfc5pGrAKvRiqUFXo68+ZBOgqUCmJUlYMQ0im080w0CFpR1ptKKAJFpTTVNONSykRtVeSrDVXkq4jKko61nzCtCXvWfMcV2UxozLjrVQmrdyetUWavRprQYMajZqGaoHkArZIpIez4qB5sdKhkm96rPL701E0USWSb3qMTEHrUDPmm5p2KsaMcue9Wo5ayEcqatJL70gNiOarEcorHWYjvUyTH1ouBsiUY61HJcYHWs7zvemPPgdapMC21xz1orKe4O7rRTC5EkXNXIYunFddZ+DNoBuHyfQVuW2iWdsoCwKT6kV5lTHwWkdSZVo9Dira3lOMRsfwrYt7Scj/VNXVeQiDCRoPwpw8xVwFX8q454xy2Rk6xixWsy4yhq4kTr1U1fMj45QUn2lMgFMGsfbzYvasrrkdQaeGGetWkKSAkkfSmNEh6VPtpMl1ZEWzI+8KBAX/iFQywHPyk5qDzZ4OfvCjmk9mT7VliSyY/xVUl0qVhwwq7DqCPgMMfWr0Uqycrjipc5x3Gps5O40a5OcYrCvrOa3YrIhHvivS3ZTxgVWubeGdNrRg++K2p4uSeqK9o0eSTL1qjKK9Um0K0ZzugVgfasHWPB8cvz2DBGP/LNulelSx1Nuz0LjWT3OBIphFauoaHqGnDdcW7BP7w5FZZr0YTjNXizdO+wwijFONIBzVlCgVIopFFPFSxMMUUtIaQhhGaZipDTatDQwimkVJikIqkxkJptSEU0iqAbirtr2qnV21HSoqbEyNu07Vt23asW1HStu1HSvJrPU5pbmrB0q9HVKHoKvRivOmQWE6U80xadWL3EBphpxpppiEpaSlpiuPFLmmA07NSMRjVaQ1MxqtIauKKTK0zVmzt1q7O1Zlw/WuuluMo3DVQdsVYuJMZrMlm5Ir1aa0NIofJNiqkktRyTc1WeTPet1E1SHvLUJfNMLZpM1VirEgNOzUQang1DAeDTwxFRZpc1ImTiY1Is/vVTNGaLCLv2j3pj3HvVQtio2c00hkzTc9aKqFuaKuwWPoEzMf4TS+YT/DSMxIAC03ZK1fIaHEI8hB5wKZ9pIPr7CrAtMj5/mNTxxRxkAD8cUcyQWZRNxI/Aiak8uQ9VArQIjb0qN9qjg80KfZBymc8UoPy/pT4jOBjAP41O7YcZ5Pam7yc7Qx471VxWIn84ZyoI+tQNnJynWrXlylSqrjPvSLa/3pGxVKSQuVlGQR5+4RUaXLRZKPx6GtBrSPGSWOemah+z26jJA+hqlJCsEV8JMDPNWFuCRgnmqrPbpxgbvZagaeAfxH8KOVPZBc0fPzkA80xiJBz19azftECHIkYfrTH1NQcLjA7gU1TfQe5oSR71KPiRCOQa888W6Za2N1E9tGUWQHcvYGu4jv1OSCG/DFZ2sQ22p2jxyjaeqNjO0104WcqVRN7F058sjzQ0Ac1dutNuLeUoU3gdGTkGqpRlOCCPrXvKaktGdqdwFPHSmYp1JgLSdqWjGaQDMUoXJ4qSKJ5pVjjUs7kKqjqSe1dd8Mrawv8AxheWl0I5JLWBigJyC2QCR64z+tTVq+zpynvYCn4O8HSeLp7tVu1torTAkcpuO454xkenrXKSRyXWo2tjplxFcXFzL5axqp3Lk4G4n5fyJx616z4XjsvBGh+N0u/PltLS62HaQJGRlAXn1+Yc1n/CvQtEvfE+oa9pdtcx2VqqxW6XRBZZGHzHj0H/AKFWf1jk55vVLb7v+CaRSUWzP+J9rY+FfDuk6HYQwi6k/eTz+WplYL3LYyMsT+WKv+DvA1jbeDX13xLDJctcIGit1yGVScKBgglm4x9R71navDF8RPi9DZQOXsocCR8f8s05Yficgf71dN8cE1MaFp0GnwS/YonMs7RfwbQAmQO3J/KsVGSpQouVnLVvrrrYIxu7Hk62lze+Jv7Ig0ye1nnnKwwzEhkU8jdkdh39q19R0G98PXy2d+IxKy712SBsr6+v5iug+DmlXura1ceIdSklnW2i+zwSTMWO49cE+g/9CrQi8Px+OfilqepSlm0rTykIKnAldRjaD6ZyT+HrVVsVyVXB/DFXfr2JqJN+7sczarwK2bYYxTPFM+iaV4tbSrOQo+0GRT9xHP8ACD9MfnU1uOlck25RU7Wvqcc01uacPSrsdU4B0q7HXFMi5OvSlNItKayAaaSlNJQSJS0UuKLiAUpoAoNA0ROaqynirD1TmPBrSKGUp261lXMmM1oXB61j3Tda7KSKRm3UvXmsmWbk1avJMZrKd+a9aktDpghzPUZbNNLU0tW5pYcWpA2ajJpVPNFhkoNPBqMU4VDEx+aXNMFOqbEi0GkzSE0AITTCaVjUbGqSGhCeaKZmirsOx9LvCqjpxURZcED+dKd78ED64/xpBA5GDnFfELzOVrsMafAwF/Oowx3Ak/Tipzb7TwcH0H+FOSDH8JJ78VV0hWZVcOeAMAntxTfJbPzFj+NaAQL0HPvTTtHLY/GjnHJKxVjtAvLD8KlKBRwKf5gwQvJHpzTGZwM7Tj6UasVrDTj7uR+IqMqXGOce4oZiR8vGPTmlYgKMFuf9n/69UkSxgh65/nUMtumDkZ/GnmUqQoI/HNReYxYZOew4P+FWkyWkAhR1wqjjuagexQMCy8H0FWsyE/cxSNM6jLBsew/+vTTfQnlRCbKJcY4/4CKhNkh4BGT0ytSz3BQIMN8xwvyk/nTQk7dvzFWnJatjtYiSyXaQwBB7p8pqQ2qAcdOnPeh/NHJGfUA01nlA9e+Mc0Xb6i0IzaRkElR0qCfR7acYaNDjsVzU4eYHPYnPIqM3DpIFIJOfTNWnJbMLmPc+F7KUHEARsZBTisW78JTRkmGTPs1do0kgByuAfUdKjaZiuDx+eP5V0U8TVj1LVSS2Z5vcaXeWxPmQtgdxzVM8HFelvGkgKkKD2BI5+nasi60u2nJDxEEHrjHH1rthi/5kbRrd0cvpU81rqtrNbhDMsilN/wB3OeM16HrvhDUl8SWHi/wtBG04Ktd2iuqFj/F7HIJB9xmuHutHMTZgk6cgP/Q/44rvbbxXaRaNAbu7n0+6mjaJ5lUlQ4GAT6E9QcdqK0pucZ0dd0/Q3i0zdi0VNbt9dinhmt4tYgRmjnXDRyAFP02oaj8D+Frzwh4LvLG6lRruZpJW8s8ISuAAfwB/Gmapp9xrXggxjXZLmWWL5bhMIx7jO3j0B9af4b1a9m8IWq6ujx3yxmKVZBhjtJXJ+oGfxrmxMqkE+WXutrT5BdJHJ/Am1i+161fPgzoEiBPUAkk/yH5Vyy694n8UeOLnTINWuDHfTvAyA5RIskHCngYUV6Rp+oeFfhvZGN5Wie9LXGCCxbGOAQPfgH1q5ovhrQvC1xqPiSKYyG6Vpw8gAEUZ+YgV0TxkW5zlG6fw3W7NFKUVzJ7lnV7mz8E+FYtK0iAtdyIYrSBBud2PVz/MmkubqD4f/DcTNGqTwQABP787evr8xJP0qaDVLDQ9FfxTr5SO6nTd0yyoeViQeuMZ981yy+MYfifHd6JBosqQsp23E2GSI4OGbHRvQDNcvI3FSauk7yf9dh04qT952PNPCen3fjXVZNOnhSUyT/a7i+YfvIxn5ue+7oB6816TexW83iafSdItHb7JAplaMZRT6fXGPrzW7pOhWfgzTItE0bEuq3nJldeSccyNjoo7D/GtOQ6L4D8PGe/uNqbt0szDMlxKeScdyf0p4nEOtO9NXW0V38zGpepuchEpU4III9auRiuUOvam3jowyIbqw1V/NsXjHSM/dP4D7wPT+fZKgQkMMMOoNYV6cqdubqYToyhKzBVJ6CnbGPapVuEi7A09by3c84U1yNvsP2cXsyNbZm61KtoO9TJ8w3IwIpxD9qhyYezSBLWPuKkFtCe1Rh5B2zTluMfeFQ7hZCvbRAcYqIWkZPanmeNjzT1CnlWou0LToQNpiMKpT6NnO01rsXUcUwSOPvCqjUkuomonJ3eizjO3msC90q6GfkJr0hnB6iq7xxucFQa6qeKlHdE7Hjl7p13nHlGs59Lu8/6o17TcabBJzsGaptpEH9wflXfDMrLYtVWjxqSyuY/vQt+VVmVgcEEfhXtTaPbMMFFP4VRuPC9nODhFzW8Mzj9pFKseQ4NKBXpv/CJwK+DGMfSnSeCreRMhAK1/tGn1K9sjzVaeBXVX/g6SDJizWBNp9xbsVdD+VbwrwqfCylNMqigmpDFIP4G/Ko2Vh1BFaXTHcQmmk0hppNUkAE1GTSk0w1aRQ0mikJNFUM+ijqr7gWhTA7AmrC61AowY5VHsRWTIyIMswA96y7rWrG2zukDewr4+NLn0SJujql1W1Z9saSl2OANo5q/5i7CAuOOTmvO18f2VkT9n0sSt/ed+f5Uo+Jx6tpAz7TH/AAq5YCrLaJLSWzO5aRiRsXPPU0nzMCDtBHoK5RfiRoxjUtb3scn8Q2KR+HzVe07x14evgVFw9rKD925XAf6Ef1rN4StFN8pnys2trdSxP1qC5uYbS3M8mQg9B3qSG+sbtwkV7bEseFWUHNO1SwNzZvbuxhY4O4rn8qhRaa51oEIq/vbDUYTxLJG3ysAQe1BHGMYpyqYYkjVTtVQAzd6niXduOAfc1m3Yi12VFjBxu5Ip6xDOe/1qV2VQQSMjsKjIMnAJ5Gcmndk2IJssdkbcjrilisifmkck9xV5RbhBhdr+oGRTnKg/KwJpyk1ohcnVkBjCjjkDuajZS3TgU95SOhAyfWoWl2ngg+pGaSuDsMaNRJ3J61DNHkgtx608ynPB69+aikVu/fg1orkNFZgzSeWvf9KmS1WPLHknqc0INrAYyPXNSFsfKSAferbfQSQgjBwQvFI8SkkYB9yKGlZRnk49ab9oJfcVwuPWkrjTsrETWKtghsn2qrLZJn/Vj6ZxWibhTgc1C8q4IY5BHJq1KQjAu7MLKFWKQhuMFgcf41TudKube0L20uEDA7Txj8M11B8vy8MAcVRls4GJ2qofHbvXRTryi1YqM3F3MmC/tLVLSztLK6gv5pw8khmYRb2bOO/Htium17VIIEIvnRLlUzJJA2Uz9Dg9ayWsopWCumW7HHFYWpeErdyXtnaMt94Ekqfwroc6daS59DpjXi9JHReIvBh8T+GtHu5LyJXVg7OB/wAsSOg9+lbytDqXl6f5LPaxKu8E4BC4wD+VchN4xk02BdOl0+WOzjQKjAjGR6Y6Z61Z8H+LrFLq5jvnKRSMCsrjhRjHPtx1qZwqOKVvdjsW9dmY2qWtr4r1KNtX8SENNcGO3sLZd5jXOAOvB9SRXpugabZeGdMi07ToOWPygn5nbuzH/PFYGl+G/Dfh+/m1CzQzTzOWR5G3GMHsvp/OuhvtRn0jQpdRW1Mt3IyxwQ9MsxCqD6DJBNTXbqWpwb5V8kXUkptKCsbkFrp+lyPe3M0QuphtknlcKSPQZ6D2rzf41aVPrGmWF/YM86WrlGjjG4NvxgjHuAPxrC1PwT4s8SakjajqlpKHIZz5pPlL6KuOn0616roOlWnh/RYtMst3kRDJZznJ7k0TrKg4ThLml2SNXam3GS1OM+Hfg4+G9EbUtYG28dSyrIc/Zo+pA9Cep/AVNoUmo+JNQ1O7WNY9OV9tuXGCxHUD2wOfc47V0bK/ii7lsTFLFpUX+tkztMz9gPbvVbxb410bwHbQWjwNLO0eYrWHAwo4yT2HX16UVIVKjel6kvwRi4uW5i3BZJniIwyHaw9DVdzgVzmlWmpXnjT7Zo8z3OjaozXUsj5YQ5OWRj2cEgY75FbepO9nO0Mgwy/r71nOjySUU76GVSHs3ysct9Nbn5JCB6dqnXxPJD99Fb8a56S5LHrTFG7rVewi/iRmptbHYWviS0mfDkxE+o4rSeT5A4KujDIYd64NURetdDpOqxyRfYrh+f8AlmxP6Guerh1HWJakpKzNQSB2xiguYzxuFRSQMpygKkUfbJFAWVcqO9Y2vsYvTcsJdvnrmrS3KMOeKoJJHJ0IqfyUIyKiUUNMsgo3PWo3iB5FVijxn5GpFuGQ/PSUX0C452kQ9Mio2kVvY1P9oV6a8CuN1Un3E0Q7MrULkoalIaM4zxUbsCOatE+hGzh/rVmDIAz0qmRnpT4p9p2tTa0GncuSRJIMEA5rFvtFhmywUVshsJnqKD8yGlGcovQHdHKx6JDu2lRVlfCdtOPmXrV+ZCsuRV+2kYIMGt5VqiV0xxlrqcNqvgtI8mIGuUvdBubckqCQK9okXzB8wzWddadDIDuUV0UMfOOktS/aNPQ8QkjeNtrqQaiNemar4ailyQgrm5fCzbiBkV6tPGU5LU1jVT3OWxRXQN4WugeDkUVt9Zp9y/aR7mtd6xe3TYdyAewquqBwSxy3vWo1kg6LUT2h6qMV50ZRStEw57mf9lwCSKja3OMgcVpYZTsYfjTjACOOlWpi5jCeE1C1qTW61mCCcVB5C5I5q1VLUzEaFlOQ3StG08SazZDZFqE6qOgLbgPzqWS1z0HNVHtuSCBV3jNWkrlKSZrx+NNd3Lv1BmAOdrKOfbit+H4kyiMI+mRHHVllbJ/PNefvEyHkHFORiBj9aznhqM1rEfoehj4j22079LkB7bZQf5iq3/Cywtym3TcQZ+fdJ82PbtXEbTyT1qCZGz8q8etRHA0Owkkeyad4h0/VTi2uFLN0id8N+VaqrIG2Nww5rwe0muLSdJoJnimU/K6Ngity18Za9Y7yl6ZGbkmVQ5/M1y1ctd/3b+8n2abPXWyDg4oKYTJGQe4rySPx1rSTiWSVJVGcoVwD+VXj8UL08Pp1tnthjisHltdbai9kejhFA+UAY9Kc8ZbO0ZP8q8vk+JWpy/LFa2ye+0mpLf4m36RbL21ilA6PH8ppvLq+9ifZM9GMQGezUsceW5rz/wD4WfAFGzTZGb1aT/61JZ/FLF4oudNUW57o+WH50vqGItflEqMnuehTJlc9ulVZGK4UdD3FYsXjrR7zJa+EI9JFIIpZPFmgf9BSIkd8Gslh6q0cWQ6b7GsyZO1VAB5zmkMK98sfc1jjxdom0t/aUI9uavaXrul6pNJHbXJk8sbm2qcCm6dSKu0yeRliSNeOSe3qKY9umzhsEelTtJE4OB+dRtxyBkYqU2SVgm08PkjoCe9MdmbIA59PWpnV85C/Q0nl5HJwfWrTC5nXECybgyZHvXLalpL2krS2RKjuO1d0yHbzzVaWCKRMOgz61vSruDLjNpnK+HdYkTWbaK5kYbHH7tjwa9P8XaRP4s8NLbWt6LZw6yBhyHx2OORzz9RXnGqaEsreZA22RDuVh2PaoIvEerWNw0T3ElrI/wB5gA0bN/eAPQ10OPtJKpSdmuh1U5p6o9C8K+F4/CtrK89491eTY82aQ9h0A5PHWuksEuJ7tZpm8u2TDJH3kPq3oB6Vyvhy4n1q6ka5dHWNQwVW4kP+e1ZvjC41PVdeh0caqNK0x4C7H7rSsDgqDkZ4wce9cSjOVZylKz79l5GkIyqTSW7PT4df0ie8NpHqVm9x/wA8lmUtn6ZrzH4nfD7VPEuv22paWqt5iiGYSOAEA6Nz256D0965/TfhVqJ1yCSfUYGsIyGE0DndgdgMcGvZmuQwyz4jTqTWlSr9XqxlQnzNmjly3jbUwvDnh2x8HeHTbRyfIn724nb+N8cn9AAK5Ww0y+8YeIb2+kLwaYEKRtjOWHAA+nJP1xXSyXFz4q1k6YlvPDpcBPnS7cbiO2T3P6Vt6rqGleDtA+0XLLBaQLtjjHVz2UepP/16c41KadveqT/Az5NNTyjVLB9J1GSznkieRAD8jA8HoSOo/GqhuVQVU1VpPGOtweIfDySC4u5ltru0dt3ktjCsSP4CFPOOxrd1DwzNZ3RjY7k6qw7iuiSjBRU3q/6ZjVpezZiSXxJwKVPObDcg1tW2hDIJWtaLSUAGVFZSrwWxlcm0fxAbmGO31DEcyDasxHDD/a9/etaVG4DKORkEcgj2rLTT0B+6OKvW8j2m3Y2VU5CnkVw1OWTuhtt7kEqBW3LkU+K82HDgVbmeOQmREzGeSB1Q/wCFV2SJ05Xj1xUepLVmTCRHG7cKhlVs5GCKqMhRvkbj0pRdFeHHFPl7EsAXjfjj2qwt4QMNwajG1k+U1E6sOSMino9xJ2NFZEkXqKhdFyaorKYzwePSrcEiv1PFS4talDHiI5WqzgHrwa09o29arSxK3PQ04yER29xgiNzx2q8pAGOx6VkSQlferlnN5o8p/vdjVuClsWveVhlyuGz2qa1kG2mzq2Sj1FbxlW9qlrSzI2L+8k8VFPmpVwozUc5BXNZrcCi6k1DNaBV3jB9qtNhl4qtJKxIQmt4sI26ipbxlASooqzEv7sUUnNiOcEbMv+rb8qUWkj/8syB9K62O0DcBcD6U82YXooqvrI7M4ptLlfOVwPWnR6UQNuSa694oxwBlvTFQiz3ncQBVfWXYer0OUk09lOOmO3Wqc1g5PA/Su7j09GySAT34pxsUIwEB96Fi7D1R54dMuHGVTion0qZcExLn6mvQ0sgSVHAz1xTJNMJySCx+taLGC5meczWRIw1s27/ZfH9KqNZwgcxToe/Ib/CvTP7MjEe5goP93HNV7zQ4o4DM5jKYz8pBYfgOa3jivIpTl2PO/s0RAxcAEdnQj+WaT+zncfIY5D/sOCfyrsH0NNhJwVPIyOaqS+H0C5JwT26VosTHuUqiOPlspYn/AHkbqPdSKQ24I9a6c6ZPAP3dzKB/dBOKa8MzY3QwzkddyYP5jFaqvcrnRyj2hz+NVpbfae/FdU1tB0ltpYj3Mb7h+R/xqCXTLeX/AFd7H/uyqUI/mK1jXRakcuqBSSBjJ/I0jxk9vrWrPpdxFK6iMkYySh3Ae/FM+yhoweelbe0W5V7GK8WGB6YpjKe1a72lVntGHXGPWtI1ENSM8bgeR0oPpnr0NXTan0qF7Yqcg81akirkK8ENjIB6Hoa6i38d3tjaNb2Wn2Fuh6lIua5jaVIB9elDR47VM6cKitNXA6E+PNbb5fMhXPcRirEXxB1uOEQyfZ5FzuOY+fzBrkyhzikXg8jI9Kh4Wi/sonkj2O1t/iTqcMu6S2tXX+7tP+Natv8AEOxfm5tpo5O+zDKK83I4znI9aQrjAxnFZywNCXSxLpQatY9bg8X6SzDzTKqN32/4VdmuLdlLQzB0IyDXjkM8kLHYSVPJQ966TSNbliQIhEkQ6xv1WuWrgFHWBnKiktDrZ7korHPHbNZ13cxShsqpX0NQXF75kPnIDtH3hnlf/rVi3Nw0hGOx6d6mnRJjA6TwusI122hnd/s8jbSEbayMehUjoc16l4p8KaV4k0aKG8kEgjIaKZPlf8+n6V4Ct+9vMpUsHUgqcntW/qPj64u7OOEi5iIcSMbeUoSf8DnkVdXD1JNSg9UdEdFqenWCaZ4Z0oWFoWS3gBZjI2TzyTWtpMN1Pdx3l26pEmTDAvPJ/iY+voO1eb/DvXW8Qa3Ot/OomjAMSSMPn/xNXPHk2rXXiLT9OtdWbTLOaJg7+ZsUup5HGCTgjjNee8NKNVxlK0nrf+uoQjJyst2ewrNGrBWdQzdATya87+LPhXUfFFnZPpiNLNauVMRcKpVurc8ZBA/OvOb74feIhdWr2V6l9EeUuRNgofU5OR+Ga9r02S5g0mztbmfzriOFVmlJ+8wAyaVR/VeSpSqcz7Gzfs24tanN+APBK+E7GWSdw+oXKjz2U/JGo52j+pqmJ9R8T+Ngmn5XR7JSk0pHyuT6e5OPoB71vTX11rmqjRrCCZbIc3d2RtBX+6p75/zx11dRvNF8EaCZ5wttZocBEGWdj2A7k0pOq26klzVJ7LokZct9zGuLJrOXy3A55B9RUXFefeLfE9zq9/b+LtBuS1haKIJbWTCyREnneoJyrccg/wAq7fTL06jpdtemCSAToHCSDkClVw06UFKXXfyfYxq0nTs31LRqJzxUhNQua5luYkPmvC+9GIPtUgvY5OCAjHqOx+npVeXpVVbkW8mXiSVD95H6GtVG6GtTTa33qXQmqzI6kjG4U+C6EiF7XIj6GMfw+1OM20cg46Cp1WhD0KpdoTnBFTxXQkGMD3pkuWOarkYfI4PWrsmItvb7vmHFVys0L5BzU0V1jKP17VJjepPUetK7W4whuty8mpj864HWs6VDG+5anguQW9D3FDgnqgHyHHDVUdmjbeh5FXZSGGcVQfKE56U4CuaVvOL+PaeJFp8R2kg9RWTbXAt7lZF6Z5rXuV5SdPuv1pzjdXNG+ZXJCxYcVDy2RT0fgimA4c81gjPcqs2yQg1XfmUGrlxGrDdVWNMy57VrFq1wRdT7goqxGi7BRWXMOxYN6M4UZ9hSGeVscBRjtyajjChQseMetP2HJHrzUWSGm2RLIw3NnnPT1qTzsDpkHsKYwCE7uaYkmWOAadrhcsJOAMbTz60v2nrwagZhjLDB/lRsOM4OPUUuVBzdCYXCg5PT9aes8bkc/wBKgkgj3MEfeo6HGM1E1twcZB9qbgr2BsvboyDzmmoqvnpj2rOEfP3mBHagLPEciT8DRydmK6NBoVwRtFVZbBZCOQuP1quL2WPhmzUhvWwCfXpTUZITsxJNOQgcAY6mqc+kCRdykAVorexSEjbilE6M+F/LFUpzQtjEl0WNQN5492qo2gQSHIIceldNIisckZ9s1WkhUOCBt5rWNaXcnmaOak8OrCxeH5G7lTg1Xl0yQjEsUcoHcja35j+tdgYsjrz9KgaAA5YZrSOJl1LU5HHNpdiRjfLA3+2Nw/Mc/pUFx4fuHiLQrHOg53RNu/TrXZy2cJ6CoTaICCo2sOhXgj8RW0cUy/aNbnAHTJE+UoeD071BJprEf6vFeiSl9uJkSZf9tefzqhJBZOCV3xt6HkVtHFNlqpfY87nsHVh8vfhqge3bOGGD16cGu9khtudyg1n3OnW9zGwDAZrohib7lqp3ORayyMgcevrUT2bLzg11lvpexRHs+UDGc9KfNpg25K+3FafWUnYftDihE0bbgMEeoo2c9Of7v+FdMdNVxuUAqe4qvLo57KcCtVXT3K50YXknjHT19KfGGR924q46P/Q+tav2B0H7wHr97HX6ilGnlhkgDHI96ftUPmLWmXSXcZhcBXIwy+o9RWXPlJZIm+8CRjHXFTpaTW8kciKSfvAY5FbiaPBqLfacmORxudff2rFzjB36EOSWpzbQGVDKB823JPpUsWltLHnO7Ix711cemLkqkW0cDkDJpLa2aHzIFjU7c8lRn86h4nTQn2nYs+APA8ep3V6boyRQ7AiyxnayPnIIPqMfyr0fxP4QtNW0FbHUD5vlYZZ1+WTIGM56etcDLrWp6F4c2aPhboXayuu0Hem05HPXkDpzWhrnjwal4dSL7c+m3ciBpAF3SJ6gen1rmrxqTlCcX1+42jK6uzQ8P6Fp3hSC4S2nmYSHc3nPnGPYDFdLpttJeSJPO5S3yHSNer/73oPb8/SvLPB3iRtZ8Tw2N5cERqP3bzkZcjpuPrXVfExr5LXTIU1B9PtHuPLuJ0YgBWHBOO3B/Ouaph5+2tUfvPqJRbkenm7tocebPFHuOBucDJrh/i1oEniDwuWtgxnsczqBkhhj5h9cdPp715rqHw2u5baKXQdQg1OB3+c+YocH1znBH4969U8D6bf+H/C0WnX8wlnDswCtuCKTwoP+etOpy0Ixq0ql2ntbU6W1SbjJXZ5Z8Ovh/dajc/2jq0MkWmgY8h8r9pPUZH90HB9yBXfa5rDR+JtO0DTbUXFzIczAcCGPHXPb1/Id66DXtbTSUitosS6lcsI4IRzgngE1Y0bQbXw9aXF1czI1xJmS6u5cL+p6KP8A69TWq1Kz9vVX+GP6mDjzfEYdxbyW8hSRcHt6Gqr1h+O/Fc17Jb6h4WvoL2y04t9tjjzu57kHqmB1HTmr+l6nFrGlQX8Kusco6MMYI4I9+azlh6kKanL/AIZmFSlKGr2HS1nXJ4NaMvSs24opmRWsrlbbUFLzmGNvlZtu4Y9x3FdLIISF2MGB6EdG+lcXc962tLjSaGKezvSqE4ntWTdsb1XkYBrWtTTSkU43VzSkgYsQh+lV/LdGG7861g0XkYGd/Ymq7bHOcAYGea5YzZkyk6rIPlpY5ymEbg9velmiAJZc/hVd0dkxnJFaqzVgLshDr0z71UkUZDLkH1psUrRj56sblkTiiziBJBJuGG69xSyKpXoKpSFomHJyO9TpMJ48r95eoocL6oe5Wnhwdy1qaROJ4WtZOoHy5qkcMKaji3uEmU4weRVRfccJWZqFthZWHI4qIBmyRU94A5jnT7rjmljj2rWM1yOwNWdim5PKmmRj5uKmuhjkUyFcKvHU0X0JSLyodo5opyj5RRWIyLa6njOc8iplk7OcECoZbtgRiJ3PoBSDc43OmB7mqtfcFoWHYY5Gc9KYpCMcZJPpUbOWA2rimlWwTIxx9aEhNomKFjllP407zBs+8ox71UBixnANMc7xhEp8orpFkzRq2RKo/AmnG6h3H99/46az2hfaSxwKhKDqCSatRiF/I0DcxF8h2/75qR7iDZ/rBnHcVRiTccHipWtARSajcd12I2vYegGfpTTKCchaBaxxHIGTTxCW7cVXurYm1yIzdvLpEMmPlUirIgx2qdIht4FJySKjG5XiMy8/pUjSSE8ip9hFBj46VHMiuS25EJGJ+Y0pwxproRTolOKC7pRskIUHWoHGDVpgQKrupNOLOdlWQ5GKz54OprRZCG5qGYDac1vF2Gjl78tGCRWUl7yeea39TeJYj8wB9K491JuG29Ca9OglKOp0wV0dJZ3xxg9KveYsqkdjxWRplsW5bpXQW9uoXFYVbRehnKyZAkcaIiBcAcZPerosY5ACmMdqk+zqUxxUJV4T+7fHtWDlfYm9xracj/wj3qq2mqkn3Qq9xWhHfyRHEiA9sipvMin+VSMngijnmguyimmxsmQvPpU7af8AuWQLhxjBH6Vetxk7WX7vBP8AWrXljHas5VZJi5inZxrIvzgHA/GqtzBGmqrGFJDJk47EetaL2ysdwZkbPzFDjPvU1vYRo7skbM2PmdssfzqedJ3EtzOmsoZoGWRQw64ArHk8O2zZCR4DDnArqZEQRyKkOZCR/Fiq6MMkfdPQjpj8KuFWUdmUpNbM5Sz8K26+ItNYxbo2uFDqV4K5x/LNexTeEbOXwy+iT5urFk2qJWy6DOQA3XjjH0FcjaSwwajDPKg2xsDnGce/4VW0fx9rElnqWn6rH9nntwwjvwg2HOcHB4OOvoRXUpSqw5m9jqoyurs0vDXgvS/CV1cz2c8zSTDaRO4O0ZzgYAzW8byeQtFYCNp87TI33Ivc+p9q8jvvHlxbrHB/aH9oz877gRhMZ9AOK9Fs7h4vB73enIpkkt2eJlGcybTjPqc1zV6NTn9pVd77FNu9zrLDSbGCSO4aFJrtRzcyKC7Huc9vwrP8e6LJ4h8JXOmwTeVNKQy+jFTnB9jXkMOn+NvFGjSaqdceQvGfLs45Sm7BwQQMKD14rqvhXo+uaTHd3WsSXEayqqQwSybsYzkkHp2A/Gt5xdOEp+0TkvzOm3s2nUR5v4H8G6rreuSRkz2lnCWivJASu5ejRj1J5HtXqviq/sPDNjptjbWm6WaRYbe2iOCF6f4detddfahaaXZveXjqkY6Du59BWR4f0IanqS+K9RUtczJ/osTDiCM9Dg9yPyB96mpWlif39VWitl3Zi1z77GJe2s1rJsmQqeo96x7kdau+O/Eq6jOlt4au7e6udNldr2DOGZQOQueHA5zjkHFZkN0t/p8F4iMqTJvUMMGs40ZwgpSVr/gYTpShZ9GZtyODWfFfz6ddCeBsEdVPRh6GtG571i3XU12UkpaMqCueiWN3b6jZpdW0u47ctGucxn0P41KVb1xntXl+mavcaPqkd1AxwDh0zw69wfwr0jTdRj1dI2t5BIDwMcMPY+9ceJw0qTutjKrS5dUSs5AIcYPtUbp8uR3q20KsNx5qq0LKDsOR6VzJmJXdSVwV5HpUKMwk5z+NWd6j2Occ1HJ93KjIrWL6DRISHGDzVdlMb74+PWhJDG2DxnoTUh+YEdCKq1tUGwCTevmIv1HpUb/P81RrIYHz1H8QqYrhNy8o3Sm11QNdTS0uT7VZyWzfeTlamim+Xaeo4rKsZ/s12jk4BODWpdReXc7l+44yKmpHmjfsU9Y3Ip2DZFKi7QnFIy569as4+dVx0Fc72EthcsaKmx6Cis7gVXuWOAkePrSefIBjapNJl5ei7RSFMHHersiBBM+T39hR5c0hA6ZqzFbADdUyqBScl0HYri1RAMnJpSyoMKBmlnkxwOahRCWBNGr3CyF8lpuvSlFqgHSraAbaaxxU8zCxW8pU5FB3NwoqUoXbAqzHEqLzQ5WGolNLck5NT+SFFTO6qOKqvKScCldspRB1FNTrTWyakhWqexaaS0JlWhgMUvQU0gmoJZXkFKjACnMpJpPLNWRqKxBqLjvUu3A5qCZgik+lCFYjlMeOSBXNazd7MLE+M96q+INda0JCcn0rjLzUbq/kzI2F/urXqYXCSl7z2NadO+pv3nlzQAJJvl7nOcVStrJg+XNVLGUxECthXyQa7HFw900m2X4cRIFUVdhlI71QhbOAavxqpHSuSZgy0koIprZJyDSJGOop/l571hoSNwH6nmmGMEZxgjuKkZGXBHNCkkcjAouA2C9ktpwzfOo4IPcVsR3MU6ZQ7k744IrFkjDDI5zUGyWN90bFT3xTcVIe50ETEyIBk7sg+1TpIQN2e+OKwYNSnimQuAQvXHBq6l9G0gEbuCW6Gs3SbFyvoaLHzCSBhj+RqJ1JYBxkeueR+NNW7TBGcEcfWnRzrvHBPGOOc1nZom2pDKrIMAk5/A1nS6ZZXMp8+EdPmB65rbZI2X5vX8qpyxBvu84HeqjNryGm0czqXhu2mVykQU4yCBzXUfDXSr1xIsd0PKhkK3FvKSVkQr8rAdmBGPofYVWdSrA8jHryKsQ6zP4c0K9u7CBZb7zI3SMjPmKDhhx7GuynOVRezfU6KU7uzLesfDC2GvnU7PUbvTo5ZPMeG3fC7u+D2z+NdSJwu1IwHfooB5Jrjda8dz3+n6fci5TSi48ya2mi3SMP7oOeB15xnpV3wJqo1eSefzV3rlArDBXn+vBz/hWeIpzlZz1SN5NtnXafpiyD7RqqQz3JbcoxlIR2C5/nWjNqOnv5tmt7D9o27fLSUbxkccda8W18Weo+MdXsvEniS6soklX7PbJIVjMZUEHnj6ir/hL4bx2Ouxavcail1BE4lt/JUqG5yrE56dDgVryKMHzzs7aaafI2S5EpS6nOWPwo1g+NJbVmmg063kD/AG77pdTyAv8Atdvaus128S48V2nhvR7VXS2t287yxhYeMqPQdP8Ax4V3Gt3OseXHbaPZeZcT8faJOIoB3Y9yfQCqM66J8O/Dc95dM5Z33Ty43S3Mp/r146ClOpVqJSqK7tZLz7szk+dnm12CpYEEEdQaw7vvWxdXL3V3d3AfzIJZTLBKFwGjcBgPqA2D9Kxbs9a6KMWnZiUXF2ZkyffqS2u7i0lEtvM8TjupxUTn5jSV3tJqzNLHpuj+JDq0G5ipuAMyR9Dn+8PY1r5MnPY8V49FLJDIJI3ZHXoynBFdl4d8VvJL9j1DadwxHKBg7vQ/WvIxOCcbyp7HJUou90dXJCOCeR3qrNEV5Ukj0qdL2GQbSCpHG002Uoj5z17GuFXWjOYossuMsvA70yO4+bY529gT29qvo6vkDkjviq9zGC25kraMujRVyKZgcgjDA80tvOI/3Uh/dv0PoagdxvBY8etRyjOdn4irWgbF+WIHIBwa2Uk+1aQrdZIuDXPQTGaHaf8AWIPzFamjyhbhoifllXp70uWzsyo727k8J8yVO9Wd/wC/cn6VXgQw3MgI4jqSHMhL+tc01ZWDZFjzCelFMxiisbCHBSeBxR5I3DNSDgUbSxpXFYcZAq4FV5Zm6CpJBtFRpHnk0K24whh3DLVIyYNAJAwKBk9aGySVATTimTinxrhc04kAVDZaWgBFQZqGRix4pxJc0hwo5oQyBvc0LHk0jfM1TxYxVPRD8iN0wKRBjtVhx8tMRcmlfQdtBVyads4qVU4oZfSlZisViBmnACl2HNDfKKeorDGwPas7UHQW7c9aXULsQxMc1w2peIZGkMR7V1YehKo7oEruxg65IZb9lPRaoRx5q1Li4laRurU6FABivfh7sbG2ysEMOCDWlECVGagiTn2q8ijFY1JESZPApNX4ywxVWHjkVMkhDGuSerM2aUYOwVIEJqsk2VFWI5eORXO7kMk2HOKQxinpIGbmpNqmpuIqmHjg9aYIyuc81bAUnHekIIPtTuFyg0IJ5BxTDEewBrRJB44qIxYYsD26VSkO5FFLNCDggj0YZqSKcCRWZGGP7pzRgEgEc05oZF58ske1HN3GmyZZ2bIGDk9Rz+nao3c7jsb5V65OKheGQtwrA+tKu9Gw6Bx6kc/nS03HyiG4DE+YcKAO/emTvG+OQAeo/wDrU5hBgqSY3PdhmozZuH8zaJB2ZTkDiqVtw5TFvNEtpJC3lqO4I60aY8uiXyz25KSJwUPAdfQ1uHMwKhO3ORwKo3FlJxkcDkn0rZVW1yyKjNrc6Cd9M8SJFfXWlQTyxcZdQWXHY56iustka2006lcBlgijMixRruYgDsO59BXmlnNLZXO5DhhwfR19K7nSNXXVtGudNm81A6lIpIGIePI/Qg9+lZqnrZvRbG0XzbmVrHxebSAD/wAI3qCI2Qkl4PIDEdhwar22pxfF/Qbi2vtPmsYrd0ZZkcMC/P3SR6dfrV+HStU063nl8UalFqOmrgqHsgcHPDEAHJrooLq2g0sf2VbBgEzFGE8tfbt8v5VWInClTVo2lfRpv9Tp5lFtU/xOC8QaC+j2MUUarDYWwENtEGyzZyWZj6k9vrXEXZ610erya4bq5fXL9GkmcPFZxtuWFRkDsPXHvXMXTda7KCkvidzNbme3WikJ5ortNB1GaTFKalknQaZ4qltgsd9H9ojHAfOHH4966+0u7S/svtkEpMQ+VtwwQ3ofQ15fitHSNWfTJzkb7d8eZH646H61x18LGS5obmM6UWmz0uFNkfmLja3cGkvWD4ljAbIG9fRqzdPurS6QtaXSgHkRlSPwz2P1qWWeRESMM0bBuR04NcFpR92Ry2admRPBvQkHvVc7oshhntmro+RQVbPqDUM4V14PX1pxl0ewXM5Z2ik8xD0PStOC4xKk0fTIP0rKdPmI6etPtZijlGOAelaSV0Udtdshg81esoFNQosKqv3u9UrAvdaU5By0Rp8bnFclaL0ZVR9e5bz70VB5h7CiseRkGjHGT1pz4QVKWCrVOV92RWKux2ImfdJirITMdV44znNXI1J47VUnYFqJFET2qwIkxUyBI4+etRFuprOV9zRQUUMf5RxVZizNjtUzHdQqAcmhaEsVE2rmoJTzipnkCiq4YMc049xhipEOKTGakSPJ5qt9CUDZYdKI1wan2gCmgfNWqp6XKJlXikZakjGac68V0QpjK22mSIApzU2BmqWoTeXAxHpQqa3Ymcp4juljiYA8ivO5XM0zN6mtvxFeyz3Jjzhc84rHRMV6WFp+zgVFW1ESOrEa80sacVPHHmtXIbZLEnerkaVFEuABirsMfSuecjJskjTAFTrGCelCJipFUjkVztkDkiKt7VcUJt5FVfMIFTo4xWTExzoOoNICU5zTJJMj5eTTo4HkGWOB6UttxWGq5kkyo59qsLFM3UYFSJEIvuD8akR2Lcmpcuw7ohFsByzGpViTHC5+tS7KAAnFRzMXMNVcZwAKaSdwGeKnHTpTGAJ6UhczYhiHaoXQqchqt8kdKrS5waEyveKcshTnhvYjNPiHIkRBGT3XjP4VJFb7jucfQVZMO3pVuSK52iv5pz+8QMPbg1DJLEwIKnpjDVc8tT14NMkgQ+lCkhOXNuYc9tIS2xScHKn+lXfD9xe2et2skEeXL4KtkKwPWrbxEc7utRBwvG459q3hVas0VGVnoeiWniS11O0juAQInXP0PofQ15tqmj3dtrktzoviGWwgVvOlglYvG3uAT9c5qQ3E8JLxNsZhgsO4rNuI5Xuzc+dHuKbWC/4VrCq+dyb376m/tbmfq1/BqF5LdwgkPgeYf48dx6D/APX3rnbpsk1r34dCd469/WsG4bk12UrdCoMhzSiminium5rcKKWikK4mKSlpDQCJba7ns5C9vK0bEYOD1Hv610+n+Ihe+Ut/MFmT5dx4Djtk9vT8q5OioqUY1FqTKCkj094IgQEkEiMAysrZBqF4ieUPQdK5LRtdFkgtrpWMI+669U59O4rtIwJ4Y5oWEkUibkdeQw/x9q8urTlSepyzg4sx5wwbjtUJG7kcGtKeMNlgeRWdIASccGri7olHT+GJ95khY/eXpU5BWUxDqDiuc0W5a21OI54JxXXXgSOYsANz85rKpFW1NJaxv2IdwT5RziimB1PaiubnZlc1JGwKgVSzZ7UyWUl8VahXcorn2RZIiDFTxqBQkeBStxWTuzRKyCQ4FRZJp5dSOTUTOM4FCQ20kOGAKazUBC1NkG0VSRkQStmoVyGqQAsaNuDVoEyzGvFWY1qGEZxV2Na0owvItIQxjFRFMNVsjiotvNd/s+w7Do1pz9KVeBUEs2DWjSjEBHFc5r92IbdsnGBXQNIPLJrz/wAXXOUKA8miMFJITORu5vtNwzdqjVaFjAqdY1JFdeysith0a5FWo0AqNIxnirSKMVnJmbZJHHzmrseBUEXSpl4NYS1IZKp5qwGAWoFxT8EnA61lJCHMRSxoW9hT47Y5y9WBHgcdKzbQmPigRV6ZNTBcUyMhRinspbkGsne5LY88LzUaj5s07nGKFBzSEOLlasIgdOajEW7FTqNq1DYIjdcHApCmBmpwM0yXG2kmBGJOxpgQMxJ6VGiszk5qyseV5pvQ39olYi25PFPGe9MIKNVlUDLQ9DC92QOuRkVEVxyauFNpqN4ty8ChMZAsIkB+bFUxaEynceKvBCPlPSmFMNxVptFcyS2IJIAFxWZc2Dht8Z/CtooSOlRmE96uM2hc5y8yHBWRcZ6gjIrEvdKDDfAw3f3e1d5LbRvw4BFZN0bGCUbF8wg8rXXSrtPQ1hN9DiZdNvIFZ3hbYoyWXkCq4NdplWZljUDdwYz3+nrWHd6MUYtBkjPKHqP8a7IV76SNo1L7mSKXmrItyOCMGlFvWvMi+YqUYq4LY+lKLb2o50HMikFJpdhq8LbHanfZz6Ue0K5ih5ZrX0bV3sP9Hmd/sxO4Ec7G9fp61X+z+1Ibf2qZuM1yyE7SVmdeJUmh8xJFcN3XoaqyxEjI61z1vJPaSb4XK+o6g/UV0MV8L2PzAiI4A3IvGD3OPQ1xypuGq2OaUOXVFdJCkoI4KnNdpdSiWxtpx3XBripwVfcBgjqK6qynW58Opj70Z5rKorq41rFoeCSOc0VGjSMuVBI9aK5uVmNjWVMnJrRt8BarlQq06OTHFcctTVaFzeBVeabApjS4qEEStTjoinIBIzHipolJOaVYQB0qzDH7UknJ2RCTY9FwuTVS6bnFX2XArPmXL11OjywLsEEW6nSxbelTQDaMUs65FL2PuXKaViKJsYq9FzVCMYNXoTgVpho9yUTGmEU/rTWr0VEoazYWsfUrnyF3ZrSmk2qSTXG+JNRCRNhqick3yks0H1mMRYDgnFcBr16bm/O08CqY1GXc3zHBNQEmRy7dTWkKbi7soUDPep40yabGlXYY/SrZLYRxmrcceafHFxU6pisWmzNsjSMg9aeTS85xipFizyaylZbiEiYkirccio4qEKOgpQvzispaiNI/vACKUNjio0yFFPC5rJkMGPPFPjYrSLC2c04oQRUuwiXrTkGDTBxip0XNQ3YLEyYp3WmqKkUVmx2GP8q1WMmTg1Ym44zUUUOWzTWwWYAADipUPFOaPAqNQQcUr3E73GSrzToG5xSuKjHytVboFuXHUFagZipqRHDLTCMmoXmMRRuOcUySPacirCALRIvyE076hYqiZUILDimS3KOx2du1V55lVju6CqNvfxLeM7H5QMCtlC+pUI82gl/q0diCzLuz2rjrm8eW9ecLtRjxjqK0dVmF3eyOv3M8VS8r2r0aMIwV+ptFKOhZWeKS2YsXNwvQY6it2xmt3eOLVohiWLKOWwVGOOf5Vz7L5aRvBK6zg53YxtrKaa8MhW4jYAfdfdkYp+z59mXHR3Oo1XSooHDxypLC/wByRSD+eKyjblDgj8fWqsTsDkMVP95e/wBasR3N383mW++EcB17/wBKajKKtcT30HiGniEelTRjeu5AxHoVIIq4LXEMc330JwwHBFS52IuZ3kD0pfI9q0/KhWcjDGFujEcj/wDVSSWkkJ+ZeDyGHQj2qfaBczPs/tSGD2rTa3KKjHGHGQRTfLFHtA5mZht/ahIWRwyZBHTFaXl0eUPSnzlcxHdvG6xOilAy/MP9rvWt4aPmQ3duT2yKzvKyhQ/dNWfDmYdVaJj95SprOT9xii9TQEzRjajnAoqC4/dXEiHsxorKzMnudhKQKiBA5pJnq2JI1tHGwbwikHYD/CP/ANdclGi6mlzVK5m3UuEODT9OR5TkmrbrA01xGIgzBpP4GIx2xg/WtDT7dIRMoi2/OQAT2xwOa3jhW0lfcpU3uNSHip1jAGauR7BJu2qV2nHGe5/z+FJcMu9MLhTwdoxzmuynhFBXLcbIz522g4rNaTL1q3CIVZSr5yO/seOnfFZ/2dQd22Q+oyPk4z83+RWeIhPZEyTJImIwakkOVqZIIxcoB88RfBI4HXpUv2QMu4hsYGB6nB4/TFJUptWFyszkGWq7EuKRYIwUQhkYknLEcdOv61ZREAXcHUlgu0kZGc89KuhQa3GosbTG6VKUHlFgGJGOexyMn8qR0AJ+RzjoAfvdORXaoMfKzG1SXyoGPtXlOu37T3TRgnANesauLbbsd3OWC7gwxyxGentXjN+d99KR0zUKmlO7BxsQoMip0Tmo419auwQ7j0q2JktvAXPStGK1K9qLWMJjIq/lcCny6GbIUTb2oA3NT+pqRF5HFc1SpbREMTygKAhPsKtLFkdKUR4PSuV3W5JWEeKEUtJVp1ASoYB8+akC0oxgVOopAAQKlXAIrOVxWBSelDYFPYAdKic5OKjlCw5ADVqMcVXiXFWV6VEh2HgCnHgVHnFNeTjFTZhYZJlmpFdo3AzxUyDio5ouMimuwWLS/OuaYRhqZbuduKs4DrmpasVa5C65FQOAKtMMCq0p4xTiTJDkAIpxG3mo4+KmyGFDCw0tlarm5O4o3SpWBwdtZVwW3NzzVQjcFuQarIi/Kh5PWsCTvV6Ykk5OapSDmu+kuVWLK23JpdtSbaXgVsMi2UvlhhggEe9PqeERuuxlO8n7wobsBmPZFCWhP1Wrmm6jNalo1YqrcNGehrdTTEhAYsr5HarEVvFGwOxfrispV1JWauL2lh2nWz3UPmjJAPIIwamli2Bk6qeoPQ1Yin8tduePQU2WTd+Ncbk2zJvsZUvyxGL7yg9KbHI7ReWxPl9lNWRbK7MzHnsaiMDo5wc5rVNbFFKVHAwpOAehqBroqnktGQd2QfXir7HGQVOfWoryy32i3G5SA2wgH5lPbj3rWLXUpECOkgyp/A1IFqg6YOAxA9qda3uPlmbIJ4aqcdLoovhagWYWuuWrHhX4P1/yatrggEEEetZuqsN9uwOCrmpjq7BF6mxqsJ+3My9GANFa5to7pEkPXaBRSjLRFuF2W53qs91OF2rLIMD+8eKWZjk1nzyMobB7VyU01sZ31KEt5cy6okTSsUJyRu613WnTFYAA7DgDg15ik7/2v16Cu80iRmgXJroqylC1jeK0OiEh4O45HfNQTSE9SSfc0uflFQSk1pGcrbibKc55quo5qSY/NSL0riqybkZsu27DFXVAYdKzYfvVpR/drtw+qKiQyIAelAOKlYZNQS8DIrbltqNkokZxtJ4FV7qVYoznFNidsk1h+IbmWO3Yq2DVwbtqFzm/E+qlt0SNXJLliSeSalnkaadmc5Oaciit4qyHcSNCzcVrW0eFGaqwKNw4rRTjpT3JbaJh8vTrU8KM5pkKhiM960YUUYwKynJv3UQ2LFaBqmNntNWoQMVKeTUqCQivFEMc0PEM1YAANNYVlNITKE64U0y3izU9wKkt1G2sGtbCsIqYpzI23cDTn4oLsEqXG4rESSHoaAdzVEhyxqdQOtQ1ZAWY+lTLUUY4p78LWaQxZCB3qNBk5NMBLtg+tWSoCDFVFdQSHgA9KbJ93moo2IbHapZTlc0uVXYFeJ8MR71ejfAxWYhPm1dU80OKcQRM7Aiqco5qxnrVdjmQZqVEGKpwvNLnNDDiox1NVy2YEgkAOPWqN9GoUsDTp2KkEVRuZXfAJ4oULS0NIRTM6Vc1VdavP0qq4rqiwasVGGKEypDNGWX0pX5q6iARIcmtW9BECWqSDcS45+6auwwiPAQU6FQRzVqNRWMpMhsFJA5pwkz1pwUUKo3VkSRmRlYFTU0c2fvdKVlGOlRqBk8UbgWo5ItoAIpxRX4z171U2DaTTUldJOGqOXqhWJ5LbOQ2MY71Tkthnj5h3FXxIz8mmSAYzTjJgmYc9tndt79qznj29sGuknVXXJHPtVCeJDGcjkDrXTTmaJlGwuxCy28h4b7p9Pao9XJTynXs/NRzxqASM5ByKg1Gd5BErHhlDH61so+8mWtzuNNuHmsInB6iimaJ/wAgmHjtRXnTdpNHQ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4" descr="data:image/jpeg;base64,/9j/4AAQSkZJRgABAQAAAQABAAD/2wBDAAgGBgcGBQgHBwcJCQgKDBQNDAsLDBkSEw8UHRofHh0aHBwgJC4nICIsIxwcKDcpLDAxNDQ0Hyc5PTgyPC4zNDL/2wBDAQkJCQwLDBgNDRgyIRwhMjIyMjIyMjIyMjIyMjIyMjIyMjIyMjIyMjIyMjIyMjIyMjIyMjIyMjIyMjIyMjIyMjL/wAARCAFM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TGamRKRVqdF6V5ctDNgqVII+Kcq1Mq1i5GTIRHipk4qUJThH7VDkQJtyKQR81OsZFTLF7VDkUmMhWrkdRrHip40rKTGTp0qQdKYoqQDFYsYhpjGnmomoSJZGxqvI2M1K5xVSV63hEgilkxmqcklOmk61Udq64QGkSK+WqwvNUFb5q0ICGArZIsnjTNW40pkSDirkUeatFEkKdK0YVqvDGBWhClaxGW7c4rThfA5rMVlSg3WO9WmM2GnAHBqB7getZhvPeoXvB60mwL00+e9Zs83WmPdA96qTS5rlqMhkhm560ebmqJk5pwkrnbZNyy83vVaSc+tMd6qyvRcTYSzk96gL5qN2pA2afNYXMW4G5rVgORWPDwa07eTGKh1bD5i8BTscUiHIqULWM6wcxEVpuw+lWtlIU9q5pVbicimyVCVI6VfZKgdMUlMLmfMDjk1mSpk1qz98VQlPtW8GJyKbDaKiMmD1qSXJNU5HwcV0RjcSjcsifFDXOO9UmY4FV3l2nGatU7hymibr3qJ7v3rLa4JPBphlJ71apFKBfa6yetOWbPesrzDmp4pDVOFh8pqxruq3HHVG3l7VpQsK553M5FuFMCrigBaqxsKtIQRXNIyYhGaYODUrFQOtV2kApICwHxUgmx3rONwOxppuPejkuFjXE/HWisc3oBxmij2TDlOYXnFWE6CqsZ5q3HyK9SaPRkTKKnRajQVZjWueTsZMcq1Kqe1Ki1OiVg2RYRI89qnWKnJH7VOqVlKRSREsVSrHUyx1KsdZuQyAJxS7an2U0rSQEDDioJKtOKqS1vBEsqyGqMz9atTN1qhKetdVOJJVlNV2NSSGoCcmuhFC85q1BIVNVAakVsU7jNyCX3rQilrm47koetXYr0DvTTsO50ccnvVgXYUcVzovvenfbPeq5yrm+bv3qF7r3rF+2Y70xrz3pqYXNZ7z3qJrvPeseS796jFySetNvQDbWck9ac0mR1rKjuOlWkmzWMiGTE0m7FN3UwtisGQx0j1WdqexzUTDJpEsaBmnKmKkRanWPNZSkQ2MjWrkIwajSPFWI0rGTJuXYTVxOapRLV2OuabDnJgtBSnA07jFYhzFd1FVJqvSDNVZEq4hzGbKuapSpWrIlUpU610wkCZkTJwazpgQa2Zl61mTp1rtpS1NoMpscLk1mzykscVoXB2xmsl+TXXFGgBqeDmowuamRDTYxdmaljQ0+OOrccQPas3IlsW3X1rRiNVkjxVhBWE9TKWpejarC5NV4EJxmtCJAB0rF05N6E8rZAQcVA0bueBWmsO4+1WUt0HatY4d9S1TMIWb4yRVW4idThRXUtAMdKpzWwznFa+xsPkOaED985orXeLDHgUUcgWONjOKuxHpWehq7CRW80dTNCIZxVuNapwt0q7Ga46idzNk6LVqNKhjFW41rlmySREqwkdJGtWUSsGwGpHUmypFSn7akCApxUbLVphUElaQQXKcnFUpjVyY1QmNdMCGUpj1rPmPFXZjWdM1dUBoqyGoGbmnyGoCa2RQ/fSiSoSaBQOxYEnNSrKBVHJzTgxzTGaIn96X7T71QD0u73pCLxuOOtRNcE96rb6TdTGTecc9acJ8d6qF8UzdVoaNSO45q7DPmsJJCDVyGXB61MkS0biy5FOB9apRS5HWrAeueSMmSk0zGTRmnIMmpehLZNEtW40qKJauRLXHORm2CxVOkeKkVKlVKwciWJGlWUFNVMVMorKTJbADmpFHFNAqRRUMlDGXIqu61cIqBxRFllCRapTLWlIvFUplroixoy5l61mXIwDWvOOtZV1XZSeptFmNdtxiqGwk1fnQs9NWHmu1S0NblaOL2qykNTJDVhY/ak5CciFYsCrCLinhKdtxWdyGxVq1DHk1DGnNXoVwKBIsRJjFXIxVeMVZWtUWiwgxUy1XVqkD4rVFkxxUUgBFNaTiozJVqNx2K0kfzniipjgnNFHswsebIatxNVNasRdamWpszRifFXoGzis6IZrQt1NcszNmnCM4q/EtUbcdK0oV6Vw1EQTxpVpFpka8VZVa52gEC0uKkAoIoSEQOKqy1bkqpLWsBMpS1nznrV+bvWZO3WtoMRRnbrWZM1XbhutZszc12QRSK8jVHmlc5NMFbFjsUuKBS4pAMopTSUALRmkozQIC1IWpDTGNUhgWpN1Rk03dWiQyYPViKUg1S3VIrGhoGbEMp4q9G+QKxoHrRhfgVhOJlJF9TxVmIZqpGckVfhFc1R2Rky1EtXolqvCtXYlrgmzNkqLU6rSRrUyrWDZLEC08ClC07FRcQgFPUUgFPAqWxWEI4qFxVg9KjdaEUkUZFqnMvFaMi1TlSt4MpGROvWsu5XrxW5PH1rNniyK66cikYjR5bpSiL2q48WDSBMV1JmlyFY6kC1IFpcUxXIwtKBT8UmKBEsS1biHFVo6sxmqRSLSHFSq1Vg2KdvrRFotB6XzKqeZSh60RaLBek3VDup4NbJlEgPtRTM0VYzzwCp46gUVZiXpWLQy9bjJFa0CdKzbZckVsWy9K46rJZcgTpWlClVYE6VowpXFIlk8a1Oq02NanC1m0IZikapcVGwpIkrSVUl6VckqnN3poRQnPWsq4PWtKc9ayrg9a3gMzbhutZ0rdau3B5NZ0prvgi0RMcmkFFFaFDgafmogeaXdUiFNJSE0ZoAXtSZopDmmAhNRsak200rVJDRAQaNhqfaKMVohkQTFOHFKaQ1QE8T4NaMD9KyVNXrZulZzRnI3IOcVpQCsu2PSte3XOK8ysznkXoRnFXolqvAtXo14rgmyCRFqYCkQVMFrBsQ0CjFOIpKkVgpwpKUUAOAprDNPFBFK5SRVdaqyJV91qvItaRY7GVMnWqE0da8y9az5lrqpvUpGRKmDUW2rc61XrvjsMZikIp5phNWkAlJmkJppanYdiVGwamWTHeqBl296BcZ71SRaRpiUHvS+ZWcs3vVhJN1Ui0Wg9SKarKamSrQ0Tg08HFRin8VcWMfmioGkGaK0uO5w6VcgXOKrInNXoF6VlOQy/bR9K17ZKoW68CtW3XpXFUkSy9AtaMS1TgXGKvxCuRklhBUoFNQVIBWbYhpFRsOKmNRtSuIqSCqM/etCWs+fvRcDMuDwayrg9a1bjvWXcCummMyZ+az5OtaM461nyA5Nd8CkQHrSZpSOaQitbFCE0mTRilp2CwAU4LQKeBSsDQmKCKfijFAiPFIaeeBTDVoobSGnUhqkAw0004001QAOtXbU81Sq7a9RWdTYmRuWnQVt2o6ViWnatu27V5Vfc5pGrAKvRiqUFXo68+ZBOgqUCmJUlYMQ0im080w0CFpR1ptKKAJFpTTVNONSykRtVeSrDVXkq4jKko61nzCtCXvWfMcV2UxozLjrVQmrdyetUWavRprQYMajZqGaoHkArZIpIez4qB5sdKhkm96rPL701E0USWSb3qMTEHrUDPmm5p2KsaMcue9Wo5ayEcqatJL70gNiOarEcorHWYjvUyTH1ouBsiUY61HJcYHWs7zvemPPgdapMC21xz1orKe4O7rRTC5EkXNXIYunFddZ+DNoBuHyfQVuW2iWdsoCwKT6kV5lTHwWkdSZVo9Dira3lOMRsfwrYt7Scj/VNXVeQiDCRoPwpw8xVwFX8q454xy2Rk6xixWsy4yhq4kTr1U1fMj45QUn2lMgFMGsfbzYvasrrkdQaeGGetWkKSAkkfSmNEh6VPtpMl1ZEWzI+8KBAX/iFQywHPyk5qDzZ4OfvCjmk9mT7VliSyY/xVUl0qVhwwq7DqCPgMMfWr0Uqycrjipc5x3Gps5O40a5OcYrCvrOa3YrIhHvivS3ZTxgVWubeGdNrRg++K2p4uSeqK9o0eSTL1qjKK9Um0K0ZzugVgfasHWPB8cvz2DBGP/LNulelSx1Nuz0LjWT3OBIphFauoaHqGnDdcW7BP7w5FZZr0YTjNXizdO+wwijFONIBzVlCgVIopFFPFSxMMUUtIaQhhGaZipDTatDQwimkVJikIqkxkJptSEU0iqAbirtr2qnV21HSoqbEyNu07Vt23asW1HStu1HSvJrPU5pbmrB0q9HVKHoKvRivOmQWE6U80xadWL3EBphpxpppiEpaSlpiuPFLmmA07NSMRjVaQ1MxqtIauKKTK0zVmzt1q7O1Zlw/WuuluMo3DVQdsVYuJMZrMlm5Ir1aa0NIofJNiqkktRyTc1WeTPet1E1SHvLUJfNMLZpM1VirEgNOzUQang1DAeDTwxFRZpc1ImTiY1Is/vVTNGaLCLv2j3pj3HvVQtio2c00hkzTc9aKqFuaKuwWPoEzMf4TS+YT/DSMxIAC03ZK1fIaHEI8hB5wKZ9pIPr7CrAtMj5/mNTxxRxkAD8cUcyQWZRNxI/Aiak8uQ9VArQIjb0qN9qjg80KfZBymc8UoPy/pT4jOBjAP41O7YcZ5Pam7yc7Qx471VxWIn84ZyoI+tQNnJynWrXlylSqrjPvSLa/3pGxVKSQuVlGQR5+4RUaXLRZKPx6GtBrSPGSWOemah+z26jJA+hqlJCsEV8JMDPNWFuCRgnmqrPbpxgbvZagaeAfxH8KOVPZBc0fPzkA80xiJBz19azftECHIkYfrTH1NQcLjA7gU1TfQe5oSR71KPiRCOQa888W6Za2N1E9tGUWQHcvYGu4jv1OSCG/DFZ2sQ22p2jxyjaeqNjO0104WcqVRN7F058sjzQ0Ac1dutNuLeUoU3gdGTkGqpRlOCCPrXvKaktGdqdwFPHSmYp1JgLSdqWjGaQDMUoXJ4qSKJ5pVjjUs7kKqjqSe1dd8Mrawv8AxheWl0I5JLWBigJyC2QCR64z+tTVq+zpynvYCn4O8HSeLp7tVu1torTAkcpuO454xkenrXKSRyXWo2tjplxFcXFzL5axqp3Lk4G4n5fyJx616z4XjsvBGh+N0u/PltLS62HaQJGRlAXn1+Yc1n/CvQtEvfE+oa9pdtcx2VqqxW6XRBZZGHzHj0H/AKFWf1jk55vVLb7v+CaRSUWzP+J9rY+FfDuk6HYQwi6k/eTz+WplYL3LYyMsT+WKv+DvA1jbeDX13xLDJctcIGit1yGVScKBgglm4x9R71navDF8RPi9DZQOXsocCR8f8s05Yficgf71dN8cE1MaFp0GnwS/YonMs7RfwbQAmQO3J/KsVGSpQouVnLVvrrrYIxu7Hk62lze+Jv7Ig0ye1nnnKwwzEhkU8jdkdh39q19R0G98PXy2d+IxKy712SBsr6+v5iug+DmlXura1ceIdSklnW2i+zwSTMWO49cE+g/9CrQi8Px+OfilqepSlm0rTykIKnAldRjaD6ZyT+HrVVsVyVXB/DFXfr2JqJN+7sczarwK2bYYxTPFM+iaV4tbSrOQo+0GRT9xHP8ACD9MfnU1uOlck25RU7Wvqcc01uacPSrsdU4B0q7HXFMi5OvSlNItKayAaaSlNJQSJS0UuKLiAUpoAoNA0ROaqynirD1TmPBrSKGUp261lXMmM1oXB61j3Tda7KSKRm3UvXmsmWbk1avJMZrKd+a9aktDpghzPUZbNNLU0tW5pYcWpA2ajJpVPNFhkoNPBqMU4VDEx+aXNMFOqbEi0GkzSE0AITTCaVjUbGqSGhCeaKZmirsOx9LvCqjpxURZcED+dKd78ED64/xpBA5GDnFfELzOVrsMafAwF/Oowx3Ak/Tipzb7TwcH0H+FOSDH8JJ78VV0hWZVcOeAMAntxTfJbPzFj+NaAQL0HPvTTtHLY/GjnHJKxVjtAvLD8KlKBRwKf5gwQvJHpzTGZwM7Tj6UasVrDTj7uR+IqMqXGOce4oZiR8vGPTmlYgKMFuf9n/69UkSxgh65/nUMtumDkZ/GnmUqQoI/HNReYxYZOew4P+FWkyWkAhR1wqjjuagexQMCy8H0FWsyE/cxSNM6jLBsew/+vTTfQnlRCbKJcY4/4CKhNkh4BGT0ytSz3BQIMN8xwvyk/nTQk7dvzFWnJatjtYiSyXaQwBB7p8pqQ2qAcdOnPeh/NHJGfUA01nlA9e+Mc0Xb6i0IzaRkElR0qCfR7acYaNDjsVzU4eYHPYnPIqM3DpIFIJOfTNWnJbMLmPc+F7KUHEARsZBTisW78JTRkmGTPs1do0kgByuAfUdKjaZiuDx+eP5V0U8TVj1LVSS2Z5vcaXeWxPmQtgdxzVM8HFelvGkgKkKD2BI5+nasi60u2nJDxEEHrjHH1rthi/5kbRrd0cvpU81rqtrNbhDMsilN/wB3OeM16HrvhDUl8SWHi/wtBG04Ktd2iuqFj/F7HIJB9xmuHutHMTZgk6cgP/Q/44rvbbxXaRaNAbu7n0+6mjaJ5lUlQ4GAT6E9QcdqK0pucZ0dd0/Q3i0zdi0VNbt9dinhmt4tYgRmjnXDRyAFP02oaj8D+Frzwh4LvLG6lRruZpJW8s8ISuAAfwB/Gmapp9xrXggxjXZLmWWL5bhMIx7jO3j0B9af4b1a9m8IWq6ujx3yxmKVZBhjtJXJ+oGfxrmxMqkE+WXutrT5BdJHJ/Am1i+161fPgzoEiBPUAkk/yH5Vyy694n8UeOLnTINWuDHfTvAyA5RIskHCngYUV6Rp+oeFfhvZGN5Wie9LXGCCxbGOAQPfgH1q5ovhrQvC1xqPiSKYyG6Vpw8gAEUZ+YgV0TxkW5zlG6fw3W7NFKUVzJ7lnV7mz8E+FYtK0iAtdyIYrSBBud2PVz/MmkubqD4f/DcTNGqTwQABP787evr8xJP0qaDVLDQ9FfxTr5SO6nTd0yyoeViQeuMZ981yy+MYfifHd6JBosqQsp23E2GSI4OGbHRvQDNcvI3FSauk7yf9dh04qT952PNPCen3fjXVZNOnhSUyT/a7i+YfvIxn5ue+7oB6816TexW83iafSdItHb7JAplaMZRT6fXGPrzW7pOhWfgzTItE0bEuq3nJldeSccyNjoo7D/GtOQ6L4D8PGe/uNqbt0szDMlxKeScdyf0p4nEOtO9NXW0V38zGpepuchEpU4III9auRiuUOvam3jowyIbqw1V/NsXjHSM/dP4D7wPT+fZKgQkMMMOoNYV6cqdubqYToyhKzBVJ6CnbGPapVuEi7A09by3c84U1yNvsP2cXsyNbZm61KtoO9TJ8w3IwIpxD9qhyYezSBLWPuKkFtCe1Rh5B2zTluMfeFQ7hZCvbRAcYqIWkZPanmeNjzT1CnlWou0LToQNpiMKpT6NnO01rsXUcUwSOPvCqjUkuomonJ3eizjO3msC90q6GfkJr0hnB6iq7xxucFQa6qeKlHdE7Hjl7p13nHlGs59Lu8/6o17TcabBJzsGaptpEH9wflXfDMrLYtVWjxqSyuY/vQt+VVmVgcEEfhXtTaPbMMFFP4VRuPC9nODhFzW8Mzj9pFKseQ4NKBXpv/CJwK+DGMfSnSeCreRMhAK1/tGn1K9sjzVaeBXVX/g6SDJizWBNp9xbsVdD+VbwrwqfCylNMqigmpDFIP4G/Ko2Vh1BFaXTHcQmmk0hppNUkAE1GTSk0w1aRQ0mikJNFUM+ijqr7gWhTA7AmrC61AowY5VHsRWTIyIMswA96y7rWrG2zukDewr4+NLn0SJujql1W1Z9saSl2OANo5q/5i7CAuOOTmvO18f2VkT9n0sSt/ed+f5Uo+Jx6tpAz7TH/AAq5YCrLaJLSWzO5aRiRsXPPU0nzMCDtBHoK5RfiRoxjUtb3scn8Q2KR+HzVe07x14evgVFw9rKD925XAf6Ef1rN4StFN8pnys2trdSxP1qC5uYbS3M8mQg9B3qSG+sbtwkV7bEseFWUHNO1SwNzZvbuxhY4O4rn8qhRaa51oEIq/vbDUYTxLJG3ysAQe1BHGMYpyqYYkjVTtVQAzd6niXduOAfc1m3Yi12VFjBxu5Ip6xDOe/1qV2VQQSMjsKjIMnAJ5Gcmndk2IJssdkbcjrilisifmkck9xV5RbhBhdr+oGRTnKg/KwJpyk1ohcnVkBjCjjkDuajZS3TgU95SOhAyfWoWl2ngg+pGaSuDsMaNRJ3J61DNHkgtx608ynPB69+aikVu/fg1orkNFZgzSeWvf9KmS1WPLHknqc0INrAYyPXNSFsfKSAferbfQSQgjBwQvFI8SkkYB9yKGlZRnk49ab9oJfcVwuPWkrjTsrETWKtghsn2qrLZJn/Vj6ZxWibhTgc1C8q4IY5BHJq1KQjAu7MLKFWKQhuMFgcf41TudKube0L20uEDA7Txj8M11B8vy8MAcVRls4GJ2qofHbvXRTryi1YqM3F3MmC/tLVLSztLK6gv5pw8khmYRb2bOO/Htium17VIIEIvnRLlUzJJA2Uz9Dg9ayWsopWCumW7HHFYWpeErdyXtnaMt94Ekqfwroc6daS59DpjXi9JHReIvBh8T+GtHu5LyJXVg7OB/wAsSOg9+lbytDqXl6f5LPaxKu8E4BC4wD+VchN4xk02BdOl0+WOzjQKjAjGR6Y6Z61Z8H+LrFLq5jvnKRSMCsrjhRjHPtx1qZwqOKVvdjsW9dmY2qWtr4r1KNtX8SENNcGO3sLZd5jXOAOvB9SRXpugabZeGdMi07ToOWPygn5nbuzH/PFYGl+G/Dfh+/m1CzQzTzOWR5G3GMHsvp/OuhvtRn0jQpdRW1Mt3IyxwQ9MsxCqD6DJBNTXbqWpwb5V8kXUkptKCsbkFrp+lyPe3M0QuphtknlcKSPQZ6D2rzf41aVPrGmWF/YM86WrlGjjG4NvxgjHuAPxrC1PwT4s8SakjajqlpKHIZz5pPlL6KuOn0616roOlWnh/RYtMst3kRDJZznJ7k0TrKg4ThLml2SNXam3GS1OM+Hfg4+G9EbUtYG28dSyrIc/Zo+pA9Cep/AVNoUmo+JNQ1O7WNY9OV9tuXGCxHUD2wOfc47V0bK/ii7lsTFLFpUX+tkztMz9gPbvVbxb410bwHbQWjwNLO0eYrWHAwo4yT2HX16UVIVKjel6kvwRi4uW5i3BZJniIwyHaw9DVdzgVzmlWmpXnjT7Zo8z3OjaozXUsj5YQ5OWRj2cEgY75FbepO9nO0Mgwy/r71nOjySUU76GVSHs3ysct9Nbn5JCB6dqnXxPJD99Fb8a56S5LHrTFG7rVewi/iRmptbHYWviS0mfDkxE+o4rSeT5A4KujDIYd64NURetdDpOqxyRfYrh+f8AlmxP6Guerh1HWJakpKzNQSB2xiguYzxuFRSQMpygKkUfbJFAWVcqO9Y2vsYvTcsJdvnrmrS3KMOeKoJJHJ0IqfyUIyKiUUNMsgo3PWo3iB5FVijxn5GpFuGQ/PSUX0C452kQ9Mio2kVvY1P9oV6a8CuN1Un3E0Q7MrULkoalIaM4zxUbsCOatE+hGzh/rVmDIAz0qmRnpT4p9p2tTa0GncuSRJIMEA5rFvtFhmywUVshsJnqKD8yGlGcovQHdHKx6JDu2lRVlfCdtOPmXrV+ZCsuRV+2kYIMGt5VqiV0xxlrqcNqvgtI8mIGuUvdBubckqCQK9okXzB8wzWddadDIDuUV0UMfOOktS/aNPQ8QkjeNtrqQaiNemar4ailyQgrm5fCzbiBkV6tPGU5LU1jVT3OWxRXQN4WugeDkUVt9Zp9y/aR7mtd6xe3TYdyAewquqBwSxy3vWo1kg6LUT2h6qMV50ZRStEw57mf9lwCSKja3OMgcVpYZTsYfjTjACOOlWpi5jCeE1C1qTW61mCCcVB5C5I5q1VLUzEaFlOQ3StG08SazZDZFqE6qOgLbgPzqWS1z0HNVHtuSCBV3jNWkrlKSZrx+NNd3Lv1BmAOdrKOfbit+H4kyiMI+mRHHVllbJ/PNefvEyHkHFORiBj9aznhqM1rEfoehj4j22079LkB7bZQf5iq3/Cywtym3TcQZ+fdJ82PbtXEbTyT1qCZGz8q8etRHA0Owkkeyad4h0/VTi2uFLN0id8N+VaqrIG2Nww5rwe0muLSdJoJnimU/K6Ngity18Za9Y7yl6ZGbkmVQ5/M1y1ctd/3b+8n2abPXWyDg4oKYTJGQe4rySPx1rSTiWSVJVGcoVwD+VXj8UL08Pp1tnthjisHltdbai9kejhFA+UAY9Kc8ZbO0ZP8q8vk+JWpy/LFa2ye+0mpLf4m36RbL21ilA6PH8ppvLq+9ifZM9GMQGezUsceW5rz/wD4WfAFGzTZGb1aT/61JZ/FLF4oudNUW57o+WH50vqGItflEqMnuehTJlc9ulVZGK4UdD3FYsXjrR7zJa+EI9JFIIpZPFmgf9BSIkd8Gslh6q0cWQ6b7GsyZO1VAB5zmkMK98sfc1jjxdom0t/aUI9uavaXrul6pNJHbXJk8sbm2qcCm6dSKu0yeRliSNeOSe3qKY9umzhsEelTtJE4OB+dRtxyBkYqU2SVgm08PkjoCe9MdmbIA59PWpnV85C/Q0nl5HJwfWrTC5nXECybgyZHvXLalpL2krS2RKjuO1d0yHbzzVaWCKRMOgz61vSruDLjNpnK+HdYkTWbaK5kYbHH7tjwa9P8XaRP4s8NLbWt6LZw6yBhyHx2OORzz9RXnGqaEsreZA22RDuVh2PaoIvEerWNw0T3ElrI/wB5gA0bN/eAPQ10OPtJKpSdmuh1U5p6o9C8K+F4/CtrK89491eTY82aQ9h0A5PHWuksEuJ7tZpm8u2TDJH3kPq3oB6Vyvhy4n1q6ka5dHWNQwVW4kP+e1ZvjC41PVdeh0caqNK0x4C7H7rSsDgqDkZ4wce9cSjOVZylKz79l5GkIyqTSW7PT4df0ie8NpHqVm9x/wA8lmUtn6ZrzH4nfD7VPEuv22paWqt5iiGYSOAEA6Nz256D0965/TfhVqJ1yCSfUYGsIyGE0DndgdgMcGvZmuQwyz4jTqTWlSr9XqxlQnzNmjly3jbUwvDnh2x8HeHTbRyfIn724nb+N8cn9AAK5Ww0y+8YeIb2+kLwaYEKRtjOWHAA+nJP1xXSyXFz4q1k6YlvPDpcBPnS7cbiO2T3P6Vt6rqGleDtA+0XLLBaQLtjjHVz2UepP/16c41KadveqT/Az5NNTyjVLB9J1GSznkieRAD8jA8HoSOo/GqhuVQVU1VpPGOtweIfDySC4u5ltru0dt3ktjCsSP4CFPOOxrd1DwzNZ3RjY7k6qw7iuiSjBRU3q/6ZjVpezZiSXxJwKVPObDcg1tW2hDIJWtaLSUAGVFZSrwWxlcm0fxAbmGO31DEcyDasxHDD/a9/etaVG4DKORkEcgj2rLTT0B+6OKvW8j2m3Y2VU5CnkVw1OWTuhtt7kEqBW3LkU+K82HDgVbmeOQmREzGeSB1Q/wCFV2SJ05Xj1xUepLVmTCRHG7cKhlVs5GCKqMhRvkbj0pRdFeHHFPl7EsAXjfjj2qwt4QMNwajG1k+U1E6sOSMino9xJ2NFZEkXqKhdFyaorKYzwePSrcEiv1PFS4talDHiI5WqzgHrwa09o29arSxK3PQ04yER29xgiNzx2q8pAGOx6VkSQlferlnN5o8p/vdjVuClsWveVhlyuGz2qa1kG2mzq2Sj1FbxlW9qlrSzI2L+8k8VFPmpVwozUc5BXNZrcCi6k1DNaBV3jB9qtNhl4qtJKxIQmt4sI26ipbxlASooqzEv7sUUnNiOcEbMv+rb8qUWkj/8syB9K62O0DcBcD6U82YXooqvrI7M4ptLlfOVwPWnR6UQNuSa694oxwBlvTFQiz3ncQBVfWXYer0OUk09lOOmO3Wqc1g5PA/Su7j09GySAT34pxsUIwEB96Fi7D1R54dMuHGVTion0qZcExLn6mvQ0sgSVHAz1xTJNMJySCx+taLGC5meczWRIw1s27/ZfH9KqNZwgcxToe/Ib/CvTP7MjEe5goP93HNV7zQ4o4DM5jKYz8pBYfgOa3jivIpTl2PO/s0RAxcAEdnQj+WaT+zncfIY5D/sOCfyrsH0NNhJwVPIyOaqS+H0C5JwT26VosTHuUqiOPlspYn/AHkbqPdSKQ24I9a6c6ZPAP3dzKB/dBOKa8MzY3QwzkddyYP5jFaqvcrnRyj2hz+NVpbfae/FdU1tB0ltpYj3Mb7h+R/xqCXTLeX/AFd7H/uyqUI/mK1jXRakcuqBSSBjJ/I0jxk9vrWrPpdxFK6iMkYySh3Ae/FM+yhoweelbe0W5V7GK8WGB6YpjKe1a72lVntGHXGPWtI1ENSM8bgeR0oPpnr0NXTan0qF7Yqcg81akirkK8ENjIB6Hoa6i38d3tjaNb2Wn2Fuh6lIua5jaVIB9elDR47VM6cKitNXA6E+PNbb5fMhXPcRirEXxB1uOEQyfZ5FzuOY+fzBrkyhzikXg8jI9Kh4Wi/sonkj2O1t/iTqcMu6S2tXX+7tP+Natv8AEOxfm5tpo5O+zDKK83I4znI9aQrjAxnFZywNCXSxLpQatY9bg8X6SzDzTKqN32/4VdmuLdlLQzB0IyDXjkM8kLHYSVPJQ966TSNbliQIhEkQ6xv1WuWrgFHWBnKiktDrZ7korHPHbNZ13cxShsqpX0NQXF75kPnIDtH3hnlf/rVi3Nw0hGOx6d6mnRJjA6TwusI122hnd/s8jbSEbayMehUjoc16l4p8KaV4k0aKG8kEgjIaKZPlf8+n6V4Ct+9vMpUsHUgqcntW/qPj64u7OOEi5iIcSMbeUoSf8DnkVdXD1JNSg9UdEdFqenWCaZ4Z0oWFoWS3gBZjI2TzyTWtpMN1Pdx3l26pEmTDAvPJ/iY+voO1eb/DvXW8Qa3Ot/OomjAMSSMPn/xNXPHk2rXXiLT9OtdWbTLOaJg7+ZsUup5HGCTgjjNee8NKNVxlK0nrf+uoQjJyst2ewrNGrBWdQzdATya87+LPhXUfFFnZPpiNLNauVMRcKpVurc8ZBA/OvOb74feIhdWr2V6l9EeUuRNgofU5OR+Ga9r02S5g0mztbmfzriOFVmlJ+8wAyaVR/VeSpSqcz7Gzfs24tanN+APBK+E7GWSdw+oXKjz2U/JGo52j+pqmJ9R8T+Ngmn5XR7JSk0pHyuT6e5OPoB71vTX11rmqjRrCCZbIc3d2RtBX+6p75/zx11dRvNF8EaCZ5wttZocBEGWdj2A7k0pOq26klzVJ7LokZct9zGuLJrOXy3A55B9RUXFefeLfE9zq9/b+LtBuS1haKIJbWTCyREnneoJyrccg/wAq7fTL06jpdtemCSAToHCSDkClVw06UFKXXfyfYxq0nTs31LRqJzxUhNQua5luYkPmvC+9GIPtUgvY5OCAjHqOx+npVeXpVVbkW8mXiSVD95H6GtVG6GtTTa33qXQmqzI6kjG4U+C6EiF7XIj6GMfw+1OM20cg46Cp1WhD0KpdoTnBFTxXQkGMD3pkuWOarkYfI4PWrsmItvb7vmHFVys0L5BzU0V1jKP17VJjepPUetK7W4whuty8mpj864HWs6VDG+5anguQW9D3FDgnqgHyHHDVUdmjbeh5FXZSGGcVQfKE56U4CuaVvOL+PaeJFp8R2kg9RWTbXAt7lZF6Z5rXuV5SdPuv1pzjdXNG+ZXJCxYcVDy2RT0fgimA4c81gjPcqs2yQg1XfmUGrlxGrDdVWNMy57VrFq1wRdT7goqxGi7BRWXMOxYN6M4UZ9hSGeVscBRjtyajjChQseMetP2HJHrzUWSGm2RLIw3NnnPT1qTzsDpkHsKYwCE7uaYkmWOAadrhcsJOAMbTz60v2nrwagZhjLDB/lRsOM4OPUUuVBzdCYXCg5PT9aes8bkc/wBKgkgj3MEfeo6HGM1E1twcZB9qbgr2BsvboyDzmmoqvnpj2rOEfP3mBHagLPEciT8DRydmK6NBoVwRtFVZbBZCOQuP1quL2WPhmzUhvWwCfXpTUZITsxJNOQgcAY6mqc+kCRdykAVorexSEjbilE6M+F/LFUpzQtjEl0WNQN5492qo2gQSHIIceldNIisckZ9s1WkhUOCBt5rWNaXcnmaOak8OrCxeH5G7lTg1Xl0yQjEsUcoHcja35j+tdgYsjrz9KgaAA5YZrSOJl1LU5HHNpdiRjfLA3+2Nw/Mc/pUFx4fuHiLQrHOg53RNu/TrXZy2cJ6CoTaICCo2sOhXgj8RW0cUy/aNbnAHTJE+UoeD071BJprEf6vFeiSl9uJkSZf9tefzqhJBZOCV3xt6HkVtHFNlqpfY87nsHVh8vfhqge3bOGGD16cGu9khtudyg1n3OnW9zGwDAZrohib7lqp3ORayyMgcevrUT2bLzg11lvpexRHs+UDGc9KfNpg25K+3FafWUnYftDihE0bbgMEeoo2c9Of7v+FdMdNVxuUAqe4qvLo57KcCtVXT3K50YXknjHT19KfGGR924q46P/Q+tav2B0H7wHr97HX6ilGnlhkgDHI96ftUPmLWmXSXcZhcBXIwy+o9RWXPlJZIm+8CRjHXFTpaTW8kciKSfvAY5FbiaPBqLfacmORxudff2rFzjB36EOSWpzbQGVDKB823JPpUsWltLHnO7Ix711cemLkqkW0cDkDJpLa2aHzIFjU7c8lRn86h4nTQn2nYs+APA8ep3V6boyRQ7AiyxnayPnIIPqMfyr0fxP4QtNW0FbHUD5vlYZZ1+WTIGM56etcDLrWp6F4c2aPhboXayuu0Hem05HPXkDpzWhrnjwal4dSL7c+m3ciBpAF3SJ6gen1rmrxqTlCcX1+42jK6uzQ8P6Fp3hSC4S2nmYSHc3nPnGPYDFdLpttJeSJPO5S3yHSNer/73oPb8/SvLPB3iRtZ8Tw2N5cERqP3bzkZcjpuPrXVfExr5LXTIU1B9PtHuPLuJ0YgBWHBOO3B/Ouaph5+2tUfvPqJRbkenm7tocebPFHuOBucDJrh/i1oEniDwuWtgxnsczqBkhhj5h9cdPp715rqHw2u5baKXQdQg1OB3+c+YocH1znBH4969U8D6bf+H/C0WnX8wlnDswCtuCKTwoP+etOpy0Ixq0ql2ntbU6W1SbjJXZ5Z8Ovh/dajc/2jq0MkWmgY8h8r9pPUZH90HB9yBXfa5rDR+JtO0DTbUXFzIczAcCGPHXPb1/Id66DXtbTSUitosS6lcsI4IRzgngE1Y0bQbXw9aXF1czI1xJmS6u5cL+p6KP8A69TWq1Kz9vVX+GP6mDjzfEYdxbyW8hSRcHt6Gqr1h+O/Fc17Jb6h4WvoL2y04t9tjjzu57kHqmB1HTmr+l6nFrGlQX8Kusco6MMYI4I9+azlh6kKanL/AIZmFSlKGr2HS1nXJ4NaMvSs24opmRWsrlbbUFLzmGNvlZtu4Y9x3FdLIISF2MGB6EdG+lcXc962tLjSaGKezvSqE4ntWTdsb1XkYBrWtTTSkU43VzSkgYsQh+lV/LdGG7861g0XkYGd/Ymq7bHOcAYGea5YzZkyk6rIPlpY5ymEbg9velmiAJZc/hVd0dkxnJFaqzVgLshDr0z71UkUZDLkH1psUrRj56sblkTiiziBJBJuGG69xSyKpXoKpSFomHJyO9TpMJ48r95eoocL6oe5Wnhwdy1qaROJ4WtZOoHy5qkcMKaji3uEmU4weRVRfccJWZqFthZWHI4qIBmyRU94A5jnT7rjmljj2rWM1yOwNWdim5PKmmRj5uKmuhjkUyFcKvHU0X0JSLyodo5opyj5RRWIyLa6njOc8iplk7OcECoZbtgRiJ3PoBSDc43OmB7mqtfcFoWHYY5Gc9KYpCMcZJPpUbOWA2rimlWwTIxx9aEhNomKFjllP407zBs+8ox71UBixnANMc7xhEp8orpFkzRq2RKo/AmnG6h3H99/46az2hfaSxwKhKDqCSatRiF/I0DcxF8h2/75qR7iDZ/rBnHcVRiTccHipWtARSajcd12I2vYegGfpTTKCchaBaxxHIGTTxCW7cVXurYm1yIzdvLpEMmPlUirIgx2qdIht4FJySKjG5XiMy8/pUjSSE8ip9hFBj46VHMiuS25EJGJ+Y0pwxproRTolOKC7pRskIUHWoHGDVpgQKrupNOLOdlWQ5GKz54OprRZCG5qGYDac1vF2Gjl78tGCRWUl7yeea39TeJYj8wB9K491JuG29Ca9OglKOp0wV0dJZ3xxg9KveYsqkdjxWRplsW5bpXQW9uoXFYVbRehnKyZAkcaIiBcAcZPerosY5ACmMdqk+zqUxxUJV4T+7fHtWDlfYm9xracj/wj3qq2mqkn3Qq9xWhHfyRHEiA9sipvMin+VSMngijnmguyimmxsmQvPpU7af8AuWQLhxjBH6Vetxk7WX7vBP8AWrXljHas5VZJi5inZxrIvzgHA/GqtzBGmqrGFJDJk47EetaL2ysdwZkbPzFDjPvU1vYRo7skbM2PmdssfzqedJ3EtzOmsoZoGWRQw64ArHk8O2zZCR4DDnArqZEQRyKkOZCR/Fiq6MMkfdPQjpj8KuFWUdmUpNbM5Sz8K26+ItNYxbo2uFDqV4K5x/LNexTeEbOXwy+iT5urFk2qJWy6DOQA3XjjH0FcjaSwwajDPKg2xsDnGce/4VW0fx9rElnqWn6rH9nntwwjvwg2HOcHB4OOvoRXUpSqw5m9jqoyurs0vDXgvS/CV1cz2c8zSTDaRO4O0ZzgYAzW8byeQtFYCNp87TI33Ivc+p9q8jvvHlxbrHB/aH9oz877gRhMZ9AOK9Fs7h4vB73enIpkkt2eJlGcybTjPqc1zV6NTn9pVd77FNu9zrLDSbGCSO4aFJrtRzcyKC7Huc9vwrP8e6LJ4h8JXOmwTeVNKQy+jFTnB9jXkMOn+NvFGjSaqdceQvGfLs45Sm7BwQQMKD14rqvhXo+uaTHd3WsSXEayqqQwSybsYzkkHp2A/Gt5xdOEp+0TkvzOm3s2nUR5v4H8G6rreuSRkz2lnCWivJASu5ejRj1J5HtXqviq/sPDNjptjbWm6WaRYbe2iOCF6f4detddfahaaXZveXjqkY6Du59BWR4f0IanqS+K9RUtczJ/osTDiCM9Dg9yPyB96mpWlif39VWitl3Zi1z77GJe2s1rJsmQqeo96x7kdau+O/Eq6jOlt4au7e6udNldr2DOGZQOQueHA5zjkHFZkN0t/p8F4iMqTJvUMMGs40ZwgpSVr/gYTpShZ9GZtyODWfFfz6ddCeBsEdVPRh6GtG571i3XU12UkpaMqCueiWN3b6jZpdW0u47ctGucxn0P41KVb1xntXl+mavcaPqkd1AxwDh0zw69wfwr0jTdRj1dI2t5BIDwMcMPY+9ceJw0qTutjKrS5dUSs5AIcYPtUbp8uR3q20KsNx5qq0LKDsOR6VzJmJXdSVwV5HpUKMwk5z+NWd6j2Occ1HJ93KjIrWL6DRISHGDzVdlMb74+PWhJDG2DxnoTUh+YEdCKq1tUGwCTevmIv1HpUb/P81RrIYHz1H8QqYrhNy8o3Sm11QNdTS0uT7VZyWzfeTlamim+Xaeo4rKsZ/s12jk4BODWpdReXc7l+44yKmpHmjfsU9Y3Ip2DZFKi7QnFIy569as4+dVx0Fc72EthcsaKmx6Cis7gVXuWOAkePrSefIBjapNJl5ei7RSFMHHersiBBM+T39hR5c0hA6ZqzFbADdUyqBScl0HYri1RAMnJpSyoMKBmlnkxwOahRCWBNGr3CyF8lpuvSlFqgHSraAbaaxxU8zCxW8pU5FB3NwoqUoXbAqzHEqLzQ5WGolNLck5NT+SFFTO6qOKqvKScCldspRB1FNTrTWyakhWqexaaS0JlWhgMUvQU0gmoJZXkFKjACnMpJpPLNWRqKxBqLjvUu3A5qCZgik+lCFYjlMeOSBXNazd7MLE+M96q+INda0JCcn0rjLzUbq/kzI2F/urXqYXCSl7z2NadO+pv3nlzQAJJvl7nOcVStrJg+XNVLGUxECthXyQa7HFw900m2X4cRIFUVdhlI71QhbOAavxqpHSuSZgy0koIprZJyDSJGOop/l571hoSNwH6nmmGMEZxgjuKkZGXBHNCkkcjAouA2C9ktpwzfOo4IPcVsR3MU6ZQ7k744IrFkjDDI5zUGyWN90bFT3xTcVIe50ETEyIBk7sg+1TpIQN2e+OKwYNSnimQuAQvXHBq6l9G0gEbuCW6Gs3SbFyvoaLHzCSBhj+RqJ1JYBxkeueR+NNW7TBGcEcfWnRzrvHBPGOOc1nZom2pDKrIMAk5/A1nS6ZZXMp8+EdPmB65rbZI2X5vX8qpyxBvu84HeqjNryGm0czqXhu2mVykQU4yCBzXUfDXSr1xIsd0PKhkK3FvKSVkQr8rAdmBGPofYVWdSrA8jHryKsQ6zP4c0K9u7CBZb7zI3SMjPmKDhhx7GuynOVRezfU6KU7uzLesfDC2GvnU7PUbvTo5ZPMeG3fC7u+D2z+NdSJwu1IwHfooB5Jrjda8dz3+n6fci5TSi48ya2mi3SMP7oOeB15xnpV3wJqo1eSefzV3rlArDBXn+vBz/hWeIpzlZz1SN5NtnXafpiyD7RqqQz3JbcoxlIR2C5/nWjNqOnv5tmt7D9o27fLSUbxkccda8W18Weo+MdXsvEniS6soklX7PbJIVjMZUEHnj6ir/hL4bx2Ouxavcail1BE4lt/JUqG5yrE56dDgVryKMHzzs7aaafI2S5EpS6nOWPwo1g+NJbVmmg063kD/AG77pdTyAv8Atdvaus128S48V2nhvR7VXS2t287yxhYeMqPQdP8Ax4V3Gt3OseXHbaPZeZcT8faJOIoB3Y9yfQCqM66J8O/Dc95dM5Z33Ty43S3Mp/r146ClOpVqJSqK7tZLz7szk+dnm12CpYEEEdQaw7vvWxdXL3V3d3AfzIJZTLBKFwGjcBgPqA2D9Kxbs9a6KMWnZiUXF2ZkyffqS2u7i0lEtvM8TjupxUTn5jSV3tJqzNLHpuj+JDq0G5ipuAMyR9Dn+8PY1r5MnPY8V49FLJDIJI3ZHXoynBFdl4d8VvJL9j1DadwxHKBg7vQ/WvIxOCcbyp7HJUou90dXJCOCeR3qrNEV5Ukj0qdL2GQbSCpHG002Uoj5z17GuFXWjOYossuMsvA70yO4+bY529gT29qvo6vkDkjviq9zGC25kraMujRVyKZgcgjDA80tvOI/3Uh/dv0PoagdxvBY8etRyjOdn4irWgbF+WIHIBwa2Uk+1aQrdZIuDXPQTGaHaf8AWIPzFamjyhbhoifllXp70uWzsyo727k8J8yVO9Wd/wC/cn6VXgQw3MgI4jqSHMhL+tc01ZWDZFjzCelFMxiisbCHBSeBxR5I3DNSDgUbSxpXFYcZAq4FV5Zm6CpJBtFRpHnk0K24whh3DLVIyYNAJAwKBk9aGySVATTimTinxrhc04kAVDZaWgBFQZqGRix4pxJc0hwo5oQyBvc0LHk0jfM1TxYxVPRD8iN0wKRBjtVhx8tMRcmlfQdtBVyads4qVU4oZfSlZisViBmnACl2HNDfKKeorDGwPas7UHQW7c9aXULsQxMc1w2peIZGkMR7V1YehKo7oEruxg65IZb9lPRaoRx5q1Li4laRurU6FABivfh7sbG2ysEMOCDWlECVGagiTn2q8ijFY1JESZPApNX4ywxVWHjkVMkhDGuSerM2aUYOwVIEJqsk2VFWI5eORXO7kMk2HOKQxinpIGbmpNqmpuIqmHjg9aYIyuc81bAUnHekIIPtTuFyg0IJ5BxTDEewBrRJB44qIxYYsD26VSkO5FFLNCDggj0YZqSKcCRWZGGP7pzRgEgEc05oZF58ske1HN3GmyZZ2bIGDk9Rz+nao3c7jsb5V65OKheGQtwrA+tKu9Gw6Bx6kc/nS03HyiG4DE+YcKAO/emTvG+OQAeo/wDrU5hBgqSY3PdhmozZuH8zaJB2ZTkDiqVtw5TFvNEtpJC3lqO4I60aY8uiXyz25KSJwUPAdfQ1uHMwKhO3ORwKo3FlJxkcDkn0rZVW1yyKjNrc6Cd9M8SJFfXWlQTyxcZdQWXHY56iustka2006lcBlgijMixRruYgDsO59BXmlnNLZXO5DhhwfR19K7nSNXXVtGudNm81A6lIpIGIePI/Qg9+lZqnrZvRbG0XzbmVrHxebSAD/wAI3qCI2Qkl4PIDEdhwar22pxfF/Qbi2vtPmsYrd0ZZkcMC/P3SR6dfrV+HStU063nl8UalFqOmrgqHsgcHPDEAHJrooLq2g0sf2VbBgEzFGE8tfbt8v5VWInClTVo2lfRpv9Tp5lFtU/xOC8QaC+j2MUUarDYWwENtEGyzZyWZj6k9vrXEXZ610erya4bq5fXL9GkmcPFZxtuWFRkDsPXHvXMXTda7KCkvidzNbme3WikJ5ortNB1GaTFKalknQaZ4qltgsd9H9ojHAfOHH4966+0u7S/svtkEpMQ+VtwwQ3ofQ15fitHSNWfTJzkb7d8eZH646H61x18LGS5obmM6UWmz0uFNkfmLja3cGkvWD4ljAbIG9fRqzdPurS6QtaXSgHkRlSPwz2P1qWWeRESMM0bBuR04NcFpR92Ry2admRPBvQkHvVc7oshhntmro+RQVbPqDUM4V14PX1pxl0ewXM5Z2ik8xD0PStOC4xKk0fTIP0rKdPmI6etPtZijlGOAelaSV0Udtdshg81esoFNQosKqv3u9UrAvdaU5By0Rp8bnFclaL0ZVR9e5bz70VB5h7CiseRkGjHGT1pz4QVKWCrVOV92RWKux2ImfdJirITMdV44znNXI1J47VUnYFqJFET2qwIkxUyBI4+etRFuprOV9zRQUUMf5RxVZizNjtUzHdQqAcmhaEsVE2rmoJTzipnkCiq4YMc049xhipEOKTGakSPJ5qt9CUDZYdKI1wan2gCmgfNWqp6XKJlXikZakjGac68V0QpjK22mSIApzU2BmqWoTeXAxHpQqa3Ymcp4juljiYA8ivO5XM0zN6mtvxFeyz3Jjzhc84rHRMV6WFp+zgVFW1ESOrEa80sacVPHHmtXIbZLEnerkaVFEuABirsMfSuecjJskjTAFTrGCelCJipFUjkVztkDkiKt7VcUJt5FVfMIFTo4xWTExzoOoNICU5zTJJMj5eTTo4HkGWOB6UttxWGq5kkyo59qsLFM3UYFSJEIvuD8akR2Lcmpcuw7ohFsByzGpViTHC5+tS7KAAnFRzMXMNVcZwAKaSdwGeKnHTpTGAJ6UhczYhiHaoXQqchqt8kdKrS5waEyveKcshTnhvYjNPiHIkRBGT3XjP4VJFb7jucfQVZMO3pVuSK52iv5pz+8QMPbg1DJLEwIKnpjDVc8tT14NMkgQ+lCkhOXNuYc9tIS2xScHKn+lXfD9xe2et2skEeXL4KtkKwPWrbxEc7utRBwvG459q3hVas0VGVnoeiWniS11O0juAQInXP0PofQ15tqmj3dtrktzoviGWwgVvOlglYvG3uAT9c5qQ3E8JLxNsZhgsO4rNuI5Xuzc+dHuKbWC/4VrCq+dyb376m/tbmfq1/BqF5LdwgkPgeYf48dx6D/APX3rnbpsk1r34dCd469/WsG4bk12UrdCoMhzSiminium5rcKKWikK4mKSlpDQCJba7ns5C9vK0bEYOD1Hv610+n+Ihe+Ut/MFmT5dx4Djtk9vT8q5OioqUY1FqTKCkj094IgQEkEiMAysrZBqF4ieUPQdK5LRtdFkgtrpWMI+669U59O4rtIwJ4Y5oWEkUibkdeQw/x9q8urTlSepyzg4sx5wwbjtUJG7kcGtKeMNlgeRWdIASccGri7olHT+GJ95khY/eXpU5BWUxDqDiuc0W5a21OI54JxXXXgSOYsANz85rKpFW1NJaxv2IdwT5RziimB1PaiubnZlc1JGwKgVSzZ7UyWUl8VahXcorn2RZIiDFTxqBQkeBStxWTuzRKyCQ4FRZJp5dSOTUTOM4FCQ20kOGAKazUBC1NkG0VSRkQStmoVyGqQAsaNuDVoEyzGvFWY1qGEZxV2Na0owvItIQxjFRFMNVsjiotvNd/s+w7Do1pz9KVeBUEs2DWjSjEBHFc5r92IbdsnGBXQNIPLJrz/wAXXOUKA8miMFJITORu5vtNwzdqjVaFjAqdY1JFdeysith0a5FWo0AqNIxnirSKMVnJmbZJHHzmrseBUEXSpl4NYS1IZKp5qwGAWoFxT8EnA61lJCHMRSxoW9hT47Y5y9WBHgcdKzbQmPigRV6ZNTBcUyMhRinspbkGsne5LY88LzUaj5s07nGKFBzSEOLlasIgdOajEW7FTqNq1DYIjdcHApCmBmpwM0yXG2kmBGJOxpgQMxJ6VGiszk5qyseV5pvQ39olYi25PFPGe9MIKNVlUDLQ9DC92QOuRkVEVxyauFNpqN4ty8ChMZAsIkB+bFUxaEynceKvBCPlPSmFMNxVptFcyS2IJIAFxWZc2Dht8Z/CtooSOlRmE96uM2hc5y8yHBWRcZ6gjIrEvdKDDfAw3f3e1d5LbRvw4BFZN0bGCUbF8wg8rXXSrtPQ1hN9DiZdNvIFZ3hbYoyWXkCq4NdplWZljUDdwYz3+nrWHd6MUYtBkjPKHqP8a7IV76SNo1L7mSKXmrItyOCMGlFvWvMi+YqUYq4LY+lKLb2o50HMikFJpdhq8LbHanfZz6Ue0K5ih5ZrX0bV3sP9Hmd/sxO4Ec7G9fp61X+z+1Ibf2qZuM1yyE7SVmdeJUmh8xJFcN3XoaqyxEjI61z1vJPaSb4XK+o6g/UV0MV8L2PzAiI4A3IvGD3OPQ1xypuGq2OaUOXVFdJCkoI4KnNdpdSiWxtpx3XBripwVfcBgjqK6qynW58Opj70Z5rKorq41rFoeCSOc0VGjSMuVBI9aK5uVmNjWVMnJrRt8BarlQq06OTHFcctTVaFzeBVeabApjS4qEEStTjoinIBIzHipolJOaVYQB0qzDH7UknJ2RCTY9FwuTVS6bnFX2XArPmXL11OjywLsEEW6nSxbelTQDaMUs65FL2PuXKaViKJsYq9FzVCMYNXoTgVpho9yUTGmEU/rTWr0VEoazYWsfUrnyF3ZrSmk2qSTXG+JNRCRNhqick3yks0H1mMRYDgnFcBr16bm/O08CqY1GXc3zHBNQEmRy7dTWkKbi7soUDPep40yabGlXYY/SrZLYRxmrcceafHFxU6pisWmzNsjSMg9aeTS85xipFizyaylZbiEiYkirccio4qEKOgpQvzispaiNI/vACKUNjio0yFFPC5rJkMGPPFPjYrSLC2c04oQRUuwiXrTkGDTBxip0XNQ3YLEyYp3WmqKkUVmx2GP8q1WMmTg1Ym44zUUUOWzTWwWYAADipUPFOaPAqNQQcUr3E73GSrzToG5xSuKjHytVboFuXHUFagZipqRHDLTCMmoXmMRRuOcUySPacirCALRIvyE076hYqiZUILDimS3KOx2du1V55lVju6CqNvfxLeM7H5QMCtlC+pUI82gl/q0diCzLuz2rjrm8eW9ecLtRjxjqK0dVmF3eyOv3M8VS8r2r0aMIwV+ptFKOhZWeKS2YsXNwvQY6it2xmt3eOLVohiWLKOWwVGOOf5Vz7L5aRvBK6zg53YxtrKaa8MhW4jYAfdfdkYp+z59mXHR3Oo1XSooHDxypLC/wByRSD+eKyjblDgj8fWqsTsDkMVP95e/wBasR3N383mW++EcB17/wBKajKKtcT30HiGniEelTRjeu5AxHoVIIq4LXEMc330JwwHBFS52IuZ3kD0pfI9q0/KhWcjDGFujEcj/wDVSSWkkJ+ZeDyGHQj2qfaBczPs/tSGD2rTa3KKjHGHGQRTfLFHtA5mZht/ahIWRwyZBHTFaXl0eUPSnzlcxHdvG6xOilAy/MP9rvWt4aPmQ3duT2yKzvKyhQ/dNWfDmYdVaJj95SprOT9xii9TQEzRjajnAoqC4/dXEiHsxorKzMnudhKQKiBA5pJnq2JI1tHGwbwikHYD/CP/ANdclGi6mlzVK5m3UuEODT9OR5TkmrbrA01xGIgzBpP4GIx2xg/WtDT7dIRMoi2/OQAT2xwOa3jhW0lfcpU3uNSHip1jAGauR7BJu2qV2nHGe5/z+FJcMu9MLhTwdoxzmuynhFBXLcbIz522g4rNaTL1q3CIVZSr5yO/seOnfFZ/2dQd22Q+oyPk4z83+RWeIhPZEyTJImIwakkOVqZIIxcoB88RfBI4HXpUv2QMu4hsYGB6nB4/TFJUptWFyszkGWq7EuKRYIwUQhkYknLEcdOv61ZREAXcHUlgu0kZGc89KuhQa3GosbTG6VKUHlFgGJGOexyMn8qR0AJ+RzjoAfvdORXaoMfKzG1SXyoGPtXlOu37T3TRgnANesauLbbsd3OWC7gwxyxGentXjN+d99KR0zUKmlO7BxsQoMip0Tmo419auwQ7j0q2JktvAXPStGK1K9qLWMJjIq/lcCny6GbIUTb2oA3NT+pqRF5HFc1SpbREMTygKAhPsKtLFkdKUR4PSuV3W5JWEeKEUtJVp1ASoYB8+akC0oxgVOopAAQKlXAIrOVxWBSelDYFPYAdKic5OKjlCw5ADVqMcVXiXFWV6VEh2HgCnHgVHnFNeTjFTZhYZJlmpFdo3AzxUyDio5ouMimuwWLS/OuaYRhqZbuduKs4DrmpasVa5C65FQOAKtMMCq0p4xTiTJDkAIpxG3mo4+KmyGFDCw0tlarm5O4o3SpWBwdtZVwW3NzzVQjcFuQarIi/Kh5PWsCTvV6Ykk5OapSDmu+kuVWLK23JpdtSbaXgVsMi2UvlhhggEe9PqeERuuxlO8n7wobsBmPZFCWhP1Wrmm6jNalo1YqrcNGehrdTTEhAYsr5HarEVvFGwOxfrispV1JWauL2lh2nWz3UPmjJAPIIwamli2Bk6qeoPQ1Yin8tduePQU2WTd+Ncbk2zJvsZUvyxGL7yg9KbHI7ReWxPl9lNWRbK7MzHnsaiMDo5wc5rVNbFFKVHAwpOAehqBroqnktGQd2QfXir7HGQVOfWoryy32i3G5SA2wgH5lPbj3rWLXUpECOkgyp/A1IFqg6YOAxA9qda3uPlmbIJ4aqcdLoovhagWYWuuWrHhX4P1/yatrggEEEetZuqsN9uwOCrmpjq7BF6mxqsJ+3My9GANFa5to7pEkPXaBRSjLRFuF2W53qs91OF2rLIMD+8eKWZjk1nzyMobB7VyU01sZ31KEt5cy6okTSsUJyRu613WnTFYAA7DgDg15ik7/2v16Cu80iRmgXJroqylC1jeK0OiEh4O45HfNQTSE9SSfc0uflFQSk1pGcrbibKc55quo5qSY/NSL0riqybkZsu27DFXVAYdKzYfvVpR/drtw+qKiQyIAelAOKlYZNQS8DIrbltqNkokZxtJ4FV7qVYoznFNidsk1h+IbmWO3Yq2DVwbtqFzm/E+qlt0SNXJLliSeSalnkaadmc5Oaciit4qyHcSNCzcVrW0eFGaqwKNw4rRTjpT3JbaJh8vTrU8KM5pkKhiM960YUUYwKynJv3UQ2LFaBqmNntNWoQMVKeTUqCQivFEMc0PEM1YAANNYVlNITKE64U0y3izU9wKkt1G2sGtbCsIqYpzI23cDTn4oLsEqXG4rESSHoaAdzVEhyxqdQOtQ1ZAWY+lTLUUY4p78LWaQxZCB3qNBk5NMBLtg+tWSoCDFVFdQSHgA9KbJ93moo2IbHapZTlc0uVXYFeJ8MR71ejfAxWYhPm1dU80OKcQRM7Aiqco5qxnrVdjmQZqVEGKpwvNLnNDDiox1NVy2YEgkAOPWqN9GoUsDTp2KkEVRuZXfAJ4oULS0NIRTM6Vc1VdavP0qq4rqiwasVGGKEypDNGWX0pX5q6iARIcmtW9BECWqSDcS45+6auwwiPAQU6FQRzVqNRWMpMhsFJA5pwkz1pwUUKo3VkSRmRlYFTU0c2fvdKVlGOlRqBk8UbgWo5ItoAIpxRX4z171U2DaTTUldJOGqOXqhWJ5LbOQ2MY71Tkthnj5h3FXxIz8mmSAYzTjJgmYc9tndt79qznj29sGuknVXXJHPtVCeJDGcjkDrXTTmaJlGwuxCy28h4b7p9Pao9XJTynXs/NRzxqASM5ByKg1Gd5BErHhlDH61so+8mWtzuNNuHmsInB6iimaJ/wAgmHjtRXnTdpNHQm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9" name="图片 1" descr="说明: http://5b0988e595225.cdn.sohucs.com/images/20180202/697c15479b124ebf8c389d5fa59b03b8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3" t="66376" r="15266" b="17682"/>
          <a:stretch>
            <a:fillRect/>
          </a:stretch>
        </p:blipFill>
        <p:spPr bwMode="auto">
          <a:xfrm>
            <a:off x="885975" y="2624113"/>
            <a:ext cx="73448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02A2FCB4-4A27-420E-8025-34BF3AAAB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887" y="1197295"/>
            <a:ext cx="4584290" cy="646331"/>
          </a:xfrm>
          <a:prstGeom prst="rect">
            <a:avLst/>
          </a:prstGeom>
          <a:solidFill>
            <a:srgbClr val="CCFFCC">
              <a:alpha val="3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9pPr>
          </a:lstStyle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借助提示，讲讲故事</a:t>
            </a:r>
            <a:endParaRPr lang="zh-CN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29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 l="-46" t="13676" r="10146" b="10310"/>
          <a:stretch>
            <a:fillRect/>
          </a:stretch>
        </p:blipFill>
        <p:spPr>
          <a:xfrm>
            <a:off x="-3175" y="857886"/>
            <a:ext cx="9166225" cy="51339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3649" y="2780850"/>
            <a:ext cx="7703820" cy="121360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如果这只蝴蝶飞过你的身边，你会对它说什么呢？</a:t>
            </a:r>
          </a:p>
        </p:txBody>
      </p:sp>
    </p:spTree>
    <p:extLst>
      <p:ext uri="{BB962C8B-B14F-4D97-AF65-F5344CB8AC3E}">
        <p14:creationId xmlns:p14="http://schemas.microsoft.com/office/powerpoint/2010/main" val="4449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86"/>
          <p:cNvSpPr txBox="1">
            <a:spLocks noChangeArrowheads="1"/>
          </p:cNvSpPr>
          <p:nvPr/>
        </p:nvSpPr>
        <p:spPr bwMode="auto">
          <a:xfrm>
            <a:off x="2684610" y="907704"/>
            <a:ext cx="2674144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9pPr>
          </a:lstStyle>
          <a:p>
            <a:pPr eaLnBrk="1" hangingPunct="1"/>
            <a:r>
              <a:rPr lang="zh-CN" altLang="en-US" sz="17000" dirty="0">
                <a:latin typeface="楷体" pitchFamily="49" charset="-122"/>
                <a:ea typeface="楷体" pitchFamily="49" charset="-122"/>
              </a:rPr>
              <a:t>抽</a:t>
            </a:r>
            <a:endParaRPr lang="zh-CN" altLang="en-US" sz="17000" b="0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37" name="组合 7"/>
          <p:cNvGrpSpPr>
            <a:grpSpLocks/>
          </p:cNvGrpSpPr>
          <p:nvPr/>
        </p:nvGrpSpPr>
        <p:grpSpPr bwMode="auto">
          <a:xfrm>
            <a:off x="2661814" y="1092575"/>
            <a:ext cx="2332161" cy="2527300"/>
            <a:chOff x="2437" y="2032"/>
            <a:chExt cx="1244" cy="1264"/>
          </a:xfrm>
        </p:grpSpPr>
        <p:sp>
          <p:nvSpPr>
            <p:cNvPr id="49158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b="0"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49159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60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916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6019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82" y="5562600"/>
            <a:ext cx="182641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86"/>
          <p:cNvSpPr txBox="1">
            <a:spLocks noChangeArrowheads="1"/>
          </p:cNvSpPr>
          <p:nvPr/>
        </p:nvSpPr>
        <p:spPr bwMode="auto">
          <a:xfrm>
            <a:off x="5096851" y="809567"/>
            <a:ext cx="2427477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9pPr>
          </a:lstStyle>
          <a:p>
            <a:pPr eaLnBrk="1" hangingPunct="1"/>
            <a:r>
              <a:rPr lang="zh-CN" altLang="en-US" sz="17000" dirty="0">
                <a:latin typeface="楷体" pitchFamily="49" charset="-122"/>
                <a:ea typeface="楷体" pitchFamily="49" charset="-122"/>
              </a:rPr>
              <a:t>消</a:t>
            </a:r>
            <a:endParaRPr lang="zh-CN" altLang="en-US" sz="17000" b="0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5065984" y="1095146"/>
            <a:ext cx="2328864" cy="2527300"/>
            <a:chOff x="2437" y="2032"/>
            <a:chExt cx="1244" cy="1264"/>
          </a:xfrm>
        </p:grpSpPr>
        <p:sp>
          <p:nvSpPr>
            <p:cNvPr id="4917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b="0"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4917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文本框 86"/>
          <p:cNvSpPr txBox="1">
            <a:spLocks noChangeArrowheads="1"/>
          </p:cNvSpPr>
          <p:nvPr/>
        </p:nvSpPr>
        <p:spPr bwMode="auto">
          <a:xfrm>
            <a:off x="1303734" y="3861048"/>
            <a:ext cx="2356826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9pPr>
          </a:lstStyle>
          <a:p>
            <a:pPr eaLnBrk="1" hangingPunct="1"/>
            <a:r>
              <a:rPr lang="zh-CN" altLang="en-US" sz="17000" dirty="0">
                <a:latin typeface="楷体" pitchFamily="49" charset="-122"/>
                <a:ea typeface="楷体" pitchFamily="49" charset="-122"/>
              </a:rPr>
              <a:t>布</a:t>
            </a:r>
            <a:endParaRPr lang="zh-CN" altLang="en-US" sz="17000" b="0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1271578" y="4005064"/>
            <a:ext cx="2366192" cy="2527300"/>
            <a:chOff x="2437" y="2032"/>
            <a:chExt cx="1244" cy="1264"/>
          </a:xfrm>
        </p:grpSpPr>
        <p:sp>
          <p:nvSpPr>
            <p:cNvPr id="4917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b="0"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49176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7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文本框 86"/>
          <p:cNvSpPr txBox="1">
            <a:spLocks noChangeArrowheads="1"/>
          </p:cNvSpPr>
          <p:nvPr/>
        </p:nvSpPr>
        <p:spPr bwMode="auto">
          <a:xfrm>
            <a:off x="4303406" y="3744902"/>
            <a:ext cx="2356826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9pPr>
          </a:lstStyle>
          <a:p>
            <a:pPr eaLnBrk="1" hangingPunct="1"/>
            <a:r>
              <a:rPr lang="zh-CN" altLang="en-US" sz="17000" dirty="0">
                <a:latin typeface="楷体" pitchFamily="49" charset="-122"/>
                <a:ea typeface="楷体" pitchFamily="49" charset="-122"/>
              </a:rPr>
              <a:t>怎</a:t>
            </a:r>
            <a:endParaRPr lang="zh-CN" altLang="en-US" sz="17000" b="0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3" name="组合 7"/>
          <p:cNvGrpSpPr>
            <a:grpSpLocks/>
          </p:cNvGrpSpPr>
          <p:nvPr/>
        </p:nvGrpSpPr>
        <p:grpSpPr bwMode="auto">
          <a:xfrm>
            <a:off x="4251812" y="3995505"/>
            <a:ext cx="2366192" cy="2527300"/>
            <a:chOff x="2437" y="2032"/>
            <a:chExt cx="1244" cy="1264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b="0"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25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678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6019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82" y="5562600"/>
            <a:ext cx="182641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687181" y="1285876"/>
            <a:ext cx="77768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4800" dirty="0">
                <a:latin typeface="楷体" pitchFamily="49" charset="-122"/>
                <a:ea typeface="楷体" pitchFamily="49" charset="-122"/>
              </a:rPr>
              <a:t>可怜</a:t>
            </a:r>
            <a:r>
              <a:rPr lang="en-US" altLang="zh-CN" sz="4800" dirty="0"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zh-CN" sz="4800" dirty="0">
                <a:latin typeface="楷体" pitchFamily="49" charset="-122"/>
                <a:ea typeface="楷体" pitchFamily="49" charset="-122"/>
              </a:rPr>
              <a:t>笨拙</a:t>
            </a:r>
            <a:r>
              <a:rPr lang="en-US" altLang="zh-CN" sz="48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4800" dirty="0">
                <a:latin typeface="楷体" pitchFamily="49" charset="-122"/>
                <a:ea typeface="楷体" pitchFamily="49" charset="-122"/>
              </a:rPr>
              <a:t>挪动</a:t>
            </a:r>
            <a:r>
              <a:rPr lang="en-US" altLang="zh-CN" sz="4800" dirty="0">
                <a:latin typeface="楷体" pitchFamily="49" charset="-122"/>
                <a:ea typeface="楷体" pitchFamily="49" charset="-122"/>
              </a:rPr>
              <a:t>  </a:t>
            </a:r>
          </a:p>
          <a:p>
            <a:r>
              <a:rPr lang="zh-CN" altLang="zh-CN" sz="4800" dirty="0">
                <a:latin typeface="楷体" pitchFamily="49" charset="-122"/>
                <a:ea typeface="楷体" pitchFamily="49" charset="-122"/>
              </a:rPr>
              <a:t>生机勃勃</a:t>
            </a:r>
            <a:r>
              <a:rPr lang="en-US" altLang="zh-CN" sz="4800" dirty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4800" dirty="0">
                <a:latin typeface="楷体" pitchFamily="49" charset="-122"/>
                <a:ea typeface="楷体" pitchFamily="49" charset="-122"/>
              </a:rPr>
              <a:t>九牛二虎之力</a:t>
            </a:r>
            <a:r>
              <a:rPr lang="en-US" altLang="zh-CN" sz="4800" dirty="0">
                <a:latin typeface="楷体" pitchFamily="49" charset="-122"/>
                <a:ea typeface="楷体" pitchFamily="49" charset="-122"/>
              </a:rPr>
              <a:t>   </a:t>
            </a:r>
            <a:endParaRPr lang="zh-CN" altLang="zh-CN" sz="48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50" y="5733256"/>
            <a:ext cx="1001266" cy="98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-19295" y="3623608"/>
            <a:ext cx="87129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我会介绍小毛虫：</a:t>
            </a:r>
            <a:endParaRPr lang="en-US" altLang="zh-CN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40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40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小毛真</a:t>
            </a:r>
            <a:r>
              <a:rPr lang="zh-CN" altLang="en-US" sz="4000" b="1" u="sng" dirty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4000" b="1" u="sng" dirty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en-US" sz="4000" b="1" u="sng" dirty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en-US" altLang="zh-CN" sz="4000" b="1" u="sng" dirty="0">
                <a:latin typeface="楷体" pitchFamily="49" charset="-122"/>
                <a:ea typeface="楷体" pitchFamily="49" charset="-122"/>
              </a:rPr>
              <a:t>                 </a:t>
            </a:r>
            <a:endParaRPr lang="zh-CN" altLang="zh-CN" sz="40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15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 l="-46" t="13676" r="10146" b="10310"/>
          <a:stretch>
            <a:fillRect/>
          </a:stretch>
        </p:blipFill>
        <p:spPr>
          <a:xfrm>
            <a:off x="-3175" y="857886"/>
            <a:ext cx="9166225" cy="51339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3649" y="2780850"/>
            <a:ext cx="7703820" cy="128804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　　小毛虫变成了一只（      ）的蝴蝶。</a:t>
            </a:r>
          </a:p>
        </p:txBody>
      </p:sp>
    </p:spTree>
    <p:extLst>
      <p:ext uri="{BB962C8B-B14F-4D97-AF65-F5344CB8AC3E}">
        <p14:creationId xmlns:p14="http://schemas.microsoft.com/office/powerpoint/2010/main" val="27463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QQ图片201805160911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4" y="0"/>
            <a:ext cx="8127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QQ图片201805160911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99592" y="1052735"/>
            <a:ext cx="7704856" cy="4524315"/>
          </a:xfrm>
          <a:prstGeom prst="rect">
            <a:avLst/>
          </a:prstGeom>
          <a:solidFill>
            <a:srgbClr val="CCFFCC">
              <a:alpha val="3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9pPr>
          </a:lstStyle>
          <a:p>
            <a:pPr eaLnBrk="1" hangingPunct="1"/>
            <a:r>
              <a:rPr lang="zh-CN" altLang="en-US" sz="3600" b="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时辰到了，它清醒了过来，再也不是以前那条笨手笨脚的小毛虫。它灵巧地从茧子里挣脱出来，惊奇地发现自己身上生出了一对轻盈的翅膀，上面布满了色彩斑斓的花纹。它愉快地舞动了一下双翅，如绒毛一般，从叶子上飘然而起。它飞呀飞，渐渐地消失在蓝色的雾霭之中。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9" name="Picture 9" descr="QQ图片2018051609192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9" y="5807753"/>
            <a:ext cx="9525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QQ图片2018051609192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02" y="5812465"/>
            <a:ext cx="9525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QQ图片2018051609192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7753"/>
            <a:ext cx="9525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QQ图片2018051609192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94091"/>
            <a:ext cx="9525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6019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82" y="5562600"/>
            <a:ext cx="182641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QQ图片2018051609192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5822950"/>
            <a:ext cx="9525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2170" y="1484784"/>
            <a:ext cx="7710809" cy="2800767"/>
          </a:xfrm>
          <a:prstGeom prst="rect">
            <a:avLst/>
          </a:prstGeom>
          <a:solidFill>
            <a:srgbClr val="CCFFCC">
              <a:alpha val="3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9pPr>
          </a:lstStyle>
          <a:p>
            <a:pPr eaLnBrk="1" hangingPunct="1"/>
            <a:r>
              <a:rPr lang="en-US" altLang="zh-CN" sz="44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4400" dirty="0">
                <a:latin typeface="楷体" pitchFamily="49" charset="-122"/>
                <a:ea typeface="楷体" pitchFamily="49" charset="-122"/>
              </a:rPr>
              <a:t>它灵巧地从茧子里挣脱出来，惊奇地发现自己身上生出一对轻盈的翅膀，上面布满</a:t>
            </a:r>
            <a:r>
              <a:rPr lang="zh-CN" altLang="zh-CN" sz="4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色彩斑斓</a:t>
            </a:r>
            <a:r>
              <a:rPr lang="zh-CN" altLang="zh-CN" sz="4400" dirty="0">
                <a:latin typeface="楷体" pitchFamily="49" charset="-122"/>
                <a:ea typeface="楷体" pitchFamily="49" charset="-122"/>
              </a:rPr>
              <a:t>的花纹。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50" y="5733256"/>
            <a:ext cx="1001266" cy="98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CF7604B-B347-4892-9209-CA62B4B0CF7D}"/>
              </a:ext>
            </a:extLst>
          </p:cNvPr>
          <p:cNvSpPr/>
          <p:nvPr/>
        </p:nvSpPr>
        <p:spPr>
          <a:xfrm>
            <a:off x="0" y="4727758"/>
            <a:ext cx="899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小毛虫变成了一只（          ）的蝴蝶。</a:t>
            </a:r>
            <a:endParaRPr lang="zh-CN" altLang="en-US" sz="36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EA65125-45A8-4F19-91E6-428AD93BBD10}"/>
              </a:ext>
            </a:extLst>
          </p:cNvPr>
          <p:cNvSpPr/>
          <p:nvPr/>
        </p:nvSpPr>
        <p:spPr>
          <a:xfrm>
            <a:off x="4067944" y="4802236"/>
            <a:ext cx="35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轻盈</a:t>
            </a:r>
            <a:r>
              <a:rPr lang="en-US" altLang="zh-CN" sz="28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美丽</a:t>
            </a:r>
            <a:r>
              <a:rPr lang="en-US" altLang="zh-CN" sz="28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灵巧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82" y="5562600"/>
            <a:ext cx="182641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50" y="5733256"/>
            <a:ext cx="1001266" cy="98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ewnKk382J-mobil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23528" y="260648"/>
            <a:ext cx="8544272" cy="4806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6019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82" y="5562600"/>
            <a:ext cx="182641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QQ图片2018051609192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5822950"/>
            <a:ext cx="9525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2170" y="1484784"/>
            <a:ext cx="7710809" cy="2554545"/>
          </a:xfrm>
          <a:prstGeom prst="rect">
            <a:avLst/>
          </a:prstGeom>
          <a:solidFill>
            <a:srgbClr val="CCFFCC">
              <a:alpha val="3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9pPr>
          </a:lstStyle>
          <a:p>
            <a:pPr eaLnBrk="1" hangingPunct="1"/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4000" dirty="0">
                <a:latin typeface="楷体" pitchFamily="49" charset="-122"/>
                <a:ea typeface="楷体" pitchFamily="49" charset="-122"/>
              </a:rPr>
              <a:t>它愉快地舞动了一下双翅，如绒毛一般，从叶子上飘然而去。它飞呀飞，渐渐地消失在蓝色的雾蔼之中。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50" y="5733256"/>
            <a:ext cx="1001266" cy="98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1204" y="4615825"/>
            <a:ext cx="7710809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9pPr>
          </a:lstStyle>
          <a:p>
            <a:pPr eaLnBrk="1" hangingPunct="1"/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我高兴，因为</a:t>
            </a:r>
            <a:r>
              <a:rPr lang="zh-CN" altLang="en-US" sz="4000" u="sng" dirty="0">
                <a:latin typeface="楷体" pitchFamily="49" charset="-122"/>
                <a:ea typeface="楷体" pitchFamily="49" charset="-122"/>
              </a:rPr>
              <a:t>                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40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8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6019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82" y="5562600"/>
            <a:ext cx="182641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QQ图片2018051609192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5822950"/>
            <a:ext cx="9525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8710" y="1667966"/>
            <a:ext cx="7710809" cy="4154984"/>
          </a:xfrm>
          <a:prstGeom prst="rect">
            <a:avLst/>
          </a:prstGeom>
          <a:solidFill>
            <a:srgbClr val="CCFFCC">
              <a:alpha val="3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9pPr>
          </a:lstStyle>
          <a:p>
            <a:pPr eaLnBrk="1" hangingPunct="1"/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时辰到了，它（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）过来，但它已不再是以前那条（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）的小毛虫。它（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）地从茧子里（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）出来，（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）的发现自己身上生出一对（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）的翅膀，上面布满（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）的花纹。它愉快地（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）了一下双翅，如（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）一般，从叶子上（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）。它飞啊飞，渐渐地（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）在蓝色的雾霭之中。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7014" y="764704"/>
            <a:ext cx="7710809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9pPr>
          </a:lstStyle>
          <a:p>
            <a:pPr eaLnBrk="1" hangingPunct="1"/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这是一只既</a:t>
            </a:r>
            <a:r>
              <a:rPr lang="zh-CN" altLang="en-US" sz="4000" u="sng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又</a:t>
            </a:r>
            <a:r>
              <a:rPr lang="zh-CN" altLang="en-US" sz="4000" u="sng" dirty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的蝴蝶。</a:t>
            </a:r>
            <a:endParaRPr lang="zh-CN" altLang="zh-CN" sz="40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1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6019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82" y="5562600"/>
            <a:ext cx="182641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QQ图片201805160919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5822950"/>
            <a:ext cx="9525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1204" y="1316500"/>
            <a:ext cx="7710809" cy="31700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等线"/>
                <a:cs typeface="等线"/>
              </a:defRPr>
            </a:lvl9pPr>
          </a:lstStyle>
          <a:p>
            <a:pPr indent="457200" eaLnBrk="1" hangingPunct="1"/>
            <a:r>
              <a:rPr lang="zh-CN" altLang="en-US" sz="40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读读想想，这是一条</a:t>
            </a:r>
            <a:r>
              <a:rPr lang="zh-CN" altLang="en-US" sz="4000" u="sng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40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的小毛虫。</a:t>
            </a:r>
            <a:endParaRPr lang="en-US" altLang="zh-CN" sz="40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indent="457200" eaLnBrk="1" hangingPunct="1"/>
            <a:endParaRPr lang="en-US" altLang="zh-CN" sz="40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indent="457200" eaLnBrk="1" hangingPunct="1"/>
            <a:endParaRPr lang="en-US" altLang="zh-CN" sz="40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indent="457200" eaLnBrk="1" hangingPunct="1"/>
            <a:endParaRPr lang="en-US" altLang="zh-CN" sz="40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Picture 7" descr="QQ图片2018051609192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11" y="5692775"/>
            <a:ext cx="9525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QQ图片2018051609192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61" y="5692775"/>
            <a:ext cx="9525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QQ图片2018051609192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23" y="5715719"/>
            <a:ext cx="9525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37086D-ABF6-4E28-BD00-2997AFF0603A}"/>
              </a:ext>
            </a:extLst>
          </p:cNvPr>
          <p:cNvSpPr/>
          <p:nvPr/>
        </p:nvSpPr>
        <p:spPr>
          <a:xfrm>
            <a:off x="786289" y="2902810"/>
            <a:ext cx="7264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自由朗读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3-6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自然段，边读边想用波浪线画出相关句子。</a:t>
            </a:r>
            <a:endParaRPr lang="zh-CN" altLang="zh-CN" sz="40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108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1199</Words>
  <Application>Microsoft Office PowerPoint</Application>
  <PresentationFormat>全屏显示(4:3)</PresentationFormat>
  <Paragraphs>78</Paragraphs>
  <Slides>15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黑体</vt:lpstr>
      <vt:lpstr>楷体</vt:lpstr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apple</dc:creator>
  <cp:lastModifiedBy>tw</cp:lastModifiedBy>
  <cp:revision>46</cp:revision>
  <dcterms:created xsi:type="dcterms:W3CDTF">2018-11-12T10:54:21Z</dcterms:created>
  <dcterms:modified xsi:type="dcterms:W3CDTF">2020-06-03T01:12:11Z</dcterms:modified>
</cp:coreProperties>
</file>