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9" r:id="rId3"/>
    <p:sldId id="260" r:id="rId4"/>
    <p:sldId id="261" r:id="rId5"/>
    <p:sldId id="270" r:id="rId6"/>
    <p:sldId id="262" r:id="rId7"/>
    <p:sldId id="263" r:id="rId8"/>
    <p:sldId id="264" r:id="rId9"/>
    <p:sldId id="265" r:id="rId10"/>
    <p:sldId id="266" r:id="rId11"/>
    <p:sldId id="271" r:id="rId12"/>
    <p:sldId id="267" r:id="rId13"/>
    <p:sldId id="268" r:id="rId14"/>
    <p:sldId id="272" r:id="rId15"/>
    <p:sldId id="269" r:id="rId16"/>
    <p:sldId id="281" r:id="rId17"/>
    <p:sldId id="273" r:id="rId18"/>
    <p:sldId id="282" r:id="rId19"/>
    <p:sldId id="275" r:id="rId20"/>
    <p:sldId id="276" r:id="rId21"/>
    <p:sldId id="277" r:id="rId22"/>
    <p:sldId id="283" r:id="rId23"/>
    <p:sldId id="284" r:id="rId24"/>
    <p:sldId id="285" r:id="rId25"/>
    <p:sldId id="257" r:id="rId2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78"/>
      </p:cViewPr>
      <p:guideLst>
        <p:guide orient="horz" pos="2160"/>
        <p:guide pos="287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B612-2B81-476B-8DA7-54B70EF5A8D8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661CB-B6C5-459C-8BCD-7124B62543A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B612-2B81-476B-8DA7-54B70EF5A8D8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661CB-B6C5-459C-8BCD-7124B62543A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B612-2B81-476B-8DA7-54B70EF5A8D8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661CB-B6C5-459C-8BCD-7124B62543A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B612-2B81-476B-8DA7-54B70EF5A8D8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661CB-B6C5-459C-8BCD-7124B62543A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B612-2B81-476B-8DA7-54B70EF5A8D8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661CB-B6C5-459C-8BCD-7124B62543A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B612-2B81-476B-8DA7-54B70EF5A8D8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661CB-B6C5-459C-8BCD-7124B62543A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B612-2B81-476B-8DA7-54B70EF5A8D8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661CB-B6C5-459C-8BCD-7124B62543A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B612-2B81-476B-8DA7-54B70EF5A8D8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661CB-B6C5-459C-8BCD-7124B62543A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B612-2B81-476B-8DA7-54B70EF5A8D8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661CB-B6C5-459C-8BCD-7124B62543A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B612-2B81-476B-8DA7-54B70EF5A8D8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661CB-B6C5-459C-8BCD-7124B62543A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B612-2B81-476B-8DA7-54B70EF5A8D8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661CB-B6C5-459C-8BCD-7124B62543A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1B612-2B81-476B-8DA7-54B70EF5A8D8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661CB-B6C5-459C-8BCD-7124B62543A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9429" y="-66238"/>
            <a:ext cx="9342857" cy="6990476"/>
          </a:xfrm>
          <a:prstGeom prst="rect">
            <a:avLst/>
          </a:prstGeom>
        </p:spPr>
      </p:pic>
      <p:sp>
        <p:nvSpPr>
          <p:cNvPr id="5" name="标题 2"/>
          <p:cNvSpPr txBox="1"/>
          <p:nvPr/>
        </p:nvSpPr>
        <p:spPr>
          <a:xfrm>
            <a:off x="1403648" y="2215443"/>
            <a:ext cx="6034484" cy="15570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600" b="1" i="0" u="none" strike="noStrike" kern="1200" cap="none" spc="0" normalizeH="0" baseline="0" noProof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语文园地七</a:t>
            </a:r>
            <a:endParaRPr kumimoji="0" lang="zh-CN" altLang="zh-CN" sz="6600" b="1" i="0" u="none" strike="noStrike" kern="1200" cap="none" spc="0" normalizeH="0" baseline="0" noProof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31004" y="5109356"/>
            <a:ext cx="1549697" cy="1734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图片 9"/>
          <p:cNvPicPr>
            <a:picLocks noChangeAspect="1"/>
          </p:cNvPicPr>
          <p:nvPr/>
        </p:nvPicPr>
        <p:blipFill>
          <a:blip r:embed="rId4" cstate="print"/>
          <a:srcRect r="33527" b="78349"/>
          <a:stretch>
            <a:fillRect/>
          </a:stretch>
        </p:blipFill>
        <p:spPr bwMode="auto">
          <a:xfrm>
            <a:off x="5011738" y="5199063"/>
            <a:ext cx="4132262" cy="165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" name="组合 9"/>
          <p:cNvGrpSpPr/>
          <p:nvPr/>
        </p:nvGrpSpPr>
        <p:grpSpPr>
          <a:xfrm>
            <a:off x="6098014" y="4014579"/>
            <a:ext cx="1327930" cy="2056092"/>
            <a:chOff x="5836357" y="4560894"/>
            <a:chExt cx="1327930" cy="2056092"/>
          </a:xfrm>
        </p:grpSpPr>
        <p:pic>
          <p:nvPicPr>
            <p:cNvPr id="11" name="图片 5"/>
            <p:cNvPicPr>
              <a:picLocks noChangeAspect="1"/>
            </p:cNvPicPr>
            <p:nvPr/>
          </p:nvPicPr>
          <p:blipFill rotWithShape="1">
            <a:blip r:embed="rId5" cstate="print"/>
            <a:srcRect l="35500" r="32250" b="80044"/>
            <a:stretch>
              <a:fillRect/>
            </a:stretch>
          </p:blipFill>
          <p:spPr bwMode="auto">
            <a:xfrm>
              <a:off x="5836357" y="4560894"/>
              <a:ext cx="429028" cy="3836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16478" y="4847939"/>
              <a:ext cx="1247809" cy="17690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7" cstate="print"/>
          <a:srcRect r="72971"/>
          <a:stretch>
            <a:fillRect/>
          </a:stretch>
        </p:blipFill>
        <p:spPr bwMode="auto">
          <a:xfrm>
            <a:off x="3690938" y="5662613"/>
            <a:ext cx="2519362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6037" y="482235"/>
            <a:ext cx="4195763" cy="62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9" cstate="print"/>
          <a:srcRect l="33527" b="78349"/>
          <a:stretch>
            <a:fillRect/>
          </a:stretch>
        </p:blipFill>
        <p:spPr bwMode="auto">
          <a:xfrm>
            <a:off x="0" y="5311775"/>
            <a:ext cx="3851275" cy="154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1285852" y="1000108"/>
            <a:ext cx="6715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统编语文</a:t>
            </a:r>
            <a:r>
              <a:rPr lang="zh-CN" altLang="en-US" dirty="0" smtClean="0"/>
              <a:t>教材小学二年级下册第七单元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9429" y="-66238"/>
            <a:ext cx="9342857" cy="6990476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331640" y="972329"/>
            <a:ext cx="5968301" cy="103284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algn="ctr" defTabSz="309245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4100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sym typeface="Gill Sans" charset="0"/>
              </a:rPr>
              <a:t>这床被子</a:t>
            </a:r>
            <a:r>
              <a:rPr lang="zh-CN" altLang="en-US" sz="4100" dirty="0" smtClean="0">
                <a:solidFill>
                  <a:srgbClr val="FF0066"/>
                </a:solidFill>
                <a:latin typeface="楷体" panose="02010609060101010101" pitchFamily="49" charset="-122"/>
                <a:ea typeface="楷体" panose="02010609060101010101" pitchFamily="49" charset="-122"/>
                <a:sym typeface="Gill Sans" charset="0"/>
              </a:rPr>
              <a:t>摸</a:t>
            </a:r>
            <a:r>
              <a:rPr lang="zh-CN" altLang="en-US" sz="4100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sym typeface="Gill Sans" charset="0"/>
              </a:rPr>
              <a:t>上去很柔软。</a:t>
            </a:r>
            <a:endParaRPr lang="en-US" altLang="zh-CN" sz="4100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  <a:sym typeface="Gill Sans" charset="0"/>
            </a:endParaRPr>
          </a:p>
        </p:txBody>
      </p:sp>
      <p:sp>
        <p:nvSpPr>
          <p:cNvPr id="5" name="TextBox 11"/>
          <p:cNvSpPr txBox="1"/>
          <p:nvPr/>
        </p:nvSpPr>
        <p:spPr>
          <a:xfrm>
            <a:off x="1079908" y="5555605"/>
            <a:ext cx="7524328" cy="461665"/>
          </a:xfrm>
          <a:prstGeom prst="rect">
            <a:avLst/>
          </a:prstGeom>
          <a:solidFill>
            <a:srgbClr val="FFC000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defTabSz="309245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Gill Sans" charset="0"/>
              </a:rPr>
              <a:t>5</a:t>
            </a:r>
            <a:r>
              <a:rPr lang="zh-CN" altLang="en-US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Gill Sans" charset="0"/>
              </a:rPr>
              <a:t>、用部首查字法查“摸”，验证一下猜得对不对。</a:t>
            </a:r>
            <a:endParaRPr lang="en-US" altLang="zh-CN" sz="2400" dirty="0" smtClean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sym typeface="Gill Sans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83852" y="2163477"/>
            <a:ext cx="6768752" cy="461665"/>
          </a:xfrm>
          <a:prstGeom prst="rect">
            <a:avLst/>
          </a:prstGeom>
          <a:solidFill>
            <a:srgbClr val="FFC000"/>
          </a:solidFill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defTabSz="309245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Gill Sans" charset="0"/>
              </a:rPr>
              <a:t>1</a:t>
            </a:r>
            <a:r>
              <a:rPr lang="zh-CN" altLang="en-US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Gill Sans" charset="0"/>
              </a:rPr>
              <a:t>、猜“摸”的读音和意思，相互交流猜读结果；</a:t>
            </a:r>
            <a:endParaRPr lang="en-US" altLang="zh-CN" sz="2400" dirty="0" smtClean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sym typeface="Gill Sans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093088" y="2907108"/>
            <a:ext cx="6768752" cy="461665"/>
          </a:xfrm>
          <a:prstGeom prst="rect">
            <a:avLst/>
          </a:prstGeom>
          <a:solidFill>
            <a:srgbClr val="FFC000"/>
          </a:solidFill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defTabSz="309245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Gill Sans" charset="0"/>
              </a:rPr>
              <a:t>2</a:t>
            </a:r>
            <a:r>
              <a:rPr lang="zh-CN" altLang="en-US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Gill Sans" charset="0"/>
              </a:rPr>
              <a:t>、这个字和之前学的哪个字像？（寞   漠）；</a:t>
            </a:r>
            <a:endParaRPr lang="en-US" altLang="zh-CN" sz="2400" dirty="0" smtClean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sym typeface="Gill Sans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093088" y="3648636"/>
            <a:ext cx="4339650" cy="461665"/>
          </a:xfrm>
          <a:prstGeom prst="rect">
            <a:avLst/>
          </a:prstGeom>
          <a:solidFill>
            <a:srgbClr val="FFC000"/>
          </a:solidFill>
          <a:ln>
            <a:solidFill>
              <a:srgbClr val="00B050"/>
            </a:solidFill>
          </a:ln>
        </p:spPr>
        <p:txBody>
          <a:bodyPr wrap="none">
            <a:spAutoFit/>
          </a:bodyPr>
          <a:lstStyle/>
          <a:p>
            <a:pPr defTabSz="309245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Gill Sans" charset="0"/>
              </a:rPr>
              <a:t>3</a:t>
            </a:r>
            <a:r>
              <a:rPr lang="zh-CN" altLang="en-US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Gill Sans" charset="0"/>
              </a:rPr>
              <a:t>、猜读音</a:t>
            </a:r>
            <a:r>
              <a:rPr lang="en-US" altLang="zh-CN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Gill Sans" charset="0"/>
              </a:rPr>
              <a:t>:(</a:t>
            </a:r>
            <a:r>
              <a:rPr lang="en-US" altLang="zh-CN" sz="2400" dirty="0" err="1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Gill Sans" charset="0"/>
              </a:rPr>
              <a:t>mō</a:t>
            </a:r>
            <a:r>
              <a:rPr lang="en-US" altLang="zh-CN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Gill Sans" charset="0"/>
              </a:rPr>
              <a:t>  ?   </a:t>
            </a:r>
            <a:r>
              <a:rPr lang="en-US" altLang="zh-CN" sz="2400" dirty="0" err="1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Gill Sans" charset="0"/>
              </a:rPr>
              <a:t>mò</a:t>
            </a:r>
            <a:r>
              <a:rPr lang="en-US" altLang="zh-CN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Gill Sans" charset="0"/>
              </a:rPr>
              <a:t> </a:t>
            </a:r>
            <a:r>
              <a:rPr lang="zh-CN" altLang="en-US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Gill Sans" charset="0"/>
              </a:rPr>
              <a:t>？</a:t>
            </a:r>
            <a:r>
              <a:rPr lang="en-US" altLang="zh-CN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Gill Sans" charset="0"/>
              </a:rPr>
              <a:t>)</a:t>
            </a:r>
          </a:p>
        </p:txBody>
      </p:sp>
      <p:sp>
        <p:nvSpPr>
          <p:cNvPr id="9" name="矩形 8"/>
          <p:cNvSpPr/>
          <p:nvPr/>
        </p:nvSpPr>
        <p:spPr>
          <a:xfrm>
            <a:off x="1079908" y="4394371"/>
            <a:ext cx="7488832" cy="830997"/>
          </a:xfrm>
          <a:prstGeom prst="rect">
            <a:avLst/>
          </a:prstGeom>
          <a:solidFill>
            <a:srgbClr val="FFC000"/>
          </a:solidFill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defTabSz="309245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Gill Sans" charset="0"/>
              </a:rPr>
              <a:t>4</a:t>
            </a:r>
            <a:r>
              <a:rPr lang="zh-CN" altLang="en-US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Gill Sans" charset="0"/>
              </a:rPr>
              <a:t>、再读句子，猜一猜意思。说说猜读方法。</a:t>
            </a:r>
            <a:endParaRPr lang="en-US" altLang="zh-CN" sz="2400" dirty="0" smtClean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sym typeface="Gill Sans" charset="0"/>
            </a:endParaRPr>
          </a:p>
          <a:p>
            <a:pPr defTabSz="309245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Gill Sans" charset="0"/>
              </a:rPr>
              <a:t>“ 扌”表示与手有关，“摸”应该是用手摸的意思。</a:t>
            </a:r>
            <a:endParaRPr lang="en-US" altLang="zh-CN" sz="2400" dirty="0" smtClean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sym typeface="Gill Sans" charset="0"/>
            </a:endParaRPr>
          </a:p>
        </p:txBody>
      </p:sp>
      <p:sp>
        <p:nvSpPr>
          <p:cNvPr id="10" name="六角星 9"/>
          <p:cNvSpPr/>
          <p:nvPr/>
        </p:nvSpPr>
        <p:spPr bwMode="auto">
          <a:xfrm>
            <a:off x="936682" y="1438780"/>
            <a:ext cx="432048" cy="432048"/>
          </a:xfrm>
          <a:prstGeom prst="star6">
            <a:avLst/>
          </a:prstGeom>
          <a:solidFill>
            <a:srgbClr val="FFFF00"/>
          </a:solidFill>
          <a:ln w="25400" cap="flat" cmpd="sng" algn="ctr">
            <a:solidFill>
              <a:srgbClr val="FF0000"/>
            </a:solidFill>
            <a:prstDash val="solid"/>
            <a:miter lim="0"/>
            <a:headEnd type="none" w="med" len="med"/>
            <a:tailEnd type="none" w="med" len="med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50800" tIns="50800" rIns="50800" bIns="50800" numCol="1" rtlCol="0" anchor="ctr" anchorCtr="0" compatLnSpc="1"/>
          <a:lstStyle/>
          <a:p>
            <a:pPr marL="34290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58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MS PGothic" panose="020B0600070205080204" charset="-128"/>
              <a:cs typeface="Gill Sans" charset="0"/>
              <a:sym typeface="Gill Sans" charset="0"/>
            </a:endParaRPr>
          </a:p>
        </p:txBody>
      </p:sp>
      <p:sp>
        <p:nvSpPr>
          <p:cNvPr id="11" name="圆角矩形标注 10"/>
          <p:cNvSpPr/>
          <p:nvPr/>
        </p:nvSpPr>
        <p:spPr bwMode="auto">
          <a:xfrm>
            <a:off x="167884" y="252207"/>
            <a:ext cx="6696744" cy="893924"/>
          </a:xfrm>
          <a:prstGeom prst="wedgeRoundRectCallout">
            <a:avLst>
              <a:gd name="adj1" fmla="val 55017"/>
              <a:gd name="adj2" fmla="val 34085"/>
              <a:gd name="adj3" fmla="val 16667"/>
            </a:avLst>
          </a:prstGeom>
          <a:solidFill>
            <a:srgbClr val="FFFF00"/>
          </a:solidFill>
          <a:ln w="25400" cap="flat" cmpd="sng" algn="ctr">
            <a:solidFill>
              <a:srgbClr val="000000"/>
            </a:solidFill>
            <a:prstDash val="solid"/>
            <a:miter lim="0"/>
            <a:headEnd type="none" w="med" len="med"/>
            <a:tailEnd type="none" w="med" len="med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50800" tIns="50800" rIns="50800" bIns="50800" numCol="1" rtlCol="0" anchor="ctr" anchorCtr="0" compatLnSpc="1"/>
          <a:lstStyle/>
          <a:p>
            <a:pPr lvl="0" algn="just" defTabSz="309245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2800" kern="1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lang="zh-CN" altLang="en-US" sz="2800" kern="1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用这样的方法，猜猜另外两个字。</a:t>
            </a:r>
            <a:endParaRPr lang="en-US" altLang="zh-CN" sz="2700" b="1" dirty="0">
              <a:solidFill>
                <a:srgbClr val="7030A0"/>
              </a:solidFill>
              <a:latin typeface="楷体" panose="02010609060101010101" pitchFamily="49" charset="-122"/>
              <a:ea typeface="楷体" panose="02010609060101010101" pitchFamily="49" charset="-122"/>
              <a:sym typeface="Gill Sans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14822" y="122918"/>
            <a:ext cx="1490997" cy="20464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9429" y="-66238"/>
            <a:ext cx="9342857" cy="6990476"/>
          </a:xfrm>
          <a:prstGeom prst="rect">
            <a:avLst/>
          </a:prstGeom>
        </p:spPr>
      </p:pic>
      <p:pic>
        <p:nvPicPr>
          <p:cNvPr id="1024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5967239"/>
            <a:ext cx="857250" cy="84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圆角矩形标注 3"/>
          <p:cNvSpPr/>
          <p:nvPr/>
        </p:nvSpPr>
        <p:spPr bwMode="auto">
          <a:xfrm>
            <a:off x="214313" y="1916832"/>
            <a:ext cx="6048672" cy="2243754"/>
          </a:xfrm>
          <a:prstGeom prst="wedgeRoundRectCallout">
            <a:avLst>
              <a:gd name="adj1" fmla="val 55017"/>
              <a:gd name="adj2" fmla="val 34085"/>
              <a:gd name="adj3" fmla="val 16667"/>
            </a:avLst>
          </a:prstGeom>
          <a:solidFill>
            <a:srgbClr val="FFFF00"/>
          </a:solidFill>
          <a:ln w="25400" cap="flat" cmpd="sng" algn="ctr">
            <a:solidFill>
              <a:srgbClr val="000000"/>
            </a:solidFill>
            <a:prstDash val="solid"/>
            <a:miter lim="0"/>
            <a:headEnd type="none" w="med" len="med"/>
            <a:tailEnd type="none" w="med" len="med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50800" tIns="50800" rIns="50800" bIns="50800" numCol="1" rtlCol="0" anchor="ctr" anchorCtr="0" compatLnSpc="1"/>
          <a:lstStyle/>
          <a:p>
            <a:pPr lvl="0" algn="just" defTabSz="309245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2800" kern="1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lang="zh-CN" altLang="zh-CN" sz="2800" kern="1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小朋友们</a:t>
            </a:r>
            <a:r>
              <a:rPr lang="zh-CN" altLang="zh-CN" sz="2800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，你们这么聪明可爱，汉字国国王可高兴了！他想邀请你们去汉字国游玩，你们喜欢吗？可是你们看，最后一道门还紧闭着，用我们的火眼金睛巧开第二关吧！</a:t>
            </a:r>
            <a:endParaRPr lang="en-US" altLang="zh-CN" sz="2700" b="1" dirty="0">
              <a:solidFill>
                <a:srgbClr val="7030A0"/>
              </a:solidFill>
              <a:latin typeface="楷体" panose="02010609060101010101" pitchFamily="49" charset="-122"/>
              <a:ea typeface="楷体" panose="02010609060101010101" pitchFamily="49" charset="-122"/>
              <a:sym typeface="Gill Sans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70843" y="3140968"/>
            <a:ext cx="2403727" cy="32991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对角圆角矩形 5"/>
          <p:cNvSpPr/>
          <p:nvPr/>
        </p:nvSpPr>
        <p:spPr>
          <a:xfrm>
            <a:off x="469145" y="332656"/>
            <a:ext cx="3886831" cy="597712"/>
          </a:xfrm>
          <a:prstGeom prst="round2DiagRect">
            <a:avLst/>
          </a:prstGeom>
          <a:solidFill>
            <a:srgbClr val="0000FF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火眼金睛我最行</a:t>
            </a:r>
            <a:endParaRPr lang="en-US" altLang="zh-CN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9429" y="-66238"/>
            <a:ext cx="9342857" cy="6990476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412776"/>
            <a:ext cx="7954157" cy="45896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9429" y="-66238"/>
            <a:ext cx="9342857" cy="6990476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323528" y="1720621"/>
            <a:ext cx="9089626" cy="5196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 algn="just">
              <a:lnSpc>
                <a:spcPts val="4500"/>
              </a:lnSpc>
              <a:spcAft>
                <a:spcPts val="0"/>
              </a:spcAft>
            </a:pPr>
            <a:r>
              <a:rPr lang="zh-CN" altLang="zh-CN" sz="3200" kern="1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那</a:t>
            </a:r>
            <a:r>
              <a:rPr lang="zh-CN" altLang="zh-CN" sz="3200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棵大枫树好像太阳伞</a:t>
            </a:r>
            <a:r>
              <a:rPr lang="zh-CN" altLang="zh-CN" sz="3200" kern="1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3200" kern="100" dirty="0" smtClean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ts val="4500"/>
              </a:lnSpc>
            </a:pPr>
            <a:r>
              <a:rPr lang="en-US" altLang="zh-CN" sz="3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zh-CN" sz="3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那</a:t>
            </a:r>
            <a:r>
              <a:rPr lang="zh-CN" altLang="zh-CN" sz="3200" dirty="0">
                <a:latin typeface="楷体" panose="02010609060101010101" pitchFamily="49" charset="-122"/>
                <a:ea typeface="楷体" panose="02010609060101010101" pitchFamily="49" charset="-122"/>
              </a:rPr>
              <a:t>棵大枫树好像一把又高又大的绿色太阳伞。</a:t>
            </a:r>
          </a:p>
          <a:p>
            <a:pPr indent="304800" algn="just">
              <a:lnSpc>
                <a:spcPts val="4500"/>
              </a:lnSpc>
              <a:spcAft>
                <a:spcPts val="0"/>
              </a:spcAft>
            </a:pPr>
            <a:r>
              <a:rPr lang="en-US" altLang="zh-CN" sz="3200" u="sng" kern="1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endParaRPr lang="zh-CN" altLang="zh-CN" sz="3200" u="sng" kern="1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304800" algn="just">
              <a:lnSpc>
                <a:spcPts val="4500"/>
              </a:lnSpc>
              <a:spcAft>
                <a:spcPts val="0"/>
              </a:spcAft>
            </a:pPr>
            <a:r>
              <a:rPr lang="zh-CN" altLang="zh-CN" sz="3200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大象有一对大耳朵，像扇子</a:t>
            </a:r>
            <a:r>
              <a:rPr lang="zh-CN" altLang="zh-CN" sz="3200" kern="1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3200" kern="100" dirty="0" smtClean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304800" algn="just">
              <a:lnSpc>
                <a:spcPts val="4500"/>
              </a:lnSpc>
            </a:pPr>
            <a:r>
              <a:rPr lang="zh-CN" altLang="zh-CN" sz="3200" dirty="0">
                <a:latin typeface="楷体" panose="02010609060101010101" pitchFamily="49" charset="-122"/>
                <a:ea typeface="楷体" panose="02010609060101010101" pitchFamily="49" charset="-122"/>
              </a:rPr>
              <a:t>大象有一对大耳朵，像扇子似的耷拉着。</a:t>
            </a:r>
          </a:p>
          <a:p>
            <a:pPr indent="304800" algn="just">
              <a:lnSpc>
                <a:spcPts val="4500"/>
              </a:lnSpc>
              <a:spcAft>
                <a:spcPts val="0"/>
              </a:spcAft>
            </a:pPr>
            <a:endParaRPr lang="zh-CN" altLang="zh-CN" sz="3200" kern="1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ts val="4500"/>
              </a:lnSpc>
            </a:pPr>
            <a:r>
              <a:rPr lang="en-US" altLang="zh-CN" sz="3200" kern="1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</a:t>
            </a:r>
            <a:r>
              <a:rPr lang="zh-CN" altLang="zh-CN" sz="3200" kern="1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绿油油</a:t>
            </a:r>
            <a:r>
              <a:rPr lang="zh-CN" altLang="zh-CN" sz="3200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的小柏树就像战士</a:t>
            </a:r>
            <a:r>
              <a:rPr lang="zh-CN" altLang="zh-CN" sz="3200" kern="1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en-US" altLang="zh-CN" sz="3200" kern="100" dirty="0" smtClean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ts val="4500"/>
              </a:lnSpc>
            </a:pPr>
            <a:r>
              <a:rPr lang="en-US" altLang="zh-CN" sz="3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zh-CN" sz="3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绿油油</a:t>
            </a:r>
            <a:r>
              <a:rPr lang="zh-CN" altLang="zh-CN" sz="3200" dirty="0">
                <a:latin typeface="楷体" panose="02010609060101010101" pitchFamily="49" charset="-122"/>
                <a:ea typeface="楷体" panose="02010609060101010101" pitchFamily="49" charset="-122"/>
              </a:rPr>
              <a:t>的小柏树就像战士一样笔直地站在那里</a:t>
            </a:r>
            <a:r>
              <a:rPr lang="zh-CN" altLang="zh-CN" sz="3200" dirty="0"/>
              <a:t>。</a:t>
            </a:r>
          </a:p>
          <a:p>
            <a:pPr>
              <a:lnSpc>
                <a:spcPts val="3840"/>
              </a:lnSpc>
            </a:pPr>
            <a:endParaRPr lang="zh-CN" altLang="en-US" sz="3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圆角矩形标注 4"/>
          <p:cNvSpPr/>
          <p:nvPr/>
        </p:nvSpPr>
        <p:spPr bwMode="auto">
          <a:xfrm>
            <a:off x="481049" y="329281"/>
            <a:ext cx="5365799" cy="1175338"/>
          </a:xfrm>
          <a:prstGeom prst="wedgeRoundRectCallout">
            <a:avLst>
              <a:gd name="adj1" fmla="val 55017"/>
              <a:gd name="adj2" fmla="val 34085"/>
              <a:gd name="adj3" fmla="val 16667"/>
            </a:avLst>
          </a:prstGeom>
          <a:solidFill>
            <a:srgbClr val="FFFF00"/>
          </a:solidFill>
          <a:ln w="25400" cap="flat" cmpd="sng" algn="ctr">
            <a:solidFill>
              <a:srgbClr val="000000"/>
            </a:solidFill>
            <a:prstDash val="solid"/>
            <a:miter lim="0"/>
            <a:headEnd type="none" w="med" len="med"/>
            <a:tailEnd type="none" w="med" len="med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50800" tIns="50800" rIns="50800" bIns="50800" numCol="1" rtlCol="0" anchor="ctr" anchorCtr="0" compatLnSpc="1"/>
          <a:lstStyle/>
          <a:p>
            <a:r>
              <a:rPr lang="en-US" altLang="zh-CN" sz="2800" dirty="0" smtClean="0"/>
              <a:t>        </a:t>
            </a:r>
            <a:r>
              <a:rPr lang="zh-CN" altLang="zh-CN" sz="2800" dirty="0" smtClean="0"/>
              <a:t>请</a:t>
            </a:r>
            <a:r>
              <a:rPr lang="zh-CN" altLang="zh-CN" sz="2800" dirty="0"/>
              <a:t>你划出增加了的词语，对比原来的句子，有什么发现？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15392" y="105956"/>
            <a:ext cx="1513525" cy="207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9429" y="-66238"/>
            <a:ext cx="9342857" cy="6990476"/>
          </a:xfrm>
          <a:prstGeom prst="rect">
            <a:avLst/>
          </a:prstGeom>
        </p:spPr>
      </p:pic>
      <p:pic>
        <p:nvPicPr>
          <p:cNvPr id="1024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6021288"/>
            <a:ext cx="857250" cy="84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对角圆角矩形 3"/>
          <p:cNvSpPr/>
          <p:nvPr/>
        </p:nvSpPr>
        <p:spPr>
          <a:xfrm>
            <a:off x="755576" y="369697"/>
            <a:ext cx="2852961" cy="597712"/>
          </a:xfrm>
          <a:prstGeom prst="round2DiagRect">
            <a:avLst/>
          </a:prstGeom>
          <a:solidFill>
            <a:srgbClr val="0000FF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写话</a:t>
            </a:r>
            <a:endParaRPr lang="en-US" altLang="zh-CN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圆角矩形标注 4"/>
          <p:cNvSpPr/>
          <p:nvPr/>
        </p:nvSpPr>
        <p:spPr bwMode="auto">
          <a:xfrm>
            <a:off x="251520" y="1594394"/>
            <a:ext cx="6270336" cy="2694546"/>
          </a:xfrm>
          <a:prstGeom prst="wedgeRoundRectCallout">
            <a:avLst>
              <a:gd name="adj1" fmla="val 55017"/>
              <a:gd name="adj2" fmla="val 34085"/>
              <a:gd name="adj3" fmla="val 16667"/>
            </a:avLst>
          </a:prstGeom>
          <a:solidFill>
            <a:srgbClr val="FFFF00"/>
          </a:solidFill>
          <a:ln w="25400" cap="flat" cmpd="sng" algn="ctr">
            <a:solidFill>
              <a:srgbClr val="000000"/>
            </a:solidFill>
            <a:prstDash val="solid"/>
            <a:miter lim="0"/>
            <a:headEnd type="none" w="med" len="med"/>
            <a:tailEnd type="none" w="med" len="med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50800" tIns="50800" rIns="50800" bIns="50800" numCol="1" rtlCol="0" anchor="ctr" anchorCtr="0" compatLnSpc="1"/>
          <a:lstStyle/>
          <a:p>
            <a:pPr lvl="0" algn="just" defTabSz="309245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4400" b="1" dirty="0" smtClean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Gill Sans" charset="0"/>
              </a:rPr>
              <a:t>  欢迎来到汉字王国！</a:t>
            </a:r>
            <a:endParaRPr lang="en-US" altLang="zh-CN" sz="4400" b="1" dirty="0" smtClean="0">
              <a:solidFill>
                <a:srgbClr val="7030A0"/>
              </a:solidFill>
              <a:latin typeface="楷体" panose="02010609060101010101" pitchFamily="49" charset="-122"/>
              <a:ea typeface="楷体" panose="02010609060101010101" pitchFamily="49" charset="-122"/>
              <a:sym typeface="Gill Sans" charset="0"/>
            </a:endParaRPr>
          </a:p>
          <a:p>
            <a:pPr lvl="0" algn="just" defTabSz="309245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小朋友们</a:t>
            </a:r>
            <a:r>
              <a:rPr lang="zh-CN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，汉字国国王有一个宝袋，里面藏着很多动物图片。我们请哪个勇敢的小朋友上前来，取出一张图片，向小朋友们描述你抽取的小动物。你不可以告诉大家它是谁，但可以介绍它的颜色，长什么样，喜欢做的事……</a:t>
            </a:r>
            <a:endParaRPr lang="en-US" altLang="zh-CN" sz="2000" b="1" dirty="0">
              <a:solidFill>
                <a:srgbClr val="7030A0"/>
              </a:solidFill>
              <a:latin typeface="楷体" panose="02010609060101010101" pitchFamily="49" charset="-122"/>
              <a:ea typeface="楷体" panose="02010609060101010101" pitchFamily="49" charset="-122"/>
              <a:sym typeface="Gill Sans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44208" y="3140968"/>
            <a:ext cx="2403727" cy="32991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9429" y="-66238"/>
            <a:ext cx="9342857" cy="6990476"/>
          </a:xfrm>
          <a:prstGeom prst="rect">
            <a:avLst/>
          </a:prstGeom>
        </p:spPr>
      </p:pic>
      <p:pic>
        <p:nvPicPr>
          <p:cNvPr id="1024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5967239"/>
            <a:ext cx="857250" cy="84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圆角矩形标注 4"/>
          <p:cNvSpPr/>
          <p:nvPr/>
        </p:nvSpPr>
        <p:spPr bwMode="auto">
          <a:xfrm>
            <a:off x="481049" y="329281"/>
            <a:ext cx="5365799" cy="1175338"/>
          </a:xfrm>
          <a:prstGeom prst="wedgeRoundRectCallout">
            <a:avLst>
              <a:gd name="adj1" fmla="val 55017"/>
              <a:gd name="adj2" fmla="val 34085"/>
              <a:gd name="adj3" fmla="val 16667"/>
            </a:avLst>
          </a:prstGeom>
          <a:solidFill>
            <a:srgbClr val="FFFF00"/>
          </a:solidFill>
          <a:ln w="25400" cap="flat" cmpd="sng" algn="ctr">
            <a:solidFill>
              <a:srgbClr val="000000"/>
            </a:solidFill>
            <a:prstDash val="solid"/>
            <a:miter lim="0"/>
            <a:headEnd type="none" w="med" len="med"/>
            <a:tailEnd type="none" w="med" len="med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50800" tIns="50800" rIns="50800" bIns="50800" numCol="1" rtlCol="0" anchor="ctr" anchorCtr="0" compatLnSpc="1"/>
          <a:lstStyle/>
          <a:p>
            <a:r>
              <a:rPr lang="en-US" altLang="zh-CN" sz="2800" dirty="0" smtClean="0"/>
              <a:t>               </a:t>
            </a:r>
            <a:r>
              <a:rPr lang="zh-CN" altLang="en-US" sz="4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帮你快构思</a:t>
            </a:r>
            <a:endParaRPr lang="zh-CN" altLang="zh-CN" sz="4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15392" y="105956"/>
            <a:ext cx="1513525" cy="207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481049" y="2541431"/>
            <a:ext cx="69995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800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2800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、选择你喜欢的动物。回想曾经观察过的动物，并从中选择自己喜欢的动物。</a:t>
            </a:r>
            <a:endParaRPr lang="zh-CN" altLang="en-US" sz="2800" b="1" dirty="0">
              <a:solidFill>
                <a:srgbClr val="00206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1049" y="3765567"/>
            <a:ext cx="73709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800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2800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、抓住动物的外形、习性等方面特点来写。</a:t>
            </a:r>
            <a:endParaRPr lang="zh-CN" altLang="en-US" sz="2800" b="1" dirty="0">
              <a:solidFill>
                <a:srgbClr val="00206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1048" y="4629663"/>
            <a:ext cx="9192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800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2800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、写明喜欢养的原因。只要交代清楚喜欢的理由即可。</a:t>
            </a:r>
            <a:endParaRPr lang="zh-CN" altLang="en-US" sz="2800" b="1" dirty="0">
              <a:solidFill>
                <a:srgbClr val="00206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9429" y="-66238"/>
            <a:ext cx="9342857" cy="6990476"/>
          </a:xfrm>
          <a:prstGeom prst="rect">
            <a:avLst/>
          </a:prstGeom>
        </p:spPr>
      </p:pic>
      <p:pic>
        <p:nvPicPr>
          <p:cNvPr id="1024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6021288"/>
            <a:ext cx="857250" cy="84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对角圆角矩形 3"/>
          <p:cNvSpPr/>
          <p:nvPr/>
        </p:nvSpPr>
        <p:spPr>
          <a:xfrm>
            <a:off x="533727" y="432054"/>
            <a:ext cx="2852961" cy="597712"/>
          </a:xfrm>
          <a:prstGeom prst="round2DiagRect">
            <a:avLst/>
          </a:prstGeom>
          <a:solidFill>
            <a:srgbClr val="0000FF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书写提示</a:t>
            </a:r>
            <a:endParaRPr lang="en-US" altLang="zh-CN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圆角矩形标注 4"/>
          <p:cNvSpPr/>
          <p:nvPr/>
        </p:nvSpPr>
        <p:spPr bwMode="auto">
          <a:xfrm>
            <a:off x="251520" y="1988840"/>
            <a:ext cx="6270336" cy="2300100"/>
          </a:xfrm>
          <a:prstGeom prst="wedgeRoundRectCallout">
            <a:avLst>
              <a:gd name="adj1" fmla="val 55017"/>
              <a:gd name="adj2" fmla="val 34085"/>
              <a:gd name="adj3" fmla="val 16667"/>
            </a:avLst>
          </a:prstGeom>
          <a:solidFill>
            <a:srgbClr val="FFFF00"/>
          </a:solidFill>
          <a:ln w="25400" cap="flat" cmpd="sng" algn="ctr">
            <a:solidFill>
              <a:srgbClr val="000000"/>
            </a:solidFill>
            <a:prstDash val="solid"/>
            <a:miter lim="0"/>
            <a:headEnd type="none" w="med" len="med"/>
            <a:tailEnd type="none" w="med" len="med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50800" tIns="50800" rIns="50800" bIns="50800" numCol="1" rtlCol="0" anchor="ctr" anchorCtr="0" compatLnSpc="1"/>
          <a:lstStyle/>
          <a:p>
            <a:pPr lvl="0" algn="just" defTabSz="309245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小朋友们</a:t>
            </a:r>
            <a:r>
              <a:rPr lang="zh-CN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，汉字国王通过大家的帮忙，选好了最想养的小动物。可他身边的书法大臣也遇到了难题。这“劝、堆、转、特”四个字，怎么练，也书写不漂亮，你能帮帮他吗？他的问题出在哪呢？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44208" y="3140968"/>
            <a:ext cx="2403727" cy="32991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98857" y="0"/>
            <a:ext cx="9342857" cy="6990476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427182" y="35273"/>
            <a:ext cx="726513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400" b="1" kern="1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zh-CN" sz="4400" b="1" kern="1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又力</a:t>
            </a:r>
            <a:r>
              <a:rPr lang="en-US" altLang="zh-CN" sz="4400" b="1" kern="1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</a:t>
            </a:r>
            <a:r>
              <a:rPr lang="zh-CN" altLang="zh-CN" sz="4400" b="1" kern="1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土隹</a:t>
            </a:r>
            <a:r>
              <a:rPr lang="en-US" altLang="zh-CN" sz="4400" b="1" kern="1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lang="zh-CN" altLang="zh-CN" sz="4400" b="1" kern="1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车专</a:t>
            </a:r>
            <a:r>
              <a:rPr lang="en-US" altLang="zh-CN" sz="4400" b="1" kern="1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lang="zh-CN" altLang="zh-CN" sz="4400" b="1" kern="1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牛</a:t>
            </a:r>
            <a:r>
              <a:rPr lang="zh-CN" altLang="zh-CN" sz="4400" b="1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寺</a:t>
            </a:r>
            <a:endParaRPr lang="zh-CN" altLang="en-US" sz="4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圆角矩形标注 4"/>
          <p:cNvSpPr/>
          <p:nvPr/>
        </p:nvSpPr>
        <p:spPr bwMode="auto">
          <a:xfrm>
            <a:off x="899592" y="2924944"/>
            <a:ext cx="5365799" cy="1175338"/>
          </a:xfrm>
          <a:prstGeom prst="wedgeRoundRectCallout">
            <a:avLst>
              <a:gd name="adj1" fmla="val 64312"/>
              <a:gd name="adj2" fmla="val 9836"/>
              <a:gd name="adj3" fmla="val 16667"/>
            </a:avLst>
          </a:prstGeom>
          <a:solidFill>
            <a:srgbClr val="FFFF00"/>
          </a:solidFill>
          <a:ln w="25400" cap="flat" cmpd="sng" algn="ctr">
            <a:solidFill>
              <a:srgbClr val="000000"/>
            </a:solidFill>
            <a:prstDash val="solid"/>
            <a:miter lim="0"/>
            <a:headEnd type="none" w="med" len="med"/>
            <a:tailEnd type="none" w="med" len="med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50800" tIns="50800" rIns="50800" bIns="50800" numCol="1" rtlCol="0" anchor="ctr" anchorCtr="0" compatLnSpc="1"/>
          <a:lstStyle/>
          <a:p>
            <a:r>
              <a:rPr lang="en-US" altLang="zh-CN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要</a:t>
            </a:r>
            <a:r>
              <a:rPr lang="zh-CN" altLang="zh-CN" sz="2800" dirty="0">
                <a:latin typeface="楷体" panose="02010609060101010101" pitchFamily="49" charset="-122"/>
                <a:ea typeface="楷体" panose="02010609060101010101" pitchFamily="49" charset="-122"/>
              </a:rPr>
              <a:t>写好这四个字，左边的偏旁都要让着右半部分，都变瘦了</a:t>
            </a:r>
            <a:endParaRPr lang="zh-CN" altLang="zh-CN" sz="4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2329199"/>
            <a:ext cx="1513525" cy="207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图片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35488" y="1348129"/>
            <a:ext cx="1010841" cy="970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图片 3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6015" y="1348129"/>
            <a:ext cx="1010841" cy="970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图片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23720" y="1348129"/>
            <a:ext cx="1010841" cy="970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图片 3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94980" y="1348129"/>
            <a:ext cx="1010841" cy="970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文本框 5"/>
          <p:cNvSpPr txBox="1">
            <a:spLocks noChangeArrowheads="1"/>
          </p:cNvSpPr>
          <p:nvPr/>
        </p:nvSpPr>
        <p:spPr bwMode="auto">
          <a:xfrm>
            <a:off x="0" y="4869160"/>
            <a:ext cx="9144000" cy="142192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l" eaLnBrk="0">
              <a:lnSpc>
                <a:spcPct val="120000"/>
              </a:lnSpc>
              <a:defRPr/>
            </a:pPr>
            <a:r>
              <a:rPr lang="zh-CN" altLang="en-US" sz="36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</a:t>
            </a:r>
            <a:r>
              <a:rPr lang="zh-CN" altLang="zh-CN" sz="3600" dirty="0">
                <a:solidFill>
                  <a:schemeClr val="tx1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“又”</a:t>
            </a:r>
            <a:r>
              <a:rPr lang="zh-CN" altLang="zh-CN" sz="3600" dirty="0" smtClean="0">
                <a:solidFill>
                  <a:schemeClr val="tx1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</a:t>
            </a:r>
            <a:r>
              <a:rPr lang="en-US" altLang="zh-CN" sz="3600" dirty="0" smtClean="0">
                <a:solidFill>
                  <a:schemeClr val="tx1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  ”</a:t>
            </a:r>
            <a:r>
              <a:rPr lang="zh-CN" altLang="zh-CN" sz="3600" dirty="0" smtClean="0">
                <a:solidFill>
                  <a:schemeClr val="tx1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要</a:t>
            </a:r>
            <a:r>
              <a:rPr lang="zh-CN" altLang="zh-CN" sz="3600" dirty="0">
                <a:solidFill>
                  <a:schemeClr val="tx1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变成点，书写时点要比横撇高。“土、车、牛”的横</a:t>
            </a:r>
            <a:r>
              <a:rPr lang="zh-CN" altLang="zh-CN" sz="3600" dirty="0" smtClean="0">
                <a:solidFill>
                  <a:schemeClr val="tx1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变</a:t>
            </a:r>
            <a:r>
              <a:rPr lang="en-US" altLang="zh-CN" sz="3600" dirty="0" smtClean="0">
                <a:solidFill>
                  <a:schemeClr val="tx1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  ”</a:t>
            </a:r>
            <a:r>
              <a:rPr lang="zh-CN" altLang="zh-CN" sz="3600" dirty="0" smtClean="0">
                <a:solidFill>
                  <a:schemeClr val="tx1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了</a:t>
            </a:r>
            <a:r>
              <a:rPr lang="zh-CN" altLang="en-US" sz="3600" dirty="0">
                <a:solidFill>
                  <a:schemeClr val="tx1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3600" b="1" dirty="0">
              <a:solidFill>
                <a:schemeClr val="tx1">
                  <a:lumMod val="5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pic>
        <p:nvPicPr>
          <p:cNvPr id="17" name="图片 9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48264" y="5373216"/>
            <a:ext cx="576064" cy="221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图片 10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15816" y="4581128"/>
            <a:ext cx="450172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文本框 44"/>
          <p:cNvSpPr txBox="1">
            <a:spLocks noChangeArrowheads="1"/>
          </p:cNvSpPr>
          <p:nvPr/>
        </p:nvSpPr>
        <p:spPr bwMode="auto">
          <a:xfrm>
            <a:off x="694780" y="1209208"/>
            <a:ext cx="984745" cy="110799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66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劝</a:t>
            </a:r>
          </a:p>
        </p:txBody>
      </p:sp>
      <p:sp>
        <p:nvSpPr>
          <p:cNvPr id="20" name="文本框 39"/>
          <p:cNvSpPr txBox="1">
            <a:spLocks noChangeArrowheads="1"/>
          </p:cNvSpPr>
          <p:nvPr/>
        </p:nvSpPr>
        <p:spPr bwMode="auto">
          <a:xfrm>
            <a:off x="2494980" y="1209208"/>
            <a:ext cx="984808" cy="110799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66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堆</a:t>
            </a:r>
          </a:p>
        </p:txBody>
      </p:sp>
      <p:sp>
        <p:nvSpPr>
          <p:cNvPr id="21" name="文本框 44"/>
          <p:cNvSpPr txBox="1">
            <a:spLocks noChangeArrowheads="1"/>
          </p:cNvSpPr>
          <p:nvPr/>
        </p:nvSpPr>
        <p:spPr bwMode="auto">
          <a:xfrm>
            <a:off x="6599436" y="1209208"/>
            <a:ext cx="984745" cy="110799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66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特</a:t>
            </a:r>
          </a:p>
        </p:txBody>
      </p:sp>
      <p:sp>
        <p:nvSpPr>
          <p:cNvPr id="22" name="文本框 44"/>
          <p:cNvSpPr txBox="1">
            <a:spLocks noChangeArrowheads="1"/>
          </p:cNvSpPr>
          <p:nvPr/>
        </p:nvSpPr>
        <p:spPr bwMode="auto">
          <a:xfrm>
            <a:off x="4511204" y="1209208"/>
            <a:ext cx="984745" cy="110799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66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转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9429" y="-66238"/>
            <a:ext cx="9342857" cy="6990476"/>
          </a:xfrm>
          <a:prstGeom prst="rect">
            <a:avLst/>
          </a:prstGeom>
        </p:spPr>
      </p:pic>
      <p:pic>
        <p:nvPicPr>
          <p:cNvPr id="1024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2" y="6039247"/>
            <a:ext cx="857250" cy="84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对角圆角矩形 3"/>
          <p:cNvSpPr/>
          <p:nvPr/>
        </p:nvSpPr>
        <p:spPr>
          <a:xfrm>
            <a:off x="755576" y="369697"/>
            <a:ext cx="2852961" cy="597712"/>
          </a:xfrm>
          <a:prstGeom prst="round2DiagRect">
            <a:avLst/>
          </a:prstGeom>
          <a:solidFill>
            <a:srgbClr val="0000FF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日积月累</a:t>
            </a:r>
            <a:endParaRPr lang="en-US" altLang="zh-CN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圆角矩形标注 4"/>
          <p:cNvSpPr/>
          <p:nvPr/>
        </p:nvSpPr>
        <p:spPr bwMode="auto">
          <a:xfrm>
            <a:off x="251520" y="1594394"/>
            <a:ext cx="6270336" cy="2694546"/>
          </a:xfrm>
          <a:prstGeom prst="wedgeRoundRectCallout">
            <a:avLst>
              <a:gd name="adj1" fmla="val 55017"/>
              <a:gd name="adj2" fmla="val 34085"/>
              <a:gd name="adj3" fmla="val 16667"/>
            </a:avLst>
          </a:prstGeom>
          <a:solidFill>
            <a:srgbClr val="FFFF00"/>
          </a:solidFill>
          <a:ln w="25400" cap="flat" cmpd="sng" algn="ctr">
            <a:solidFill>
              <a:srgbClr val="000000"/>
            </a:solidFill>
            <a:prstDash val="solid"/>
            <a:miter lim="0"/>
            <a:headEnd type="none" w="med" len="med"/>
            <a:tailEnd type="none" w="med" len="med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50800" tIns="50800" rIns="50800" bIns="50800" numCol="1" rtlCol="0" anchor="ctr" anchorCtr="0" compatLnSpc="1"/>
          <a:lstStyle/>
          <a:p>
            <a:pPr lvl="0" algn="just" defTabSz="309245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小朋友们</a:t>
            </a:r>
            <a:r>
              <a:rPr lang="zh-CN" altLang="zh-CN" sz="2800" dirty="0">
                <a:latin typeface="楷体" panose="02010609060101010101" pitchFamily="49" charset="-122"/>
                <a:ea typeface="楷体" panose="02010609060101010101" pitchFamily="49" charset="-122"/>
              </a:rPr>
              <a:t>，在汉字王国，是没有钟表的。如果不知道时间，汉字王国的农民伯伯们通过什么来知晓何时播种、插秧、收割呢？</a:t>
            </a:r>
            <a:endParaRPr lang="en-US" altLang="zh-CN" sz="2800" b="1" dirty="0">
              <a:solidFill>
                <a:srgbClr val="7030A0"/>
              </a:solidFill>
              <a:latin typeface="楷体" panose="02010609060101010101" pitchFamily="49" charset="-122"/>
              <a:ea typeface="楷体" panose="02010609060101010101" pitchFamily="49" charset="-122"/>
              <a:sym typeface="Gill Sans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44208" y="3140968"/>
            <a:ext cx="2403727" cy="32991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9429" y="-66238"/>
            <a:ext cx="9342857" cy="6990476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592" y="692696"/>
            <a:ext cx="7419048" cy="555238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9429" y="-66238"/>
            <a:ext cx="9342857" cy="6990476"/>
          </a:xfrm>
          <a:prstGeom prst="rect">
            <a:avLst/>
          </a:prstGeom>
        </p:spPr>
      </p:pic>
      <p:pic>
        <p:nvPicPr>
          <p:cNvPr id="1024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6021288"/>
            <a:ext cx="857250" cy="84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对角圆角矩形 3"/>
          <p:cNvSpPr/>
          <p:nvPr/>
        </p:nvSpPr>
        <p:spPr>
          <a:xfrm>
            <a:off x="755576" y="369697"/>
            <a:ext cx="2852961" cy="597712"/>
          </a:xfrm>
          <a:prstGeom prst="round2DiagRect">
            <a:avLst/>
          </a:prstGeom>
          <a:solidFill>
            <a:srgbClr val="0000FF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识字加油站</a:t>
            </a:r>
            <a:endParaRPr lang="en-US" altLang="zh-CN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圆角矩形标注 4"/>
          <p:cNvSpPr/>
          <p:nvPr/>
        </p:nvSpPr>
        <p:spPr bwMode="auto">
          <a:xfrm>
            <a:off x="297770" y="1628800"/>
            <a:ext cx="6048672" cy="2694546"/>
          </a:xfrm>
          <a:prstGeom prst="wedgeRoundRectCallout">
            <a:avLst>
              <a:gd name="adj1" fmla="val 55017"/>
              <a:gd name="adj2" fmla="val 34085"/>
              <a:gd name="adj3" fmla="val 16667"/>
            </a:avLst>
          </a:prstGeom>
          <a:solidFill>
            <a:srgbClr val="FFFF00"/>
          </a:solidFill>
          <a:ln w="25400" cap="flat" cmpd="sng" algn="ctr">
            <a:solidFill>
              <a:srgbClr val="000000"/>
            </a:solidFill>
            <a:prstDash val="solid"/>
            <a:miter lim="0"/>
            <a:headEnd type="none" w="med" len="med"/>
            <a:tailEnd type="none" w="med" len="med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50800" tIns="50800" rIns="50800" bIns="50800" numCol="1" rtlCol="0" anchor="ctr" anchorCtr="0" compatLnSpc="1"/>
          <a:lstStyle/>
          <a:p>
            <a:pPr lvl="0" algn="just" defTabSz="309245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700" b="1" dirty="0" smtClean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Gill Sans" charset="0"/>
              </a:rPr>
              <a:t>    孩子们</a:t>
            </a:r>
            <a:r>
              <a:rPr lang="zh-CN" altLang="en-US" sz="2700" b="1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Gill Sans" charset="0"/>
              </a:rPr>
              <a:t>，快乐的六一节就要来到了，我们要精心布置咱们的教室。在布置教室前，是不是先得把教室打扫干净呢？瞧，大屏幕上出现了一些打扫教室需要的工具，请小朋友们来认领一下吧！</a:t>
            </a:r>
            <a:endParaRPr lang="en-US" altLang="zh-CN" sz="2700" b="1" dirty="0">
              <a:solidFill>
                <a:srgbClr val="7030A0"/>
              </a:solidFill>
              <a:latin typeface="楷体" panose="02010609060101010101" pitchFamily="49" charset="-122"/>
              <a:ea typeface="楷体" panose="02010609060101010101" pitchFamily="49" charset="-122"/>
              <a:sym typeface="Gill Sans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44208" y="3140968"/>
            <a:ext cx="2403727" cy="32991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9429" y="-66238"/>
            <a:ext cx="9342857" cy="6990476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4" y="1052736"/>
            <a:ext cx="6840760" cy="492838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9429" y="-66238"/>
            <a:ext cx="9342857" cy="6990476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841651"/>
            <a:ext cx="3190888" cy="24346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38107" y="864672"/>
            <a:ext cx="3240359" cy="24395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59632" y="3883869"/>
            <a:ext cx="3416151" cy="25416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30748" y="3862273"/>
            <a:ext cx="3397103" cy="254029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9429" y="-66238"/>
            <a:ext cx="9342857" cy="6990476"/>
          </a:xfrm>
          <a:prstGeom prst="rect">
            <a:avLst/>
          </a:prstGeom>
        </p:spPr>
      </p:pic>
      <p:pic>
        <p:nvPicPr>
          <p:cNvPr id="1024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106" y="6021288"/>
            <a:ext cx="857250" cy="84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对角圆角矩形 3"/>
          <p:cNvSpPr/>
          <p:nvPr/>
        </p:nvSpPr>
        <p:spPr>
          <a:xfrm>
            <a:off x="755576" y="369697"/>
            <a:ext cx="2852961" cy="597712"/>
          </a:xfrm>
          <a:prstGeom prst="round2DiagRect">
            <a:avLst/>
          </a:prstGeom>
          <a:solidFill>
            <a:srgbClr val="0000FF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我爱阅读</a:t>
            </a:r>
            <a:endParaRPr lang="en-US" altLang="zh-CN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圆角矩形标注 4"/>
          <p:cNvSpPr/>
          <p:nvPr/>
        </p:nvSpPr>
        <p:spPr bwMode="auto">
          <a:xfrm>
            <a:off x="251520" y="1594394"/>
            <a:ext cx="6270336" cy="2694546"/>
          </a:xfrm>
          <a:prstGeom prst="wedgeRoundRectCallout">
            <a:avLst>
              <a:gd name="adj1" fmla="val 55017"/>
              <a:gd name="adj2" fmla="val 34085"/>
              <a:gd name="adj3" fmla="val 16667"/>
            </a:avLst>
          </a:prstGeom>
          <a:solidFill>
            <a:srgbClr val="FFFF00"/>
          </a:solidFill>
          <a:ln w="25400" cap="flat" cmpd="sng" algn="ctr">
            <a:solidFill>
              <a:srgbClr val="000000"/>
            </a:solidFill>
            <a:prstDash val="solid"/>
            <a:miter lim="0"/>
            <a:headEnd type="none" w="med" len="med"/>
            <a:tailEnd type="none" w="med" len="med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50800" tIns="50800" rIns="50800" bIns="50800" numCol="1" rtlCol="0" anchor="ctr" anchorCtr="0" compatLnSpc="1"/>
          <a:lstStyle/>
          <a:p>
            <a:r>
              <a:rPr lang="en-US" altLang="zh-CN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小朋友们</a:t>
            </a:r>
            <a:r>
              <a:rPr lang="zh-CN" altLang="zh-CN" sz="2800" dirty="0">
                <a:latin typeface="楷体" panose="02010609060101010101" pitchFamily="49" charset="-122"/>
                <a:ea typeface="楷体" panose="02010609060101010101" pitchFamily="49" charset="-122"/>
              </a:rPr>
              <a:t>，你们在汉字王国的表现又勇敢又充满智慧。最后汉字王国的故事大臣也想和大家分享一个好听的</a:t>
            </a:r>
            <a:r>
              <a:rPr lang="zh-CN" altLang="zh-CN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故事</a:t>
            </a:r>
            <a:r>
              <a:rPr lang="en-US" altLang="zh-CN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月亮姑娘做衣裳</a:t>
            </a:r>
            <a:r>
              <a:rPr lang="en-US" altLang="zh-CN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zh-CN" sz="28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44208" y="3140968"/>
            <a:ext cx="2403727" cy="32991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3136" y="0"/>
            <a:ext cx="9342857" cy="6990476"/>
          </a:xfrm>
          <a:prstGeom prst="rect">
            <a:avLst/>
          </a:prstGeom>
        </p:spPr>
      </p:pic>
      <p:sp>
        <p:nvSpPr>
          <p:cNvPr id="5" name="圆角矩形标注 4"/>
          <p:cNvSpPr/>
          <p:nvPr/>
        </p:nvSpPr>
        <p:spPr bwMode="auto">
          <a:xfrm>
            <a:off x="1591135" y="220281"/>
            <a:ext cx="5459103" cy="1398663"/>
          </a:xfrm>
          <a:prstGeom prst="wedgeRoundRectCallout">
            <a:avLst>
              <a:gd name="adj1" fmla="val 55017"/>
              <a:gd name="adj2" fmla="val 34085"/>
              <a:gd name="adj3" fmla="val 16667"/>
            </a:avLst>
          </a:prstGeom>
          <a:solidFill>
            <a:srgbClr val="FFFF00"/>
          </a:solidFill>
          <a:ln w="25400" cap="flat" cmpd="sng" algn="ctr">
            <a:solidFill>
              <a:srgbClr val="000000"/>
            </a:solidFill>
            <a:prstDash val="solid"/>
            <a:miter lim="0"/>
            <a:headEnd type="none" w="med" len="med"/>
            <a:tailEnd type="none" w="med" len="med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50800" tIns="50800" rIns="50800" bIns="50800" numCol="1" rtlCol="0" anchor="ctr" anchorCtr="0" compatLnSpc="1"/>
          <a:lstStyle/>
          <a:p>
            <a:r>
              <a:rPr lang="en-US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老师</a:t>
            </a:r>
            <a:r>
              <a:rPr lang="zh-CN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这儿有四幅</a:t>
            </a:r>
            <a:r>
              <a:rPr lang="zh-CN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图画，</a:t>
            </a:r>
            <a:r>
              <a:rPr lang="zh-CN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你能来排排顺序吗？让我们把描写它们样子的句子找出来一一对应。</a:t>
            </a:r>
            <a:endParaRPr lang="zh-CN" altLang="en-US" sz="2400" b="1" dirty="0">
              <a:solidFill>
                <a:srgbClr val="00206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69773" y="246926"/>
            <a:ext cx="1513525" cy="207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矩形 2"/>
          <p:cNvSpPr/>
          <p:nvPr/>
        </p:nvSpPr>
        <p:spPr>
          <a:xfrm>
            <a:off x="8075" y="3212976"/>
            <a:ext cx="9135925" cy="3799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 algn="just">
              <a:lnSpc>
                <a:spcPts val="6000"/>
              </a:lnSpc>
              <a:spcAft>
                <a:spcPts val="0"/>
              </a:spcAft>
            </a:pPr>
            <a:r>
              <a:rPr lang="zh-CN" altLang="zh-CN" sz="2400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眉毛图——夜晚，月亮姑娘出来了，细细的，弯弯的，像眉毛。</a:t>
            </a:r>
            <a:endParaRPr lang="zh-CN" altLang="zh-CN" sz="2400" kern="1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304800" algn="just">
              <a:lnSpc>
                <a:spcPts val="6000"/>
              </a:lnSpc>
              <a:spcAft>
                <a:spcPts val="0"/>
              </a:spcAft>
            </a:pPr>
            <a:r>
              <a:rPr lang="zh-CN" altLang="zh-CN" sz="2400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镰刀图——过了四天，月亮姑娘长胖了一点儿，好像弯弯的镰刀。</a:t>
            </a:r>
            <a:endParaRPr lang="zh-CN" altLang="zh-CN" sz="2400" kern="1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304800" algn="just">
              <a:lnSpc>
                <a:spcPts val="6000"/>
              </a:lnSpc>
              <a:spcAft>
                <a:spcPts val="0"/>
              </a:spcAft>
            </a:pPr>
            <a:r>
              <a:rPr lang="zh-CN" altLang="zh-CN" sz="2400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核桃图——过了四天，月亮姑娘又长胖了一点儿，像只核桃。</a:t>
            </a:r>
            <a:endParaRPr lang="zh-CN" altLang="zh-CN" sz="2400" kern="1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304800" algn="just">
              <a:lnSpc>
                <a:spcPts val="6000"/>
              </a:lnSpc>
              <a:spcAft>
                <a:spcPts val="0"/>
              </a:spcAft>
            </a:pPr>
            <a:r>
              <a:rPr lang="zh-CN" altLang="zh-CN" sz="2400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圆盘图——裁缝师傅看到她变得圆圆的，像一只圆盘，吃了一惊：“啊？你又长胖了！”</a:t>
            </a:r>
            <a:endParaRPr lang="zh-CN" altLang="zh-CN" sz="2400" kern="1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61952" y="1800148"/>
            <a:ext cx="1296144" cy="13917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18607" y="1815086"/>
            <a:ext cx="1323810" cy="13619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430704" y="1839227"/>
            <a:ext cx="1381656" cy="13491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656432" y="1839226"/>
            <a:ext cx="1427736" cy="13676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06168" y="1807239"/>
            <a:ext cx="1296144" cy="13917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57422" y="1822175"/>
            <a:ext cx="1323810" cy="13619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717572" y="1834902"/>
            <a:ext cx="1381656" cy="13491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452836" y="1850943"/>
            <a:ext cx="1427736" cy="13676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9429" y="-66238"/>
            <a:ext cx="9342857" cy="6990476"/>
          </a:xfrm>
          <a:prstGeom prst="rect">
            <a:avLst/>
          </a:prstGeom>
        </p:spPr>
      </p:pic>
      <p:sp>
        <p:nvSpPr>
          <p:cNvPr id="5" name="圆角矩形标注 4"/>
          <p:cNvSpPr/>
          <p:nvPr/>
        </p:nvSpPr>
        <p:spPr bwMode="auto">
          <a:xfrm>
            <a:off x="611560" y="100434"/>
            <a:ext cx="5365799" cy="1391340"/>
          </a:xfrm>
          <a:prstGeom prst="wedgeRoundRectCallout">
            <a:avLst>
              <a:gd name="adj1" fmla="val 55017"/>
              <a:gd name="adj2" fmla="val 34085"/>
              <a:gd name="adj3" fmla="val 16667"/>
            </a:avLst>
          </a:prstGeom>
          <a:solidFill>
            <a:srgbClr val="FFFF00"/>
          </a:solidFill>
          <a:ln w="25400" cap="flat" cmpd="sng" algn="ctr">
            <a:solidFill>
              <a:srgbClr val="000000"/>
            </a:solidFill>
            <a:prstDash val="solid"/>
            <a:miter lim="0"/>
            <a:headEnd type="none" w="med" len="med"/>
            <a:tailEnd type="none" w="med" len="med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50800" tIns="50800" rIns="50800" bIns="50800" numCol="1" rtlCol="0" anchor="ctr" anchorCtr="0" compatLnSpc="1"/>
          <a:lstStyle/>
          <a:p>
            <a:r>
              <a:rPr lang="en-US" altLang="zh-CN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请</a:t>
            </a:r>
            <a:r>
              <a:rPr lang="zh-CN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小朋友自由地、轻声地读读故事，边读边想：裁缝师傅为月亮姑娘做了几身衣裳呢？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86315" y="980728"/>
            <a:ext cx="1933237" cy="26534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圆角矩形标注 6"/>
          <p:cNvSpPr/>
          <p:nvPr/>
        </p:nvSpPr>
        <p:spPr bwMode="auto">
          <a:xfrm>
            <a:off x="429423" y="1638135"/>
            <a:ext cx="6033016" cy="1574841"/>
          </a:xfrm>
          <a:prstGeom prst="wedgeRoundRectCallout">
            <a:avLst>
              <a:gd name="adj1" fmla="val 55017"/>
              <a:gd name="adj2" fmla="val 34085"/>
              <a:gd name="adj3" fmla="val 16667"/>
            </a:avLst>
          </a:prstGeom>
          <a:solidFill>
            <a:srgbClr val="FFFF00"/>
          </a:solidFill>
          <a:ln w="25400" cap="flat" cmpd="sng" algn="ctr">
            <a:solidFill>
              <a:srgbClr val="000000"/>
            </a:solidFill>
            <a:prstDash val="solid"/>
            <a:miter lim="0"/>
            <a:headEnd type="none" w="med" len="med"/>
            <a:tailEnd type="none" w="med" len="med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50800" tIns="50800" rIns="50800" bIns="50800" numCol="1" rtlCol="0" anchor="ctr" anchorCtr="0" compatLnSpc="1"/>
          <a:lstStyle/>
          <a:p>
            <a:r>
              <a:rPr lang="en-US" altLang="zh-CN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小朋友们</a:t>
            </a:r>
            <a:r>
              <a:rPr lang="zh-CN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，月亮一次次长胖，那月亮姑娘做的衣裳是不是没有用了呢？我们先来读一首儿歌，在儿歌中，你会更加了解月亮姑娘。</a:t>
            </a:r>
          </a:p>
        </p:txBody>
      </p:sp>
      <p:sp>
        <p:nvSpPr>
          <p:cNvPr id="4" name="矩形 3"/>
          <p:cNvSpPr/>
          <p:nvPr/>
        </p:nvSpPr>
        <p:spPr>
          <a:xfrm>
            <a:off x="1316828" y="3100281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04800" algn="just">
              <a:lnSpc>
                <a:spcPct val="150000"/>
              </a:lnSpc>
              <a:spcAft>
                <a:spcPts val="0"/>
              </a:spcAft>
            </a:pPr>
            <a:r>
              <a:rPr lang="zh-CN" altLang="zh-CN" sz="2400" b="1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看月歌</a:t>
            </a:r>
            <a:endParaRPr lang="zh-CN" altLang="zh-CN" sz="2400" b="1" kern="1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zh-CN" altLang="zh-CN" sz="2400" b="1" kern="1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初</a:t>
            </a:r>
            <a:r>
              <a:rPr lang="zh-CN" altLang="zh-CN" sz="2400" b="1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一看不见，</a:t>
            </a:r>
            <a:endParaRPr lang="zh-CN" altLang="zh-CN" sz="2400" b="1" kern="1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zh-CN" altLang="zh-CN" sz="2400" b="1" kern="1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初</a:t>
            </a:r>
            <a:r>
              <a:rPr lang="zh-CN" altLang="zh-CN" sz="2400" b="1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二一条线</a:t>
            </a:r>
            <a:r>
              <a:rPr lang="zh-CN" altLang="zh-CN" sz="2400" b="1" kern="1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endParaRPr lang="en-US" altLang="zh-CN" sz="2400" b="1" kern="1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zh-CN" altLang="zh-CN" sz="2400" b="1" kern="1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初</a:t>
            </a:r>
            <a:r>
              <a:rPr lang="zh-CN" altLang="zh-CN" sz="2400" b="1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三初四镰刀月</a:t>
            </a:r>
            <a:r>
              <a:rPr lang="zh-CN" altLang="zh-CN" sz="2400" b="1" kern="1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endParaRPr lang="en-US" altLang="zh-CN" sz="2400" b="1" kern="1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zh-CN" altLang="zh-CN" sz="2400" b="1" kern="1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初</a:t>
            </a:r>
            <a:r>
              <a:rPr lang="zh-CN" altLang="zh-CN" sz="2400" b="1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七初八像小船</a:t>
            </a:r>
            <a:r>
              <a:rPr lang="zh-CN" altLang="zh-CN" sz="2400" b="1" kern="1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endParaRPr lang="en-US" altLang="zh-CN" sz="2400" b="1" kern="1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zh-CN" altLang="zh-CN" sz="2400" b="1" kern="1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初</a:t>
            </a:r>
            <a:r>
              <a:rPr lang="zh-CN" altLang="zh-CN" sz="2400" b="1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九初十月半边</a:t>
            </a:r>
            <a:r>
              <a:rPr lang="zh-CN" altLang="zh-CN" sz="2400" b="1" kern="1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endParaRPr lang="en-US" altLang="zh-CN" sz="2400" b="1" kern="1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zh-CN" altLang="zh-CN" sz="2400" b="1" kern="1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十五十六</a:t>
            </a:r>
            <a:r>
              <a:rPr lang="zh-CN" altLang="zh-CN" sz="2400" b="1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月团圆。</a:t>
            </a:r>
            <a:endParaRPr lang="zh-CN" altLang="zh-CN" sz="2400" b="1" kern="1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圆角矩形标注 8"/>
          <p:cNvSpPr/>
          <p:nvPr/>
        </p:nvSpPr>
        <p:spPr bwMode="auto">
          <a:xfrm>
            <a:off x="4366812" y="3768192"/>
            <a:ext cx="3486121" cy="2600829"/>
          </a:xfrm>
          <a:prstGeom prst="wedgeRoundRectCallout">
            <a:avLst>
              <a:gd name="adj1" fmla="val 55017"/>
              <a:gd name="adj2" fmla="val 34085"/>
              <a:gd name="adj3" fmla="val 16667"/>
            </a:avLst>
          </a:prstGeom>
          <a:solidFill>
            <a:srgbClr val="FFFF00"/>
          </a:solidFill>
          <a:ln w="25400" cap="flat" cmpd="sng" algn="ctr">
            <a:solidFill>
              <a:srgbClr val="000000"/>
            </a:solidFill>
            <a:prstDash val="solid"/>
            <a:miter lim="0"/>
            <a:headEnd type="none" w="med" len="med"/>
            <a:tailEnd type="none" w="med" len="med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50800" tIns="50800" rIns="50800" bIns="50800" numCol="1" rtlCol="0" anchor="ctr" anchorCtr="0" compatLnSpc="1"/>
          <a:lstStyle/>
          <a:p>
            <a:r>
              <a:rPr lang="en-US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我们</a:t>
            </a:r>
            <a:r>
              <a:rPr lang="zh-CN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读了前面的儿歌，明白了月亮姑娘的变化特点，你有什么话想对月亮姑娘说呢？月亮姑娘明白后，又会对裁缝师傅说什么呢？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9429" y="-66238"/>
            <a:ext cx="9342857" cy="6990476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81825" y="1677548"/>
            <a:ext cx="83164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 algn="just">
              <a:lnSpc>
                <a:spcPct val="200000"/>
              </a:lnSpc>
              <a:spcAft>
                <a:spcPts val="0"/>
              </a:spcAft>
            </a:pPr>
            <a:r>
              <a:rPr lang="zh-CN" altLang="zh-CN" sz="3600" b="1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制作：</a:t>
            </a:r>
            <a:r>
              <a:rPr lang="zh-CN" altLang="en-US" sz="3600" b="1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何晓</a:t>
            </a:r>
            <a:endParaRPr lang="en-US" altLang="zh-CN" sz="3600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  <a:p>
            <a:pPr indent="304800" algn="just">
              <a:lnSpc>
                <a:spcPct val="200000"/>
              </a:lnSpc>
              <a:spcAft>
                <a:spcPts val="0"/>
              </a:spcAft>
            </a:pPr>
            <a:r>
              <a:rPr lang="zh-CN" altLang="zh-CN" sz="3600" b="1" dirty="0" smtClean="0">
                <a:latin typeface="楷体_GB2312" panose="02010609030101010101" pitchFamily="49" charset="-122"/>
                <a:ea typeface="楷体_GB2312" panose="02010609030101010101" pitchFamily="49" charset="-122"/>
                <a:cs typeface="楷体" panose="02010609060101010101" pitchFamily="49" charset="-122"/>
              </a:rPr>
              <a:t>单位：</a:t>
            </a:r>
            <a:r>
              <a:rPr lang="zh-CN" altLang="en-US" sz="3600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绍兴市柯桥区柯岩街道澄海小学</a:t>
            </a: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5445" y="5589240"/>
            <a:ext cx="1073302" cy="1065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图片 14"/>
          <p:cNvPicPr>
            <a:picLocks noChangeAspect="1"/>
          </p:cNvPicPr>
          <p:nvPr/>
        </p:nvPicPr>
        <p:blipFill>
          <a:blip r:embed="rId4" cstate="print"/>
          <a:srcRect l="33527" b="78349"/>
          <a:stretch>
            <a:fillRect/>
          </a:stretch>
        </p:blipFill>
        <p:spPr bwMode="auto">
          <a:xfrm>
            <a:off x="-49094" y="5304269"/>
            <a:ext cx="3851275" cy="154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17825" y="94867"/>
            <a:ext cx="4195763" cy="62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76544" y="480555"/>
            <a:ext cx="4195763" cy="62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8520" y="-34993"/>
            <a:ext cx="9342857" cy="6990476"/>
          </a:xfrm>
          <a:prstGeom prst="rect">
            <a:avLst/>
          </a:prstGeom>
        </p:spPr>
      </p:pic>
      <p:pic>
        <p:nvPicPr>
          <p:cNvPr id="5" name="图片 4" descr="b4ae3a447239ca58851e7233d3e9_840_808.c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2080" y="219193"/>
            <a:ext cx="3178240" cy="3051110"/>
          </a:xfrm>
          <a:prstGeom prst="rect">
            <a:avLst/>
          </a:prstGeom>
        </p:spPr>
      </p:pic>
      <p:pic>
        <p:nvPicPr>
          <p:cNvPr id="7" name="图片 6" descr="t01315d11fa031e16e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3689" y="4137248"/>
            <a:ext cx="2376264" cy="2244080"/>
          </a:xfrm>
          <a:prstGeom prst="rect">
            <a:avLst/>
          </a:prstGeom>
        </p:spPr>
      </p:pic>
      <p:pic>
        <p:nvPicPr>
          <p:cNvPr id="8" name="图片 7" descr="t012f39cf9eed22767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65299" y="3717032"/>
            <a:ext cx="2520280" cy="231749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7608" y="337398"/>
            <a:ext cx="3280694" cy="2908944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336693" y="3033155"/>
            <a:ext cx="2044992" cy="334817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9429" y="-66238"/>
            <a:ext cx="9342857" cy="6990476"/>
          </a:xfrm>
          <a:prstGeom prst="rect">
            <a:avLst/>
          </a:prstGeom>
        </p:spPr>
      </p:pic>
      <p:pic>
        <p:nvPicPr>
          <p:cNvPr id="5" name="图片 4" descr="b4ae3a447239ca58851e7233d3e9_840_808.c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90802" y="1247231"/>
            <a:ext cx="1677542" cy="1610440"/>
          </a:xfrm>
          <a:prstGeom prst="rect">
            <a:avLst/>
          </a:prstGeom>
        </p:spPr>
      </p:pic>
      <p:pic>
        <p:nvPicPr>
          <p:cNvPr id="7" name="图片 6" descr="t01315d11fa031e16e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52790" y="4601056"/>
            <a:ext cx="1577350" cy="1489608"/>
          </a:xfrm>
          <a:prstGeom prst="rect">
            <a:avLst/>
          </a:prstGeom>
        </p:spPr>
      </p:pic>
      <p:pic>
        <p:nvPicPr>
          <p:cNvPr id="8" name="图片 7" descr="t012f39cf9eed22767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28184" y="4634879"/>
            <a:ext cx="1871031" cy="1455785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3323566" y="574127"/>
            <a:ext cx="1503938" cy="7232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100" dirty="0" smtClean="0">
                <a:solidFill>
                  <a:srgbClr val="FF0066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扫 帚</a:t>
            </a:r>
            <a:endParaRPr lang="zh-CN" altLang="en-US" sz="4100" dirty="0">
              <a:solidFill>
                <a:srgbClr val="FF006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173774" y="562397"/>
            <a:ext cx="1239442" cy="7232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100" dirty="0" smtClean="0">
                <a:solidFill>
                  <a:srgbClr val="FF0066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抹布</a:t>
            </a:r>
            <a:endParaRPr lang="zh-CN" altLang="en-US" sz="4100" dirty="0">
              <a:solidFill>
                <a:srgbClr val="FF0066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179550" y="142079"/>
            <a:ext cx="2044150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900" b="1" dirty="0" err="1" smtClean="0">
                <a:solidFill>
                  <a:srgbClr val="0000FF"/>
                </a:solidFill>
                <a:latin typeface="DotumChe" panose="020B0609000101010101" pitchFamily="49" charset="-127"/>
                <a:ea typeface="DotumChe" panose="020B0609000101010101" pitchFamily="49" charset="-127"/>
              </a:rPr>
              <a:t>sào</a:t>
            </a:r>
            <a:r>
              <a:rPr lang="en-US" altLang="zh-CN" sz="2900" b="1" dirty="0" smtClean="0">
                <a:solidFill>
                  <a:srgbClr val="0000FF"/>
                </a:solidFill>
                <a:latin typeface="DotumChe" panose="020B0609000101010101" pitchFamily="49" charset="-127"/>
                <a:ea typeface="DotumChe" panose="020B0609000101010101" pitchFamily="49" charset="-127"/>
              </a:rPr>
              <a:t>  </a:t>
            </a:r>
            <a:r>
              <a:rPr lang="en-US" altLang="zh-CN" sz="2900" b="1" dirty="0" err="1" smtClean="0">
                <a:solidFill>
                  <a:srgbClr val="0000FF"/>
                </a:solidFill>
                <a:latin typeface="DotumChe" panose="020B0609000101010101" pitchFamily="49" charset="-127"/>
                <a:ea typeface="DotumChe" panose="020B0609000101010101" pitchFamily="49" charset="-127"/>
              </a:rPr>
              <a:t>zhǒu</a:t>
            </a:r>
            <a:r>
              <a:rPr lang="en-US" altLang="zh-CN" sz="2900" b="1" dirty="0" smtClean="0">
                <a:solidFill>
                  <a:srgbClr val="0000FF"/>
                </a:solidFill>
                <a:latin typeface="DotumChe" panose="020B0609000101010101" pitchFamily="49" charset="-127"/>
                <a:ea typeface="DotumChe" panose="020B0609000101010101" pitchFamily="49" charset="-127"/>
              </a:rPr>
              <a:t> </a:t>
            </a:r>
            <a:endParaRPr lang="zh-CN" altLang="en-US" sz="2900" b="1" dirty="0">
              <a:solidFill>
                <a:srgbClr val="0000FF"/>
              </a:solidFill>
              <a:latin typeface="DotumChe" panose="020B0609000101010101" pitchFamily="49" charset="-127"/>
              <a:ea typeface="DotumChe" panose="020B0609000101010101" pitchFamily="49" charset="-127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208425" y="112603"/>
            <a:ext cx="556563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900" dirty="0" err="1" smtClean="0">
                <a:solidFill>
                  <a:srgbClr val="0000FF"/>
                </a:solidFill>
                <a:latin typeface="DotumChe" panose="020B0609000101010101" pitchFamily="49" charset="-127"/>
                <a:ea typeface="DotumChe" panose="020B0609000101010101" pitchFamily="49" charset="-127"/>
              </a:rPr>
              <a:t>mā</a:t>
            </a:r>
            <a:endParaRPr lang="zh-CN" altLang="en-US" sz="2900" dirty="0">
              <a:solidFill>
                <a:srgbClr val="0000FF"/>
              </a:solidFill>
              <a:latin typeface="DotumChe" panose="020B0609000101010101" pitchFamily="49" charset="-127"/>
              <a:ea typeface="DotumChe" panose="020B0609000101010101" pitchFamily="49" charset="-127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320050" y="3757258"/>
            <a:ext cx="1239442" cy="7232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1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拖把</a:t>
            </a:r>
            <a:endParaRPr lang="zh-CN" altLang="en-US" sz="4100" dirty="0">
              <a:solidFill>
                <a:srgbClr val="FF0000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705920" y="3722705"/>
            <a:ext cx="1239442" cy="7232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1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水桶</a:t>
            </a:r>
            <a:endParaRPr lang="zh-CN" altLang="en-US" sz="4100" dirty="0">
              <a:solidFill>
                <a:srgbClr val="FF0000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588224" y="3722705"/>
            <a:ext cx="1239442" cy="7232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1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簸箕</a:t>
            </a:r>
            <a:endParaRPr lang="zh-CN" altLang="en-US" sz="4100" dirty="0">
              <a:solidFill>
                <a:srgbClr val="FF0000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320050" y="3197727"/>
            <a:ext cx="841897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900" dirty="0" err="1" smtClean="0">
                <a:solidFill>
                  <a:srgbClr val="0000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tuō</a:t>
            </a:r>
            <a:r>
              <a:rPr lang="en-US" altLang="zh-CN" sz="2900" dirty="0" smtClean="0">
                <a:solidFill>
                  <a:srgbClr val="0000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zh-CN" altLang="en-US" sz="2900" dirty="0">
              <a:solidFill>
                <a:srgbClr val="0000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4139952" y="3218649"/>
            <a:ext cx="1061509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900" dirty="0" err="1" smtClean="0">
                <a:solidFill>
                  <a:srgbClr val="0000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tǒng</a:t>
            </a:r>
            <a:r>
              <a:rPr lang="en-US" altLang="zh-CN" sz="2900" dirty="0" smtClean="0">
                <a:solidFill>
                  <a:srgbClr val="0000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zh-CN" altLang="en-US" sz="2900" dirty="0">
              <a:solidFill>
                <a:srgbClr val="0000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588224" y="3218649"/>
            <a:ext cx="1210588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900" dirty="0" err="1" smtClean="0">
                <a:solidFill>
                  <a:srgbClr val="0000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bò</a:t>
            </a:r>
            <a:r>
              <a:rPr lang="en-US" altLang="zh-CN" sz="2900" dirty="0" smtClean="0">
                <a:solidFill>
                  <a:srgbClr val="0000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 </a:t>
            </a:r>
            <a:r>
              <a:rPr lang="en-US" altLang="zh-CN" sz="2900" dirty="0" err="1" smtClean="0">
                <a:solidFill>
                  <a:srgbClr val="0000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jī</a:t>
            </a:r>
            <a:r>
              <a:rPr lang="en-US" altLang="zh-CN" sz="2900" dirty="0" smtClean="0">
                <a:solidFill>
                  <a:srgbClr val="0000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zh-CN" altLang="en-US" sz="2900" dirty="0">
              <a:solidFill>
                <a:srgbClr val="0000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圆角矩形标注 18"/>
          <p:cNvSpPr/>
          <p:nvPr/>
        </p:nvSpPr>
        <p:spPr bwMode="auto">
          <a:xfrm>
            <a:off x="214313" y="1507934"/>
            <a:ext cx="2762063" cy="1119555"/>
          </a:xfrm>
          <a:prstGeom prst="wedgeRoundRectCallout">
            <a:avLst>
              <a:gd name="adj1" fmla="val 55017"/>
              <a:gd name="adj2" fmla="val 34085"/>
              <a:gd name="adj3" fmla="val 16667"/>
            </a:avLst>
          </a:prstGeom>
          <a:solidFill>
            <a:srgbClr val="FFFF00"/>
          </a:solidFill>
          <a:ln w="25400" cap="flat" cmpd="sng" algn="ctr">
            <a:solidFill>
              <a:srgbClr val="000000"/>
            </a:solidFill>
            <a:prstDash val="solid"/>
            <a:miter lim="0"/>
            <a:headEnd type="none" w="med" len="med"/>
            <a:tailEnd type="none" w="med" len="med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50800" tIns="50800" rIns="50800" bIns="50800" numCol="1" rtlCol="0" anchor="ctr" anchorCtr="0" compatLnSpc="1"/>
          <a:lstStyle/>
          <a:p>
            <a:pPr lvl="0" algn="just" defTabSz="309245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扫帚、拖把、簸箕”的后一个音读轻声。</a:t>
            </a:r>
            <a:endParaRPr lang="en-US" altLang="zh-CN" sz="2400" b="1" dirty="0">
              <a:solidFill>
                <a:srgbClr val="7030A0"/>
              </a:solidFill>
              <a:latin typeface="楷体" panose="02010609060101010101" pitchFamily="49" charset="-122"/>
              <a:ea typeface="楷体" panose="02010609060101010101" pitchFamily="49" charset="-122"/>
              <a:sym typeface="Gill Sans" charset="0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71593" y="1242309"/>
            <a:ext cx="1905467" cy="168955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87624" y="4515166"/>
            <a:ext cx="1440861" cy="169944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54281"/>
            <a:ext cx="9342857" cy="6990476"/>
          </a:xfrm>
          <a:prstGeom prst="rect">
            <a:avLst/>
          </a:prstGeom>
        </p:spPr>
      </p:pic>
      <p:pic>
        <p:nvPicPr>
          <p:cNvPr id="1024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5949280"/>
            <a:ext cx="857250" cy="84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矩形 8"/>
          <p:cNvSpPr/>
          <p:nvPr/>
        </p:nvSpPr>
        <p:spPr>
          <a:xfrm>
            <a:off x="2422978" y="2212091"/>
            <a:ext cx="1503938" cy="7232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100" dirty="0" smtClean="0">
                <a:solidFill>
                  <a:srgbClr val="FF0066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扫 帚</a:t>
            </a:r>
            <a:endParaRPr lang="zh-CN" altLang="en-US" sz="4100" dirty="0">
              <a:solidFill>
                <a:srgbClr val="FF006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273186" y="2200361"/>
            <a:ext cx="1239442" cy="7232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100" dirty="0" smtClean="0">
                <a:solidFill>
                  <a:srgbClr val="FF0066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抹布</a:t>
            </a:r>
            <a:endParaRPr lang="zh-CN" altLang="en-US" sz="4100" dirty="0">
              <a:solidFill>
                <a:srgbClr val="FF0066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278962" y="1780043"/>
            <a:ext cx="2044150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900" b="1" dirty="0" err="1" smtClean="0">
                <a:solidFill>
                  <a:srgbClr val="0000FF"/>
                </a:solidFill>
                <a:latin typeface="DotumChe" panose="020B0609000101010101" pitchFamily="49" charset="-127"/>
                <a:ea typeface="DotumChe" panose="020B0609000101010101" pitchFamily="49" charset="-127"/>
              </a:rPr>
              <a:t>sào</a:t>
            </a:r>
            <a:r>
              <a:rPr lang="en-US" altLang="zh-CN" sz="2900" b="1" dirty="0" smtClean="0">
                <a:solidFill>
                  <a:srgbClr val="0000FF"/>
                </a:solidFill>
                <a:latin typeface="DotumChe" panose="020B0609000101010101" pitchFamily="49" charset="-127"/>
                <a:ea typeface="DotumChe" panose="020B0609000101010101" pitchFamily="49" charset="-127"/>
              </a:rPr>
              <a:t>  </a:t>
            </a:r>
            <a:r>
              <a:rPr lang="en-US" altLang="zh-CN" sz="2900" b="1" dirty="0" err="1" smtClean="0">
                <a:solidFill>
                  <a:srgbClr val="0000FF"/>
                </a:solidFill>
                <a:latin typeface="DotumChe" panose="020B0609000101010101" pitchFamily="49" charset="-127"/>
                <a:ea typeface="DotumChe" panose="020B0609000101010101" pitchFamily="49" charset="-127"/>
              </a:rPr>
              <a:t>zhǒu</a:t>
            </a:r>
            <a:r>
              <a:rPr lang="en-US" altLang="zh-CN" sz="2900" b="1" dirty="0" smtClean="0">
                <a:solidFill>
                  <a:srgbClr val="0000FF"/>
                </a:solidFill>
                <a:latin typeface="DotumChe" panose="020B0609000101010101" pitchFamily="49" charset="-127"/>
                <a:ea typeface="DotumChe" panose="020B0609000101010101" pitchFamily="49" charset="-127"/>
              </a:rPr>
              <a:t> </a:t>
            </a:r>
            <a:endParaRPr lang="zh-CN" altLang="en-US" sz="2900" b="1" dirty="0">
              <a:solidFill>
                <a:srgbClr val="0000FF"/>
              </a:solidFill>
              <a:latin typeface="DotumChe" panose="020B0609000101010101" pitchFamily="49" charset="-127"/>
              <a:ea typeface="DotumChe" panose="020B0609000101010101" pitchFamily="49" charset="-127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307837" y="1750567"/>
            <a:ext cx="556563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900" dirty="0" err="1" smtClean="0">
                <a:solidFill>
                  <a:srgbClr val="0000FF"/>
                </a:solidFill>
                <a:latin typeface="DotumChe" panose="020B0609000101010101" pitchFamily="49" charset="-127"/>
                <a:ea typeface="DotumChe" panose="020B0609000101010101" pitchFamily="49" charset="-127"/>
              </a:rPr>
              <a:t>mā</a:t>
            </a:r>
            <a:endParaRPr lang="zh-CN" altLang="en-US" sz="2900" dirty="0">
              <a:solidFill>
                <a:srgbClr val="0000FF"/>
              </a:solidFill>
              <a:latin typeface="DotumChe" panose="020B0609000101010101" pitchFamily="49" charset="-127"/>
              <a:ea typeface="DotumChe" panose="020B0609000101010101" pitchFamily="49" charset="-127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248042" y="3900488"/>
            <a:ext cx="1239442" cy="7232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1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拖把</a:t>
            </a:r>
            <a:endParaRPr lang="zh-CN" altLang="en-US" sz="4100" dirty="0">
              <a:solidFill>
                <a:srgbClr val="FF0000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633912" y="3865935"/>
            <a:ext cx="1239442" cy="7232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1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水桶</a:t>
            </a:r>
            <a:endParaRPr lang="zh-CN" altLang="en-US" sz="4100" dirty="0">
              <a:solidFill>
                <a:srgbClr val="FF0000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516216" y="3865935"/>
            <a:ext cx="1239442" cy="7232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1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簸箕</a:t>
            </a:r>
            <a:endParaRPr lang="zh-CN" altLang="en-US" sz="4100" dirty="0">
              <a:solidFill>
                <a:srgbClr val="FF0000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248042" y="3340957"/>
            <a:ext cx="841897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900" dirty="0" err="1" smtClean="0">
                <a:solidFill>
                  <a:srgbClr val="0000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tuō</a:t>
            </a:r>
            <a:r>
              <a:rPr lang="en-US" altLang="zh-CN" sz="2900" dirty="0" smtClean="0">
                <a:solidFill>
                  <a:srgbClr val="0000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zh-CN" altLang="en-US" sz="2900" dirty="0">
              <a:solidFill>
                <a:srgbClr val="0000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4067944" y="3361879"/>
            <a:ext cx="1061509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900" dirty="0" err="1" smtClean="0">
                <a:solidFill>
                  <a:srgbClr val="0000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tǒng</a:t>
            </a:r>
            <a:r>
              <a:rPr lang="en-US" altLang="zh-CN" sz="2900" dirty="0" smtClean="0">
                <a:solidFill>
                  <a:srgbClr val="0000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zh-CN" altLang="en-US" sz="2900" dirty="0">
              <a:solidFill>
                <a:srgbClr val="0000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516216" y="3361879"/>
            <a:ext cx="1210588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900" dirty="0" err="1" smtClean="0">
                <a:solidFill>
                  <a:srgbClr val="0000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bò</a:t>
            </a:r>
            <a:r>
              <a:rPr lang="en-US" altLang="zh-CN" sz="2900" dirty="0" smtClean="0">
                <a:solidFill>
                  <a:srgbClr val="0000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 </a:t>
            </a:r>
            <a:r>
              <a:rPr lang="en-US" altLang="zh-CN" sz="2900" dirty="0" err="1" smtClean="0">
                <a:solidFill>
                  <a:srgbClr val="0000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jī</a:t>
            </a:r>
            <a:r>
              <a:rPr lang="en-US" altLang="zh-CN" sz="2900" dirty="0" smtClean="0">
                <a:solidFill>
                  <a:srgbClr val="0000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zh-CN" altLang="en-US" sz="2900" dirty="0">
              <a:solidFill>
                <a:srgbClr val="0000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9" name="图片 9"/>
          <p:cNvPicPr>
            <a:picLocks noChangeAspect="1"/>
          </p:cNvPicPr>
          <p:nvPr/>
        </p:nvPicPr>
        <p:blipFill>
          <a:blip r:embed="rId4" cstate="print"/>
          <a:srcRect r="33527" b="78349"/>
          <a:stretch>
            <a:fillRect/>
          </a:stretch>
        </p:blipFill>
        <p:spPr bwMode="auto">
          <a:xfrm>
            <a:off x="4906635" y="5114683"/>
            <a:ext cx="4132262" cy="165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" name="组合 19"/>
          <p:cNvGrpSpPr/>
          <p:nvPr/>
        </p:nvGrpSpPr>
        <p:grpSpPr>
          <a:xfrm>
            <a:off x="6066189" y="4314840"/>
            <a:ext cx="1327930" cy="2056092"/>
            <a:chOff x="5836357" y="4560894"/>
            <a:chExt cx="1327930" cy="2056092"/>
          </a:xfrm>
        </p:grpSpPr>
        <p:pic>
          <p:nvPicPr>
            <p:cNvPr id="21" name="图片 5"/>
            <p:cNvPicPr>
              <a:picLocks noChangeAspect="1"/>
            </p:cNvPicPr>
            <p:nvPr/>
          </p:nvPicPr>
          <p:blipFill rotWithShape="1">
            <a:blip r:embed="rId5" cstate="print"/>
            <a:srcRect l="35500" r="32250" b="80044"/>
            <a:stretch>
              <a:fillRect/>
            </a:stretch>
          </p:blipFill>
          <p:spPr bwMode="auto">
            <a:xfrm>
              <a:off x="5836357" y="4560894"/>
              <a:ext cx="429028" cy="3836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16478" y="4847939"/>
              <a:ext cx="1247809" cy="17690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9429" y="-66238"/>
            <a:ext cx="9342857" cy="6990476"/>
          </a:xfrm>
          <a:prstGeom prst="rect">
            <a:avLst/>
          </a:prstGeom>
        </p:spPr>
      </p:pic>
      <p:pic>
        <p:nvPicPr>
          <p:cNvPr id="1024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5786438"/>
            <a:ext cx="857250" cy="84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9429" y="-357901"/>
            <a:ext cx="9342857" cy="6990476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43608" y="2564904"/>
            <a:ext cx="6984776" cy="36776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圆角矩形标注 5"/>
          <p:cNvSpPr/>
          <p:nvPr/>
        </p:nvSpPr>
        <p:spPr bwMode="auto">
          <a:xfrm>
            <a:off x="223823" y="830807"/>
            <a:ext cx="4536504" cy="1152128"/>
          </a:xfrm>
          <a:prstGeom prst="wedgeRoundRectCallout">
            <a:avLst>
              <a:gd name="adj1" fmla="val 55017"/>
              <a:gd name="adj2" fmla="val 34085"/>
              <a:gd name="adj3" fmla="val 16667"/>
            </a:avLst>
          </a:prstGeom>
          <a:solidFill>
            <a:srgbClr val="FFFF00"/>
          </a:solidFill>
          <a:ln w="25400" cap="flat" cmpd="sng" algn="ctr">
            <a:solidFill>
              <a:srgbClr val="000000"/>
            </a:solidFill>
            <a:prstDash val="solid"/>
            <a:miter lim="0"/>
            <a:headEnd type="none" w="med" len="med"/>
            <a:tailEnd type="none" w="med" len="med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50800" tIns="50800" rIns="50800" bIns="50800" numCol="1" rtlCol="0" anchor="ctr" anchorCtr="0" compatLnSpc="1"/>
          <a:lstStyle/>
          <a:p>
            <a:pPr indent="352425" algn="just">
              <a:lnSpc>
                <a:spcPct val="150000"/>
              </a:lnSpc>
              <a:spcAft>
                <a:spcPts val="0"/>
              </a:spcAft>
            </a:pPr>
            <a:endParaRPr lang="en-US" altLang="zh-CN" sz="2400" kern="100" dirty="0" smtClean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352425" algn="just">
              <a:lnSpc>
                <a:spcPct val="150000"/>
              </a:lnSpc>
              <a:spcAft>
                <a:spcPts val="0"/>
              </a:spcAft>
            </a:pPr>
            <a:r>
              <a:rPr lang="zh-CN" altLang="zh-CN" sz="2400" kern="1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你</a:t>
            </a:r>
            <a:r>
              <a:rPr lang="zh-CN" altLang="zh-CN" sz="2400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可以借助工具做什么事呢？</a:t>
            </a:r>
            <a:endParaRPr lang="zh-CN" altLang="zh-CN" sz="2400" kern="1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lvl="0" algn="just" defTabSz="309245" fontAlgn="base" hangingPunct="0"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solidFill>
                <a:srgbClr val="7030A0"/>
              </a:solidFill>
              <a:latin typeface="楷体" panose="02010609060101010101" pitchFamily="49" charset="-122"/>
              <a:ea typeface="楷体" panose="02010609060101010101" pitchFamily="49" charset="-122"/>
              <a:sym typeface="Gill Sans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9429" y="-66238"/>
            <a:ext cx="9342857" cy="6990476"/>
          </a:xfrm>
          <a:prstGeom prst="rect">
            <a:avLst/>
          </a:prstGeom>
        </p:spPr>
      </p:pic>
      <p:pic>
        <p:nvPicPr>
          <p:cNvPr id="1024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5967239"/>
            <a:ext cx="857250" cy="84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矩形 2"/>
          <p:cNvSpPr/>
          <p:nvPr/>
        </p:nvSpPr>
        <p:spPr>
          <a:xfrm>
            <a:off x="936272" y="1944507"/>
            <a:ext cx="57246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3600" kern="1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扫帚</a:t>
            </a:r>
            <a:r>
              <a:rPr lang="en-US" altLang="zh-CN" sz="3600" kern="1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zh-CN" sz="3600" kern="1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抹布</a:t>
            </a:r>
            <a:r>
              <a:rPr lang="en-US" altLang="zh-CN" sz="3600" kern="1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zh-CN" sz="3600" kern="1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拖把</a:t>
            </a:r>
            <a:r>
              <a:rPr lang="en-US" altLang="zh-CN" sz="3600" kern="1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zh-CN" sz="3600" kern="1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水桶</a:t>
            </a:r>
            <a:r>
              <a:rPr lang="en-US" altLang="zh-CN" sz="3600" kern="1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zh-CN" sz="3600" kern="1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簸箕</a:t>
            </a:r>
            <a:endParaRPr lang="zh-CN" altLang="en-US" sz="36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755576" y="3664634"/>
            <a:ext cx="66479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3600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扫地、擦玻璃、倒垃圾、摆桌椅</a:t>
            </a:r>
            <a:endParaRPr lang="zh-CN" altLang="en-US" sz="36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圆角矩形标注 5"/>
          <p:cNvSpPr/>
          <p:nvPr/>
        </p:nvSpPr>
        <p:spPr bwMode="auto">
          <a:xfrm>
            <a:off x="323528" y="260648"/>
            <a:ext cx="4536504" cy="1152128"/>
          </a:xfrm>
          <a:prstGeom prst="wedgeRoundRectCallout">
            <a:avLst>
              <a:gd name="adj1" fmla="val 55017"/>
              <a:gd name="adj2" fmla="val 34085"/>
              <a:gd name="adj3" fmla="val 16667"/>
            </a:avLst>
          </a:prstGeom>
          <a:solidFill>
            <a:srgbClr val="FFFF00"/>
          </a:solidFill>
          <a:ln w="25400" cap="flat" cmpd="sng" algn="ctr">
            <a:solidFill>
              <a:srgbClr val="000000"/>
            </a:solidFill>
            <a:prstDash val="solid"/>
            <a:miter lim="0"/>
            <a:headEnd type="none" w="med" len="med"/>
            <a:tailEnd type="none" w="med" len="med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50800" tIns="50800" rIns="50800" bIns="50800" numCol="1" rtlCol="0" anchor="ctr" anchorCtr="0" compatLnSpc="1"/>
          <a:lstStyle/>
          <a:p>
            <a:pPr indent="352425" algn="just">
              <a:lnSpc>
                <a:spcPct val="150000"/>
              </a:lnSpc>
              <a:spcAft>
                <a:spcPts val="0"/>
              </a:spcAft>
            </a:pPr>
            <a:endParaRPr lang="en-US" altLang="zh-CN" sz="2400" kern="100" dirty="0" smtClean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352425" algn="just">
              <a:lnSpc>
                <a:spcPct val="150000"/>
              </a:lnSpc>
              <a:spcAft>
                <a:spcPts val="0"/>
              </a:spcAft>
            </a:pPr>
            <a:r>
              <a:rPr lang="zh-CN" altLang="en-US" sz="3600" kern="1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连一连，说一说</a:t>
            </a:r>
            <a:r>
              <a:rPr lang="zh-CN" altLang="en-US" sz="3200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zh-CN" sz="5400" kern="1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lvl="0" algn="just" defTabSz="309245" fontAlgn="base" hangingPunct="0"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solidFill>
                <a:srgbClr val="7030A0"/>
              </a:solidFill>
              <a:latin typeface="楷体" panose="02010609060101010101" pitchFamily="49" charset="-122"/>
              <a:ea typeface="楷体" panose="02010609060101010101" pitchFamily="49" charset="-122"/>
              <a:sym typeface="Gill Sans" charset="0"/>
            </a:endParaRPr>
          </a:p>
        </p:txBody>
      </p:sp>
      <p:pic>
        <p:nvPicPr>
          <p:cNvPr id="7" name="图片 9"/>
          <p:cNvPicPr>
            <a:picLocks noChangeAspect="1"/>
          </p:cNvPicPr>
          <p:nvPr/>
        </p:nvPicPr>
        <p:blipFill>
          <a:blip r:embed="rId4" cstate="print"/>
          <a:srcRect r="33527" b="78349"/>
          <a:stretch>
            <a:fillRect/>
          </a:stretch>
        </p:blipFill>
        <p:spPr bwMode="auto">
          <a:xfrm>
            <a:off x="4906635" y="5114683"/>
            <a:ext cx="4132262" cy="165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组合 7"/>
          <p:cNvGrpSpPr/>
          <p:nvPr/>
        </p:nvGrpSpPr>
        <p:grpSpPr>
          <a:xfrm>
            <a:off x="5644836" y="4770230"/>
            <a:ext cx="1327930" cy="2056092"/>
            <a:chOff x="5836357" y="4560894"/>
            <a:chExt cx="1327930" cy="2056092"/>
          </a:xfrm>
        </p:grpSpPr>
        <p:pic>
          <p:nvPicPr>
            <p:cNvPr id="9" name="图片 5"/>
            <p:cNvPicPr>
              <a:picLocks noChangeAspect="1"/>
            </p:cNvPicPr>
            <p:nvPr/>
          </p:nvPicPr>
          <p:blipFill rotWithShape="1">
            <a:blip r:embed="rId5" cstate="print"/>
            <a:srcRect l="35500" r="32250" b="80044"/>
            <a:stretch>
              <a:fillRect/>
            </a:stretch>
          </p:blipFill>
          <p:spPr bwMode="auto">
            <a:xfrm>
              <a:off x="5836357" y="4560894"/>
              <a:ext cx="429028" cy="3836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16478" y="4847939"/>
              <a:ext cx="1247809" cy="17690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9429" y="-66238"/>
            <a:ext cx="9342857" cy="6990476"/>
          </a:xfrm>
          <a:prstGeom prst="rect">
            <a:avLst/>
          </a:prstGeom>
        </p:spPr>
      </p:pic>
      <p:pic>
        <p:nvPicPr>
          <p:cNvPr id="1024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342" y="6021288"/>
            <a:ext cx="857250" cy="84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圆角矩形标注 3"/>
          <p:cNvSpPr/>
          <p:nvPr/>
        </p:nvSpPr>
        <p:spPr bwMode="auto">
          <a:xfrm>
            <a:off x="297770" y="1628800"/>
            <a:ext cx="6048672" cy="1944216"/>
          </a:xfrm>
          <a:prstGeom prst="wedgeRoundRectCallout">
            <a:avLst>
              <a:gd name="adj1" fmla="val 55017"/>
              <a:gd name="adj2" fmla="val 34085"/>
              <a:gd name="adj3" fmla="val 16667"/>
            </a:avLst>
          </a:prstGeom>
          <a:solidFill>
            <a:srgbClr val="FFFF00"/>
          </a:solidFill>
          <a:ln w="25400" cap="flat" cmpd="sng" algn="ctr">
            <a:solidFill>
              <a:srgbClr val="000000"/>
            </a:solidFill>
            <a:prstDash val="solid"/>
            <a:miter lim="0"/>
            <a:headEnd type="none" w="med" len="med"/>
            <a:tailEnd type="none" w="med" len="med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50800" tIns="50800" rIns="50800" bIns="50800" numCol="1" rtlCol="0" anchor="ctr" anchorCtr="0" compatLnSpc="1"/>
          <a:lstStyle/>
          <a:p>
            <a:pPr lvl="0" algn="just" defTabSz="309245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2800" kern="1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lang="zh-CN" altLang="zh-CN" sz="2800" kern="1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同学们</a:t>
            </a:r>
            <a:r>
              <a:rPr lang="zh-CN" altLang="zh-CN" sz="2800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，通过劳动，咱们已经把教室打扫得整洁明亮！瞧，六一游园活动拉开了序幕。游园活动第一关，你们准备好了吗？</a:t>
            </a:r>
            <a:endParaRPr lang="en-US" altLang="zh-CN" sz="2700" b="1" dirty="0">
              <a:solidFill>
                <a:srgbClr val="7030A0"/>
              </a:solidFill>
              <a:latin typeface="楷体" panose="02010609060101010101" pitchFamily="49" charset="-122"/>
              <a:ea typeface="楷体" panose="02010609060101010101" pitchFamily="49" charset="-122"/>
              <a:sym typeface="Gill Sans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70843" y="3140968"/>
            <a:ext cx="2403727" cy="32991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对角圆角矩形 5"/>
          <p:cNvSpPr/>
          <p:nvPr/>
        </p:nvSpPr>
        <p:spPr>
          <a:xfrm>
            <a:off x="469145" y="332656"/>
            <a:ext cx="2852961" cy="597712"/>
          </a:xfrm>
          <a:prstGeom prst="round2DiagRect">
            <a:avLst/>
          </a:prstGeom>
          <a:solidFill>
            <a:srgbClr val="0000FF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字词句运用</a:t>
            </a:r>
            <a:endParaRPr lang="en-US" altLang="zh-CN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32476"/>
            <a:ext cx="9342857" cy="6990476"/>
          </a:xfrm>
          <a:prstGeom prst="rect">
            <a:avLst/>
          </a:prstGeom>
        </p:spPr>
      </p:pic>
      <p:pic>
        <p:nvPicPr>
          <p:cNvPr id="1024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342" y="5949280"/>
            <a:ext cx="857250" cy="84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图片 3" descr="4 拷贝_副本.jpg"/>
          <p:cNvPicPr>
            <a:picLocks noChangeAspect="1"/>
          </p:cNvPicPr>
          <p:nvPr/>
        </p:nvPicPr>
        <p:blipFill>
          <a:blip r:embed="rId4" cstate="print"/>
          <a:srcRect l="1963" r="1963"/>
          <a:stretch>
            <a:fillRect/>
          </a:stretch>
        </p:blipFill>
        <p:spPr>
          <a:xfrm>
            <a:off x="-3588" y="1268760"/>
            <a:ext cx="9144000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1034</Words>
  <Application>Microsoft Office PowerPoint</Application>
  <PresentationFormat>全屏显示(4:3)</PresentationFormat>
  <Paragraphs>89</Paragraphs>
  <Slides>25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26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apple</dc:creator>
  <cp:lastModifiedBy>pha</cp:lastModifiedBy>
  <cp:revision>28</cp:revision>
  <dcterms:created xsi:type="dcterms:W3CDTF">2018-11-12T10:54:00Z</dcterms:created>
  <dcterms:modified xsi:type="dcterms:W3CDTF">2019-01-26T08:56:27Z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2052-10.1.0.7671</vt:lpwstr>
  </property>
</Properties>
</file>