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70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72" r:id="rId15"/>
    <p:sldId id="269" r:id="rId16"/>
    <p:sldId id="281" r:id="rId17"/>
    <p:sldId id="273" r:id="rId18"/>
    <p:sldId id="282" r:id="rId19"/>
    <p:sldId id="275" r:id="rId20"/>
    <p:sldId id="276" r:id="rId21"/>
    <p:sldId id="277" r:id="rId22"/>
    <p:sldId id="283" r:id="rId23"/>
    <p:sldId id="284" r:id="rId24"/>
    <p:sldId id="285" r:id="rId25"/>
    <p:sldId id="257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B612-2B81-476B-8DA7-54B70EF5A8D8}" type="datetimeFigureOut">
              <a:rPr lang="zh-CN" altLang="en-US" smtClean="0"/>
              <a:pPr/>
              <a:t>2019/1/26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61CB-B6C5-459C-8BCD-7124B62543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sp>
        <p:nvSpPr>
          <p:cNvPr id="5" name="标题 2"/>
          <p:cNvSpPr txBox="1"/>
          <p:nvPr/>
        </p:nvSpPr>
        <p:spPr>
          <a:xfrm>
            <a:off x="1403648" y="2215443"/>
            <a:ext cx="6034484" cy="1557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语文园地七</a:t>
            </a:r>
            <a:endParaRPr kumimoji="0" lang="zh-CN" altLang="zh-CN" sz="6600" b="1" i="0" u="none" strike="noStrike" kern="1200" cap="none" spc="0" normalizeH="0" baseline="0" noProof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1004" y="5109356"/>
            <a:ext cx="1549697" cy="17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/>
          <a:srcRect r="33527" b="78349"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6098014" y="4014579"/>
            <a:ext cx="1327930" cy="2056092"/>
            <a:chOff x="5836357" y="4560894"/>
            <a:chExt cx="1327930" cy="2056092"/>
          </a:xfrm>
        </p:grpSpPr>
        <p:pic>
          <p:nvPicPr>
            <p:cNvPr id="11" name="图片 5"/>
            <p:cNvPicPr>
              <a:picLocks noChangeAspect="1"/>
            </p:cNvPicPr>
            <p:nvPr/>
          </p:nvPicPr>
          <p:blipFill rotWithShape="1">
            <a:blip r:embed="rId5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/>
          <a:srcRect r="72971"/>
          <a:stretch>
            <a:fillRect/>
          </a:stretch>
        </p:blipFill>
        <p:spPr bwMode="auto">
          <a:xfrm>
            <a:off x="3690938" y="5662613"/>
            <a:ext cx="2519362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037" y="482235"/>
            <a:ext cx="4195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/>
          <a:srcRect l="33527" b="78349"/>
          <a:stretch>
            <a:fillRect/>
          </a:stretch>
        </p:blipFill>
        <p:spPr bwMode="auto">
          <a:xfrm>
            <a:off x="0" y="5311775"/>
            <a:ext cx="38512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285852" y="100010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统编语文</a:t>
            </a:r>
            <a:r>
              <a:rPr lang="zh-CN" altLang="en-US" dirty="0" smtClean="0"/>
              <a:t>教材小学二年级下册第七单元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31640" y="972329"/>
            <a:ext cx="5968301" cy="1032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defTabSz="309245" eaLnBrk="0" fontAlgn="base" hangingPunct="0">
              <a:lnSpc>
                <a:spcPct val="1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1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这床被子</a:t>
            </a:r>
            <a:r>
              <a:rPr lang="zh-CN" altLang="en-US" sz="4100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摸</a:t>
            </a:r>
            <a:r>
              <a:rPr lang="zh-CN" altLang="en-US" sz="4100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上去很柔软。</a:t>
            </a:r>
            <a:endParaRPr lang="en-US" altLang="zh-CN" sz="41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1079908" y="5555605"/>
            <a:ext cx="7524328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5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、用部首查字法查“摸”，验证一下猜得对不对。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3852" y="2163477"/>
            <a:ext cx="6768752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、猜“摸”的读音和意思，相互交流猜读结果；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3088" y="2907108"/>
            <a:ext cx="6768752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2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、这个字和之前学的哪个字像？（寞   漠）；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3088" y="3648636"/>
            <a:ext cx="433965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3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、猜读音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:(</a:t>
            </a:r>
            <a:r>
              <a:rPr lang="en-US" altLang="zh-CN" sz="2400" dirty="0" err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mō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  ?   </a:t>
            </a:r>
            <a:r>
              <a:rPr lang="en-US" altLang="zh-CN" sz="2400" dirty="0" err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mò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 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？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)</a:t>
            </a:r>
          </a:p>
        </p:txBody>
      </p:sp>
      <p:sp>
        <p:nvSpPr>
          <p:cNvPr id="9" name="矩形 8"/>
          <p:cNvSpPr/>
          <p:nvPr/>
        </p:nvSpPr>
        <p:spPr>
          <a:xfrm>
            <a:off x="1079908" y="4394371"/>
            <a:ext cx="7488832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4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、再读句子，猜一猜意思。说说猜读方法。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  <a:p>
            <a:pPr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“ 扌”表示与手有关，“摸”应该是用手摸的意思。</a:t>
            </a:r>
            <a:endParaRPr lang="en-US" altLang="zh-CN" sz="24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sp>
        <p:nvSpPr>
          <p:cNvPr id="10" name="六角星 9"/>
          <p:cNvSpPr/>
          <p:nvPr/>
        </p:nvSpPr>
        <p:spPr bwMode="auto">
          <a:xfrm>
            <a:off x="936682" y="1438780"/>
            <a:ext cx="432048" cy="432048"/>
          </a:xfrm>
          <a:prstGeom prst="star6">
            <a:avLst/>
          </a:prstGeom>
          <a:solidFill>
            <a:srgbClr val="FFFF00"/>
          </a:solidFill>
          <a:ln w="254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marL="34290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5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MS PGothic" panose="020B0600070205080204" charset="-128"/>
              <a:cs typeface="Gill Sans" charset="0"/>
              <a:sym typeface="Gill Sans" charset="0"/>
            </a:endParaRPr>
          </a:p>
        </p:txBody>
      </p:sp>
      <p:sp>
        <p:nvSpPr>
          <p:cNvPr id="11" name="圆角矩形标注 10"/>
          <p:cNvSpPr/>
          <p:nvPr/>
        </p:nvSpPr>
        <p:spPr bwMode="auto">
          <a:xfrm>
            <a:off x="167884" y="252207"/>
            <a:ext cx="6696744" cy="893924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用这样的方法，猜猜另外两个字。</a:t>
            </a:r>
            <a:endParaRPr lang="en-US" altLang="zh-CN" sz="27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4822" y="122918"/>
            <a:ext cx="1490997" cy="2046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67239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标注 3"/>
          <p:cNvSpPr/>
          <p:nvPr/>
        </p:nvSpPr>
        <p:spPr bwMode="auto">
          <a:xfrm>
            <a:off x="214313" y="1916832"/>
            <a:ext cx="6048672" cy="2243754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小朋友们</a:t>
            </a:r>
            <a:r>
              <a:rPr lang="zh-CN" altLang="zh-CN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，你们这么聪明可爱，汉字国国王可高兴了！他想邀请你们去汉字国游玩，你们喜欢吗？可是你们看，最后一道门还紧闭着，用我们的火眼金睛巧开第二关吧！</a:t>
            </a:r>
            <a:endParaRPr lang="en-US" altLang="zh-CN" sz="27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0843" y="3140968"/>
            <a:ext cx="2403727" cy="3299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对角圆角矩形 5"/>
          <p:cNvSpPr/>
          <p:nvPr/>
        </p:nvSpPr>
        <p:spPr>
          <a:xfrm>
            <a:off x="469145" y="332656"/>
            <a:ext cx="388683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火眼金睛我最行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7954157" cy="4589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1720621"/>
            <a:ext cx="9089626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ts val="4500"/>
              </a:lnSpc>
              <a:spcAft>
                <a:spcPts val="0"/>
              </a:spcAft>
            </a:pPr>
            <a:r>
              <a:rPr lang="zh-CN" altLang="zh-CN" sz="32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</a:t>
            </a:r>
            <a:r>
              <a:rPr lang="zh-CN" altLang="zh-CN" sz="32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棵大枫树好像太阳伞</a:t>
            </a:r>
            <a:r>
              <a:rPr lang="zh-CN" altLang="zh-CN" sz="32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kern="1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那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棵大枫树好像一把又高又大的绿色太阳伞。</a:t>
            </a:r>
          </a:p>
          <a:p>
            <a:pPr indent="304800" algn="just">
              <a:lnSpc>
                <a:spcPts val="4500"/>
              </a:lnSpc>
              <a:spcAft>
                <a:spcPts val="0"/>
              </a:spcAft>
            </a:pPr>
            <a:r>
              <a:rPr lang="en-US" altLang="zh-CN" sz="3200" u="sng" kern="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zh-CN" sz="3200" u="sng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 algn="just">
              <a:lnSpc>
                <a:spcPts val="4500"/>
              </a:lnSpc>
              <a:spcAft>
                <a:spcPts val="0"/>
              </a:spcAft>
            </a:pPr>
            <a:r>
              <a:rPr lang="zh-CN" altLang="zh-CN" sz="32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大象有一对大耳朵，像扇子</a:t>
            </a:r>
            <a:r>
              <a:rPr lang="zh-CN" altLang="zh-CN" sz="32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kern="1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 algn="just">
              <a:lnSpc>
                <a:spcPts val="4500"/>
              </a:lnSpc>
            </a:pP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大象有一对大耳朵，像扇子似的耷拉着。</a:t>
            </a:r>
          </a:p>
          <a:p>
            <a:pPr indent="304800" algn="just">
              <a:lnSpc>
                <a:spcPts val="4500"/>
              </a:lnSpc>
              <a:spcAft>
                <a:spcPts val="0"/>
              </a:spcAft>
            </a:pPr>
            <a:endParaRPr lang="zh-CN" altLang="zh-CN" sz="32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en-US" altLang="zh-CN" sz="32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32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绿油油</a:t>
            </a:r>
            <a:r>
              <a:rPr lang="zh-CN" altLang="zh-CN" sz="32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的小柏树就像战士</a:t>
            </a:r>
            <a:r>
              <a:rPr lang="zh-CN" altLang="zh-CN" sz="32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200" kern="1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45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绿油油</a:t>
            </a:r>
            <a:r>
              <a:rPr lang="zh-CN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的小柏树就像战士一样笔直地站在那里</a:t>
            </a:r>
            <a:r>
              <a:rPr lang="zh-CN" altLang="zh-CN" sz="3200" dirty="0"/>
              <a:t>。</a:t>
            </a:r>
          </a:p>
          <a:p>
            <a:pPr>
              <a:lnSpc>
                <a:spcPts val="3840"/>
              </a:lnSpc>
            </a:pP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481049" y="329281"/>
            <a:ext cx="5365799" cy="1175338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r>
              <a:rPr lang="en-US" altLang="zh-CN" sz="2800" dirty="0" smtClean="0"/>
              <a:t>        </a:t>
            </a:r>
            <a:r>
              <a:rPr lang="zh-CN" altLang="zh-CN" sz="2800" dirty="0" smtClean="0"/>
              <a:t>请</a:t>
            </a:r>
            <a:r>
              <a:rPr lang="zh-CN" altLang="zh-CN" sz="2800" dirty="0"/>
              <a:t>你划出增加了的词语，对比原来的句子，有什么发现？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5392" y="105956"/>
            <a:ext cx="1513525" cy="2077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对角圆角矩形 3"/>
          <p:cNvSpPr/>
          <p:nvPr/>
        </p:nvSpPr>
        <p:spPr>
          <a:xfrm>
            <a:off x="755576" y="369697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写话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251520" y="1594394"/>
            <a:ext cx="6270336" cy="2694546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  欢迎来到汉字王国！</a:t>
            </a:r>
            <a:endParaRPr lang="en-US" altLang="zh-CN" sz="44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小朋友们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，汉字国国王有一个宝袋，里面藏着很多动物图片。我们请哪个勇敢的小朋友上前来，取出一张图片，向小朋友们描述你抽取的小动物。你不可以告诉大家它是谁，但可以介绍它的颜色，长什么样，喜欢做的事……</a:t>
            </a:r>
            <a:endParaRPr lang="en-US" altLang="zh-CN" sz="20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140968"/>
            <a:ext cx="2403727" cy="3299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67239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标注 4"/>
          <p:cNvSpPr/>
          <p:nvPr/>
        </p:nvSpPr>
        <p:spPr bwMode="auto">
          <a:xfrm>
            <a:off x="481049" y="329281"/>
            <a:ext cx="5365799" cy="1175338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r>
              <a:rPr lang="en-US" altLang="zh-CN" sz="2800" dirty="0" smtClean="0"/>
              <a:t>              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帮你快构思</a:t>
            </a:r>
            <a:endParaRPr lang="zh-CN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5392" y="105956"/>
            <a:ext cx="1513525" cy="2077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1049" y="2541431"/>
            <a:ext cx="699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、选择你喜欢的动物。回想曾经观察过的动物，并从中选择自己喜欢的动物。</a:t>
            </a:r>
            <a:endParaRPr lang="zh-CN" altLang="en-US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049" y="3765567"/>
            <a:ext cx="737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、抓住动物的外形、习性等方面特点来写。</a:t>
            </a:r>
            <a:endParaRPr lang="zh-CN" altLang="en-US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048" y="4629663"/>
            <a:ext cx="919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、写明喜欢养的原因。只要交代清楚喜欢的理由即可。</a:t>
            </a:r>
            <a:endParaRPr lang="zh-CN" altLang="en-US" sz="28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对角圆角矩形 3"/>
          <p:cNvSpPr/>
          <p:nvPr/>
        </p:nvSpPr>
        <p:spPr>
          <a:xfrm>
            <a:off x="533727" y="432054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书写提示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251520" y="1988840"/>
            <a:ext cx="6270336" cy="2300100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小朋友们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，汉字国王通过大家的帮忙，选好了最想养的小动物。可他身边的书法大臣也遇到了难题。这“劝、堆、转、特”四个字，怎么练，也书写不漂亮，你能帮帮他吗？他的问题出在哪呢？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140968"/>
            <a:ext cx="2403727" cy="3299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8857" y="0"/>
            <a:ext cx="9342857" cy="69904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7182" y="35273"/>
            <a:ext cx="72651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4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又力</a:t>
            </a:r>
            <a:r>
              <a:rPr lang="en-US" altLang="zh-CN" sz="4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4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土隹</a:t>
            </a:r>
            <a:r>
              <a:rPr lang="en-US" altLang="zh-CN" sz="4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4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车专</a:t>
            </a:r>
            <a:r>
              <a:rPr lang="en-US" altLang="zh-CN" sz="4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4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牛</a:t>
            </a:r>
            <a:r>
              <a:rPr lang="zh-CN" altLang="zh-CN" sz="4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寺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899592" y="2924944"/>
            <a:ext cx="5365799" cy="1175338"/>
          </a:xfrm>
          <a:prstGeom prst="wedgeRoundRectCallout">
            <a:avLst>
              <a:gd name="adj1" fmla="val 64312"/>
              <a:gd name="adj2" fmla="val 9836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写好这四个字，左边的偏旁都要让着右半部分，都变瘦了</a:t>
            </a:r>
            <a:endParaRPr lang="zh-CN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329199"/>
            <a:ext cx="1513525" cy="2077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1348129"/>
            <a:ext cx="1010841" cy="9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015" y="1348129"/>
            <a:ext cx="1010841" cy="9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3720" y="1348129"/>
            <a:ext cx="1010841" cy="9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4980" y="1348129"/>
            <a:ext cx="1010841" cy="9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5"/>
          <p:cNvSpPr txBox="1">
            <a:spLocks noChangeArrowheads="1"/>
          </p:cNvSpPr>
          <p:nvPr/>
        </p:nvSpPr>
        <p:spPr bwMode="auto">
          <a:xfrm>
            <a:off x="0" y="4869160"/>
            <a:ext cx="9144000" cy="14219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0">
              <a:lnSpc>
                <a:spcPct val="120000"/>
              </a:lnSpc>
              <a:defRPr/>
            </a:pPr>
            <a:r>
              <a:rPr lang="zh-CN" altLang="en-US" sz="36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zh-CN" sz="3600" dirty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“又”</a:t>
            </a:r>
            <a:r>
              <a:rPr lang="zh-CN" altLang="zh-CN" sz="3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  ”</a:t>
            </a:r>
            <a:r>
              <a:rPr lang="zh-CN" altLang="zh-CN" sz="3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zh-CN" sz="3600" dirty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变成点，书写时点要比横撇高。“土、车、牛”的横</a:t>
            </a:r>
            <a:r>
              <a:rPr lang="zh-CN" altLang="zh-CN" sz="3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  ”</a:t>
            </a:r>
            <a:r>
              <a:rPr lang="zh-CN" altLang="zh-CN" sz="3600" dirty="0" smtClean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7" name="图片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373216"/>
            <a:ext cx="576064" cy="2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581128"/>
            <a:ext cx="4501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本框 44"/>
          <p:cNvSpPr txBox="1">
            <a:spLocks noChangeArrowheads="1"/>
          </p:cNvSpPr>
          <p:nvPr/>
        </p:nvSpPr>
        <p:spPr bwMode="auto">
          <a:xfrm>
            <a:off x="694780" y="1209208"/>
            <a:ext cx="98474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劝</a:t>
            </a:r>
          </a:p>
        </p:txBody>
      </p:sp>
      <p:sp>
        <p:nvSpPr>
          <p:cNvPr id="20" name="文本框 39"/>
          <p:cNvSpPr txBox="1">
            <a:spLocks noChangeArrowheads="1"/>
          </p:cNvSpPr>
          <p:nvPr/>
        </p:nvSpPr>
        <p:spPr bwMode="auto">
          <a:xfrm>
            <a:off x="2494980" y="1209208"/>
            <a:ext cx="984808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堆</a:t>
            </a:r>
          </a:p>
        </p:txBody>
      </p:sp>
      <p:sp>
        <p:nvSpPr>
          <p:cNvPr id="21" name="文本框 44"/>
          <p:cNvSpPr txBox="1">
            <a:spLocks noChangeArrowheads="1"/>
          </p:cNvSpPr>
          <p:nvPr/>
        </p:nvSpPr>
        <p:spPr bwMode="auto">
          <a:xfrm>
            <a:off x="6599436" y="1209208"/>
            <a:ext cx="98474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</a:t>
            </a:r>
          </a:p>
        </p:txBody>
      </p:sp>
      <p:sp>
        <p:nvSpPr>
          <p:cNvPr id="22" name="文本框 44"/>
          <p:cNvSpPr txBox="1">
            <a:spLocks noChangeArrowheads="1"/>
          </p:cNvSpPr>
          <p:nvPr/>
        </p:nvSpPr>
        <p:spPr bwMode="auto">
          <a:xfrm>
            <a:off x="4511204" y="1209208"/>
            <a:ext cx="98474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039247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对角圆角矩形 3"/>
          <p:cNvSpPr/>
          <p:nvPr/>
        </p:nvSpPr>
        <p:spPr>
          <a:xfrm>
            <a:off x="755576" y="369697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日积月累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251520" y="1594394"/>
            <a:ext cx="6270336" cy="2694546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小朋友们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，在汉字王国，是没有钟表的。如果不知道时间，汉字王国的农民伯伯们通过什么来知晓何时播种、插秧、收割呢？</a:t>
            </a:r>
            <a:endParaRPr lang="en-US" altLang="zh-CN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140968"/>
            <a:ext cx="2403727" cy="3299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92696"/>
            <a:ext cx="7419048" cy="5552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6021288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对角圆角矩形 3"/>
          <p:cNvSpPr/>
          <p:nvPr/>
        </p:nvSpPr>
        <p:spPr>
          <a:xfrm>
            <a:off x="755576" y="369697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识字加油站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297770" y="1628800"/>
            <a:ext cx="6048672" cy="2694546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7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    孩子们</a:t>
            </a:r>
            <a:r>
              <a:rPr lang="zh-CN" altLang="en-US" sz="27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Gill Sans" charset="0"/>
              </a:rPr>
              <a:t>，快乐的六一节就要来到了，我们要精心布置咱们的教室。在布置教室前，是不是先得把教室打扫干净呢？瞧，大屏幕上出现了一些打扫教室需要的工具，请小朋友们来认领一下吧！</a:t>
            </a:r>
            <a:endParaRPr lang="en-US" altLang="zh-CN" sz="27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140968"/>
            <a:ext cx="2403727" cy="3299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052736"/>
            <a:ext cx="6840760" cy="4928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41651"/>
            <a:ext cx="3190888" cy="2434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8107" y="864672"/>
            <a:ext cx="3240359" cy="2439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883869"/>
            <a:ext cx="3416151" cy="2541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0748" y="3862273"/>
            <a:ext cx="3397103" cy="2540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6" y="6021288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对角圆角矩形 3"/>
          <p:cNvSpPr/>
          <p:nvPr/>
        </p:nvSpPr>
        <p:spPr>
          <a:xfrm>
            <a:off x="755576" y="369697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我爱阅读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 bwMode="auto">
          <a:xfrm>
            <a:off x="251520" y="1594394"/>
            <a:ext cx="6270336" cy="2694546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小朋友们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，你们在汉字王国的表现又勇敢又充满智慧。最后汉字王国的故事大臣也想和大家分享一个好听的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故事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月亮姑娘做衣裳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140968"/>
            <a:ext cx="2403727" cy="3299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136" y="0"/>
            <a:ext cx="9342857" cy="6990476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 bwMode="auto">
          <a:xfrm>
            <a:off x="1591135" y="220281"/>
            <a:ext cx="5459103" cy="1398663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这儿有四幅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图画，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你能来排排顺序吗？让我们把描写它们样子的句子找出来一一对应。</a:t>
            </a:r>
            <a:endParaRPr lang="zh-CN" altLang="en-US" sz="24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9773" y="246926"/>
            <a:ext cx="1513525" cy="2077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8075" y="3212976"/>
            <a:ext cx="9135925" cy="3799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ts val="6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眉毛图——夜晚，月亮姑娘出来了，细细的，弯弯的，像眉毛。</a:t>
            </a:r>
            <a:endParaRPr lang="zh-CN" altLang="zh-CN" sz="24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 algn="just">
              <a:lnSpc>
                <a:spcPts val="6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镰刀图——过了四天，月亮姑娘长胖了一点儿，好像弯弯的镰刀。</a:t>
            </a:r>
            <a:endParaRPr lang="zh-CN" altLang="zh-CN" sz="24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 algn="just">
              <a:lnSpc>
                <a:spcPts val="6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核桃图——过了四天，月亮姑娘又长胖了一点儿，像只核桃。</a:t>
            </a:r>
            <a:endParaRPr lang="zh-CN" altLang="zh-CN" sz="24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04800" algn="just">
              <a:lnSpc>
                <a:spcPts val="6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圆盘图——裁缝师傅看到她变得圆圆的，像一只圆盘，吃了一惊：“啊？你又长胖了！”</a:t>
            </a:r>
            <a:endParaRPr lang="zh-CN" altLang="zh-CN" sz="24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1952" y="1800148"/>
            <a:ext cx="1296144" cy="139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8607" y="1815086"/>
            <a:ext cx="1323810" cy="136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0704" y="1839227"/>
            <a:ext cx="1381656" cy="134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56432" y="1839226"/>
            <a:ext cx="1427736" cy="136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6168" y="1807239"/>
            <a:ext cx="1296144" cy="1391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7422" y="1822175"/>
            <a:ext cx="1323810" cy="136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7572" y="1834902"/>
            <a:ext cx="1381656" cy="134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2836" y="1850943"/>
            <a:ext cx="1427736" cy="136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 bwMode="auto">
          <a:xfrm>
            <a:off x="611560" y="100434"/>
            <a:ext cx="5365799" cy="1391340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请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小朋友自由地、轻声地读读故事，边读边想：裁缝师傅为月亮姑娘做了几身衣裳呢？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315" y="980728"/>
            <a:ext cx="1933237" cy="2653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圆角矩形标注 6"/>
          <p:cNvSpPr/>
          <p:nvPr/>
        </p:nvSpPr>
        <p:spPr bwMode="auto">
          <a:xfrm>
            <a:off x="429423" y="1638135"/>
            <a:ext cx="6033016" cy="1574841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小朋友们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，月亮一次次长胖，那月亮姑娘做的衣裳是不是没有用了呢？我们先来读一首儿歌，在儿歌中，你会更加了解月亮姑娘。</a:t>
            </a:r>
          </a:p>
        </p:txBody>
      </p:sp>
      <p:sp>
        <p:nvSpPr>
          <p:cNvPr id="4" name="矩形 3"/>
          <p:cNvSpPr/>
          <p:nvPr/>
        </p:nvSpPr>
        <p:spPr>
          <a:xfrm>
            <a:off x="1316828" y="310028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看月歌</a:t>
            </a:r>
            <a:endParaRPr lang="zh-CN" altLang="zh-CN" sz="2400" b="1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zh-CN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一看不见，</a:t>
            </a:r>
            <a:endParaRPr lang="zh-CN" altLang="zh-CN" sz="2400" b="1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zh-CN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二一条线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 kern="1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zh-CN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三初四镰刀月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 kern="1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zh-CN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七初八像小船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 kern="1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</a:t>
            </a:r>
            <a:r>
              <a:rPr lang="zh-CN" altLang="zh-CN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九初十月半边</a:t>
            </a: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 kern="1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十五十六</a:t>
            </a:r>
            <a:r>
              <a:rPr lang="zh-CN" altLang="zh-CN" sz="2400" b="1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月团圆。</a:t>
            </a:r>
            <a:endParaRPr lang="zh-CN" altLang="zh-CN" sz="2400" b="1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4366812" y="3768192"/>
            <a:ext cx="3486121" cy="2600829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读了前面的儿歌，明白了月亮姑娘的变化特点，你有什么话想对月亮姑娘说呢？月亮姑娘明白后，又会对裁缝师傅说什么呢？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1825" y="1677548"/>
            <a:ext cx="8316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制作：</a:t>
            </a:r>
            <a:r>
              <a:rPr lang="zh-CN" altLang="en-US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何晓</a:t>
            </a:r>
            <a:endParaRPr lang="en-US" altLang="zh-CN" sz="36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indent="304800"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3600" b="1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楷体" panose="02010609060101010101" pitchFamily="49" charset="-122"/>
              </a:rPr>
              <a:t>单位：</a:t>
            </a:r>
            <a:r>
              <a:rPr lang="zh-CN" altLang="en-US" sz="3600" dirty="0" smtClean="0">
                <a:latin typeface="楷体_GB2312" panose="02010609030101010101" pitchFamily="49" charset="-122"/>
                <a:ea typeface="楷体_GB2312" panose="02010609030101010101" pitchFamily="49" charset="-122"/>
              </a:rPr>
              <a:t>绍兴市柯桥区柯岩街道澄海小学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445" y="5589240"/>
            <a:ext cx="1073302" cy="106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4"/>
          <p:cNvPicPr>
            <a:picLocks noChangeAspect="1"/>
          </p:cNvPicPr>
          <p:nvPr/>
        </p:nvPicPr>
        <p:blipFill>
          <a:blip r:embed="rId4" cstate="print"/>
          <a:srcRect l="33527" b="78349"/>
          <a:stretch>
            <a:fillRect/>
          </a:stretch>
        </p:blipFill>
        <p:spPr bwMode="auto">
          <a:xfrm>
            <a:off x="-49094" y="5304269"/>
            <a:ext cx="38512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7825" y="94867"/>
            <a:ext cx="4195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6544" y="480555"/>
            <a:ext cx="4195763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34993"/>
            <a:ext cx="9342857" cy="6990476"/>
          </a:xfrm>
          <a:prstGeom prst="rect">
            <a:avLst/>
          </a:prstGeom>
        </p:spPr>
      </p:pic>
      <p:pic>
        <p:nvPicPr>
          <p:cNvPr id="5" name="图片 4" descr="b4ae3a447239ca58851e7233d3e9_840_808.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19193"/>
            <a:ext cx="3178240" cy="3051110"/>
          </a:xfrm>
          <a:prstGeom prst="rect">
            <a:avLst/>
          </a:prstGeom>
        </p:spPr>
      </p:pic>
      <p:pic>
        <p:nvPicPr>
          <p:cNvPr id="7" name="图片 6" descr="t01315d11fa031e16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689" y="4137248"/>
            <a:ext cx="2376264" cy="2244080"/>
          </a:xfrm>
          <a:prstGeom prst="rect">
            <a:avLst/>
          </a:prstGeom>
        </p:spPr>
      </p:pic>
      <p:pic>
        <p:nvPicPr>
          <p:cNvPr id="8" name="图片 7" descr="t012f39cf9eed2276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5299" y="3717032"/>
            <a:ext cx="2520280" cy="23174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608" y="337398"/>
            <a:ext cx="3280694" cy="29089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36693" y="3033155"/>
            <a:ext cx="2044992" cy="33481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5" name="图片 4" descr="b4ae3a447239ca58851e7233d3e9_840_808.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0802" y="1247231"/>
            <a:ext cx="1677542" cy="1610440"/>
          </a:xfrm>
          <a:prstGeom prst="rect">
            <a:avLst/>
          </a:prstGeom>
        </p:spPr>
      </p:pic>
      <p:pic>
        <p:nvPicPr>
          <p:cNvPr id="7" name="图片 6" descr="t01315d11fa031e16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2790" y="4601056"/>
            <a:ext cx="1577350" cy="1489608"/>
          </a:xfrm>
          <a:prstGeom prst="rect">
            <a:avLst/>
          </a:prstGeom>
        </p:spPr>
      </p:pic>
      <p:pic>
        <p:nvPicPr>
          <p:cNvPr id="8" name="图片 7" descr="t012f39cf9eed2276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4634879"/>
            <a:ext cx="1871031" cy="145578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23566" y="574127"/>
            <a:ext cx="150393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扫 帚</a:t>
            </a:r>
            <a:endParaRPr lang="zh-CN" altLang="en-US" sz="4100" dirty="0">
              <a:solidFill>
                <a:srgbClr val="FF006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3774" y="562397"/>
            <a:ext cx="123944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抹布</a:t>
            </a:r>
            <a:endParaRPr lang="zh-CN" altLang="en-US" sz="4100" dirty="0">
              <a:solidFill>
                <a:srgbClr val="FF006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79550" y="142079"/>
            <a:ext cx="2044150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b="1" dirty="0" err="1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sào</a:t>
            </a:r>
            <a:r>
              <a:rPr lang="en-US" altLang="zh-CN" sz="2900" b="1" dirty="0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  </a:t>
            </a:r>
            <a:r>
              <a:rPr lang="en-US" altLang="zh-CN" sz="2900" b="1" dirty="0" err="1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zhǒu</a:t>
            </a:r>
            <a:r>
              <a:rPr lang="en-US" altLang="zh-CN" sz="2900" b="1" dirty="0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 </a:t>
            </a:r>
            <a:endParaRPr lang="zh-CN" altLang="en-US" sz="2900" b="1" dirty="0">
              <a:solidFill>
                <a:srgbClr val="0000FF"/>
              </a:solidFill>
              <a:latin typeface="DotumChe" panose="020B0609000101010101" pitchFamily="49" charset="-127"/>
              <a:ea typeface="DotumChe" panose="020B0609000101010101" pitchFamily="49" charset="-127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8425" y="112603"/>
            <a:ext cx="55656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 err="1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mā</a:t>
            </a:r>
            <a:endParaRPr lang="zh-CN" altLang="en-US" sz="2900" dirty="0">
              <a:solidFill>
                <a:srgbClr val="0000FF"/>
              </a:solidFill>
              <a:latin typeface="DotumChe" panose="020B0609000101010101" pitchFamily="49" charset="-127"/>
              <a:ea typeface="DotumChe" panose="020B0609000101010101" pitchFamily="49" charset="-127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20050" y="3757258"/>
            <a:ext cx="123944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拖把</a:t>
            </a:r>
            <a:endParaRPr lang="zh-CN" altLang="en-US" sz="41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05920" y="3722705"/>
            <a:ext cx="123944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水桶</a:t>
            </a:r>
            <a:endParaRPr lang="zh-CN" altLang="en-US" sz="41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8224" y="3722705"/>
            <a:ext cx="123944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簸箕</a:t>
            </a:r>
            <a:endParaRPr lang="zh-CN" altLang="en-US" sz="41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20050" y="3197727"/>
            <a:ext cx="84189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 err="1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tuō</a:t>
            </a:r>
            <a:r>
              <a:rPr lang="en-US" altLang="zh-CN" sz="29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zh-CN" altLang="en-US" sz="2900" dirty="0">
              <a:solidFill>
                <a:srgbClr val="00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39952" y="3218649"/>
            <a:ext cx="106150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 err="1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tǒng</a:t>
            </a:r>
            <a:r>
              <a:rPr lang="en-US" altLang="zh-CN" sz="29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zh-CN" altLang="en-US" sz="2900" dirty="0">
              <a:solidFill>
                <a:srgbClr val="00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88224" y="3218649"/>
            <a:ext cx="121058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 err="1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bò</a:t>
            </a:r>
            <a:r>
              <a:rPr lang="en-US" altLang="zh-CN" sz="29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altLang="zh-CN" sz="2900" dirty="0" err="1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jī</a:t>
            </a:r>
            <a:r>
              <a:rPr lang="en-US" altLang="zh-CN" sz="29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zh-CN" altLang="en-US" sz="2900" dirty="0">
              <a:solidFill>
                <a:srgbClr val="00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圆角矩形标注 18"/>
          <p:cNvSpPr/>
          <p:nvPr/>
        </p:nvSpPr>
        <p:spPr bwMode="auto">
          <a:xfrm>
            <a:off x="214313" y="1507934"/>
            <a:ext cx="2762063" cy="1119555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扫帚、拖把、簸箕”的后一个音读轻声。</a:t>
            </a:r>
            <a:endParaRPr lang="en-US" altLang="zh-CN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1593" y="1242309"/>
            <a:ext cx="1905467" cy="16895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4515166"/>
            <a:ext cx="1440861" cy="169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4281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49280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422978" y="2212091"/>
            <a:ext cx="1503938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扫 帚</a:t>
            </a:r>
            <a:endParaRPr lang="zh-CN" altLang="en-US" sz="4100" dirty="0">
              <a:solidFill>
                <a:srgbClr val="FF006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73186" y="2200361"/>
            <a:ext cx="123944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抹布</a:t>
            </a:r>
            <a:endParaRPr lang="zh-CN" altLang="en-US" sz="4100" dirty="0">
              <a:solidFill>
                <a:srgbClr val="FF0066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8962" y="1780043"/>
            <a:ext cx="2044150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b="1" dirty="0" err="1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sào</a:t>
            </a:r>
            <a:r>
              <a:rPr lang="en-US" altLang="zh-CN" sz="2900" b="1" dirty="0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  </a:t>
            </a:r>
            <a:r>
              <a:rPr lang="en-US" altLang="zh-CN" sz="2900" b="1" dirty="0" err="1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zhǒu</a:t>
            </a:r>
            <a:r>
              <a:rPr lang="en-US" altLang="zh-CN" sz="2900" b="1" dirty="0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 </a:t>
            </a:r>
            <a:endParaRPr lang="zh-CN" altLang="en-US" sz="2900" b="1" dirty="0">
              <a:solidFill>
                <a:srgbClr val="0000FF"/>
              </a:solidFill>
              <a:latin typeface="DotumChe" panose="020B0609000101010101" pitchFamily="49" charset="-127"/>
              <a:ea typeface="DotumChe" panose="020B0609000101010101" pitchFamily="49" charset="-127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07837" y="1750567"/>
            <a:ext cx="55656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 err="1" smtClean="0">
                <a:solidFill>
                  <a:srgbClr val="0000FF"/>
                </a:solidFill>
                <a:latin typeface="DotumChe" panose="020B0609000101010101" pitchFamily="49" charset="-127"/>
                <a:ea typeface="DotumChe" panose="020B0609000101010101" pitchFamily="49" charset="-127"/>
              </a:rPr>
              <a:t>mā</a:t>
            </a:r>
            <a:endParaRPr lang="zh-CN" altLang="en-US" sz="2900" dirty="0">
              <a:solidFill>
                <a:srgbClr val="0000FF"/>
              </a:solidFill>
              <a:latin typeface="DotumChe" panose="020B0609000101010101" pitchFamily="49" charset="-127"/>
              <a:ea typeface="DotumChe" panose="020B0609000101010101" pitchFamily="49" charset="-127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48042" y="3900488"/>
            <a:ext cx="123944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拖把</a:t>
            </a:r>
            <a:endParaRPr lang="zh-CN" altLang="en-US" sz="41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33912" y="3865935"/>
            <a:ext cx="123944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水桶</a:t>
            </a:r>
            <a:endParaRPr lang="zh-CN" altLang="en-US" sz="41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16216" y="3865935"/>
            <a:ext cx="123944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1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簸箕</a:t>
            </a:r>
            <a:endParaRPr lang="zh-CN" altLang="en-US" sz="41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48042" y="3340957"/>
            <a:ext cx="84189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 err="1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tuō</a:t>
            </a:r>
            <a:r>
              <a:rPr lang="en-US" altLang="zh-CN" sz="29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zh-CN" altLang="en-US" sz="2900" dirty="0">
              <a:solidFill>
                <a:srgbClr val="00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7944" y="3361879"/>
            <a:ext cx="106150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 err="1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tǒng</a:t>
            </a:r>
            <a:r>
              <a:rPr lang="en-US" altLang="zh-CN" sz="29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zh-CN" altLang="en-US" sz="2900" dirty="0">
              <a:solidFill>
                <a:srgbClr val="00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16216" y="3361879"/>
            <a:ext cx="121058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900" dirty="0" err="1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bò</a:t>
            </a:r>
            <a:r>
              <a:rPr lang="en-US" altLang="zh-CN" sz="29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altLang="zh-CN" sz="2900" dirty="0" err="1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jī</a:t>
            </a:r>
            <a:r>
              <a:rPr lang="en-US" altLang="zh-CN" sz="2900" dirty="0" smtClean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zh-CN" altLang="en-US" sz="2900" dirty="0">
              <a:solidFill>
                <a:srgbClr val="0000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图片 9"/>
          <p:cNvPicPr>
            <a:picLocks noChangeAspect="1"/>
          </p:cNvPicPr>
          <p:nvPr/>
        </p:nvPicPr>
        <p:blipFill>
          <a:blip r:embed="rId4" cstate="print"/>
          <a:srcRect r="33527" b="78349"/>
          <a:stretch>
            <a:fillRect/>
          </a:stretch>
        </p:blipFill>
        <p:spPr bwMode="auto">
          <a:xfrm>
            <a:off x="4906635" y="5114683"/>
            <a:ext cx="4132262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19"/>
          <p:cNvGrpSpPr/>
          <p:nvPr/>
        </p:nvGrpSpPr>
        <p:grpSpPr>
          <a:xfrm>
            <a:off x="6066189" y="4314840"/>
            <a:ext cx="1327930" cy="2056092"/>
            <a:chOff x="5836357" y="4560894"/>
            <a:chExt cx="1327930" cy="2056092"/>
          </a:xfrm>
        </p:grpSpPr>
        <p:pic>
          <p:nvPicPr>
            <p:cNvPr id="21" name="图片 5"/>
            <p:cNvPicPr>
              <a:picLocks noChangeAspect="1"/>
            </p:cNvPicPr>
            <p:nvPr/>
          </p:nvPicPr>
          <p:blipFill rotWithShape="1">
            <a:blip r:embed="rId5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786438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357901"/>
            <a:ext cx="9342857" cy="69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564904"/>
            <a:ext cx="6984776" cy="3677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圆角矩形标注 5"/>
          <p:cNvSpPr/>
          <p:nvPr/>
        </p:nvSpPr>
        <p:spPr bwMode="auto">
          <a:xfrm>
            <a:off x="223823" y="830807"/>
            <a:ext cx="4536504" cy="1152128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indent="352425"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242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zh-CN" sz="24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可以借助工具做什么事呢？</a:t>
            </a:r>
            <a:endParaRPr lang="zh-CN" altLang="zh-CN" sz="24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67239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936272" y="1944507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扫帚</a:t>
            </a:r>
            <a:r>
              <a:rPr lang="en-US" altLang="zh-CN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抹布</a:t>
            </a:r>
            <a:r>
              <a:rPr lang="en-US" altLang="zh-CN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拖把</a:t>
            </a:r>
            <a:r>
              <a:rPr lang="en-US" altLang="zh-CN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水桶</a:t>
            </a:r>
            <a:r>
              <a:rPr lang="en-US" altLang="zh-CN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簸箕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3664634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扫地、擦玻璃、倒垃圾、摆桌椅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 bwMode="auto">
          <a:xfrm>
            <a:off x="323528" y="260648"/>
            <a:ext cx="4536504" cy="1152128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indent="352425"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2425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36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连一连，说一说</a:t>
            </a:r>
            <a:r>
              <a:rPr lang="zh-CN" altLang="en-US" sz="32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5400" kern="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pic>
        <p:nvPicPr>
          <p:cNvPr id="7" name="图片 9"/>
          <p:cNvPicPr>
            <a:picLocks noChangeAspect="1"/>
          </p:cNvPicPr>
          <p:nvPr/>
        </p:nvPicPr>
        <p:blipFill>
          <a:blip r:embed="rId4" cstate="print"/>
          <a:srcRect r="33527" b="78349"/>
          <a:stretch>
            <a:fillRect/>
          </a:stretch>
        </p:blipFill>
        <p:spPr bwMode="auto">
          <a:xfrm>
            <a:off x="4906635" y="5114683"/>
            <a:ext cx="4132262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5644836" y="4770230"/>
            <a:ext cx="1327930" cy="2056092"/>
            <a:chOff x="5836357" y="4560894"/>
            <a:chExt cx="1327930" cy="2056092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 cstate="print"/>
            <a:srcRect l="35500" r="32250" b="80044"/>
            <a:stretch>
              <a:fillRect/>
            </a:stretch>
          </p:blipFill>
          <p:spPr bwMode="auto">
            <a:xfrm>
              <a:off x="5836357" y="4560894"/>
              <a:ext cx="429028" cy="383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478" y="4847939"/>
              <a:ext cx="1247809" cy="1769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429" y="-66238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2" y="6021288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标注 3"/>
          <p:cNvSpPr/>
          <p:nvPr/>
        </p:nvSpPr>
        <p:spPr bwMode="auto">
          <a:xfrm>
            <a:off x="297770" y="1628800"/>
            <a:ext cx="6048672" cy="1944216"/>
          </a:xfrm>
          <a:prstGeom prst="wedgeRoundRectCallout">
            <a:avLst>
              <a:gd name="adj1" fmla="val 55017"/>
              <a:gd name="adj2" fmla="val 34085"/>
              <a:gd name="adj3" fmla="val 16667"/>
            </a:avLst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/>
          <a:lstStyle/>
          <a:p>
            <a:pPr lvl="0" algn="just" defTabSz="309245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同学们</a:t>
            </a:r>
            <a:r>
              <a:rPr lang="zh-CN" altLang="zh-CN" sz="2800" kern="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，通过劳动，咱们已经把教室打扫得整洁明亮！瞧，六一游园活动拉开了序幕。游园活动第一关，你们准备好了吗？</a:t>
            </a:r>
            <a:endParaRPr lang="en-US" altLang="zh-CN" sz="27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  <a:sym typeface="Gill Sans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0843" y="3140968"/>
            <a:ext cx="2403727" cy="3299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对角圆角矩形 5"/>
          <p:cNvSpPr/>
          <p:nvPr/>
        </p:nvSpPr>
        <p:spPr>
          <a:xfrm>
            <a:off x="469145" y="332656"/>
            <a:ext cx="2852961" cy="597712"/>
          </a:xfrm>
          <a:prstGeom prst="round2Diag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字词句运用</a:t>
            </a:r>
            <a:endParaRPr lang="en-US" altLang="zh-C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2476"/>
            <a:ext cx="9342857" cy="6990476"/>
          </a:xfrm>
          <a:prstGeom prst="rect">
            <a:avLst/>
          </a:prstGeom>
        </p:spPr>
      </p:pic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42" y="5949280"/>
            <a:ext cx="8572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4 拷贝_副本.jpg"/>
          <p:cNvPicPr>
            <a:picLocks noChangeAspect="1"/>
          </p:cNvPicPr>
          <p:nvPr/>
        </p:nvPicPr>
        <p:blipFill>
          <a:blip r:embed="rId4" cstate="print"/>
          <a:srcRect l="1963" r="1963"/>
          <a:stretch>
            <a:fillRect/>
          </a:stretch>
        </p:blipFill>
        <p:spPr>
          <a:xfrm>
            <a:off x="-3588" y="1268760"/>
            <a:ext cx="91440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1034</Words>
  <Application>Microsoft Office PowerPoint</Application>
  <PresentationFormat>全屏显示(4:3)</PresentationFormat>
  <Paragraphs>89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apple</dc:creator>
  <cp:lastModifiedBy>pha</cp:lastModifiedBy>
  <cp:revision>28</cp:revision>
  <dcterms:created xsi:type="dcterms:W3CDTF">2018-11-12T10:54:00Z</dcterms:created>
  <dcterms:modified xsi:type="dcterms:W3CDTF">2019-01-26T08:56:27Z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2052-10.1.0.7671</vt:lpwstr>
  </property>
</Properties>
</file>