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302" r:id="rId3"/>
    <p:sldId id="257" r:id="rId4"/>
    <p:sldId id="327" r:id="rId5"/>
    <p:sldId id="303" r:id="rId6"/>
    <p:sldId id="316" r:id="rId7"/>
    <p:sldId id="328" r:id="rId8"/>
    <p:sldId id="317" r:id="rId9"/>
    <p:sldId id="325" r:id="rId10"/>
    <p:sldId id="329" r:id="rId11"/>
    <p:sldId id="330" r:id="rId12"/>
    <p:sldId id="326" r:id="rId13"/>
    <p:sldId id="285" r:id="rId14"/>
    <p:sldId id="331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71B04"/>
    <a:srgbClr val="FD1515"/>
    <a:srgbClr val="CA0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04" y="-78"/>
      </p:cViewPr>
      <p:guideLst>
        <p:guide orient="horz" pos="2328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2019/1/26</a:t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17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355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2006101219554067"/>
          <p:cNvPicPr>
            <a:picLocks noChangeAspect="1"/>
          </p:cNvPicPr>
          <p:nvPr/>
        </p:nvPicPr>
        <p:blipFill>
          <a:blip r:embed="rId2" cstate="print">
            <a:lum bright="35999"/>
          </a:blip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Text Box 3"/>
          <p:cNvSpPr txBox="1"/>
          <p:nvPr/>
        </p:nvSpPr>
        <p:spPr>
          <a:xfrm>
            <a:off x="533400" y="1554163"/>
            <a:ext cx="8763000" cy="2031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24 </a:t>
            </a:r>
            <a:r>
              <a:rPr lang="zh-CN" altLang="en-US" sz="5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当</a:t>
            </a:r>
            <a:r>
              <a:rPr lang="zh-CN" altLang="en-US" sz="5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世界年纪还小的时候</a:t>
            </a:r>
            <a:endParaRPr lang="en-US" altLang="zh-CN" sz="54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    第一课时</a:t>
            </a:r>
            <a:endParaRPr lang="zh-CN" altLang="en-US" sz="4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147" name="Text Box 13"/>
          <p:cNvSpPr txBox="1"/>
          <p:nvPr/>
        </p:nvSpPr>
        <p:spPr>
          <a:xfrm>
            <a:off x="1143000" y="4581128"/>
            <a:ext cx="8001000" cy="645160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785794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统编语文教材小学二年级下册第八单元</a:t>
            </a:r>
            <a:endParaRPr lang="zh-CN" alt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330" y="85090"/>
            <a:ext cx="8966200" cy="6588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1D41D5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3528" y="283835"/>
            <a:ext cx="849694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3400" algn="l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ahoma" pitchFamily="34" charset="0"/>
              </a:rPr>
              <a:t> 5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那时候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生活就是这么简单。每样东西只要弄明白自己做什么最容易就行了。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533400" algn="l" defTabSz="914400" rtl="0" eaLnBrk="0" fontAlgn="base" latinLnBrk="0" hangingPunct="0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ahoma" pitchFamily="34" charset="0"/>
              </a:rPr>
              <a:t> 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ahoma" pitchFamily="34" charset="0"/>
              </a:rPr>
              <a:t>6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世界在慢慢变化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万物在自由生长。雨从云里落下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滴进泥土里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;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人睁开眼睛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就可以看到一切有多美好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ahoma" pitchFamily="34" charset="0"/>
              </a:rPr>
              <a:t>………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只要万物都做它最容易做的事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这世界就很有秩序了。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533400" algn="l" defTabSz="914400" rtl="0" eaLnBrk="0" fontAlgn="base" latinLnBrk="0" hangingPunct="0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7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这世界还相当有秩序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ahoma" pitchFamily="34" charset="0"/>
              </a:rPr>
              <a:t>…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...</a:t>
            </a:r>
          </a:p>
          <a:p>
            <a:pPr marL="0" marR="0" lvl="0" indent="533400" algn="l" defTabSz="914400" rtl="0" eaLnBrk="0" fontAlgn="base" latinLnBrk="0" hangingPunct="0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b="1" dirty="0" smtClean="0">
              <a:cs typeface="Tahoma" pitchFamily="34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5268198"/>
            <a:ext cx="90156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2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ea typeface="宋体" pitchFamily="2" charset="-122"/>
                <a:cs typeface="Calibri" pitchFamily="34" charset="0"/>
              </a:rPr>
              <a:t>“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万物都要做它最容易做的事，世界才会更有秩序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ea typeface="宋体" pitchFamily="2" charset="-122"/>
                <a:cs typeface="Calibri" pitchFamily="34" charset="0"/>
              </a:rPr>
              <a:t>”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。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5" name="Picture 2" descr="C:\Users\Administrator\Desktop\111.jpg"/>
          <p:cNvPicPr>
            <a:picLocks noChangeAspect="1" noChangeArrowheads="1"/>
          </p:cNvPicPr>
          <p:nvPr/>
        </p:nvPicPr>
        <p:blipFill>
          <a:blip r:embed="rId2" cstate="print"/>
          <a:srcRect b="67658"/>
          <a:stretch>
            <a:fillRect/>
          </a:stretch>
        </p:blipFill>
        <p:spPr bwMode="auto">
          <a:xfrm>
            <a:off x="7596336" y="5949280"/>
            <a:ext cx="1278310" cy="63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 bwMode="auto">
          <a:xfrm>
            <a:off x="5119370" y="1837055"/>
            <a:ext cx="2141220" cy="2202180"/>
            <a:chOff x="1488" y="1056"/>
            <a:chExt cx="1584" cy="1584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488" y="1056"/>
              <a:ext cx="1584" cy="158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kumimoji="1" lang="zh-CN" altLang="zh-CN" sz="240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2256" y="1056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1488" y="1824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 dirty="0"/>
            </a:p>
          </p:txBody>
        </p:sp>
      </p:grpSp>
      <p:grpSp>
        <p:nvGrpSpPr>
          <p:cNvPr id="5" name="Group 5"/>
          <p:cNvGrpSpPr/>
          <p:nvPr/>
        </p:nvGrpSpPr>
        <p:grpSpPr bwMode="auto">
          <a:xfrm>
            <a:off x="1776095" y="1814195"/>
            <a:ext cx="2194560" cy="2296795"/>
            <a:chOff x="1488" y="1056"/>
            <a:chExt cx="1584" cy="1584"/>
          </a:xfrm>
        </p:grpSpPr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488" y="1056"/>
              <a:ext cx="1584" cy="158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kumimoji="1" lang="zh-CN" altLang="zh-CN" sz="240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2256" y="1056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1488" y="1824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WordArt 2"/>
          <p:cNvSpPr>
            <a:spLocks noChangeArrowheads="1" noChangeShapeType="1" noTextEdit="1"/>
          </p:cNvSpPr>
          <p:nvPr/>
        </p:nvSpPr>
        <p:spPr bwMode="auto">
          <a:xfrm>
            <a:off x="2092067" y="2066161"/>
            <a:ext cx="1584176" cy="16561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zh-CN" altLang="en-US" sz="9600" kern="10" dirty="0" smtClean="0">
                <a:ln w="3810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弄</a:t>
            </a:r>
            <a:endParaRPr lang="zh-CN" altLang="en-US" sz="9600" kern="10" spc="0" dirty="0">
              <a:ln w="38100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0" name="WordArt 2"/>
          <p:cNvSpPr>
            <a:spLocks noChangeArrowheads="1" noChangeShapeType="1" noTextEdit="1"/>
          </p:cNvSpPr>
          <p:nvPr/>
        </p:nvSpPr>
        <p:spPr bwMode="auto">
          <a:xfrm>
            <a:off x="5298152" y="2209924"/>
            <a:ext cx="1584176" cy="15121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zh-CN" altLang="en-US" sz="9600" kern="10" spc="0" dirty="0" smtClean="0">
                <a:ln w="3810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简</a:t>
            </a:r>
            <a:endParaRPr lang="zh-CN" altLang="en-US" sz="9600" kern="10" spc="0" dirty="0">
              <a:ln w="38100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840355" y="2340610"/>
            <a:ext cx="755015" cy="6858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椭圆 6"/>
          <p:cNvSpPr/>
          <p:nvPr/>
        </p:nvSpPr>
        <p:spPr>
          <a:xfrm>
            <a:off x="5713095" y="2561590"/>
            <a:ext cx="755015" cy="6858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5" name="内容占位符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6" name="Picture 2" descr="C:\Users\Administrator\Desktop\111.jpg"/>
          <p:cNvPicPr>
            <a:picLocks noChangeAspect="1" noChangeArrowheads="1"/>
          </p:cNvPicPr>
          <p:nvPr/>
        </p:nvPicPr>
        <p:blipFill>
          <a:blip r:embed="rId3" cstate="print"/>
          <a:srcRect b="67658"/>
          <a:stretch>
            <a:fillRect/>
          </a:stretch>
        </p:blipFill>
        <p:spPr bwMode="auto">
          <a:xfrm>
            <a:off x="6660232" y="5517232"/>
            <a:ext cx="2286422" cy="114002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3925" y="-133350"/>
            <a:ext cx="2303463" cy="214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 descr="C:\Users\Administrator\Desktop\t01e11a2eb14d142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4664"/>
            <a:ext cx="3310352" cy="4413802"/>
          </a:xfrm>
          <a:prstGeom prst="rect">
            <a:avLst/>
          </a:prstGeom>
          <a:noFill/>
        </p:spPr>
      </p:pic>
      <p:pic>
        <p:nvPicPr>
          <p:cNvPr id="5124" name="Picture 4" descr="C:\Users\Administrator\Desktop\t01dbe5323d544264cb.web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132856"/>
            <a:ext cx="3570790" cy="4320480"/>
          </a:xfrm>
          <a:prstGeom prst="rect">
            <a:avLst/>
          </a:prstGeom>
          <a:noFill/>
        </p:spPr>
      </p:pic>
      <p:pic>
        <p:nvPicPr>
          <p:cNvPr id="10" name="Picture 2" descr="C:\Users\Administrator\Desktop\111.jpg"/>
          <p:cNvPicPr>
            <a:picLocks noChangeAspect="1" noChangeArrowheads="1"/>
          </p:cNvPicPr>
          <p:nvPr/>
        </p:nvPicPr>
        <p:blipFill>
          <a:blip r:embed="rId6" cstate="print"/>
          <a:srcRect b="67658"/>
          <a:stretch>
            <a:fillRect/>
          </a:stretch>
        </p:blipFill>
        <p:spPr bwMode="auto">
          <a:xfrm>
            <a:off x="323528" y="5517232"/>
            <a:ext cx="2286422" cy="114002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0" y="764704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于尔克</a:t>
            </a:r>
            <a:r>
              <a:rPr lang="en-US" altLang="zh-CN" b="1" dirty="0" smtClean="0"/>
              <a:t>·</a:t>
            </a:r>
            <a:r>
              <a:rPr lang="zh-CN" altLang="en-US" b="1" dirty="0" smtClean="0"/>
              <a:t>舒比格（德国）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b="1" smtClean="0"/>
              <a:t>设计者：</a:t>
            </a:r>
            <a:r>
              <a:rPr lang="zh-CN" altLang="en-US" b="1" dirty="0" smtClean="0"/>
              <a:t>海口市第二十七小学王小妹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3528" y="908720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课前说话练习：</a:t>
            </a:r>
            <a:endParaRPr lang="en-US" altLang="zh-CN" sz="48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7200"/>
              </a:lnSpc>
            </a:pP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    我叫（    ），我学会了（     ），我学会了（    ），我还学会了（    ）。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26" name="Picture 2" descr="C:\Users\Administrator\Desktop\111.jpg"/>
          <p:cNvPicPr>
            <a:picLocks noChangeAspect="1" noChangeArrowheads="1"/>
          </p:cNvPicPr>
          <p:nvPr/>
        </p:nvPicPr>
        <p:blipFill>
          <a:blip r:embed="rId3" cstate="print"/>
          <a:srcRect b="67658"/>
          <a:stretch>
            <a:fillRect/>
          </a:stretch>
        </p:blipFill>
        <p:spPr bwMode="auto">
          <a:xfrm>
            <a:off x="6660232" y="5301208"/>
            <a:ext cx="2286422" cy="13560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54273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图片 103425" descr="图片1"/>
          <p:cNvPicPr>
            <a:picLocks noChangeAspect="1" noChangeArrowheads="1"/>
          </p:cNvPicPr>
          <p:nvPr/>
        </p:nvPicPr>
        <p:blipFill>
          <a:blip r:embed="rId2" cstate="print">
            <a:lum bright="66000"/>
          </a:blip>
          <a:srcRect/>
          <a:stretch>
            <a:fillRect/>
          </a:stretch>
        </p:blipFill>
        <p:spPr bwMode="auto">
          <a:xfrm>
            <a:off x="-39688" y="-6350"/>
            <a:ext cx="9177338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2700" y="30163"/>
            <a:ext cx="9074150" cy="6781800"/>
          </a:xfrm>
          <a:prstGeom prst="rect">
            <a:avLst/>
          </a:prstGeom>
          <a:noFill/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" name="矩形 1"/>
          <p:cNvSpPr/>
          <p:nvPr/>
        </p:nvSpPr>
        <p:spPr>
          <a:xfrm>
            <a:off x="57150" y="30163"/>
            <a:ext cx="9017000" cy="6781800"/>
          </a:xfrm>
          <a:prstGeom prst="rect">
            <a:avLst/>
          </a:prstGeom>
          <a:noFill/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377825" y="677863"/>
            <a:ext cx="8229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>
                <a:latin typeface="楷体" pitchFamily="49" charset="-122"/>
                <a:ea typeface="楷体" pitchFamily="49" charset="-122"/>
              </a:rPr>
              <a:t>挑战任务一</a:t>
            </a:r>
          </a:p>
        </p:txBody>
      </p:sp>
      <p:sp>
        <p:nvSpPr>
          <p:cNvPr id="4" name="矩形 3"/>
          <p:cNvSpPr/>
          <p:nvPr/>
        </p:nvSpPr>
        <p:spPr>
          <a:xfrm>
            <a:off x="377825" y="1816100"/>
            <a:ext cx="8461375" cy="4546600"/>
          </a:xfrm>
          <a:prstGeom prst="rect">
            <a:avLst/>
          </a:prstGeom>
          <a:noFill/>
          <a:ln w="95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3320" name="文本框 4"/>
          <p:cNvSpPr txBox="1">
            <a:spLocks noChangeArrowheads="1"/>
          </p:cNvSpPr>
          <p:nvPr/>
        </p:nvSpPr>
        <p:spPr bwMode="auto">
          <a:xfrm>
            <a:off x="381000" y="1801813"/>
            <a:ext cx="86756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3600">
                <a:latin typeface="楷体" pitchFamily="49" charset="-122"/>
                <a:ea typeface="楷体" pitchFamily="49" charset="-122"/>
              </a:rPr>
              <a:t>    1.</a:t>
            </a:r>
            <a:r>
              <a:rPr lang="zh-CN" altLang="en-US" sz="3600">
                <a:latin typeface="楷体" pitchFamily="49" charset="-122"/>
                <a:ea typeface="楷体" pitchFamily="49" charset="-122"/>
              </a:rPr>
              <a:t>借助拼音自由读课文，力求将字读准，句子读通，课文读顺。</a:t>
            </a:r>
            <a:endParaRPr lang="en-US" altLang="zh-CN" sz="360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3600">
                <a:latin typeface="楷体" pitchFamily="49" charset="-122"/>
                <a:ea typeface="楷体" pitchFamily="49" charset="-122"/>
              </a:rPr>
              <a:t>    2.</a:t>
            </a:r>
            <a:r>
              <a:rPr lang="zh-CN" altLang="en-US" sz="3600">
                <a:latin typeface="楷体" pitchFamily="49" charset="-122"/>
                <a:ea typeface="楷体" pitchFamily="49" charset="-122"/>
              </a:rPr>
              <a:t>若遇到不认识的字词圈出来，猜一猜意思，也可问问同桌、问问老师。</a:t>
            </a:r>
          </a:p>
          <a:p>
            <a:pPr>
              <a:lnSpc>
                <a:spcPct val="160000"/>
              </a:lnSpc>
            </a:pPr>
            <a:r>
              <a:rPr lang="en-US" altLang="zh-CN" sz="3600">
                <a:latin typeface="楷体" pitchFamily="49" charset="-122"/>
                <a:ea typeface="楷体" pitchFamily="49" charset="-122"/>
              </a:rPr>
              <a:t>    </a:t>
            </a:r>
            <a:endParaRPr lang="zh-CN" altLang="en-US" sz="360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9" name="Picture 2" descr="C:\Users\Administrator\Desktop\111.jpg"/>
          <p:cNvPicPr>
            <a:picLocks noChangeAspect="1" noChangeArrowheads="1"/>
          </p:cNvPicPr>
          <p:nvPr/>
        </p:nvPicPr>
        <p:blipFill>
          <a:blip r:embed="rId3" cstate="print"/>
          <a:srcRect b="67658"/>
          <a:stretch>
            <a:fillRect/>
          </a:stretch>
        </p:blipFill>
        <p:spPr bwMode="auto">
          <a:xfrm>
            <a:off x="6588224" y="188640"/>
            <a:ext cx="2286422" cy="1356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9615" y="1130300"/>
            <a:ext cx="77311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en-US" altLang="zh-CN" sz="4800" b="1" dirty="0" smtClean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年纪  必须  </a:t>
            </a:r>
            <a:endParaRPr lang="en-US" altLang="zh-CN" sz="4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   譬如  粗糙  敏感  </a:t>
            </a:r>
            <a:endParaRPr lang="en-US" altLang="zh-CN" sz="4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   反复  方式  睁开</a:t>
            </a:r>
            <a:endParaRPr lang="en-US" altLang="zh-CN" sz="4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4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6080" y="995045"/>
            <a:ext cx="8427085" cy="354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1D41D5"/>
              </a:solidFill>
            </a:endParaRPr>
          </a:p>
        </p:txBody>
      </p:sp>
      <p:pic>
        <p:nvPicPr>
          <p:cNvPr id="5" name="Picture 2" descr="C:\Users\Administrator\Desktop\111.jpg"/>
          <p:cNvPicPr>
            <a:picLocks noChangeAspect="1" noChangeArrowheads="1"/>
          </p:cNvPicPr>
          <p:nvPr/>
        </p:nvPicPr>
        <p:blipFill>
          <a:blip r:embed="rId2" cstate="print"/>
          <a:srcRect b="67658"/>
          <a:stretch>
            <a:fillRect/>
          </a:stretch>
        </p:blipFill>
        <p:spPr bwMode="auto">
          <a:xfrm>
            <a:off x="6660232" y="5301208"/>
            <a:ext cx="2286422" cy="1356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9615" y="1130300"/>
            <a:ext cx="80908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 smtClean="0"/>
              <a:t>       </a:t>
            </a:r>
            <a:r>
              <a:rPr lang="zh-CN" altLang="zh-CN" sz="4800" b="1" dirty="0" smtClean="0"/>
              <a:t>它也试过做别的事但是都没有成功。</a:t>
            </a:r>
            <a:r>
              <a:rPr lang="zh-CN" altLang="zh-CN" sz="4800" b="1" dirty="0" smtClean="0">
                <a:solidFill>
                  <a:srgbClr val="FF0000"/>
                </a:solidFill>
              </a:rPr>
              <a:t>譬如</a:t>
            </a:r>
            <a:r>
              <a:rPr lang="zh-CN" altLang="zh-CN" sz="4800" b="1" dirty="0" smtClean="0"/>
              <a:t>说唱歌</a:t>
            </a:r>
            <a:r>
              <a:rPr lang="en-US" altLang="zh-CN" sz="4800" b="1" dirty="0" smtClean="0"/>
              <a:t>,</a:t>
            </a:r>
            <a:r>
              <a:rPr lang="zh-CN" altLang="zh-CN" sz="4800" b="1" dirty="0" smtClean="0"/>
              <a:t>它</a:t>
            </a:r>
            <a:r>
              <a:rPr lang="zh-CN" altLang="zh-CN" sz="4800" b="1" dirty="0" smtClean="0">
                <a:solidFill>
                  <a:srgbClr val="FF0000"/>
                </a:solidFill>
              </a:rPr>
              <a:t>粗糙</a:t>
            </a:r>
            <a:r>
              <a:rPr lang="zh-CN" altLang="zh-CN" sz="4800" b="1" dirty="0" smtClean="0"/>
              <a:t>的声音</a:t>
            </a:r>
            <a:r>
              <a:rPr lang="en-US" altLang="zh-CN" sz="4800" b="1" dirty="0" smtClean="0"/>
              <a:t>,</a:t>
            </a:r>
            <a:r>
              <a:rPr lang="zh-CN" altLang="zh-CN" sz="4800" b="1" dirty="0" smtClean="0"/>
              <a:t>把这个</a:t>
            </a:r>
            <a:r>
              <a:rPr lang="zh-CN" altLang="zh-CN" sz="4800" b="1" dirty="0" smtClean="0">
                <a:solidFill>
                  <a:srgbClr val="FF0000"/>
                </a:solidFill>
              </a:rPr>
              <a:t>敏感</a:t>
            </a:r>
            <a:r>
              <a:rPr lang="zh-CN" altLang="zh-CN" sz="4800" b="1" dirty="0" smtClean="0"/>
              <a:t>的新世界吓坏了。</a:t>
            </a:r>
          </a:p>
          <a:p>
            <a:pPr>
              <a:lnSpc>
                <a:spcPct val="150000"/>
              </a:lnSpc>
            </a:pPr>
            <a:endParaRPr lang="zh-CN" altLang="en-US" sz="4800" b="1" dirty="0">
              <a:solidFill>
                <a:srgbClr val="FD1515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6080" y="995045"/>
            <a:ext cx="8427085" cy="354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1D41D5"/>
              </a:solidFill>
            </a:endParaRPr>
          </a:p>
        </p:txBody>
      </p:sp>
      <p:pic>
        <p:nvPicPr>
          <p:cNvPr id="5" name="Picture 2" descr="C:\Users\Administrator\Desktop\111.jpg"/>
          <p:cNvPicPr>
            <a:picLocks noChangeAspect="1" noChangeArrowheads="1"/>
          </p:cNvPicPr>
          <p:nvPr/>
        </p:nvPicPr>
        <p:blipFill>
          <a:blip r:embed="rId2" cstate="print"/>
          <a:srcRect b="67658"/>
          <a:stretch>
            <a:fillRect/>
          </a:stretch>
        </p:blipFill>
        <p:spPr bwMode="auto">
          <a:xfrm>
            <a:off x="6660232" y="5301208"/>
            <a:ext cx="2286422" cy="1356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3568" y="620688"/>
            <a:ext cx="8090857" cy="5643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 smtClean="0"/>
              <a:t>       </a:t>
            </a:r>
            <a:r>
              <a:rPr lang="zh-CN" altLang="zh-CN" sz="4000" b="1" dirty="0" smtClean="0"/>
              <a:t>世界在慢慢变化</a:t>
            </a:r>
            <a:r>
              <a:rPr lang="en-US" altLang="zh-CN" sz="4000" b="1" dirty="0" smtClean="0"/>
              <a:t>,</a:t>
            </a:r>
            <a:r>
              <a:rPr lang="zh-CN" altLang="zh-CN" sz="4000" b="1" dirty="0" smtClean="0"/>
              <a:t>万物在自由生长。雨从云里落下</a:t>
            </a:r>
            <a:r>
              <a:rPr lang="en-US" altLang="zh-CN" sz="4000" b="1" dirty="0" smtClean="0"/>
              <a:t>,</a:t>
            </a:r>
            <a:r>
              <a:rPr lang="zh-CN" altLang="zh-CN" sz="4000" b="1" dirty="0" smtClean="0"/>
              <a:t>滴进泥土里</a:t>
            </a:r>
            <a:r>
              <a:rPr lang="en-US" altLang="zh-CN" sz="4000" b="1" dirty="0" smtClean="0"/>
              <a:t>;</a:t>
            </a:r>
            <a:r>
              <a:rPr lang="zh-CN" altLang="zh-CN" sz="4000" b="1" dirty="0" smtClean="0"/>
              <a:t>人</a:t>
            </a:r>
            <a:r>
              <a:rPr lang="zh-CN" altLang="zh-CN" sz="4000" b="1" dirty="0" smtClean="0">
                <a:solidFill>
                  <a:srgbClr val="FF0000"/>
                </a:solidFill>
              </a:rPr>
              <a:t>睁开</a:t>
            </a:r>
            <a:r>
              <a:rPr lang="zh-CN" altLang="zh-CN" sz="4000" b="1" dirty="0" smtClean="0"/>
              <a:t>眼睛</a:t>
            </a:r>
            <a:r>
              <a:rPr lang="en-US" altLang="zh-CN" sz="4000" b="1" dirty="0" smtClean="0"/>
              <a:t>,</a:t>
            </a:r>
            <a:r>
              <a:rPr lang="zh-CN" altLang="zh-CN" sz="4000" b="1" dirty="0" smtClean="0"/>
              <a:t>就可以看到一切有多美好</a:t>
            </a:r>
            <a:r>
              <a:rPr lang="en-US" altLang="zh-CN" sz="4000" b="1" dirty="0" smtClean="0"/>
              <a:t>………</a:t>
            </a:r>
            <a:r>
              <a:rPr lang="zh-CN" altLang="zh-CN" sz="4000" b="1" dirty="0" smtClean="0"/>
              <a:t>只要万物都做它最容易做的事</a:t>
            </a:r>
            <a:r>
              <a:rPr lang="en-US" altLang="zh-CN" sz="4000" b="1" dirty="0" smtClean="0"/>
              <a:t>,</a:t>
            </a:r>
            <a:r>
              <a:rPr lang="zh-CN" altLang="zh-CN" sz="4000" b="1" dirty="0" smtClean="0"/>
              <a:t>这世界就很有</a:t>
            </a:r>
            <a:r>
              <a:rPr lang="zh-CN" altLang="zh-CN" sz="4000" b="1" dirty="0" smtClean="0">
                <a:solidFill>
                  <a:srgbClr val="FF0000"/>
                </a:solidFill>
              </a:rPr>
              <a:t>秩序</a:t>
            </a:r>
            <a:r>
              <a:rPr lang="zh-CN" altLang="zh-CN" sz="4000" b="1" dirty="0" smtClean="0"/>
              <a:t>了。</a:t>
            </a:r>
          </a:p>
          <a:p>
            <a:pPr>
              <a:lnSpc>
                <a:spcPct val="150000"/>
              </a:lnSpc>
            </a:pPr>
            <a:endParaRPr lang="zh-CN" altLang="en-US" sz="4800" b="1" dirty="0">
              <a:solidFill>
                <a:srgbClr val="FD1515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6080" y="995045"/>
            <a:ext cx="8427085" cy="354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1D41D5"/>
              </a:solidFill>
            </a:endParaRPr>
          </a:p>
        </p:txBody>
      </p:sp>
      <p:pic>
        <p:nvPicPr>
          <p:cNvPr id="5" name="Picture 2" descr="C:\Users\Administrator\Desktop\111.jpg"/>
          <p:cNvPicPr>
            <a:picLocks noChangeAspect="1" noChangeArrowheads="1"/>
          </p:cNvPicPr>
          <p:nvPr/>
        </p:nvPicPr>
        <p:blipFill>
          <a:blip r:embed="rId2" cstate="print"/>
          <a:srcRect b="67658"/>
          <a:stretch>
            <a:fillRect/>
          </a:stretch>
        </p:blipFill>
        <p:spPr bwMode="auto">
          <a:xfrm>
            <a:off x="6660232" y="5301208"/>
            <a:ext cx="2286422" cy="1356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3866" y="596106"/>
            <a:ext cx="8300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挑战任务二    </a:t>
            </a:r>
          </a:p>
        </p:txBody>
      </p:sp>
      <p:sp>
        <p:nvSpPr>
          <p:cNvPr id="2" name="矩形 1"/>
          <p:cNvSpPr/>
          <p:nvPr/>
        </p:nvSpPr>
        <p:spPr>
          <a:xfrm>
            <a:off x="313690" y="1559560"/>
            <a:ext cx="8566785" cy="381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D41D5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544" y="1444625"/>
            <a:ext cx="835292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/>
              <a:t>       </a:t>
            </a:r>
            <a:r>
              <a:rPr lang="zh-CN" altLang="zh-CN" sz="2400" b="1" dirty="0" smtClean="0"/>
              <a:t>自由朗读读文，思考：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文中写主要写了几种事物，它们是怎样学习生活的？</a:t>
            </a:r>
            <a:endParaRPr lang="zh-CN" altLang="zh-CN" sz="2400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3695" y="2273300"/>
            <a:ext cx="8488680" cy="304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en-US" altLang="zh-CN" sz="2400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400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独学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：认真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默读课文，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力求做个细心的读者，不放过每一句话。   </a:t>
            </a:r>
            <a:r>
              <a:rPr lang="zh-CN" altLang="en-US" sz="2400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zh-CN" altLang="en-US" sz="2400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en-US" altLang="zh-CN" sz="2400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400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圈画：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找到一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处就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标一个序号，比一比谁找的最多。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en-US" altLang="zh-CN" sz="2400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400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合学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：四人一小组分享自己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的学习，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因为与人分享的阅读才是快乐的阅读。</a:t>
            </a:r>
          </a:p>
        </p:txBody>
      </p:sp>
      <p:pic>
        <p:nvPicPr>
          <p:cNvPr id="7" name="Picture 2" descr="C:\Users\Administrator\Desktop\111.jpg"/>
          <p:cNvPicPr>
            <a:picLocks noChangeAspect="1" noChangeArrowheads="1"/>
          </p:cNvPicPr>
          <p:nvPr/>
        </p:nvPicPr>
        <p:blipFill>
          <a:blip r:embed="rId3" cstate="print"/>
          <a:srcRect b="67658"/>
          <a:stretch>
            <a:fillRect/>
          </a:stretch>
        </p:blipFill>
        <p:spPr bwMode="auto">
          <a:xfrm>
            <a:off x="6660232" y="5517232"/>
            <a:ext cx="2286422" cy="114002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330" y="85090"/>
            <a:ext cx="8966200" cy="6588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1D41D5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3528" y="258221"/>
            <a:ext cx="8496944" cy="669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3400" algn="l" defTabSz="914400" rtl="0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1</a:t>
            </a: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当世界年纪还小的时候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每样东西都必须学习怎么生活。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533400" algn="l" defTabSz="914400" rtl="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2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太阳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开始学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发光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学着怎么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上山下山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。它也试过做别的事但是都没有成功。譬如说唱歌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它粗糙的声音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把这个敏感的新世界吓坏了。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533400" algn="l" defTabSz="914400" rtl="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3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月亮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不知道自己该学些什么。学发光吗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?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白天它觉得这主意不好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晚上它又觉得这主意不错。它一直无法决定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只好反反复复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一阵子这样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一阵子那样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所以看起来有时圆有时缺。它学会的是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不断的变化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。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533400" algn="l" defTabSz="914400" rtl="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ahoma" pitchFamily="34" charset="0"/>
              </a:rPr>
              <a:t> 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ahoma" pitchFamily="34" charset="0"/>
              </a:rPr>
              <a:t>4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水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开始学习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流动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。它很快就学会了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因为只有种方式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那就是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: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一直往低处流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往低处流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往低处流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......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533400" algn="l" defTabSz="914400" rtl="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ahoma" pitchFamily="34" charset="0"/>
              </a:rPr>
              <a:t> 5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那时候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生活就是这么简单。每样东西只要弄明白自己做什么最容易就行了。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533400" algn="l" defTabSz="914400" rtl="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ahoma" pitchFamily="34" charset="0"/>
              </a:rPr>
              <a:t> 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ahoma" pitchFamily="34" charset="0"/>
              </a:rPr>
              <a:t>6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世界在慢慢变化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万物在自由生长。雨从云里落下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滴进泥土里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;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人睁开眼睛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就可以看到一切有多美好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ahoma" pitchFamily="34" charset="0"/>
              </a:rPr>
              <a:t>………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只要万物都做它最容易做的事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这世界就很有秩序了。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533400" algn="l" defTabSz="914400" rtl="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7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这世界还相当有秩序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ahoma" pitchFamily="34" charset="0"/>
              </a:rPr>
              <a:t>…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...</a:t>
            </a:r>
            <a:endParaRPr lang="en-US" altLang="zh-CN" sz="2000" b="1" dirty="0" smtClean="0">
              <a:cs typeface="Tahoma" pitchFamily="34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ahoma" pitchFamily="34" charset="0"/>
              </a:rPr>
              <a:t> 8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哦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!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不要往下讲了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最好再从头开始。这个故事没有结局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却有很多开头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很多很多开头。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533400" algn="l" defTabSz="914400" rtl="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9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很久很久以前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当世界年纪还小的时候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ahoma" pitchFamily="34" charset="0"/>
              </a:rPr>
              <a:t>…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宋体" pitchFamily="2" charset="-122"/>
                <a:cs typeface="Tahoma" pitchFamily="34" charset="0"/>
              </a:rPr>
              <a:t>...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7" name="Picture 2" descr="C:\Users\Administrator\Desktop\111.jpg"/>
          <p:cNvPicPr>
            <a:picLocks noChangeAspect="1" noChangeArrowheads="1"/>
          </p:cNvPicPr>
          <p:nvPr/>
        </p:nvPicPr>
        <p:blipFill>
          <a:blip r:embed="rId2" cstate="print"/>
          <a:srcRect b="67658"/>
          <a:stretch>
            <a:fillRect/>
          </a:stretch>
        </p:blipFill>
        <p:spPr bwMode="auto">
          <a:xfrm>
            <a:off x="7452320" y="5949280"/>
            <a:ext cx="1350318" cy="673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3866" y="596106"/>
            <a:ext cx="8300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挑战</a:t>
            </a:r>
            <a:r>
              <a:rPr lang="zh-CN" altLang="en-US" sz="4400" b="1" dirty="0" smtClean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任务三    </a:t>
            </a:r>
            <a:endParaRPr lang="zh-CN" altLang="en-US" sz="4400" b="1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3690" y="1559560"/>
            <a:ext cx="8566785" cy="381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D41D5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544" y="2204864"/>
            <a:ext cx="8352928" cy="14619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altLang="zh-CN" sz="2400" b="1" dirty="0" smtClean="0"/>
              <a:t>       </a:t>
            </a:r>
            <a:r>
              <a:rPr lang="zh-CN" altLang="zh-CN" sz="2400" b="1" dirty="0" smtClean="0"/>
              <a:t>快速默读全文，思考：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太阳、月亮、水学习生活的小故事告诉我们一个什么道理？文中哪些自然段说明了这个道理。</a:t>
            </a:r>
          </a:p>
          <a:p>
            <a:endParaRPr lang="zh-CN" altLang="zh-CN" sz="2400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3695" y="2273300"/>
            <a:ext cx="8488680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Picture 2" descr="C:\Users\Administrator\Desktop\111.jpg"/>
          <p:cNvPicPr>
            <a:picLocks noChangeAspect="1" noChangeArrowheads="1"/>
          </p:cNvPicPr>
          <p:nvPr/>
        </p:nvPicPr>
        <p:blipFill>
          <a:blip r:embed="rId3" cstate="print"/>
          <a:srcRect b="67658"/>
          <a:stretch>
            <a:fillRect/>
          </a:stretch>
        </p:blipFill>
        <p:spPr bwMode="auto">
          <a:xfrm>
            <a:off x="6660232" y="5517232"/>
            <a:ext cx="2286422" cy="114002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506</Words>
  <Application>Microsoft Office PowerPoint</Application>
  <PresentationFormat>全屏显示(4:3)</PresentationFormat>
  <Paragraphs>41</Paragraphs>
  <Slides>13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默认设计模板</vt:lpstr>
      <vt:lpstr>1_默认设计模板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pha</cp:lastModifiedBy>
  <cp:revision>122</cp:revision>
  <dcterms:created xsi:type="dcterms:W3CDTF">2018-10-08T14:04:00Z</dcterms:created>
  <dcterms:modified xsi:type="dcterms:W3CDTF">2019-01-26T09:00:41Z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2052-11.1.0.8002</vt:lpwstr>
  </property>
</Properties>
</file>