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3" r:id="rId3"/>
    <p:sldId id="272" r:id="rId4"/>
    <p:sldId id="294" r:id="rId5"/>
    <p:sldId id="273" r:id="rId6"/>
    <p:sldId id="274" r:id="rId7"/>
    <p:sldId id="275" r:id="rId8"/>
    <p:sldId id="276" r:id="rId9"/>
    <p:sldId id="277" r:id="rId10"/>
    <p:sldId id="278" r:id="rId11"/>
    <p:sldId id="270" r:id="rId12"/>
    <p:sldId id="271" r:id="rId13"/>
    <p:sldId id="279" r:id="rId14"/>
    <p:sldId id="290" r:id="rId15"/>
    <p:sldId id="295" r:id="rId16"/>
    <p:sldId id="280" r:id="rId17"/>
    <p:sldId id="292" r:id="rId18"/>
    <p:sldId id="291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5" r:id="rId27"/>
    <p:sldId id="289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713B-9D16-431A-8818-814BAAE2D43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7.mp3"/><Relationship Id="rId7" Type="http://schemas.openxmlformats.org/officeDocument/2006/relationships/image" Target="../media/image2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0.mp3"/><Relationship Id="rId7" Type="http://schemas.openxmlformats.org/officeDocument/2006/relationships/image" Target="../media/image2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028"/>
            <a:ext cx="9144000" cy="62958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79054"/>
            <a:ext cx="9144000" cy="3261816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Module 1 Unit 2</a:t>
            </a:r>
            <a:b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I’m going to help her.</a:t>
            </a:r>
            <a:b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 l="22958" t="13125" r="23982" b="16875"/>
          <a:stretch>
            <a:fillRect/>
          </a:stretch>
        </p:blipFill>
        <p:spPr bwMode="auto">
          <a:xfrm>
            <a:off x="1099247" y="635655"/>
            <a:ext cx="690372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云形 4"/>
          <p:cNvSpPr/>
          <p:nvPr/>
        </p:nvSpPr>
        <p:spPr>
          <a:xfrm>
            <a:off x="2816943" y="1194619"/>
            <a:ext cx="648928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云形 5"/>
          <p:cNvSpPr/>
          <p:nvPr/>
        </p:nvSpPr>
        <p:spPr>
          <a:xfrm>
            <a:off x="4159047" y="1150374"/>
            <a:ext cx="1032386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5-A2-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9833" y="773226"/>
            <a:ext cx="1314734" cy="13147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/>
          <a:srcRect l="25417" t="13958" r="23748" b="18750"/>
          <a:stretch>
            <a:fillRect/>
          </a:stretch>
        </p:blipFill>
        <p:spPr bwMode="auto">
          <a:xfrm>
            <a:off x="0" y="0"/>
            <a:ext cx="6614160" cy="49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/>
          <a:srcRect l="25629" t="11794" r="23249" b="17036"/>
          <a:stretch>
            <a:fillRect/>
          </a:stretch>
        </p:blipFill>
        <p:spPr bwMode="auto">
          <a:xfrm>
            <a:off x="2492478" y="1651820"/>
            <a:ext cx="6651522" cy="520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云形 6"/>
          <p:cNvSpPr/>
          <p:nvPr/>
        </p:nvSpPr>
        <p:spPr>
          <a:xfrm>
            <a:off x="4645742" y="2418736"/>
            <a:ext cx="1179871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" name="P5-A2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08472" y="176283"/>
            <a:ext cx="809767" cy="809767"/>
          </a:xfrm>
          <a:prstGeom prst="rect">
            <a:avLst/>
          </a:prstGeom>
        </p:spPr>
      </p:pic>
      <p:pic>
        <p:nvPicPr>
          <p:cNvPr id="3" name="P5-A2-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78388" y="4106838"/>
            <a:ext cx="987187" cy="98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 l="24012" t="14583" r="23280" b="17708"/>
          <a:stretch>
            <a:fillRect/>
          </a:stretch>
        </p:blipFill>
        <p:spPr bwMode="auto">
          <a:xfrm>
            <a:off x="808703" y="668594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云形 4"/>
          <p:cNvSpPr/>
          <p:nvPr/>
        </p:nvSpPr>
        <p:spPr>
          <a:xfrm>
            <a:off x="1784555" y="1401097"/>
            <a:ext cx="1460090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5-A2-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1016" y="1193719"/>
            <a:ext cx="993939" cy="9939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/>
          <a:srcRect l="27994" t="13542" r="23397" b="17292"/>
          <a:stretch>
            <a:fillRect/>
          </a:stretch>
        </p:blipFill>
        <p:spPr bwMode="auto">
          <a:xfrm>
            <a:off x="235483" y="0"/>
            <a:ext cx="63246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/>
          <a:srcRect l="27896" t="14012" r="22796" b="18044"/>
          <a:stretch>
            <a:fillRect/>
          </a:stretch>
        </p:blipFill>
        <p:spPr bwMode="auto">
          <a:xfrm>
            <a:off x="2728452" y="1887794"/>
            <a:ext cx="6415548" cy="49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云形 5"/>
          <p:cNvSpPr/>
          <p:nvPr/>
        </p:nvSpPr>
        <p:spPr>
          <a:xfrm>
            <a:off x="1887794" y="545690"/>
            <a:ext cx="1696064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5-A2-6-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0474" y="168021"/>
            <a:ext cx="1205552" cy="1205552"/>
          </a:xfrm>
        </p:spPr>
      </p:pic>
      <p:pic>
        <p:nvPicPr>
          <p:cNvPr id="8" name="P5-A2-6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53250" y="3440300"/>
            <a:ext cx="932597" cy="93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3582" y="805218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help</a:t>
            </a:r>
            <a:r>
              <a:rPr lang="en-US" altLang="zh-CN" sz="4800" dirty="0" smtClean="0">
                <a:solidFill>
                  <a:srgbClr val="FF0000"/>
                </a:solidFill>
              </a:rPr>
              <a:t>ful</a:t>
            </a:r>
            <a:r>
              <a:rPr lang="en-US" altLang="zh-CN" sz="4800" dirty="0" smtClean="0"/>
              <a:t> </a:t>
            </a:r>
            <a:endParaRPr lang="zh-CN" altLang="en-US" sz="4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2" y="2101755"/>
            <a:ext cx="3771888" cy="25067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00" y="201962"/>
            <a:ext cx="3603009" cy="32055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99" y="3590681"/>
            <a:ext cx="3162015" cy="314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7370" y="283644"/>
            <a:ext cx="6152396" cy="1325563"/>
          </a:xfrm>
        </p:spPr>
        <p:txBody>
          <a:bodyPr/>
          <a:lstStyle/>
          <a:p>
            <a:r>
              <a:rPr lang="en-US" altLang="zh-CN" dirty="0" smtClean="0"/>
              <a:t>Can you do the </a:t>
            </a:r>
            <a:r>
              <a:rPr lang="en-US" altLang="zh-CN" dirty="0" err="1" smtClean="0"/>
              <a:t>Maths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7226280" imgH="4454640"/>
        </mc:Choice>
        <mc:Fallback>
          <p:control name="ShockwaveFlash1" r:id="rId2" imgW="7226280" imgH="4454640">
            <p:pic>
              <p:nvPicPr>
                <p:cNvPr id="3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3600" y="1841500"/>
                  <a:ext cx="7226300" cy="4445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936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Reorder the sentences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3600" dirty="0" smtClean="0"/>
              <a:t>(    ) What’s ten plus ten?</a:t>
            </a:r>
          </a:p>
          <a:p>
            <a:pPr>
              <a:buNone/>
            </a:pPr>
            <a:r>
              <a:rPr lang="en-US" altLang="zh-CN" sz="3600" dirty="0" smtClean="0"/>
              <a:t>(    ) It’s twenty-one. Thank you Parrot.</a:t>
            </a:r>
          </a:p>
          <a:p>
            <a:pPr>
              <a:buNone/>
            </a:pPr>
            <a:r>
              <a:rPr lang="en-US" altLang="zh-CN" sz="3600" dirty="0" smtClean="0"/>
              <a:t>(    ) This little girl can’t do her </a:t>
            </a:r>
            <a:r>
              <a:rPr lang="en-US" altLang="zh-CN" sz="3600" dirty="0" err="1" smtClean="0"/>
              <a:t>Maths</a:t>
            </a:r>
            <a:r>
              <a:rPr lang="en-US" altLang="zh-CN" sz="3600" dirty="0" smtClean="0"/>
              <a:t>.</a:t>
            </a:r>
          </a:p>
          <a:p>
            <a:pPr>
              <a:buNone/>
            </a:pPr>
            <a:r>
              <a:rPr lang="en-US" altLang="zh-CN" sz="3600" dirty="0" smtClean="0"/>
              <a:t>(    ) Twenty.</a:t>
            </a:r>
          </a:p>
          <a:p>
            <a:pPr>
              <a:buNone/>
            </a:pPr>
            <a:r>
              <a:rPr lang="en-US" altLang="zh-CN" sz="3600" dirty="0" smtClean="0"/>
              <a:t>(    ) And one more?</a:t>
            </a:r>
          </a:p>
          <a:p>
            <a:pPr>
              <a:buNone/>
            </a:pPr>
            <a:r>
              <a:rPr lang="en-US" altLang="zh-CN" sz="3600" dirty="0" smtClean="0"/>
              <a:t>(    ) I’m going to help her.</a:t>
            </a:r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887104" y="3057099"/>
            <a:ext cx="46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1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7104" y="4910954"/>
            <a:ext cx="46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2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7104" y="1690689"/>
            <a:ext cx="46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3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7104" y="3644945"/>
            <a:ext cx="46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4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7104" y="4291276"/>
            <a:ext cx="46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5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9808" y="2412376"/>
            <a:ext cx="46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6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3582" y="805218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plus</a:t>
            </a:r>
            <a:endParaRPr lang="zh-CN" altLang="en-US" sz="4800" dirty="0"/>
          </a:p>
        </p:txBody>
      </p:sp>
      <p:sp>
        <p:nvSpPr>
          <p:cNvPr id="5" name="文本框 4"/>
          <p:cNvSpPr txBox="1"/>
          <p:nvPr/>
        </p:nvSpPr>
        <p:spPr>
          <a:xfrm>
            <a:off x="1023582" y="1861403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and</a:t>
            </a:r>
            <a:endParaRPr lang="zh-CN" altLang="en-US" sz="4800" dirty="0"/>
          </a:p>
        </p:txBody>
      </p:sp>
      <p:sp>
        <p:nvSpPr>
          <p:cNvPr id="6" name="文本框 5"/>
          <p:cNvSpPr txBox="1"/>
          <p:nvPr/>
        </p:nvSpPr>
        <p:spPr>
          <a:xfrm>
            <a:off x="1023582" y="3018430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minus</a:t>
            </a:r>
            <a:endParaRPr lang="zh-CN" altLang="en-US" sz="4800" dirty="0"/>
          </a:p>
        </p:txBody>
      </p:sp>
      <p:sp>
        <p:nvSpPr>
          <p:cNvPr id="7" name="文本框 6"/>
          <p:cNvSpPr txBox="1"/>
          <p:nvPr/>
        </p:nvSpPr>
        <p:spPr>
          <a:xfrm>
            <a:off x="2442950" y="712884"/>
            <a:ext cx="169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</a:rPr>
              <a:t>+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42950" y="1728547"/>
            <a:ext cx="169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</a:rPr>
              <a:t>+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20621" y="2903689"/>
            <a:ext cx="169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</a:rPr>
              <a:t>-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21123" y="1119944"/>
            <a:ext cx="503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What’s ten </a:t>
            </a:r>
            <a:r>
              <a:rPr lang="en-US" altLang="zh-CN" sz="4000" dirty="0" smtClean="0">
                <a:solidFill>
                  <a:srgbClr val="FF0000"/>
                </a:solidFill>
              </a:rPr>
              <a:t>plus</a:t>
            </a:r>
            <a:r>
              <a:rPr lang="en-US" altLang="zh-CN" sz="4000" dirty="0" smtClean="0"/>
              <a:t> ten?</a:t>
            </a:r>
          </a:p>
          <a:p>
            <a:r>
              <a:rPr lang="en-US" altLang="zh-CN" sz="4000" dirty="0" smtClean="0"/>
              <a:t>=What’s ten </a:t>
            </a:r>
            <a:r>
              <a:rPr lang="en-US" altLang="zh-CN" sz="4000" dirty="0" smtClean="0">
                <a:solidFill>
                  <a:srgbClr val="FF0000"/>
                </a:solidFill>
              </a:rPr>
              <a:t>and</a:t>
            </a:r>
            <a:r>
              <a:rPr lang="en-US" altLang="zh-CN" sz="4000" dirty="0" smtClean="0"/>
              <a:t> ten?</a:t>
            </a:r>
            <a:endParaRPr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96036" y="4034093"/>
            <a:ext cx="6318913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Can you say them?</a:t>
            </a:r>
          </a:p>
          <a:p>
            <a:r>
              <a:rPr lang="en-US" altLang="zh-CN" sz="4000" dirty="0" smtClean="0"/>
              <a:t>1+2+3=?</a:t>
            </a:r>
          </a:p>
          <a:p>
            <a:r>
              <a:rPr lang="en-US" altLang="zh-CN" sz="4000" dirty="0" smtClean="0"/>
              <a:t>33-5+6=?</a:t>
            </a:r>
          </a:p>
          <a:p>
            <a:r>
              <a:rPr lang="en-US" altLang="zh-CN" sz="4000" dirty="0" smtClean="0"/>
              <a:t>12+7-8=?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9433" y="805217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/>
              <a:t>M</a:t>
            </a:r>
            <a:r>
              <a:rPr lang="en-US" altLang="zh-CN" sz="4800" dirty="0" err="1" smtClean="0">
                <a:solidFill>
                  <a:srgbClr val="FF0000"/>
                </a:solidFill>
              </a:rPr>
              <a:t>a</a:t>
            </a:r>
            <a:r>
              <a:rPr lang="en-US" altLang="zh-CN" sz="4800" dirty="0" err="1" smtClean="0"/>
              <a:t>ths</a:t>
            </a:r>
            <a:endParaRPr lang="zh-CN" altLang="en-US" sz="4800" dirty="0"/>
          </a:p>
        </p:txBody>
      </p:sp>
      <p:sp>
        <p:nvSpPr>
          <p:cNvPr id="3" name="文本框 2"/>
          <p:cNvSpPr txBox="1"/>
          <p:nvPr/>
        </p:nvSpPr>
        <p:spPr>
          <a:xfrm>
            <a:off x="409433" y="2853836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Chin</a:t>
            </a:r>
            <a:r>
              <a:rPr lang="en-US" altLang="zh-CN" sz="4800" dirty="0" smtClean="0">
                <a:solidFill>
                  <a:srgbClr val="FF0000"/>
                </a:solidFill>
              </a:rPr>
              <a:t>e</a:t>
            </a:r>
            <a:r>
              <a:rPr lang="en-US" altLang="zh-CN" sz="4800" dirty="0" smtClean="0"/>
              <a:t>s</a:t>
            </a:r>
            <a:r>
              <a:rPr lang="en-US" altLang="zh-CN" sz="4800" dirty="0" smtClean="0">
                <a:solidFill>
                  <a:srgbClr val="FF0000"/>
                </a:solidFill>
              </a:rPr>
              <a:t>e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433" y="5019336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Sc</a:t>
            </a:r>
            <a:r>
              <a:rPr lang="en-US" altLang="zh-CN" sz="4800" dirty="0" smtClean="0">
                <a:solidFill>
                  <a:srgbClr val="FF0000"/>
                </a:solidFill>
              </a:rPr>
              <a:t>ie</a:t>
            </a:r>
            <a:r>
              <a:rPr lang="en-US" altLang="zh-CN" sz="4800" dirty="0" smtClean="0"/>
              <a:t>nce</a:t>
            </a:r>
            <a:endParaRPr lang="zh-CN" altLang="en-US" sz="4800" dirty="0"/>
          </a:p>
        </p:txBody>
      </p:sp>
      <p:sp>
        <p:nvSpPr>
          <p:cNvPr id="6" name="文本框 5"/>
          <p:cNvSpPr txBox="1"/>
          <p:nvPr/>
        </p:nvSpPr>
        <p:spPr>
          <a:xfrm>
            <a:off x="4546980" y="3029972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E</a:t>
            </a:r>
            <a:r>
              <a:rPr lang="en-US" altLang="zh-CN" sz="4800" dirty="0" smtClean="0"/>
              <a:t>ngl</a:t>
            </a:r>
            <a:r>
              <a:rPr lang="en-US" altLang="zh-CN" sz="4800" dirty="0" smtClean="0">
                <a:solidFill>
                  <a:srgbClr val="FF0000"/>
                </a:solidFill>
              </a:rPr>
              <a:t>i</a:t>
            </a:r>
            <a:r>
              <a:rPr lang="en-US" altLang="zh-CN" sz="4800" dirty="0" smtClean="0"/>
              <a:t>sh</a:t>
            </a:r>
            <a:endParaRPr lang="zh-CN" altLang="en-US" sz="4800" dirty="0"/>
          </a:p>
        </p:txBody>
      </p:sp>
      <p:sp>
        <p:nvSpPr>
          <p:cNvPr id="8" name="文本框 7"/>
          <p:cNvSpPr txBox="1"/>
          <p:nvPr/>
        </p:nvSpPr>
        <p:spPr>
          <a:xfrm>
            <a:off x="4546980" y="864472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M</a:t>
            </a:r>
            <a:r>
              <a:rPr lang="en-US" altLang="zh-CN" sz="4800" dirty="0" smtClean="0">
                <a:solidFill>
                  <a:srgbClr val="FF0000"/>
                </a:solidFill>
              </a:rPr>
              <a:t>u</a:t>
            </a:r>
            <a:r>
              <a:rPr lang="en-US" altLang="zh-CN" sz="4800" dirty="0" smtClean="0"/>
              <a:t>s</a:t>
            </a:r>
            <a:r>
              <a:rPr lang="en-US" altLang="zh-CN" sz="4800" dirty="0" smtClean="0">
                <a:solidFill>
                  <a:srgbClr val="FF0000"/>
                </a:solidFill>
              </a:rPr>
              <a:t>i</a:t>
            </a:r>
            <a:r>
              <a:rPr lang="en-US" altLang="zh-CN" sz="4800" dirty="0" smtClean="0"/>
              <a:t>c</a:t>
            </a:r>
            <a:endParaRPr lang="zh-CN" altLang="en-US" sz="4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2" y="277216"/>
            <a:ext cx="1414785" cy="15476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21" y="2258494"/>
            <a:ext cx="1076336" cy="15429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46" y="4605543"/>
            <a:ext cx="1238886" cy="17390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20" y="2788086"/>
            <a:ext cx="1554138" cy="15541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5"/>
          <a:stretch>
            <a:fillRect/>
          </a:stretch>
        </p:blipFill>
        <p:spPr>
          <a:xfrm>
            <a:off x="6587604" y="682657"/>
            <a:ext cx="2187512" cy="119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072" t="8585" b="7479"/>
          <a:stretch>
            <a:fillRect/>
          </a:stretch>
        </p:blipFill>
        <p:spPr>
          <a:xfrm>
            <a:off x="191067" y="1006571"/>
            <a:ext cx="4016329" cy="42751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30226" y="1907095"/>
            <a:ext cx="4813774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A: This … can’t …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I’m going to…It’s…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B: Oh! Thank you, …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5" y="135346"/>
            <a:ext cx="1558516" cy="20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5" y="2598344"/>
            <a:ext cx="1724564" cy="16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29" y="326546"/>
            <a:ext cx="1575217" cy="165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3" y="4644427"/>
            <a:ext cx="1759904" cy="201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76" y="2408103"/>
            <a:ext cx="1648019" cy="20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4"/>
          <p:cNvGrpSpPr>
            <a:grpSpLocks/>
          </p:cNvGrpSpPr>
          <p:nvPr/>
        </p:nvGrpSpPr>
        <p:grpSpPr bwMode="auto">
          <a:xfrm>
            <a:off x="2470476" y="4644427"/>
            <a:ext cx="1406111" cy="1797937"/>
            <a:chOff x="1043608" y="1484313"/>
            <a:chExt cx="3606180" cy="4389446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1484313"/>
              <a:ext cx="3462338" cy="424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5589240"/>
              <a:ext cx="1296144" cy="28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49" y="-32595"/>
            <a:ext cx="2110652" cy="244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59" y="2441412"/>
            <a:ext cx="1588808" cy="21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94" y="4754058"/>
            <a:ext cx="1262538" cy="17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27" y="2195556"/>
            <a:ext cx="2850427" cy="249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844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653" y="1027908"/>
            <a:ext cx="3769022" cy="372151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2573" y="1457504"/>
            <a:ext cx="4813774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A: This … can’t …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I’m going to…It’s…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B: Oh! Thank you, …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77" y="1154800"/>
            <a:ext cx="4011589" cy="42633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30226" y="1907095"/>
            <a:ext cx="4813774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A: This … can’t …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I’m going to…It’s…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B: Oh! Thank you, …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285"/>
          <a:stretch>
            <a:fillRect/>
          </a:stretch>
        </p:blipFill>
        <p:spPr>
          <a:xfrm>
            <a:off x="214455" y="1191680"/>
            <a:ext cx="4091603" cy="4021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30226" y="1907095"/>
            <a:ext cx="4813774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A: This … can’t …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I’m going to…It’s…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B: Oh! Thank you, …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17" y="358516"/>
            <a:ext cx="2494497" cy="635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379" y="232391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Ways to introduce others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027135" y="2861187"/>
            <a:ext cx="2724736" cy="1209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/>
              <a:t>Introduce others </a:t>
            </a:r>
            <a:endParaRPr lang="zh-CN" altLang="en-US" sz="3200" b="1" dirty="0"/>
          </a:p>
        </p:txBody>
      </p:sp>
      <p:cxnSp>
        <p:nvCxnSpPr>
          <p:cNvPr id="6" name="直接连接符 5"/>
          <p:cNvCxnSpPr>
            <a:endCxn id="4" idx="2"/>
          </p:cNvCxnSpPr>
          <p:nvPr/>
        </p:nvCxnSpPr>
        <p:spPr>
          <a:xfrm>
            <a:off x="2448232" y="3200400"/>
            <a:ext cx="578903" cy="26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195" y="2433484"/>
            <a:ext cx="2227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This is…</a:t>
            </a:r>
          </a:p>
          <a:p>
            <a:r>
              <a:rPr lang="en-US" altLang="zh-CN" sz="3200" dirty="0" smtClean="0"/>
              <a:t>These are…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78038" y="1597742"/>
            <a:ext cx="280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I’ve got…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68659" y="2364657"/>
            <a:ext cx="327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/>
              <a:t>He/She</a:t>
            </a:r>
            <a:r>
              <a:rPr lang="en-US" altLang="zh-CN" sz="3200" dirty="0" smtClean="0"/>
              <a:t> always…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1238" y="4163961"/>
            <a:ext cx="280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But he/she is…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3728" y="5196349"/>
            <a:ext cx="2805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He/she can…</a:t>
            </a:r>
          </a:p>
          <a:p>
            <a:r>
              <a:rPr lang="en-US" altLang="zh-CN" sz="3200" dirty="0" smtClean="0"/>
              <a:t>He/she can’t…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562" y="4547419"/>
            <a:ext cx="280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He/she is…</a:t>
            </a:r>
            <a:endParaRPr lang="zh-CN" altLang="en-US" sz="3200" dirty="0"/>
          </a:p>
        </p:txBody>
      </p:sp>
      <p:cxnSp>
        <p:nvCxnSpPr>
          <p:cNvPr id="13" name="直接连接符 12"/>
          <p:cNvCxnSpPr/>
          <p:nvPr/>
        </p:nvCxnSpPr>
        <p:spPr>
          <a:xfrm rot="16200000" flipH="1">
            <a:off x="3650225" y="2440861"/>
            <a:ext cx="766918" cy="191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1"/>
            <a:endCxn id="4" idx="7"/>
          </p:cNvCxnSpPr>
          <p:nvPr/>
        </p:nvCxnSpPr>
        <p:spPr>
          <a:xfrm rot="10800000" flipV="1">
            <a:off x="5352843" y="2657045"/>
            <a:ext cx="515817" cy="38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4" idx="3"/>
          </p:cNvCxnSpPr>
          <p:nvPr/>
        </p:nvCxnSpPr>
        <p:spPr>
          <a:xfrm flipV="1">
            <a:off x="2521974" y="3893447"/>
            <a:ext cx="904190" cy="855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4" idx="4"/>
          </p:cNvCxnSpPr>
          <p:nvPr/>
        </p:nvCxnSpPr>
        <p:spPr>
          <a:xfrm rot="16200000" flipV="1">
            <a:off x="3942436" y="4517622"/>
            <a:ext cx="1120878" cy="226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0" idx="1"/>
            <a:endCxn id="4" idx="5"/>
          </p:cNvCxnSpPr>
          <p:nvPr/>
        </p:nvCxnSpPr>
        <p:spPr>
          <a:xfrm rot="10800000">
            <a:off x="5352842" y="3893447"/>
            <a:ext cx="268396" cy="56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943053" cy="1325563"/>
          </a:xfrm>
        </p:spPr>
        <p:txBody>
          <a:bodyPr/>
          <a:lstStyle/>
          <a:p>
            <a:r>
              <a:rPr lang="en-US" altLang="zh-CN" dirty="0" smtClean="0"/>
              <a:t>Adjectives to describe people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ni</a:t>
            </a:r>
            <a:r>
              <a:rPr lang="en-US" altLang="zh-CN" sz="4000" dirty="0" smtClean="0"/>
              <a:t>c</a:t>
            </a:r>
            <a:r>
              <a:rPr lang="en-US" altLang="zh-CN" sz="4000" dirty="0" smtClean="0">
                <a:solidFill>
                  <a:srgbClr val="FF0000"/>
                </a:solidFill>
              </a:rPr>
              <a:t>e           </a:t>
            </a:r>
            <a:r>
              <a:rPr lang="zh-CN" altLang="en-US" sz="4000" dirty="0" smtClean="0"/>
              <a:t>有好的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h</a:t>
            </a:r>
            <a:r>
              <a:rPr lang="en-US" altLang="zh-CN" sz="4000" dirty="0" smtClean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/>
              <a:t>lpf</a:t>
            </a:r>
            <a:r>
              <a:rPr lang="en-US" altLang="zh-CN" sz="4000" dirty="0" smtClean="0">
                <a:solidFill>
                  <a:srgbClr val="FF0000"/>
                </a:solidFill>
              </a:rPr>
              <a:t>ul      </a:t>
            </a:r>
            <a:r>
              <a:rPr lang="zh-CN" altLang="en-US" sz="4000" dirty="0" smtClean="0"/>
              <a:t>肯帮忙的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n</a:t>
            </a:r>
            <a:r>
              <a:rPr lang="en-US" altLang="zh-CN" sz="4000" dirty="0" smtClean="0">
                <a:solidFill>
                  <a:srgbClr val="FF0000"/>
                </a:solidFill>
              </a:rPr>
              <a:t>au</a:t>
            </a:r>
            <a:r>
              <a:rPr lang="en-US" altLang="zh-CN" sz="4000" dirty="0" smtClean="0"/>
              <a:t>ght</a:t>
            </a:r>
            <a:r>
              <a:rPr lang="en-US" altLang="zh-CN" sz="4000" dirty="0" smtClean="0">
                <a:solidFill>
                  <a:srgbClr val="FF0000"/>
                </a:solidFill>
              </a:rPr>
              <a:t>y     </a:t>
            </a:r>
            <a:r>
              <a:rPr lang="zh-CN" altLang="en-US" sz="4000" dirty="0" smtClean="0"/>
              <a:t>淘气的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qu</a:t>
            </a:r>
            <a:r>
              <a:rPr lang="en-US" altLang="zh-CN" sz="4000" dirty="0" smtClean="0">
                <a:solidFill>
                  <a:srgbClr val="FF0000"/>
                </a:solidFill>
              </a:rPr>
              <a:t>ie</a:t>
            </a:r>
            <a:r>
              <a:rPr lang="en-US" altLang="zh-CN" sz="4000" dirty="0" smtClean="0"/>
              <a:t>t          </a:t>
            </a:r>
            <a:r>
              <a:rPr lang="zh-CN" altLang="en-US" sz="4000" dirty="0" smtClean="0"/>
              <a:t>安静的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sh</a:t>
            </a:r>
            <a:r>
              <a:rPr lang="en-US" altLang="zh-CN" sz="4000" dirty="0" smtClean="0">
                <a:solidFill>
                  <a:srgbClr val="FF0000"/>
                </a:solidFill>
              </a:rPr>
              <a:t>y              </a:t>
            </a:r>
            <a:r>
              <a:rPr lang="zh-CN" altLang="en-US" sz="4000" dirty="0" smtClean="0"/>
              <a:t>害羞的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cl</a:t>
            </a:r>
            <a:r>
              <a:rPr lang="en-US" altLang="zh-CN" sz="4000" dirty="0" smtClean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/>
              <a:t>v</a:t>
            </a:r>
            <a:r>
              <a:rPr lang="en-US" altLang="zh-CN" sz="4000" dirty="0" smtClean="0">
                <a:solidFill>
                  <a:srgbClr val="FF0000"/>
                </a:solidFill>
              </a:rPr>
              <a:t>er          </a:t>
            </a:r>
            <a:r>
              <a:rPr lang="zh-CN" altLang="en-US" sz="4000" dirty="0" smtClean="0"/>
              <a:t>聪明的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…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special me!</a:t>
            </a:r>
            <a:endParaRPr lang="zh-CN" altLang="en-US" dirty="0"/>
          </a:p>
        </p:txBody>
      </p:sp>
      <p:sp>
        <p:nvSpPr>
          <p:cNvPr id="5" name="折角形 4"/>
          <p:cNvSpPr/>
          <p:nvPr/>
        </p:nvSpPr>
        <p:spPr>
          <a:xfrm>
            <a:off x="2993922" y="2050026"/>
            <a:ext cx="2197509" cy="1253613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/>
              <a:t>clever</a:t>
            </a:r>
            <a:endParaRPr lang="zh-CN" altLang="en-US" sz="6000" dirty="0"/>
          </a:p>
        </p:txBody>
      </p:sp>
      <p:sp>
        <p:nvSpPr>
          <p:cNvPr id="6" name="圆角矩形标注 5"/>
          <p:cNvSpPr/>
          <p:nvPr/>
        </p:nvSpPr>
        <p:spPr>
          <a:xfrm>
            <a:off x="1902542" y="4144296"/>
            <a:ext cx="3392129" cy="1224116"/>
          </a:xfrm>
          <a:prstGeom prst="wedgeRoundRectCallout">
            <a:avLst>
              <a:gd name="adj1" fmla="val 98950"/>
              <a:gd name="adj2" fmla="val 516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chemeClr val="tx1"/>
                </a:solidFill>
              </a:rPr>
              <a:t>I’m clever.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pic>
        <p:nvPicPr>
          <p:cNvPr id="52226" name="Picture 2" descr="http://images.clipartpanda.com/happy-boy-clipart-boy_-_happy_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484" y="4194474"/>
            <a:ext cx="1552472" cy="244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605" y="247139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Can you remember me?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9" name="ShockwaveFlash1" r:id="rId2" imgW="8488440" imgH="4818240"/>
        </mc:Choice>
        <mc:Fallback>
          <p:control name="ShockwaveFlash1" r:id="rId2" imgW="8488440" imgH="4818240">
            <p:pic>
              <p:nvPicPr>
                <p:cNvPr id="4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9100" y="1511300"/>
                  <a:ext cx="8483600" cy="48133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Who’s going to help me?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折角形 3"/>
          <p:cNvSpPr/>
          <p:nvPr/>
        </p:nvSpPr>
        <p:spPr>
          <a:xfrm>
            <a:off x="1740310" y="1769807"/>
            <a:ext cx="6371303" cy="1268362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/>
              <a:t>I can’t run very fast. </a:t>
            </a:r>
            <a:endParaRPr lang="zh-CN" altLang="en-US" sz="6000" dirty="0"/>
          </a:p>
        </p:txBody>
      </p:sp>
      <p:sp>
        <p:nvSpPr>
          <p:cNvPr id="5" name="圆角矩形标注 4"/>
          <p:cNvSpPr/>
          <p:nvPr/>
        </p:nvSpPr>
        <p:spPr>
          <a:xfrm>
            <a:off x="3082412" y="4011560"/>
            <a:ext cx="2728451" cy="1224116"/>
          </a:xfrm>
          <a:prstGeom prst="wedgeRoundRectCallout">
            <a:avLst>
              <a:gd name="adj1" fmla="val 98950"/>
              <a:gd name="adj2" fmla="val 516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chemeClr val="tx1"/>
                </a:solidFill>
              </a:rPr>
              <a:t>I can’t run very fast.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images.clipartpanda.com/happy-boy-clipart-boy_-_happy_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484" y="4194474"/>
            <a:ext cx="1552472" cy="244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7370" y="283644"/>
            <a:ext cx="6152396" cy="1325563"/>
          </a:xfrm>
        </p:spPr>
        <p:txBody>
          <a:bodyPr/>
          <a:lstStyle/>
          <a:p>
            <a:r>
              <a:rPr lang="en-US" altLang="zh-CN" dirty="0" smtClean="0"/>
              <a:t>Can you do the </a:t>
            </a:r>
            <a:r>
              <a:rPr lang="en-US" altLang="zh-CN" dirty="0" err="1" smtClean="0"/>
              <a:t>Maths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7226280" imgH="4454640"/>
        </mc:Choice>
        <mc:Fallback>
          <p:control name="ShockwaveFlash1" r:id="rId2" imgW="7226280" imgH="4454640">
            <p:pic>
              <p:nvPicPr>
                <p:cNvPr id="3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3600" y="1841500"/>
                  <a:ext cx="7226300" cy="4445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/>
          <a:stretch>
            <a:fillRect/>
          </a:stretch>
        </p:blipFill>
        <p:spPr bwMode="auto">
          <a:xfrm>
            <a:off x="183996" y="81481"/>
            <a:ext cx="8579759" cy="65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733330" y="1068309"/>
            <a:ext cx="1656785" cy="534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113699" y="967212"/>
            <a:ext cx="1656785" cy="534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092451" y="4252111"/>
            <a:ext cx="1656785" cy="534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411" y="0"/>
            <a:ext cx="8972550" cy="1325563"/>
          </a:xfrm>
        </p:spPr>
        <p:txBody>
          <a:bodyPr/>
          <a:lstStyle/>
          <a:p>
            <a:r>
              <a:rPr lang="en-US" altLang="zh-CN" dirty="0" smtClean="0"/>
              <a:t>Can the little girl do the </a:t>
            </a:r>
            <a:r>
              <a:rPr lang="en-US" altLang="zh-CN" dirty="0" err="1" smtClean="0"/>
              <a:t>Maths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1903" t="22177" r="22108" b="15833"/>
          <a:stretch>
            <a:fillRect/>
          </a:stretch>
        </p:blipFill>
        <p:spPr bwMode="auto">
          <a:xfrm>
            <a:off x="628650" y="1825625"/>
            <a:ext cx="7842287" cy="48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/>
          <p:nvPr/>
        </p:nvSpPr>
        <p:spPr>
          <a:xfrm>
            <a:off x="525411" y="726689"/>
            <a:ext cx="8972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Who’s going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help her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9764" y="2362953"/>
            <a:ext cx="2294628" cy="177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4986" y="0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The parrot is  _______.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ShockwaveFlash1" r:id="rId2" imgW="7237440" imgH="4224240"/>
        </mc:Choice>
        <mc:Fallback>
          <p:control name="ShockwaveFlash1" r:id="rId2" imgW="7237440" imgH="4224240">
            <p:pic>
              <p:nvPicPr>
                <p:cNvPr id="4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4986" y="1816698"/>
                  <a:ext cx="7238811" cy="4224338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/>
          <a:srcRect l="27783" t="20060" r="28803" b="28730"/>
          <a:stretch>
            <a:fillRect/>
          </a:stretch>
        </p:blipFill>
        <p:spPr bwMode="auto">
          <a:xfrm>
            <a:off x="3250741" y="2949677"/>
            <a:ext cx="5893259" cy="39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5-A2-1-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6284" y="1265334"/>
            <a:ext cx="850710" cy="850710"/>
          </a:xfr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/>
          <a:srcRect l="28224" t="19556" r="26794" b="26042"/>
          <a:stretch>
            <a:fillRect/>
          </a:stretch>
        </p:blipFill>
        <p:spPr bwMode="auto">
          <a:xfrm>
            <a:off x="0" y="176981"/>
            <a:ext cx="5852652" cy="397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云形 5"/>
          <p:cNvSpPr/>
          <p:nvPr/>
        </p:nvSpPr>
        <p:spPr>
          <a:xfrm>
            <a:off x="6916994" y="5383161"/>
            <a:ext cx="1179871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" name="P5-A2-1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0729" y="5272852"/>
            <a:ext cx="901880" cy="90188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411669" y="2539876"/>
            <a:ext cx="2685432" cy="534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l="23136" t="14214" r="22229" b="16230"/>
          <a:stretch>
            <a:fillRect/>
          </a:stretch>
        </p:blipFill>
        <p:spPr bwMode="auto">
          <a:xfrm>
            <a:off x="884903" y="1027907"/>
            <a:ext cx="7108723" cy="50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5-A2-1-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8209" y="2011090"/>
            <a:ext cx="891654" cy="891654"/>
          </a:xfrm>
        </p:spPr>
      </p:pic>
      <p:sp>
        <p:nvSpPr>
          <p:cNvPr id="6" name="云形 5"/>
          <p:cNvSpPr/>
          <p:nvPr/>
        </p:nvSpPr>
        <p:spPr>
          <a:xfrm>
            <a:off x="2243076" y="4401402"/>
            <a:ext cx="1946787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 l="22723" t="14375" r="22108" b="16250"/>
          <a:stretch>
            <a:fillRect/>
          </a:stretch>
        </p:blipFill>
        <p:spPr bwMode="auto">
          <a:xfrm>
            <a:off x="980276" y="771341"/>
            <a:ext cx="7178040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云形 4"/>
          <p:cNvSpPr/>
          <p:nvPr/>
        </p:nvSpPr>
        <p:spPr>
          <a:xfrm>
            <a:off x="3628103" y="1474839"/>
            <a:ext cx="870155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5-A2-1-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5580" y="1077570"/>
            <a:ext cx="785413" cy="785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291</Words>
  <Application>Microsoft Office PowerPoint</Application>
  <PresentationFormat>全屏显示(4:3)</PresentationFormat>
  <Paragraphs>90</Paragraphs>
  <Slides>27</Slides>
  <Notes>0</Notes>
  <HiddenSlides>0</HiddenSlides>
  <MMClips>10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Office 主题</vt:lpstr>
      <vt:lpstr>Module 1 Unit 2 I’m going to help her. </vt:lpstr>
      <vt:lpstr>PowerPoint 演示文稿</vt:lpstr>
      <vt:lpstr>Can you do the Maths?</vt:lpstr>
      <vt:lpstr>PowerPoint 演示文稿</vt:lpstr>
      <vt:lpstr>Can the little girl do the Maths?</vt:lpstr>
      <vt:lpstr>The parrot is  _______.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Can you do the Maths?</vt:lpstr>
      <vt:lpstr>Reorder the sentences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Ways to introduce others</vt:lpstr>
      <vt:lpstr>Adjectives to describe people</vt:lpstr>
      <vt:lpstr>The special me!</vt:lpstr>
      <vt:lpstr>Can you remember me?</vt:lpstr>
      <vt:lpstr>Who’s going to help me?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Unit 1 She’s very nice. </dc:title>
  <dc:creator>May</dc:creator>
  <cp:lastModifiedBy>candy</cp:lastModifiedBy>
  <cp:revision>38</cp:revision>
  <dcterms:created xsi:type="dcterms:W3CDTF">2017-02-12T12:50:00Z</dcterms:created>
  <dcterms:modified xsi:type="dcterms:W3CDTF">2019-02-27T08:10:06Z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