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mp3" ContentType="audio/m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3" r:id="rId3"/>
    <p:sldId id="272" r:id="rId4"/>
    <p:sldId id="294" r:id="rId5"/>
    <p:sldId id="273" r:id="rId6"/>
    <p:sldId id="274" r:id="rId7"/>
    <p:sldId id="275" r:id="rId8"/>
    <p:sldId id="276" r:id="rId9"/>
    <p:sldId id="277" r:id="rId10"/>
    <p:sldId id="278" r:id="rId11"/>
    <p:sldId id="270" r:id="rId12"/>
    <p:sldId id="271" r:id="rId13"/>
    <p:sldId id="279" r:id="rId14"/>
    <p:sldId id="290" r:id="rId15"/>
    <p:sldId id="295" r:id="rId16"/>
    <p:sldId id="280" r:id="rId17"/>
    <p:sldId id="292" r:id="rId18"/>
    <p:sldId id="291" r:id="rId19"/>
    <p:sldId id="281" r:id="rId20"/>
    <p:sldId id="282" r:id="rId21"/>
    <p:sldId id="283" r:id="rId22"/>
    <p:sldId id="284" r:id="rId23"/>
    <p:sldId id="286" r:id="rId24"/>
    <p:sldId id="287" r:id="rId25"/>
    <p:sldId id="288" r:id="rId26"/>
    <p:sldId id="285" r:id="rId27"/>
    <p:sldId id="289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0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2713B-9D16-431A-8818-814BAAE2D43B}" type="datetimeFigureOut">
              <a:rPr lang="zh-CN" altLang="en-US" smtClean="0"/>
              <a:t>2019/2/27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80AD8-9018-4E60-B7E5-25B96BA94C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7.mp3"/><Relationship Id="rId7" Type="http://schemas.openxmlformats.org/officeDocument/2006/relationships/image" Target="../media/image2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0.mp3"/><Relationship Id="rId7" Type="http://schemas.openxmlformats.org/officeDocument/2006/relationships/image" Target="../media/image27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3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028"/>
            <a:ext cx="9144000" cy="62958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879054"/>
            <a:ext cx="9144000" cy="3261816"/>
          </a:xfrm>
          <a:solidFill>
            <a:schemeClr val="bg1">
              <a:alpha val="85000"/>
            </a:schemeClr>
          </a:solidFill>
        </p:spPr>
        <p:txBody>
          <a:bodyPr>
            <a:normAutofit/>
          </a:bodyPr>
          <a:lstStyle/>
          <a:p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Module 1 Unit 2</a:t>
            </a:r>
            <a:b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  <a:t>I’m going to help her.</a:t>
            </a:r>
            <a:br>
              <a:rPr lang="en-US" altLang="zh-CN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/>
          <a:srcRect l="22958" t="13125" r="23982" b="16875"/>
          <a:stretch>
            <a:fillRect/>
          </a:stretch>
        </p:blipFill>
        <p:spPr bwMode="auto">
          <a:xfrm>
            <a:off x="1099247" y="635655"/>
            <a:ext cx="6903720" cy="512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云形 4"/>
          <p:cNvSpPr/>
          <p:nvPr/>
        </p:nvSpPr>
        <p:spPr>
          <a:xfrm>
            <a:off x="2816943" y="1194619"/>
            <a:ext cx="648928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云形 5"/>
          <p:cNvSpPr/>
          <p:nvPr/>
        </p:nvSpPr>
        <p:spPr>
          <a:xfrm>
            <a:off x="4159047" y="1150374"/>
            <a:ext cx="1032386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5-A2-2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9833" y="773226"/>
            <a:ext cx="1314734" cy="131473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6"/>
          <a:srcRect l="25417" t="13958" r="23748" b="18750"/>
          <a:stretch>
            <a:fillRect/>
          </a:stretch>
        </p:blipFill>
        <p:spPr bwMode="auto">
          <a:xfrm>
            <a:off x="0" y="0"/>
            <a:ext cx="6614160" cy="492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7"/>
          <a:srcRect l="25629" t="11794" r="23249" b="17036"/>
          <a:stretch>
            <a:fillRect/>
          </a:stretch>
        </p:blipFill>
        <p:spPr bwMode="auto">
          <a:xfrm>
            <a:off x="2492478" y="1651820"/>
            <a:ext cx="6651522" cy="520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云形 6"/>
          <p:cNvSpPr/>
          <p:nvPr/>
        </p:nvSpPr>
        <p:spPr>
          <a:xfrm>
            <a:off x="4645742" y="2418736"/>
            <a:ext cx="1179871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2" name="P5-A2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08472" y="176283"/>
            <a:ext cx="809767" cy="809767"/>
          </a:xfrm>
          <a:prstGeom prst="rect">
            <a:avLst/>
          </a:prstGeom>
        </p:spPr>
      </p:pic>
      <p:pic>
        <p:nvPicPr>
          <p:cNvPr id="3" name="P5-A2-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78388" y="4106838"/>
            <a:ext cx="987187" cy="987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/>
          <a:srcRect l="24012" t="14583" r="23280" b="17708"/>
          <a:stretch>
            <a:fillRect/>
          </a:stretch>
        </p:blipFill>
        <p:spPr bwMode="auto">
          <a:xfrm>
            <a:off x="808703" y="668594"/>
            <a:ext cx="6858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云形 4"/>
          <p:cNvSpPr/>
          <p:nvPr/>
        </p:nvSpPr>
        <p:spPr>
          <a:xfrm>
            <a:off x="1784555" y="1401097"/>
            <a:ext cx="1460090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5-A2-5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51016" y="1193719"/>
            <a:ext cx="993939" cy="99393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6"/>
          <a:srcRect l="27994" t="13542" r="23397" b="17292"/>
          <a:stretch>
            <a:fillRect/>
          </a:stretch>
        </p:blipFill>
        <p:spPr bwMode="auto">
          <a:xfrm>
            <a:off x="235483" y="0"/>
            <a:ext cx="6324600" cy="505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7"/>
          <a:srcRect l="27896" t="14012" r="22796" b="18044"/>
          <a:stretch>
            <a:fillRect/>
          </a:stretch>
        </p:blipFill>
        <p:spPr bwMode="auto">
          <a:xfrm>
            <a:off x="2728452" y="1887794"/>
            <a:ext cx="6415548" cy="497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云形 5"/>
          <p:cNvSpPr/>
          <p:nvPr/>
        </p:nvSpPr>
        <p:spPr>
          <a:xfrm>
            <a:off x="1887794" y="545690"/>
            <a:ext cx="1696064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5-A2-6-1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50474" y="168021"/>
            <a:ext cx="1205552" cy="1205552"/>
          </a:xfrm>
        </p:spPr>
      </p:pic>
      <p:pic>
        <p:nvPicPr>
          <p:cNvPr id="8" name="P5-A2-6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53250" y="3440300"/>
            <a:ext cx="932597" cy="9325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23582" y="805218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help</a:t>
            </a:r>
            <a:r>
              <a:rPr lang="en-US" altLang="zh-CN" sz="4800" dirty="0" smtClean="0">
                <a:solidFill>
                  <a:srgbClr val="FF0000"/>
                </a:solidFill>
              </a:rPr>
              <a:t>ful</a:t>
            </a:r>
            <a:r>
              <a:rPr lang="en-US" altLang="zh-CN" sz="4800" dirty="0" smtClean="0"/>
              <a:t> </a:t>
            </a:r>
            <a:endParaRPr lang="zh-CN" altLang="en-US" sz="48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12" y="2101755"/>
            <a:ext cx="3771888" cy="25067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800" y="201962"/>
            <a:ext cx="3603009" cy="32055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799" y="3590681"/>
            <a:ext cx="3162015" cy="3140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97370" y="283644"/>
            <a:ext cx="6152396" cy="1325563"/>
          </a:xfrm>
        </p:spPr>
        <p:txBody>
          <a:bodyPr/>
          <a:lstStyle/>
          <a:p>
            <a:r>
              <a:rPr lang="en-US" altLang="zh-CN" dirty="0" smtClean="0"/>
              <a:t>Can you do the </a:t>
            </a:r>
            <a:r>
              <a:rPr lang="en-US" altLang="zh-CN" dirty="0" err="1" smtClean="0"/>
              <a:t>Maths</a:t>
            </a:r>
            <a:r>
              <a:rPr lang="en-US" altLang="zh-CN" dirty="0" smtClean="0"/>
              <a:t>?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7226280" imgH="4454640"/>
        </mc:Choice>
        <mc:Fallback>
          <p:control name="ShockwaveFlash1" r:id="rId2" imgW="7226280" imgH="4454640">
            <p:pic>
              <p:nvPicPr>
                <p:cNvPr id="3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63600" y="1841500"/>
                  <a:ext cx="7226300" cy="44450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09363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Reorder the sentences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CN" sz="3600" dirty="0" smtClean="0"/>
              <a:t>(    ) What’s ten plus ten?</a:t>
            </a:r>
          </a:p>
          <a:p>
            <a:pPr>
              <a:buNone/>
            </a:pPr>
            <a:r>
              <a:rPr lang="en-US" altLang="zh-CN" sz="3600" dirty="0" smtClean="0"/>
              <a:t>(    ) It’s twenty-one. Thank you Parrot.</a:t>
            </a:r>
          </a:p>
          <a:p>
            <a:pPr>
              <a:buNone/>
            </a:pPr>
            <a:r>
              <a:rPr lang="en-US" altLang="zh-CN" sz="3600" dirty="0" smtClean="0"/>
              <a:t>(    ) This little girl can’t do her </a:t>
            </a:r>
            <a:r>
              <a:rPr lang="en-US" altLang="zh-CN" sz="3600" dirty="0" err="1" smtClean="0"/>
              <a:t>Maths</a:t>
            </a:r>
            <a:r>
              <a:rPr lang="en-US" altLang="zh-CN" sz="3600" dirty="0" smtClean="0"/>
              <a:t>.</a:t>
            </a:r>
          </a:p>
          <a:p>
            <a:pPr>
              <a:buNone/>
            </a:pPr>
            <a:r>
              <a:rPr lang="en-US" altLang="zh-CN" sz="3600" dirty="0" smtClean="0"/>
              <a:t>(    ) Twenty.</a:t>
            </a:r>
          </a:p>
          <a:p>
            <a:pPr>
              <a:buNone/>
            </a:pPr>
            <a:r>
              <a:rPr lang="en-US" altLang="zh-CN" sz="3600" dirty="0" smtClean="0"/>
              <a:t>(    ) And one more?</a:t>
            </a:r>
          </a:p>
          <a:p>
            <a:pPr>
              <a:buNone/>
            </a:pPr>
            <a:r>
              <a:rPr lang="en-US" altLang="zh-CN" sz="3600" dirty="0" smtClean="0"/>
              <a:t>(    ) I’m going to help her.</a:t>
            </a:r>
            <a:endParaRPr lang="zh-CN" altLang="en-US" sz="3600" dirty="0"/>
          </a:p>
        </p:txBody>
      </p:sp>
      <p:sp>
        <p:nvSpPr>
          <p:cNvPr id="4" name="文本框 3"/>
          <p:cNvSpPr txBox="1"/>
          <p:nvPr/>
        </p:nvSpPr>
        <p:spPr>
          <a:xfrm>
            <a:off x="887104" y="3057099"/>
            <a:ext cx="464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1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87104" y="4910954"/>
            <a:ext cx="464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2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7104" y="1690689"/>
            <a:ext cx="464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3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7104" y="3644945"/>
            <a:ext cx="464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4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87104" y="4291276"/>
            <a:ext cx="464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5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59808" y="2412376"/>
            <a:ext cx="464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6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23582" y="805218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plus</a:t>
            </a:r>
            <a:endParaRPr lang="zh-CN" altLang="en-US" sz="4800" dirty="0"/>
          </a:p>
        </p:txBody>
      </p:sp>
      <p:sp>
        <p:nvSpPr>
          <p:cNvPr id="5" name="文本框 4"/>
          <p:cNvSpPr txBox="1"/>
          <p:nvPr/>
        </p:nvSpPr>
        <p:spPr>
          <a:xfrm>
            <a:off x="1023582" y="1861403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and</a:t>
            </a:r>
            <a:endParaRPr lang="zh-CN" altLang="en-US" sz="4800" dirty="0"/>
          </a:p>
        </p:txBody>
      </p:sp>
      <p:sp>
        <p:nvSpPr>
          <p:cNvPr id="6" name="文本框 5"/>
          <p:cNvSpPr txBox="1"/>
          <p:nvPr/>
        </p:nvSpPr>
        <p:spPr>
          <a:xfrm>
            <a:off x="1023582" y="3018430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minus</a:t>
            </a:r>
            <a:endParaRPr lang="zh-CN" altLang="en-US" sz="4800" dirty="0"/>
          </a:p>
        </p:txBody>
      </p:sp>
      <p:sp>
        <p:nvSpPr>
          <p:cNvPr id="7" name="文本框 6"/>
          <p:cNvSpPr txBox="1"/>
          <p:nvPr/>
        </p:nvSpPr>
        <p:spPr>
          <a:xfrm>
            <a:off x="2442950" y="712884"/>
            <a:ext cx="1692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FF0000"/>
                </a:solidFill>
              </a:rPr>
              <a:t>+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42950" y="1728547"/>
            <a:ext cx="1692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FF0000"/>
                </a:solidFill>
              </a:rPr>
              <a:t>+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20621" y="2903689"/>
            <a:ext cx="1692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smtClean="0">
                <a:solidFill>
                  <a:srgbClr val="FF0000"/>
                </a:solidFill>
              </a:rPr>
              <a:t>-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21123" y="1119944"/>
            <a:ext cx="5036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What’s ten </a:t>
            </a:r>
            <a:r>
              <a:rPr lang="en-US" altLang="zh-CN" sz="4000" dirty="0" smtClean="0">
                <a:solidFill>
                  <a:srgbClr val="FF0000"/>
                </a:solidFill>
              </a:rPr>
              <a:t>plus</a:t>
            </a:r>
            <a:r>
              <a:rPr lang="en-US" altLang="zh-CN" sz="4000" dirty="0" smtClean="0"/>
              <a:t> ten?</a:t>
            </a:r>
          </a:p>
          <a:p>
            <a:r>
              <a:rPr lang="en-US" altLang="zh-CN" sz="4000" dirty="0" smtClean="0"/>
              <a:t>=What’s ten </a:t>
            </a:r>
            <a:r>
              <a:rPr lang="en-US" altLang="zh-CN" sz="4000" dirty="0" smtClean="0">
                <a:solidFill>
                  <a:srgbClr val="FF0000"/>
                </a:solidFill>
              </a:rPr>
              <a:t>and</a:t>
            </a:r>
            <a:r>
              <a:rPr lang="en-US" altLang="zh-CN" sz="4000" dirty="0" smtClean="0"/>
              <a:t> ten?</a:t>
            </a:r>
            <a:endParaRPr lang="zh-CN" altLang="en-US" sz="4000" dirty="0"/>
          </a:p>
        </p:txBody>
      </p:sp>
      <p:sp>
        <p:nvSpPr>
          <p:cNvPr id="11" name="文本框 10"/>
          <p:cNvSpPr txBox="1"/>
          <p:nvPr/>
        </p:nvSpPr>
        <p:spPr>
          <a:xfrm>
            <a:off x="696036" y="4034093"/>
            <a:ext cx="6318913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4000" dirty="0" smtClean="0"/>
              <a:t>Can you say them?</a:t>
            </a:r>
          </a:p>
          <a:p>
            <a:r>
              <a:rPr lang="en-US" altLang="zh-CN" sz="4000" dirty="0" smtClean="0"/>
              <a:t>1+2+3=?</a:t>
            </a:r>
          </a:p>
          <a:p>
            <a:r>
              <a:rPr lang="en-US" altLang="zh-CN" sz="4000" dirty="0" smtClean="0"/>
              <a:t>33-5+6=?</a:t>
            </a:r>
          </a:p>
          <a:p>
            <a:r>
              <a:rPr lang="en-US" altLang="zh-CN" sz="4000" dirty="0" smtClean="0"/>
              <a:t>12+7-8=?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09433" y="805217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 smtClean="0"/>
              <a:t>M</a:t>
            </a:r>
            <a:r>
              <a:rPr lang="en-US" altLang="zh-CN" sz="4800" dirty="0" err="1" smtClean="0">
                <a:solidFill>
                  <a:srgbClr val="FF0000"/>
                </a:solidFill>
              </a:rPr>
              <a:t>a</a:t>
            </a:r>
            <a:r>
              <a:rPr lang="en-US" altLang="zh-CN" sz="4800" dirty="0" err="1" smtClean="0"/>
              <a:t>ths</a:t>
            </a:r>
            <a:endParaRPr lang="zh-CN" altLang="en-US" sz="4800" dirty="0"/>
          </a:p>
        </p:txBody>
      </p:sp>
      <p:sp>
        <p:nvSpPr>
          <p:cNvPr id="3" name="文本框 2"/>
          <p:cNvSpPr txBox="1"/>
          <p:nvPr/>
        </p:nvSpPr>
        <p:spPr>
          <a:xfrm>
            <a:off x="409433" y="2853836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Chin</a:t>
            </a:r>
            <a:r>
              <a:rPr lang="en-US" altLang="zh-CN" sz="4800" dirty="0" smtClean="0">
                <a:solidFill>
                  <a:srgbClr val="FF0000"/>
                </a:solidFill>
              </a:rPr>
              <a:t>e</a:t>
            </a:r>
            <a:r>
              <a:rPr lang="en-US" altLang="zh-CN" sz="4800" dirty="0" smtClean="0"/>
              <a:t>s</a:t>
            </a:r>
            <a:r>
              <a:rPr lang="en-US" altLang="zh-CN" sz="4800" dirty="0" smtClean="0">
                <a:solidFill>
                  <a:srgbClr val="FF0000"/>
                </a:solidFill>
              </a:rPr>
              <a:t>e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9433" y="5019336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Sc</a:t>
            </a:r>
            <a:r>
              <a:rPr lang="en-US" altLang="zh-CN" sz="4800" dirty="0" smtClean="0">
                <a:solidFill>
                  <a:srgbClr val="FF0000"/>
                </a:solidFill>
              </a:rPr>
              <a:t>ie</a:t>
            </a:r>
            <a:r>
              <a:rPr lang="en-US" altLang="zh-CN" sz="4800" dirty="0" smtClean="0"/>
              <a:t>nce</a:t>
            </a:r>
            <a:endParaRPr lang="zh-CN" altLang="en-US" sz="4800" dirty="0"/>
          </a:p>
        </p:txBody>
      </p:sp>
      <p:sp>
        <p:nvSpPr>
          <p:cNvPr id="6" name="文本框 5"/>
          <p:cNvSpPr txBox="1"/>
          <p:nvPr/>
        </p:nvSpPr>
        <p:spPr>
          <a:xfrm>
            <a:off x="4546980" y="3029972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FF0000"/>
                </a:solidFill>
              </a:rPr>
              <a:t>E</a:t>
            </a:r>
            <a:r>
              <a:rPr lang="en-US" altLang="zh-CN" sz="4800" dirty="0" smtClean="0"/>
              <a:t>ngl</a:t>
            </a:r>
            <a:r>
              <a:rPr lang="en-US" altLang="zh-CN" sz="4800" dirty="0" smtClean="0">
                <a:solidFill>
                  <a:srgbClr val="FF0000"/>
                </a:solidFill>
              </a:rPr>
              <a:t>i</a:t>
            </a:r>
            <a:r>
              <a:rPr lang="en-US" altLang="zh-CN" sz="4800" dirty="0" smtClean="0"/>
              <a:t>sh</a:t>
            </a:r>
            <a:endParaRPr lang="zh-CN" altLang="en-US" sz="4800" dirty="0"/>
          </a:p>
        </p:txBody>
      </p:sp>
      <p:sp>
        <p:nvSpPr>
          <p:cNvPr id="8" name="文本框 7"/>
          <p:cNvSpPr txBox="1"/>
          <p:nvPr/>
        </p:nvSpPr>
        <p:spPr>
          <a:xfrm>
            <a:off x="4546980" y="864472"/>
            <a:ext cx="3794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/>
              <a:t>M</a:t>
            </a:r>
            <a:r>
              <a:rPr lang="en-US" altLang="zh-CN" sz="4800" dirty="0" smtClean="0">
                <a:solidFill>
                  <a:srgbClr val="FF0000"/>
                </a:solidFill>
              </a:rPr>
              <a:t>u</a:t>
            </a:r>
            <a:r>
              <a:rPr lang="en-US" altLang="zh-CN" sz="4800" dirty="0" smtClean="0"/>
              <a:t>s</a:t>
            </a:r>
            <a:r>
              <a:rPr lang="en-US" altLang="zh-CN" sz="4800" dirty="0" smtClean="0">
                <a:solidFill>
                  <a:srgbClr val="FF0000"/>
                </a:solidFill>
              </a:rPr>
              <a:t>i</a:t>
            </a:r>
            <a:r>
              <a:rPr lang="en-US" altLang="zh-CN" sz="4800" dirty="0" smtClean="0"/>
              <a:t>c</a:t>
            </a:r>
            <a:endParaRPr lang="zh-CN" altLang="en-US" sz="48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72" y="277216"/>
            <a:ext cx="1414785" cy="15476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21" y="2258494"/>
            <a:ext cx="1076336" cy="154295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646" y="4605543"/>
            <a:ext cx="1238886" cy="173909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920" y="2788086"/>
            <a:ext cx="1554138" cy="155413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5"/>
          <a:stretch>
            <a:fillRect/>
          </a:stretch>
        </p:blipFill>
        <p:spPr>
          <a:xfrm>
            <a:off x="6587604" y="682657"/>
            <a:ext cx="2187512" cy="119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5072" t="8585" b="7479"/>
          <a:stretch>
            <a:fillRect/>
          </a:stretch>
        </p:blipFill>
        <p:spPr>
          <a:xfrm>
            <a:off x="191067" y="1006571"/>
            <a:ext cx="4016329" cy="427511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330226" y="1907095"/>
            <a:ext cx="4813774" cy="283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A: This … can’t …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I’m going to…It’s…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B: Oh! Thank you, …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65" y="135346"/>
            <a:ext cx="1558516" cy="203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65" y="2598344"/>
            <a:ext cx="1724564" cy="169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329" y="326546"/>
            <a:ext cx="1575217" cy="165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53" y="4644427"/>
            <a:ext cx="1759904" cy="201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476" y="2408103"/>
            <a:ext cx="1648019" cy="207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4"/>
          <p:cNvGrpSpPr>
            <a:grpSpLocks/>
          </p:cNvGrpSpPr>
          <p:nvPr/>
        </p:nvGrpSpPr>
        <p:grpSpPr bwMode="auto">
          <a:xfrm>
            <a:off x="2470476" y="4644427"/>
            <a:ext cx="1406111" cy="1797937"/>
            <a:chOff x="1043608" y="1484313"/>
            <a:chExt cx="3606180" cy="4389446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450" y="1484313"/>
              <a:ext cx="3462338" cy="4249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5589240"/>
              <a:ext cx="1296144" cy="284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449" y="-32595"/>
            <a:ext cx="2110652" cy="244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359" y="2441412"/>
            <a:ext cx="1588808" cy="214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494" y="4754058"/>
            <a:ext cx="1262538" cy="179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27" y="2195556"/>
            <a:ext cx="2850427" cy="249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844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653" y="1027908"/>
            <a:ext cx="3769022" cy="372151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112573" y="1457504"/>
            <a:ext cx="4813774" cy="283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A: This … can’t …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I’m going to…It’s…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B: Oh! Thank you, …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777" y="1154800"/>
            <a:ext cx="4011589" cy="426336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330226" y="1907095"/>
            <a:ext cx="4813774" cy="283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A: This … can’t …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I’m going to…It’s…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B: Oh! Thank you, …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2285"/>
          <a:stretch>
            <a:fillRect/>
          </a:stretch>
        </p:blipFill>
        <p:spPr>
          <a:xfrm>
            <a:off x="214455" y="1191680"/>
            <a:ext cx="4091603" cy="40217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330226" y="1907095"/>
            <a:ext cx="4813774" cy="283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A: This … can’t …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I’m going to…It’s…</a:t>
            </a:r>
          </a:p>
          <a:p>
            <a:endParaRPr lang="en-US" altLang="zh-C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B: Oh! Thank you, …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217" y="358516"/>
            <a:ext cx="2494497" cy="6358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0379" y="232391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Ways to introduce others</a:t>
            </a:r>
            <a:endParaRPr lang="zh-CN" altLang="en-US" dirty="0"/>
          </a:p>
        </p:txBody>
      </p:sp>
      <p:sp>
        <p:nvSpPr>
          <p:cNvPr id="4" name="椭圆 3"/>
          <p:cNvSpPr/>
          <p:nvPr/>
        </p:nvSpPr>
        <p:spPr>
          <a:xfrm>
            <a:off x="3027135" y="2861187"/>
            <a:ext cx="2724736" cy="12093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/>
              <a:t>Introduce others </a:t>
            </a:r>
            <a:endParaRPr lang="zh-CN" altLang="en-US" sz="3200" b="1" dirty="0"/>
          </a:p>
        </p:txBody>
      </p:sp>
      <p:cxnSp>
        <p:nvCxnSpPr>
          <p:cNvPr id="6" name="直接连接符 5"/>
          <p:cNvCxnSpPr>
            <a:endCxn id="4" idx="2"/>
          </p:cNvCxnSpPr>
          <p:nvPr/>
        </p:nvCxnSpPr>
        <p:spPr>
          <a:xfrm>
            <a:off x="2448232" y="3200400"/>
            <a:ext cx="578903" cy="265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6195" y="2433484"/>
            <a:ext cx="2227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This is…</a:t>
            </a:r>
          </a:p>
          <a:p>
            <a:r>
              <a:rPr lang="en-US" altLang="zh-CN" sz="3200" dirty="0" smtClean="0"/>
              <a:t>These are…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878038" y="1597742"/>
            <a:ext cx="2805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I’ve got…</a:t>
            </a:r>
            <a:endParaRPr lang="zh-CN" alt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5868659" y="2364657"/>
            <a:ext cx="327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/>
              <a:t>He/She</a:t>
            </a:r>
            <a:r>
              <a:rPr lang="en-US" altLang="zh-CN" sz="3200" dirty="0" smtClean="0"/>
              <a:t> always…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5621238" y="4163961"/>
            <a:ext cx="2805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But he/she is…</a:t>
            </a:r>
            <a:endParaRPr lang="zh-CN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423728" y="5196349"/>
            <a:ext cx="28050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He/she can…</a:t>
            </a:r>
          </a:p>
          <a:p>
            <a:r>
              <a:rPr lang="en-US" altLang="zh-CN" sz="3200" dirty="0" smtClean="0"/>
              <a:t>He/she can’t…</a:t>
            </a:r>
            <a:endParaRPr lang="zh-CN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385562" y="4547419"/>
            <a:ext cx="2805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He/she is…</a:t>
            </a:r>
            <a:endParaRPr lang="zh-CN" altLang="en-US" sz="3200" dirty="0"/>
          </a:p>
        </p:txBody>
      </p:sp>
      <p:cxnSp>
        <p:nvCxnSpPr>
          <p:cNvPr id="13" name="直接连接符 12"/>
          <p:cNvCxnSpPr/>
          <p:nvPr/>
        </p:nvCxnSpPr>
        <p:spPr>
          <a:xfrm rot="16200000" flipH="1">
            <a:off x="3650225" y="2440861"/>
            <a:ext cx="766918" cy="191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9" idx="1"/>
            <a:endCxn id="4" idx="7"/>
          </p:cNvCxnSpPr>
          <p:nvPr/>
        </p:nvCxnSpPr>
        <p:spPr>
          <a:xfrm rot="10800000" flipV="1">
            <a:off x="5352843" y="2657045"/>
            <a:ext cx="515817" cy="381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endCxn id="4" idx="3"/>
          </p:cNvCxnSpPr>
          <p:nvPr/>
        </p:nvCxnSpPr>
        <p:spPr>
          <a:xfrm flipV="1">
            <a:off x="2521974" y="3893447"/>
            <a:ext cx="904190" cy="855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endCxn id="4" idx="4"/>
          </p:cNvCxnSpPr>
          <p:nvPr/>
        </p:nvCxnSpPr>
        <p:spPr>
          <a:xfrm rot="16200000" flipV="1">
            <a:off x="3942436" y="4517622"/>
            <a:ext cx="1120878" cy="226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>
            <a:stCxn id="10" idx="1"/>
            <a:endCxn id="4" idx="5"/>
          </p:cNvCxnSpPr>
          <p:nvPr/>
        </p:nvCxnSpPr>
        <p:spPr>
          <a:xfrm rot="10800000">
            <a:off x="5352842" y="3893447"/>
            <a:ext cx="268396" cy="562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943053" cy="1325563"/>
          </a:xfrm>
        </p:spPr>
        <p:txBody>
          <a:bodyPr/>
          <a:lstStyle/>
          <a:p>
            <a:r>
              <a:rPr lang="en-US" altLang="zh-CN" dirty="0" smtClean="0"/>
              <a:t>Adjectives to describe people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altLang="zh-CN" sz="4000" dirty="0" smtClean="0">
                <a:solidFill>
                  <a:srgbClr val="FF0000"/>
                </a:solidFill>
              </a:rPr>
              <a:t>ni</a:t>
            </a:r>
            <a:r>
              <a:rPr lang="en-US" altLang="zh-CN" sz="4000" dirty="0" smtClean="0"/>
              <a:t>c</a:t>
            </a:r>
            <a:r>
              <a:rPr lang="en-US" altLang="zh-CN" sz="4000" dirty="0" smtClean="0">
                <a:solidFill>
                  <a:srgbClr val="FF0000"/>
                </a:solidFill>
              </a:rPr>
              <a:t>e           </a:t>
            </a:r>
            <a:r>
              <a:rPr lang="zh-CN" altLang="en-US" sz="4000" dirty="0" smtClean="0"/>
              <a:t>有好的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h</a:t>
            </a:r>
            <a:r>
              <a:rPr lang="en-US" altLang="zh-CN" sz="4000" dirty="0" smtClean="0">
                <a:solidFill>
                  <a:srgbClr val="FF0000"/>
                </a:solidFill>
              </a:rPr>
              <a:t>e</a:t>
            </a:r>
            <a:r>
              <a:rPr lang="en-US" altLang="zh-CN" sz="4000" dirty="0" smtClean="0"/>
              <a:t>lpf</a:t>
            </a:r>
            <a:r>
              <a:rPr lang="en-US" altLang="zh-CN" sz="4000" dirty="0" smtClean="0">
                <a:solidFill>
                  <a:srgbClr val="FF0000"/>
                </a:solidFill>
              </a:rPr>
              <a:t>ul      </a:t>
            </a:r>
            <a:r>
              <a:rPr lang="zh-CN" altLang="en-US" sz="4000" dirty="0" smtClean="0"/>
              <a:t>肯帮忙的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n</a:t>
            </a:r>
            <a:r>
              <a:rPr lang="en-US" altLang="zh-CN" sz="4000" dirty="0" smtClean="0">
                <a:solidFill>
                  <a:srgbClr val="FF0000"/>
                </a:solidFill>
              </a:rPr>
              <a:t>au</a:t>
            </a:r>
            <a:r>
              <a:rPr lang="en-US" altLang="zh-CN" sz="4000" dirty="0" smtClean="0"/>
              <a:t>ght</a:t>
            </a:r>
            <a:r>
              <a:rPr lang="en-US" altLang="zh-CN" sz="4000" dirty="0" smtClean="0">
                <a:solidFill>
                  <a:srgbClr val="FF0000"/>
                </a:solidFill>
              </a:rPr>
              <a:t>y     </a:t>
            </a:r>
            <a:r>
              <a:rPr lang="zh-CN" altLang="en-US" sz="4000" dirty="0" smtClean="0"/>
              <a:t>淘气的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qu</a:t>
            </a:r>
            <a:r>
              <a:rPr lang="en-US" altLang="zh-CN" sz="4000" dirty="0" smtClean="0">
                <a:solidFill>
                  <a:srgbClr val="FF0000"/>
                </a:solidFill>
              </a:rPr>
              <a:t>ie</a:t>
            </a:r>
            <a:r>
              <a:rPr lang="en-US" altLang="zh-CN" sz="4000" dirty="0" smtClean="0"/>
              <a:t>t          </a:t>
            </a:r>
            <a:r>
              <a:rPr lang="zh-CN" altLang="en-US" sz="4000" dirty="0" smtClean="0"/>
              <a:t>安静的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sh</a:t>
            </a:r>
            <a:r>
              <a:rPr lang="en-US" altLang="zh-CN" sz="4000" dirty="0" smtClean="0">
                <a:solidFill>
                  <a:srgbClr val="FF0000"/>
                </a:solidFill>
              </a:rPr>
              <a:t>y              </a:t>
            </a:r>
            <a:r>
              <a:rPr lang="zh-CN" altLang="en-US" sz="4000" dirty="0" smtClean="0"/>
              <a:t>害羞的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cl</a:t>
            </a:r>
            <a:r>
              <a:rPr lang="en-US" altLang="zh-CN" sz="4000" dirty="0" smtClean="0">
                <a:solidFill>
                  <a:srgbClr val="FF0000"/>
                </a:solidFill>
              </a:rPr>
              <a:t>e</a:t>
            </a:r>
            <a:r>
              <a:rPr lang="en-US" altLang="zh-CN" sz="4000" dirty="0" smtClean="0"/>
              <a:t>v</a:t>
            </a:r>
            <a:r>
              <a:rPr lang="en-US" altLang="zh-CN" sz="4000" dirty="0" smtClean="0">
                <a:solidFill>
                  <a:srgbClr val="FF0000"/>
                </a:solidFill>
              </a:rPr>
              <a:t>er          </a:t>
            </a:r>
            <a:r>
              <a:rPr lang="zh-CN" altLang="en-US" sz="4000" dirty="0" smtClean="0"/>
              <a:t>聪明的</a:t>
            </a:r>
            <a:endParaRPr lang="en-US" altLang="zh-CN" sz="4000" dirty="0" smtClean="0"/>
          </a:p>
          <a:p>
            <a:pPr>
              <a:buNone/>
            </a:pPr>
            <a:r>
              <a:rPr lang="en-US" altLang="zh-CN" sz="4000" dirty="0" smtClean="0"/>
              <a:t>…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special me!</a:t>
            </a:r>
            <a:endParaRPr lang="zh-CN" altLang="en-US" dirty="0"/>
          </a:p>
        </p:txBody>
      </p:sp>
      <p:sp>
        <p:nvSpPr>
          <p:cNvPr id="5" name="折角形 4"/>
          <p:cNvSpPr/>
          <p:nvPr/>
        </p:nvSpPr>
        <p:spPr>
          <a:xfrm>
            <a:off x="2993922" y="2050026"/>
            <a:ext cx="2197509" cy="1253613"/>
          </a:xfrm>
          <a:prstGeom prst="foldedCorne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dirty="0" smtClean="0"/>
              <a:t>clever</a:t>
            </a:r>
            <a:endParaRPr lang="zh-CN" altLang="en-US" sz="6000" dirty="0"/>
          </a:p>
        </p:txBody>
      </p:sp>
      <p:sp>
        <p:nvSpPr>
          <p:cNvPr id="6" name="圆角矩形标注 5"/>
          <p:cNvSpPr/>
          <p:nvPr/>
        </p:nvSpPr>
        <p:spPr>
          <a:xfrm>
            <a:off x="1902542" y="4144296"/>
            <a:ext cx="3392129" cy="1224116"/>
          </a:xfrm>
          <a:prstGeom prst="wedgeRoundRectCallout">
            <a:avLst>
              <a:gd name="adj1" fmla="val 98950"/>
              <a:gd name="adj2" fmla="val 5165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>
                <a:solidFill>
                  <a:schemeClr val="tx1"/>
                </a:solidFill>
              </a:rPr>
              <a:t>I’m clever.</a:t>
            </a:r>
            <a:endParaRPr lang="zh-CN" altLang="en-US" sz="4400" dirty="0">
              <a:solidFill>
                <a:schemeClr val="tx1"/>
              </a:solidFill>
            </a:endParaRPr>
          </a:p>
        </p:txBody>
      </p:sp>
      <p:pic>
        <p:nvPicPr>
          <p:cNvPr id="52226" name="Picture 2" descr="http://images.clipartpanda.com/happy-boy-clipart-boy_-_happy_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5484" y="4194474"/>
            <a:ext cx="1552472" cy="2446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1605" y="247139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Can you remember me?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9" name="ShockwaveFlash1" r:id="rId2" imgW="8488440" imgH="4818240"/>
        </mc:Choice>
        <mc:Fallback>
          <p:control name="ShockwaveFlash1" r:id="rId2" imgW="8488440" imgH="4818240">
            <p:pic>
              <p:nvPicPr>
                <p:cNvPr id="4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19100" y="1511300"/>
                  <a:ext cx="8483600" cy="48133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Who’s going to help me?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折角形 3"/>
          <p:cNvSpPr/>
          <p:nvPr/>
        </p:nvSpPr>
        <p:spPr>
          <a:xfrm>
            <a:off x="1740310" y="1769807"/>
            <a:ext cx="6371303" cy="1268362"/>
          </a:xfrm>
          <a:prstGeom prst="foldedCorne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dirty="0" smtClean="0"/>
              <a:t>I can’t run very fast. </a:t>
            </a:r>
            <a:endParaRPr lang="zh-CN" altLang="en-US" sz="6000" dirty="0"/>
          </a:p>
        </p:txBody>
      </p:sp>
      <p:sp>
        <p:nvSpPr>
          <p:cNvPr id="5" name="圆角矩形标注 4"/>
          <p:cNvSpPr/>
          <p:nvPr/>
        </p:nvSpPr>
        <p:spPr>
          <a:xfrm>
            <a:off x="3082412" y="4011560"/>
            <a:ext cx="2728451" cy="1224116"/>
          </a:xfrm>
          <a:prstGeom prst="wedgeRoundRectCallout">
            <a:avLst>
              <a:gd name="adj1" fmla="val 98950"/>
              <a:gd name="adj2" fmla="val 5165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>
                <a:solidFill>
                  <a:schemeClr val="tx1"/>
                </a:solidFill>
              </a:rPr>
              <a:t>I can’t run very fast.</a:t>
            </a:r>
            <a:endParaRPr lang="zh-CN" altLang="en-US" sz="4400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images.clipartpanda.com/happy-boy-clipart-boy_-_happy_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5484" y="4194474"/>
            <a:ext cx="1552472" cy="2446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97370" y="283644"/>
            <a:ext cx="6152396" cy="1325563"/>
          </a:xfrm>
        </p:spPr>
        <p:txBody>
          <a:bodyPr/>
          <a:lstStyle/>
          <a:p>
            <a:r>
              <a:rPr lang="en-US" altLang="zh-CN" dirty="0" smtClean="0"/>
              <a:t>Can you do the </a:t>
            </a:r>
            <a:r>
              <a:rPr lang="en-US" altLang="zh-CN" dirty="0" err="1" smtClean="0"/>
              <a:t>Maths</a:t>
            </a:r>
            <a:r>
              <a:rPr lang="en-US" altLang="zh-CN" dirty="0" smtClean="0"/>
              <a:t>?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1" name="ShockwaveFlash1" r:id="rId2" imgW="7226280" imgH="4454640"/>
        </mc:Choice>
        <mc:Fallback>
          <p:control name="ShockwaveFlash1" r:id="rId2" imgW="7226280" imgH="4454640">
            <p:pic>
              <p:nvPicPr>
                <p:cNvPr id="3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63600" y="1841500"/>
                  <a:ext cx="7226300" cy="44450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/>
          <a:stretch>
            <a:fillRect/>
          </a:stretch>
        </p:blipFill>
        <p:spPr bwMode="auto">
          <a:xfrm>
            <a:off x="183996" y="81481"/>
            <a:ext cx="8579759" cy="652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圆角矩形 1"/>
          <p:cNvSpPr/>
          <p:nvPr/>
        </p:nvSpPr>
        <p:spPr>
          <a:xfrm>
            <a:off x="733330" y="1068309"/>
            <a:ext cx="1656785" cy="534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5113699" y="967212"/>
            <a:ext cx="1656785" cy="534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1092451" y="4252111"/>
            <a:ext cx="1656785" cy="534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32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5411" y="0"/>
            <a:ext cx="8972550" cy="1325563"/>
          </a:xfrm>
        </p:spPr>
        <p:txBody>
          <a:bodyPr/>
          <a:lstStyle/>
          <a:p>
            <a:r>
              <a:rPr lang="en-US" altLang="zh-CN" dirty="0" smtClean="0"/>
              <a:t>Can the little girl do the </a:t>
            </a:r>
            <a:r>
              <a:rPr lang="en-US" altLang="zh-CN" dirty="0" err="1" smtClean="0"/>
              <a:t>Maths</a:t>
            </a:r>
            <a:r>
              <a:rPr lang="en-US" altLang="zh-CN" dirty="0" smtClean="0"/>
              <a:t>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1903" t="22177" r="22108" b="15833"/>
          <a:stretch>
            <a:fillRect/>
          </a:stretch>
        </p:blipFill>
        <p:spPr bwMode="auto">
          <a:xfrm>
            <a:off x="628650" y="1825625"/>
            <a:ext cx="7842287" cy="488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标题 1"/>
          <p:cNvSpPr txBox="1"/>
          <p:nvPr/>
        </p:nvSpPr>
        <p:spPr>
          <a:xfrm>
            <a:off x="525411" y="726689"/>
            <a:ext cx="89725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Who’s going</a:t>
            </a:r>
            <a:r>
              <a:rPr kumimoji="0" lang="en-US" altLang="zh-C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to help her</a:t>
            </a: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819764" y="2362953"/>
            <a:ext cx="2294628" cy="1774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54986" y="0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The parrot is  _______.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5" name="ShockwaveFlash1" r:id="rId2" imgW="7237440" imgH="4224240"/>
        </mc:Choice>
        <mc:Fallback>
          <p:control name="ShockwaveFlash1" r:id="rId2" imgW="7237440" imgH="4224240">
            <p:pic>
              <p:nvPicPr>
                <p:cNvPr id="4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54986" y="1816698"/>
                  <a:ext cx="7238811" cy="4224338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6"/>
          <a:srcRect l="27783" t="20060" r="28803" b="28730"/>
          <a:stretch>
            <a:fillRect/>
          </a:stretch>
        </p:blipFill>
        <p:spPr bwMode="auto">
          <a:xfrm>
            <a:off x="3250741" y="2949677"/>
            <a:ext cx="5893259" cy="390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5-A2-1-1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66284" y="1265334"/>
            <a:ext cx="850710" cy="850710"/>
          </a:xfr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/>
          <a:srcRect l="28224" t="19556" r="26794" b="26042"/>
          <a:stretch>
            <a:fillRect/>
          </a:stretch>
        </p:blipFill>
        <p:spPr bwMode="auto">
          <a:xfrm>
            <a:off x="0" y="176981"/>
            <a:ext cx="5852652" cy="397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云形 5"/>
          <p:cNvSpPr/>
          <p:nvPr/>
        </p:nvSpPr>
        <p:spPr>
          <a:xfrm>
            <a:off x="6916994" y="5383161"/>
            <a:ext cx="1179871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5" name="P5-A2-1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60729" y="5272852"/>
            <a:ext cx="901880" cy="901880"/>
          </a:xfrm>
          <a:prstGeom prst="rect">
            <a:avLst/>
          </a:prstGeom>
        </p:spPr>
      </p:pic>
      <p:sp>
        <p:nvSpPr>
          <p:cNvPr id="8" name="圆角矩形 7"/>
          <p:cNvSpPr/>
          <p:nvPr/>
        </p:nvSpPr>
        <p:spPr>
          <a:xfrm>
            <a:off x="2411669" y="2539876"/>
            <a:ext cx="2685432" cy="534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 l="23136" t="14214" r="22229" b="16230"/>
          <a:stretch>
            <a:fillRect/>
          </a:stretch>
        </p:blipFill>
        <p:spPr bwMode="auto">
          <a:xfrm>
            <a:off x="884903" y="1027907"/>
            <a:ext cx="7108723" cy="508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5-A2-1-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98209" y="2011090"/>
            <a:ext cx="891654" cy="891654"/>
          </a:xfrm>
        </p:spPr>
      </p:pic>
      <p:sp>
        <p:nvSpPr>
          <p:cNvPr id="6" name="云形 5"/>
          <p:cNvSpPr/>
          <p:nvPr/>
        </p:nvSpPr>
        <p:spPr>
          <a:xfrm>
            <a:off x="2243076" y="4401402"/>
            <a:ext cx="1946787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/>
          <a:srcRect l="22723" t="14375" r="22108" b="16250"/>
          <a:stretch>
            <a:fillRect/>
          </a:stretch>
        </p:blipFill>
        <p:spPr bwMode="auto">
          <a:xfrm>
            <a:off x="980276" y="771341"/>
            <a:ext cx="7178040" cy="507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云形 4"/>
          <p:cNvSpPr/>
          <p:nvPr/>
        </p:nvSpPr>
        <p:spPr>
          <a:xfrm>
            <a:off x="3628103" y="1474839"/>
            <a:ext cx="870155" cy="560439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?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P5-A2-1-4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5580" y="1077570"/>
            <a:ext cx="785413" cy="7854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291</Words>
  <Application>Microsoft Office PowerPoint</Application>
  <PresentationFormat>全屏显示(4:3)</PresentationFormat>
  <Paragraphs>90</Paragraphs>
  <Slides>27</Slides>
  <Notes>0</Notes>
  <HiddenSlides>0</HiddenSlides>
  <MMClips>10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2" baseType="lpstr">
      <vt:lpstr>宋体</vt:lpstr>
      <vt:lpstr>Arial</vt:lpstr>
      <vt:lpstr>Calibri</vt:lpstr>
      <vt:lpstr>Calibri Light</vt:lpstr>
      <vt:lpstr>Office 主题</vt:lpstr>
      <vt:lpstr>Module 1 Unit 2 I’m going to help her. </vt:lpstr>
      <vt:lpstr>PowerPoint 演示文稿</vt:lpstr>
      <vt:lpstr>Can you do the Maths?</vt:lpstr>
      <vt:lpstr>PowerPoint 演示文稿</vt:lpstr>
      <vt:lpstr>Can the little girl do the Maths?</vt:lpstr>
      <vt:lpstr>The parrot is  _______.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Can you do the Maths?</vt:lpstr>
      <vt:lpstr>Reorder the sentences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Ways to introduce others</vt:lpstr>
      <vt:lpstr>Adjectives to describe people</vt:lpstr>
      <vt:lpstr>The special me!</vt:lpstr>
      <vt:lpstr>Can you remember me?</vt:lpstr>
      <vt:lpstr>Who’s going to help me?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 Unit 1 She’s very nice. </dc:title>
  <dc:creator>May</dc:creator>
  <cp:lastModifiedBy>candy</cp:lastModifiedBy>
  <cp:revision>38</cp:revision>
  <dcterms:created xsi:type="dcterms:W3CDTF">2017-02-12T12:50:00Z</dcterms:created>
  <dcterms:modified xsi:type="dcterms:W3CDTF">2019-02-27T08:10:06Z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2052-10.1.0.5866</vt:lpwstr>
  </property>
</Properties>
</file>