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3" r:id="rId3"/>
    <p:sldId id="275" r:id="rId4"/>
    <p:sldId id="276" r:id="rId5"/>
    <p:sldId id="277" r:id="rId6"/>
    <p:sldId id="278" r:id="rId7"/>
    <p:sldId id="270" r:id="rId8"/>
    <p:sldId id="271" r:id="rId9"/>
    <p:sldId id="279" r:id="rId10"/>
    <p:sldId id="274" r:id="rId11"/>
    <p:sldId id="292" r:id="rId12"/>
    <p:sldId id="291" r:id="rId13"/>
    <p:sldId id="281" r:id="rId14"/>
    <p:sldId id="282" r:id="rId15"/>
    <p:sldId id="283" r:id="rId16"/>
    <p:sldId id="284" r:id="rId17"/>
    <p:sldId id="286" r:id="rId18"/>
    <p:sldId id="287" r:id="rId19"/>
    <p:sldId id="288" r:id="rId20"/>
    <p:sldId id="285" r:id="rId21"/>
    <p:sldId id="293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2713B-9D16-431A-8818-814BAAE2D43B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80AD8-9018-4E60-B7E5-25B96BA94C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2713B-9D16-431A-8818-814BAAE2D43B}" type="datetimeFigureOut">
              <a:rPr lang="zh-CN" altLang="en-US" smtClean="0"/>
              <a:t>2019/3/1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80AD8-9018-4E60-B7E5-25B96BA94C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7.mp3"/><Relationship Id="rId7" Type="http://schemas.openxmlformats.org/officeDocument/2006/relationships/image" Target="../media/image10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0.mp3"/><Relationship Id="rId7" Type="http://schemas.openxmlformats.org/officeDocument/2006/relationships/image" Target="../media/image13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028"/>
            <a:ext cx="9144000" cy="62958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879054"/>
            <a:ext cx="9144000" cy="3261816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Module 1 Unit 2</a:t>
            </a:r>
            <a:b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I’m going to help her.</a:t>
            </a:r>
            <a:b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8439" y="235390"/>
            <a:ext cx="5102194" cy="1325563"/>
          </a:xfrm>
        </p:spPr>
        <p:txBody>
          <a:bodyPr/>
          <a:lstStyle/>
          <a:p>
            <a:r>
              <a:rPr lang="en-US" altLang="zh-CN" dirty="0" smtClean="0"/>
              <a:t>Let’s read it together</a:t>
            </a:r>
            <a:endParaRPr lang="zh-CN" alt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2" name="ShockwaveFlash1" r:id="rId2" imgW="7237440" imgH="4224240"/>
        </mc:Choice>
        <mc:Fallback>
          <p:control name="ShockwaveFlash1" r:id="rId2" imgW="7237440" imgH="4224240">
            <p:pic>
              <p:nvPicPr>
                <p:cNvPr id="4" name="ShockwaveFlash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54986" y="1816698"/>
                  <a:ext cx="7238811" cy="4224338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23582" y="805218"/>
            <a:ext cx="379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plus</a:t>
            </a:r>
            <a:endParaRPr lang="zh-CN" altLang="en-US" sz="4800" dirty="0"/>
          </a:p>
        </p:txBody>
      </p:sp>
      <p:sp>
        <p:nvSpPr>
          <p:cNvPr id="5" name="文本框 4"/>
          <p:cNvSpPr txBox="1"/>
          <p:nvPr/>
        </p:nvSpPr>
        <p:spPr>
          <a:xfrm>
            <a:off x="1023582" y="1861403"/>
            <a:ext cx="3794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and</a:t>
            </a:r>
            <a:endParaRPr lang="zh-CN" altLang="en-US" sz="4800" dirty="0"/>
          </a:p>
        </p:txBody>
      </p:sp>
      <p:sp>
        <p:nvSpPr>
          <p:cNvPr id="7" name="文本框 6"/>
          <p:cNvSpPr txBox="1"/>
          <p:nvPr/>
        </p:nvSpPr>
        <p:spPr>
          <a:xfrm>
            <a:off x="2442950" y="712884"/>
            <a:ext cx="1692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FF0000"/>
                </a:solidFill>
              </a:rPr>
              <a:t>+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42950" y="1728547"/>
            <a:ext cx="1692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FF0000"/>
                </a:solidFill>
              </a:rPr>
              <a:t>+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21123" y="1119944"/>
            <a:ext cx="5036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What’s ten </a:t>
            </a:r>
            <a:r>
              <a:rPr lang="en-US" altLang="zh-CN" sz="4000" dirty="0" smtClean="0">
                <a:solidFill>
                  <a:srgbClr val="FF0000"/>
                </a:solidFill>
              </a:rPr>
              <a:t>plus</a:t>
            </a:r>
            <a:r>
              <a:rPr lang="en-US" altLang="zh-CN" sz="4000" dirty="0" smtClean="0"/>
              <a:t> ten?</a:t>
            </a:r>
          </a:p>
          <a:p>
            <a:r>
              <a:rPr lang="en-US" altLang="zh-CN" sz="4000" dirty="0" smtClean="0"/>
              <a:t>=What’s ten </a:t>
            </a:r>
            <a:r>
              <a:rPr lang="en-US" altLang="zh-CN" sz="4000" dirty="0" smtClean="0">
                <a:solidFill>
                  <a:srgbClr val="FF0000"/>
                </a:solidFill>
              </a:rPr>
              <a:t>and</a:t>
            </a:r>
            <a:r>
              <a:rPr lang="en-US" altLang="zh-CN" sz="4000" dirty="0" smtClean="0"/>
              <a:t> ten?</a:t>
            </a:r>
            <a:endParaRPr lang="zh-CN" altLang="en-US" sz="4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26337" y="3300762"/>
            <a:ext cx="8772808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/>
              <a:t>Can you say them?</a:t>
            </a:r>
          </a:p>
          <a:p>
            <a:r>
              <a:rPr lang="en-US" altLang="zh-CN" sz="4000" dirty="0" smtClean="0"/>
              <a:t>1+2=?      3+5=?      4+7=?     10+10=</a:t>
            </a:r>
            <a:r>
              <a:rPr lang="zh-CN" altLang="en-US" sz="4000" dirty="0" smtClean="0"/>
              <a:t>？</a:t>
            </a:r>
            <a:endParaRPr lang="en-US" altLang="zh-CN" sz="4000" dirty="0" smtClean="0"/>
          </a:p>
          <a:p>
            <a:endParaRPr lang="en-US" altLang="zh-CN" sz="4000" dirty="0" smtClean="0"/>
          </a:p>
          <a:p>
            <a:r>
              <a:rPr lang="en-US" altLang="zh-CN" sz="4000" dirty="0" smtClean="0"/>
              <a:t>10+1=</a:t>
            </a:r>
            <a:r>
              <a:rPr lang="zh-CN" altLang="en-US" sz="4000" dirty="0" smtClean="0"/>
              <a:t>？  </a:t>
            </a:r>
            <a:r>
              <a:rPr lang="en-US" altLang="zh-CN" sz="4000" dirty="0" smtClean="0"/>
              <a:t>10+5=</a:t>
            </a:r>
            <a:r>
              <a:rPr lang="zh-CN" altLang="en-US" sz="4000" dirty="0" smtClean="0"/>
              <a:t>？  </a:t>
            </a:r>
            <a:r>
              <a:rPr lang="en-US" altLang="zh-CN" sz="4000" dirty="0" smtClean="0"/>
              <a:t>10+11=</a:t>
            </a:r>
            <a:r>
              <a:rPr lang="zh-CN" altLang="en-US" sz="4000" dirty="0" smtClean="0"/>
              <a:t>？   </a:t>
            </a:r>
            <a:r>
              <a:rPr lang="en-US" altLang="zh-CN" sz="4000" dirty="0" smtClean="0"/>
              <a:t>10+12=</a:t>
            </a:r>
            <a:r>
              <a:rPr lang="zh-CN" altLang="en-US" sz="4000" dirty="0" smtClean="0"/>
              <a:t>？</a:t>
            </a:r>
            <a:endParaRPr lang="en-US" altLang="zh-CN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36354" y="1450712"/>
            <a:ext cx="1800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 smtClean="0"/>
              <a:t>M</a:t>
            </a:r>
            <a:r>
              <a:rPr lang="en-US" altLang="zh-CN" sz="4800" dirty="0" err="1" smtClean="0">
                <a:solidFill>
                  <a:srgbClr val="FF0000"/>
                </a:solidFill>
              </a:rPr>
              <a:t>a</a:t>
            </a:r>
            <a:r>
              <a:rPr lang="en-US" altLang="zh-CN" sz="4800" dirty="0" err="1" smtClean="0"/>
              <a:t>ths</a:t>
            </a:r>
            <a:endParaRPr lang="zh-CN" altLang="en-US" sz="4800" dirty="0"/>
          </a:p>
        </p:txBody>
      </p:sp>
      <p:sp>
        <p:nvSpPr>
          <p:cNvPr id="3" name="文本框 2"/>
          <p:cNvSpPr txBox="1"/>
          <p:nvPr/>
        </p:nvSpPr>
        <p:spPr>
          <a:xfrm>
            <a:off x="252807" y="3926767"/>
            <a:ext cx="2342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Chin</a:t>
            </a:r>
            <a:r>
              <a:rPr lang="en-US" altLang="zh-CN" sz="4800" dirty="0" smtClean="0">
                <a:solidFill>
                  <a:srgbClr val="FF0000"/>
                </a:solidFill>
              </a:rPr>
              <a:t>e</a:t>
            </a:r>
            <a:r>
              <a:rPr lang="en-US" altLang="zh-CN" sz="4800" dirty="0" smtClean="0"/>
              <a:t>s</a:t>
            </a:r>
            <a:r>
              <a:rPr lang="en-US" altLang="zh-CN" sz="4800" dirty="0" smtClean="0">
                <a:solidFill>
                  <a:srgbClr val="FF0000"/>
                </a:solidFill>
              </a:rPr>
              <a:t>e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20119" y="5826281"/>
            <a:ext cx="2197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Sc</a:t>
            </a:r>
            <a:r>
              <a:rPr lang="en-US" altLang="zh-CN" sz="4800" dirty="0" smtClean="0">
                <a:solidFill>
                  <a:srgbClr val="FF0000"/>
                </a:solidFill>
              </a:rPr>
              <a:t>ie</a:t>
            </a:r>
            <a:r>
              <a:rPr lang="en-US" altLang="zh-CN" sz="4800" dirty="0" smtClean="0"/>
              <a:t>nce</a:t>
            </a:r>
            <a:endParaRPr lang="zh-CN" altLang="en-US" sz="4800" dirty="0"/>
          </a:p>
        </p:txBody>
      </p:sp>
      <p:sp>
        <p:nvSpPr>
          <p:cNvPr id="6" name="文本框 5"/>
          <p:cNvSpPr txBox="1"/>
          <p:nvPr/>
        </p:nvSpPr>
        <p:spPr>
          <a:xfrm>
            <a:off x="6973309" y="4578519"/>
            <a:ext cx="2107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</a:rPr>
              <a:t>E</a:t>
            </a:r>
            <a:r>
              <a:rPr lang="en-US" altLang="zh-CN" sz="4800" dirty="0" smtClean="0"/>
              <a:t>ngl</a:t>
            </a:r>
            <a:r>
              <a:rPr lang="en-US" altLang="zh-CN" sz="4800" dirty="0" smtClean="0">
                <a:solidFill>
                  <a:srgbClr val="FF0000"/>
                </a:solidFill>
              </a:rPr>
              <a:t>i</a:t>
            </a:r>
            <a:r>
              <a:rPr lang="en-US" altLang="zh-CN" sz="4800" dirty="0" smtClean="0"/>
              <a:t>sh</a:t>
            </a:r>
            <a:endParaRPr lang="zh-CN" altLang="en-US" sz="4800" dirty="0"/>
          </a:p>
        </p:txBody>
      </p:sp>
      <p:sp>
        <p:nvSpPr>
          <p:cNvPr id="8" name="文本框 7"/>
          <p:cNvSpPr txBox="1"/>
          <p:nvPr/>
        </p:nvSpPr>
        <p:spPr>
          <a:xfrm>
            <a:off x="6498280" y="1362387"/>
            <a:ext cx="1880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/>
              <a:t>M</a:t>
            </a:r>
            <a:r>
              <a:rPr lang="en-US" altLang="zh-CN" sz="4800" dirty="0" smtClean="0">
                <a:solidFill>
                  <a:srgbClr val="FF0000"/>
                </a:solidFill>
              </a:rPr>
              <a:t>u</a:t>
            </a:r>
            <a:r>
              <a:rPr lang="en-US" altLang="zh-CN" sz="4800" dirty="0" smtClean="0"/>
              <a:t>s</a:t>
            </a:r>
            <a:r>
              <a:rPr lang="en-US" altLang="zh-CN" sz="4800" dirty="0" smtClean="0">
                <a:solidFill>
                  <a:srgbClr val="FF0000"/>
                </a:solidFill>
              </a:rPr>
              <a:t>i</a:t>
            </a:r>
            <a:r>
              <a:rPr lang="en-US" altLang="zh-CN" sz="4800" dirty="0" smtClean="0"/>
              <a:t>c</a:t>
            </a:r>
            <a:endParaRPr lang="zh-CN" altLang="en-US" sz="4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235" y="17068"/>
            <a:ext cx="1414785" cy="15476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1" y="2363480"/>
            <a:ext cx="1076336" cy="15429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55" y="5547090"/>
            <a:ext cx="1238886" cy="13109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770" y="3024381"/>
            <a:ext cx="1554138" cy="15541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5"/>
          <a:stretch>
            <a:fillRect/>
          </a:stretch>
        </p:blipFill>
        <p:spPr>
          <a:xfrm>
            <a:off x="6100550" y="317527"/>
            <a:ext cx="2187512" cy="1194625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536117" y="2945796"/>
            <a:ext cx="2564433" cy="17257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736474" y="3101928"/>
            <a:ext cx="231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</a:rPr>
              <a:t>Subjects</a:t>
            </a:r>
          </a:p>
          <a:p>
            <a:r>
              <a:rPr lang="en-US" altLang="zh-CN" sz="4800" dirty="0">
                <a:solidFill>
                  <a:srgbClr val="FF0000"/>
                </a:solidFill>
              </a:rPr>
              <a:t> </a:t>
            </a:r>
            <a:r>
              <a:rPr lang="en-US" altLang="zh-CN" sz="4800" dirty="0" smtClean="0">
                <a:solidFill>
                  <a:srgbClr val="FF0000"/>
                </a:solidFill>
              </a:rPr>
              <a:t>  </a:t>
            </a:r>
            <a:r>
              <a:rPr lang="zh-CN" altLang="en-US" sz="4800" dirty="0" smtClean="0">
                <a:solidFill>
                  <a:srgbClr val="FF0000"/>
                </a:solidFill>
              </a:rPr>
              <a:t>科目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072" t="8585" b="7479"/>
          <a:stretch>
            <a:fillRect/>
          </a:stretch>
        </p:blipFill>
        <p:spPr>
          <a:xfrm>
            <a:off x="2554022" y="0"/>
            <a:ext cx="3366945" cy="358388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9956" y="3831285"/>
            <a:ext cx="82658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A: This_________ can’t____________.</a:t>
            </a:r>
          </a:p>
          <a:p>
            <a:endParaRPr lang="en-US" altLang="zh-CN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I’m going </a:t>
            </a:r>
            <a:r>
              <a:rPr lang="en-US" altLang="zh-CN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to__________.It’s</a:t>
            </a:r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________.</a:t>
            </a:r>
          </a:p>
          <a:p>
            <a:endParaRPr lang="en-US" altLang="zh-CN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B: Oh! Thank you,_______.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54022" y="3831285"/>
            <a:ext cx="1781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ittle boy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84599" y="3831285"/>
            <a:ext cx="283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 his Science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61493" y="4925245"/>
            <a:ext cx="2195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elp him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90062" y="4925245"/>
            <a:ext cx="1781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parrot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89955" y="6019205"/>
            <a:ext cx="1781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solidFill>
                  <a:srgbClr val="FF0000"/>
                </a:solidFill>
                <a:latin typeface="Comic Sans MS" panose="030F0702030302020204" pitchFamily="66" charset="0"/>
              </a:rPr>
              <a:t>parrot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0694" y="194989"/>
            <a:ext cx="3104969" cy="306583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9956" y="3831285"/>
            <a:ext cx="82658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A: This_________ can’t____________.</a:t>
            </a:r>
          </a:p>
          <a:p>
            <a:endParaRPr lang="en-US" altLang="zh-CN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I’m going </a:t>
            </a:r>
            <a:r>
              <a:rPr lang="en-US" altLang="zh-CN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to__________.It’s</a:t>
            </a:r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________.</a:t>
            </a:r>
          </a:p>
          <a:p>
            <a:endParaRPr lang="en-US" altLang="zh-CN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B: Oh! Thank you,_______.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9090" y="131758"/>
            <a:ext cx="3109326" cy="291925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9956" y="3831285"/>
            <a:ext cx="82658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A: This_________ can’t____________.</a:t>
            </a:r>
          </a:p>
          <a:p>
            <a:endParaRPr lang="en-US" altLang="zh-CN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I’m going </a:t>
            </a:r>
            <a:r>
              <a:rPr lang="en-US" altLang="zh-CN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to__________.It’s</a:t>
            </a:r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________.</a:t>
            </a:r>
          </a:p>
          <a:p>
            <a:endParaRPr lang="en-US" altLang="zh-CN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B: Oh! Thank you,_______.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2285"/>
          <a:stretch>
            <a:fillRect/>
          </a:stretch>
        </p:blipFill>
        <p:spPr>
          <a:xfrm>
            <a:off x="2849013" y="87157"/>
            <a:ext cx="3035739" cy="29839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20" y="186500"/>
            <a:ext cx="2494497" cy="63585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0903" y="3505361"/>
            <a:ext cx="82658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A: This_________ can’t____________.</a:t>
            </a:r>
          </a:p>
          <a:p>
            <a:endParaRPr lang="en-US" altLang="zh-CN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I’m going </a:t>
            </a:r>
            <a:r>
              <a:rPr lang="en-US" altLang="zh-CN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to__________.It’s</a:t>
            </a:r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________.</a:t>
            </a:r>
          </a:p>
          <a:p>
            <a:endParaRPr lang="en-US" altLang="zh-CN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B: Oh! Thank you,_______.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0379" y="232391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Ways to introduce friends</a:t>
            </a:r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3027135" y="2861187"/>
            <a:ext cx="2724736" cy="1209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/>
              <a:t>Introduce </a:t>
            </a:r>
            <a:r>
              <a:rPr lang="en-US" altLang="zh-CN" sz="3200" b="1" dirty="0"/>
              <a:t>friends</a:t>
            </a:r>
            <a:r>
              <a:rPr lang="en-US" altLang="zh-CN" sz="3200" b="1" dirty="0" smtClean="0"/>
              <a:t> </a:t>
            </a:r>
            <a:endParaRPr lang="zh-CN" altLang="en-US" sz="3200" b="1" dirty="0"/>
          </a:p>
        </p:txBody>
      </p:sp>
      <p:cxnSp>
        <p:nvCxnSpPr>
          <p:cNvPr id="6" name="直接连接符 5"/>
          <p:cNvCxnSpPr>
            <a:endCxn id="4" idx="2"/>
          </p:cNvCxnSpPr>
          <p:nvPr/>
        </p:nvCxnSpPr>
        <p:spPr>
          <a:xfrm>
            <a:off x="2448232" y="3200400"/>
            <a:ext cx="578903" cy="265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6195" y="2433484"/>
            <a:ext cx="2227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This is…</a:t>
            </a:r>
          </a:p>
          <a:p>
            <a:r>
              <a:rPr lang="en-US" altLang="zh-CN" sz="3200" dirty="0" smtClean="0"/>
              <a:t>These are…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878038" y="1597742"/>
            <a:ext cx="2805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I’ve got…</a:t>
            </a:r>
            <a:endParaRPr lang="zh-CN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974069" y="5428480"/>
            <a:ext cx="327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/>
              <a:t>He/She</a:t>
            </a:r>
            <a:r>
              <a:rPr lang="en-US" altLang="zh-CN" sz="3200" dirty="0" smtClean="0"/>
              <a:t> always…</a:t>
            </a:r>
            <a:endParaRPr lang="zh-CN" alt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621238" y="4163961"/>
            <a:ext cx="2805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But he/she is…</a:t>
            </a:r>
            <a:endParaRPr lang="zh-CN" alt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263528" y="1998115"/>
            <a:ext cx="28050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He/she can…</a:t>
            </a:r>
          </a:p>
          <a:p>
            <a:r>
              <a:rPr lang="en-US" altLang="zh-CN" sz="3200" dirty="0" smtClean="0"/>
              <a:t>He/she can’t…</a:t>
            </a:r>
            <a:endParaRPr lang="zh-CN" alt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5562" y="4547419"/>
            <a:ext cx="2805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He/she is…</a:t>
            </a:r>
            <a:endParaRPr lang="zh-CN" altLang="en-US" sz="3200" dirty="0"/>
          </a:p>
        </p:txBody>
      </p:sp>
      <p:cxnSp>
        <p:nvCxnSpPr>
          <p:cNvPr id="13" name="直接连接符 12"/>
          <p:cNvCxnSpPr/>
          <p:nvPr/>
        </p:nvCxnSpPr>
        <p:spPr>
          <a:xfrm rot="16200000" flipH="1">
            <a:off x="3650225" y="2440861"/>
            <a:ext cx="766918" cy="191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9" idx="1"/>
            <a:endCxn id="4" idx="7"/>
          </p:cNvCxnSpPr>
          <p:nvPr/>
        </p:nvCxnSpPr>
        <p:spPr>
          <a:xfrm flipV="1">
            <a:off x="2974069" y="3038295"/>
            <a:ext cx="2378774" cy="2682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endCxn id="4" idx="3"/>
          </p:cNvCxnSpPr>
          <p:nvPr/>
        </p:nvCxnSpPr>
        <p:spPr>
          <a:xfrm flipV="1">
            <a:off x="2521974" y="3893447"/>
            <a:ext cx="904190" cy="855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5576707" y="2530085"/>
            <a:ext cx="632185" cy="643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10" idx="1"/>
            <a:endCxn id="4" idx="5"/>
          </p:cNvCxnSpPr>
          <p:nvPr/>
        </p:nvCxnSpPr>
        <p:spPr>
          <a:xfrm rot="10800000">
            <a:off x="5352842" y="3893447"/>
            <a:ext cx="268396" cy="562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943053" cy="1325563"/>
          </a:xfrm>
        </p:spPr>
        <p:txBody>
          <a:bodyPr/>
          <a:lstStyle/>
          <a:p>
            <a:r>
              <a:rPr lang="en-US" altLang="zh-CN" dirty="0" smtClean="0"/>
              <a:t>Adjectives to describe people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altLang="zh-CN" sz="4000" dirty="0" smtClean="0">
                <a:solidFill>
                  <a:srgbClr val="FF0000"/>
                </a:solidFill>
              </a:rPr>
              <a:t>ni</a:t>
            </a:r>
            <a:r>
              <a:rPr lang="en-US" altLang="zh-CN" sz="4000" dirty="0" smtClean="0"/>
              <a:t>c</a:t>
            </a:r>
            <a:r>
              <a:rPr lang="en-US" altLang="zh-CN" sz="4000" dirty="0" smtClean="0">
                <a:solidFill>
                  <a:srgbClr val="FF0000"/>
                </a:solidFill>
              </a:rPr>
              <a:t>e           </a:t>
            </a:r>
            <a:r>
              <a:rPr lang="zh-CN" altLang="en-US" sz="4000" dirty="0" smtClean="0"/>
              <a:t>有好的</a:t>
            </a:r>
            <a:endParaRPr lang="en-US" altLang="zh-CN" sz="4000" dirty="0" smtClean="0"/>
          </a:p>
          <a:p>
            <a:pPr>
              <a:buNone/>
            </a:pPr>
            <a:r>
              <a:rPr lang="en-US" altLang="zh-CN" sz="4000" dirty="0" smtClean="0"/>
              <a:t>h</a:t>
            </a:r>
            <a:r>
              <a:rPr lang="en-US" altLang="zh-CN" sz="4000" dirty="0" smtClean="0">
                <a:solidFill>
                  <a:srgbClr val="FF0000"/>
                </a:solidFill>
              </a:rPr>
              <a:t>e</a:t>
            </a:r>
            <a:r>
              <a:rPr lang="en-US" altLang="zh-CN" sz="4000" dirty="0" smtClean="0"/>
              <a:t>lpf</a:t>
            </a:r>
            <a:r>
              <a:rPr lang="en-US" altLang="zh-CN" sz="4000" dirty="0" smtClean="0">
                <a:solidFill>
                  <a:srgbClr val="FF0000"/>
                </a:solidFill>
              </a:rPr>
              <a:t>ul      </a:t>
            </a:r>
            <a:r>
              <a:rPr lang="zh-CN" altLang="en-US" sz="4000" dirty="0" smtClean="0"/>
              <a:t>肯帮忙的</a:t>
            </a:r>
            <a:endParaRPr lang="en-US" altLang="zh-CN" sz="4000" dirty="0" smtClean="0"/>
          </a:p>
          <a:p>
            <a:pPr>
              <a:buNone/>
            </a:pPr>
            <a:r>
              <a:rPr lang="en-US" altLang="zh-CN" sz="4000" dirty="0" smtClean="0"/>
              <a:t>n</a:t>
            </a:r>
            <a:r>
              <a:rPr lang="en-US" altLang="zh-CN" sz="4000" dirty="0" smtClean="0">
                <a:solidFill>
                  <a:srgbClr val="FF0000"/>
                </a:solidFill>
              </a:rPr>
              <a:t>au</a:t>
            </a:r>
            <a:r>
              <a:rPr lang="en-US" altLang="zh-CN" sz="4000" dirty="0" smtClean="0"/>
              <a:t>ght</a:t>
            </a:r>
            <a:r>
              <a:rPr lang="en-US" altLang="zh-CN" sz="4000" dirty="0" smtClean="0">
                <a:solidFill>
                  <a:srgbClr val="FF0000"/>
                </a:solidFill>
              </a:rPr>
              <a:t>y     </a:t>
            </a:r>
            <a:r>
              <a:rPr lang="zh-CN" altLang="en-US" sz="4000" dirty="0" smtClean="0"/>
              <a:t>淘气的</a:t>
            </a:r>
            <a:endParaRPr lang="en-US" altLang="zh-CN" sz="4000" dirty="0" smtClean="0"/>
          </a:p>
          <a:p>
            <a:pPr>
              <a:buNone/>
            </a:pPr>
            <a:r>
              <a:rPr lang="en-US" altLang="zh-CN" sz="4000" dirty="0" smtClean="0"/>
              <a:t>qu</a:t>
            </a:r>
            <a:r>
              <a:rPr lang="en-US" altLang="zh-CN" sz="4000" dirty="0" smtClean="0">
                <a:solidFill>
                  <a:srgbClr val="FF0000"/>
                </a:solidFill>
              </a:rPr>
              <a:t>ie</a:t>
            </a:r>
            <a:r>
              <a:rPr lang="en-US" altLang="zh-CN" sz="4000" dirty="0" smtClean="0"/>
              <a:t>t          </a:t>
            </a:r>
            <a:r>
              <a:rPr lang="zh-CN" altLang="en-US" sz="4000" dirty="0" smtClean="0"/>
              <a:t>安静的</a:t>
            </a:r>
            <a:endParaRPr lang="en-US" altLang="zh-CN" sz="4000" dirty="0" smtClean="0"/>
          </a:p>
          <a:p>
            <a:pPr>
              <a:buNone/>
            </a:pPr>
            <a:r>
              <a:rPr lang="en-US" altLang="zh-CN" sz="4000" dirty="0" smtClean="0"/>
              <a:t>sh</a:t>
            </a:r>
            <a:r>
              <a:rPr lang="en-US" altLang="zh-CN" sz="4000" dirty="0" smtClean="0">
                <a:solidFill>
                  <a:srgbClr val="FF0000"/>
                </a:solidFill>
              </a:rPr>
              <a:t>y              </a:t>
            </a:r>
            <a:r>
              <a:rPr lang="zh-CN" altLang="en-US" sz="4000" dirty="0" smtClean="0"/>
              <a:t>害羞的</a:t>
            </a:r>
            <a:endParaRPr lang="en-US" altLang="zh-CN" sz="4000" dirty="0" smtClean="0"/>
          </a:p>
          <a:p>
            <a:pPr>
              <a:buNone/>
            </a:pPr>
            <a:r>
              <a:rPr lang="en-US" altLang="zh-CN" sz="4000" dirty="0" smtClean="0"/>
              <a:t>cl</a:t>
            </a:r>
            <a:r>
              <a:rPr lang="en-US" altLang="zh-CN" sz="4000" dirty="0" smtClean="0">
                <a:solidFill>
                  <a:srgbClr val="FF0000"/>
                </a:solidFill>
              </a:rPr>
              <a:t>e</a:t>
            </a:r>
            <a:r>
              <a:rPr lang="en-US" altLang="zh-CN" sz="4000" dirty="0" smtClean="0"/>
              <a:t>v</a:t>
            </a:r>
            <a:r>
              <a:rPr lang="en-US" altLang="zh-CN" sz="4000" dirty="0" smtClean="0">
                <a:solidFill>
                  <a:srgbClr val="FF0000"/>
                </a:solidFill>
              </a:rPr>
              <a:t>er          </a:t>
            </a:r>
            <a:r>
              <a:rPr lang="zh-CN" altLang="en-US" sz="4000" dirty="0" smtClean="0"/>
              <a:t>聪明的</a:t>
            </a:r>
            <a:endParaRPr lang="en-US" altLang="zh-CN" sz="4000" dirty="0" smtClean="0"/>
          </a:p>
          <a:p>
            <a:pPr>
              <a:buNone/>
            </a:pPr>
            <a:r>
              <a:rPr lang="en-US" altLang="zh-CN" sz="4000" dirty="0" smtClean="0"/>
              <a:t>…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special me!</a:t>
            </a:r>
            <a:endParaRPr lang="zh-CN" altLang="en-US" dirty="0"/>
          </a:p>
        </p:txBody>
      </p:sp>
      <p:sp>
        <p:nvSpPr>
          <p:cNvPr id="5" name="折角形 4"/>
          <p:cNvSpPr/>
          <p:nvPr/>
        </p:nvSpPr>
        <p:spPr>
          <a:xfrm>
            <a:off x="2993922" y="2050026"/>
            <a:ext cx="2197509" cy="1253613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 smtClean="0"/>
              <a:t>clever</a:t>
            </a:r>
            <a:endParaRPr lang="zh-CN" altLang="en-US" sz="6000" dirty="0"/>
          </a:p>
        </p:txBody>
      </p:sp>
      <p:sp>
        <p:nvSpPr>
          <p:cNvPr id="6" name="圆角矩形标注 5"/>
          <p:cNvSpPr/>
          <p:nvPr/>
        </p:nvSpPr>
        <p:spPr>
          <a:xfrm>
            <a:off x="1902542" y="4144296"/>
            <a:ext cx="3392129" cy="1224116"/>
          </a:xfrm>
          <a:prstGeom prst="wedgeRoundRectCallout">
            <a:avLst>
              <a:gd name="adj1" fmla="val 98950"/>
              <a:gd name="adj2" fmla="val 5165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smtClean="0">
                <a:solidFill>
                  <a:schemeClr val="tx1"/>
                </a:solidFill>
              </a:rPr>
              <a:t>I’m clever.</a:t>
            </a:r>
            <a:endParaRPr lang="zh-CN" altLang="en-US" sz="4400" dirty="0">
              <a:solidFill>
                <a:schemeClr val="tx1"/>
              </a:solidFill>
            </a:endParaRPr>
          </a:p>
        </p:txBody>
      </p:sp>
      <p:pic>
        <p:nvPicPr>
          <p:cNvPr id="52226" name="Picture 2" descr="http://images.clipartpanda.com/happy-boy-clipart-boy_-_happy_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5484" y="4194474"/>
            <a:ext cx="1552472" cy="2446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5411" y="0"/>
            <a:ext cx="8972550" cy="1325563"/>
          </a:xfrm>
        </p:spPr>
        <p:txBody>
          <a:bodyPr/>
          <a:lstStyle/>
          <a:p>
            <a:r>
              <a:rPr lang="en-US" altLang="zh-CN" dirty="0" smtClean="0"/>
              <a:t>Can the little girl do the </a:t>
            </a:r>
            <a:r>
              <a:rPr lang="en-US" altLang="zh-CN" dirty="0" err="1" smtClean="0"/>
              <a:t>Maths</a:t>
            </a:r>
            <a:r>
              <a:rPr lang="en-US" altLang="zh-CN" dirty="0" smtClean="0"/>
              <a:t>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1903" t="22177" r="22108" b="15833"/>
          <a:stretch>
            <a:fillRect/>
          </a:stretch>
        </p:blipFill>
        <p:spPr bwMode="auto">
          <a:xfrm>
            <a:off x="628650" y="1825625"/>
            <a:ext cx="7842287" cy="488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标题 1"/>
          <p:cNvSpPr txBox="1"/>
          <p:nvPr/>
        </p:nvSpPr>
        <p:spPr>
          <a:xfrm>
            <a:off x="525411" y="726689"/>
            <a:ext cx="8972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Who’s going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help her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19764" y="2335792"/>
            <a:ext cx="2294628" cy="1774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1193" y="6452"/>
            <a:ext cx="5730387" cy="754039"/>
          </a:xfrm>
        </p:spPr>
        <p:txBody>
          <a:bodyPr/>
          <a:lstStyle/>
          <a:p>
            <a:r>
              <a:rPr lang="en-US" altLang="zh-CN" dirty="0" smtClean="0"/>
              <a:t>Can you remember me?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947473"/>
            <a:ext cx="9144000" cy="60347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550756" y="-241363"/>
            <a:ext cx="5800142" cy="1325563"/>
          </a:xfrm>
        </p:spPr>
        <p:txBody>
          <a:bodyPr/>
          <a:lstStyle/>
          <a:p>
            <a:r>
              <a:rPr lang="en-US" altLang="zh-CN" dirty="0" smtClean="0"/>
              <a:t>Let’s </a:t>
            </a:r>
            <a:r>
              <a:rPr lang="en-US" altLang="zh-CN" smtClean="0"/>
              <a:t>chant together!</a:t>
            </a:r>
            <a:endParaRPr lang="zh-CN" alt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5" name="ShockwaveFlash1" r:id="rId2" imgW="8745480" imgH="5730840"/>
        </mc:Choice>
        <mc:Fallback>
          <p:control name="ShockwaveFlash1" r:id="rId2" imgW="8745480" imgH="5730840">
            <p:pic>
              <p:nvPicPr>
                <p:cNvPr id="2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7975" y="968375"/>
                  <a:ext cx="8745538" cy="573087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5780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6"/>
          <a:srcRect l="27783" t="20060" r="28803" b="28730"/>
          <a:stretch>
            <a:fillRect/>
          </a:stretch>
        </p:blipFill>
        <p:spPr bwMode="auto">
          <a:xfrm>
            <a:off x="3250741" y="2949677"/>
            <a:ext cx="5893259" cy="390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5-A2-1-1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66284" y="1265334"/>
            <a:ext cx="850710" cy="850710"/>
          </a:xfr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8"/>
          <a:srcRect l="28224" t="19556" r="26794" b="26042"/>
          <a:stretch>
            <a:fillRect/>
          </a:stretch>
        </p:blipFill>
        <p:spPr bwMode="auto">
          <a:xfrm>
            <a:off x="0" y="176981"/>
            <a:ext cx="5852652" cy="397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云形 5"/>
          <p:cNvSpPr/>
          <p:nvPr/>
        </p:nvSpPr>
        <p:spPr>
          <a:xfrm>
            <a:off x="6916994" y="5383161"/>
            <a:ext cx="1179871" cy="560439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?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5" name="P5-A2-1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60729" y="5272852"/>
            <a:ext cx="901880" cy="90188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2411669" y="2539876"/>
            <a:ext cx="2685432" cy="534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/>
          <a:srcRect l="23136" t="14214" r="22229" b="16230"/>
          <a:stretch>
            <a:fillRect/>
          </a:stretch>
        </p:blipFill>
        <p:spPr bwMode="auto">
          <a:xfrm>
            <a:off x="884903" y="1027907"/>
            <a:ext cx="7108723" cy="508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5-A2-1-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98209" y="2011090"/>
            <a:ext cx="891654" cy="891654"/>
          </a:xfrm>
        </p:spPr>
      </p:pic>
      <p:sp>
        <p:nvSpPr>
          <p:cNvPr id="6" name="云形 5"/>
          <p:cNvSpPr/>
          <p:nvPr/>
        </p:nvSpPr>
        <p:spPr>
          <a:xfrm>
            <a:off x="2243076" y="4401402"/>
            <a:ext cx="1946787" cy="560439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?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/>
          <a:srcRect l="22723" t="14375" r="22108" b="16250"/>
          <a:stretch>
            <a:fillRect/>
          </a:stretch>
        </p:blipFill>
        <p:spPr bwMode="auto">
          <a:xfrm>
            <a:off x="980276" y="771341"/>
            <a:ext cx="7178040" cy="507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云形 4"/>
          <p:cNvSpPr/>
          <p:nvPr/>
        </p:nvSpPr>
        <p:spPr>
          <a:xfrm>
            <a:off x="3628103" y="1474839"/>
            <a:ext cx="870155" cy="560439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?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4" name="P5-A2-1-4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35580" y="1077570"/>
            <a:ext cx="785413" cy="7854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 l="22958" t="13125" r="23982" b="16875"/>
          <a:stretch>
            <a:fillRect/>
          </a:stretch>
        </p:blipFill>
        <p:spPr bwMode="auto">
          <a:xfrm>
            <a:off x="1099247" y="635655"/>
            <a:ext cx="690372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云形 4"/>
          <p:cNvSpPr/>
          <p:nvPr/>
        </p:nvSpPr>
        <p:spPr>
          <a:xfrm>
            <a:off x="2816943" y="1194619"/>
            <a:ext cx="648928" cy="560439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?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云形 5"/>
          <p:cNvSpPr/>
          <p:nvPr/>
        </p:nvSpPr>
        <p:spPr>
          <a:xfrm>
            <a:off x="4159047" y="1150374"/>
            <a:ext cx="1032386" cy="560439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?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4" name="P5-A2-2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39833" y="773226"/>
            <a:ext cx="1314734" cy="131473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4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6"/>
          <a:srcRect l="25417" t="13958" r="23748" b="18750"/>
          <a:stretch>
            <a:fillRect/>
          </a:stretch>
        </p:blipFill>
        <p:spPr bwMode="auto">
          <a:xfrm>
            <a:off x="0" y="0"/>
            <a:ext cx="6614160" cy="492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7"/>
          <a:srcRect l="25629" t="11794" r="23249" b="17036"/>
          <a:stretch>
            <a:fillRect/>
          </a:stretch>
        </p:blipFill>
        <p:spPr bwMode="auto">
          <a:xfrm>
            <a:off x="2492478" y="1651820"/>
            <a:ext cx="6651522" cy="520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云形 6"/>
          <p:cNvSpPr/>
          <p:nvPr/>
        </p:nvSpPr>
        <p:spPr>
          <a:xfrm>
            <a:off x="4645742" y="2418736"/>
            <a:ext cx="1179871" cy="560439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?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2" name="P5-A2-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08472" y="176283"/>
            <a:ext cx="809767" cy="809767"/>
          </a:xfrm>
          <a:prstGeom prst="rect">
            <a:avLst/>
          </a:prstGeom>
        </p:spPr>
      </p:pic>
      <p:pic>
        <p:nvPicPr>
          <p:cNvPr id="3" name="P5-A2-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78388" y="4106838"/>
            <a:ext cx="987187" cy="987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 l="24012" t="14583" r="23280" b="17708"/>
          <a:stretch>
            <a:fillRect/>
          </a:stretch>
        </p:blipFill>
        <p:spPr bwMode="auto">
          <a:xfrm>
            <a:off x="808703" y="668594"/>
            <a:ext cx="6858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云形 4"/>
          <p:cNvSpPr/>
          <p:nvPr/>
        </p:nvSpPr>
        <p:spPr>
          <a:xfrm>
            <a:off x="1784555" y="1401097"/>
            <a:ext cx="1460090" cy="560439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?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4" name="P5-A2-5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51016" y="1193719"/>
            <a:ext cx="993939" cy="99393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/>
          <a:srcRect l="27994" t="13542" r="23397" b="17292"/>
          <a:stretch>
            <a:fillRect/>
          </a:stretch>
        </p:blipFill>
        <p:spPr bwMode="auto">
          <a:xfrm>
            <a:off x="235483" y="0"/>
            <a:ext cx="6324600" cy="505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7"/>
          <a:srcRect l="27896" t="14012" r="22796" b="18044"/>
          <a:stretch>
            <a:fillRect/>
          </a:stretch>
        </p:blipFill>
        <p:spPr bwMode="auto">
          <a:xfrm>
            <a:off x="2728452" y="1887794"/>
            <a:ext cx="6415548" cy="497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云形 5"/>
          <p:cNvSpPr/>
          <p:nvPr/>
        </p:nvSpPr>
        <p:spPr>
          <a:xfrm>
            <a:off x="1887794" y="545690"/>
            <a:ext cx="1696064" cy="560439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?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4" name="P5-A2-6-1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50474" y="168021"/>
            <a:ext cx="1205552" cy="1205552"/>
          </a:xfrm>
        </p:spPr>
      </p:pic>
      <p:pic>
        <p:nvPicPr>
          <p:cNvPr id="8" name="P5-A2-6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53250" y="3440300"/>
            <a:ext cx="932597" cy="932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241</Words>
  <Application>Microsoft Office PowerPoint</Application>
  <PresentationFormat>全屏显示(4:3)</PresentationFormat>
  <Paragraphs>77</Paragraphs>
  <Slides>21</Slides>
  <Notes>0</Notes>
  <HiddenSlides>0</HiddenSlides>
  <MMClips>10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宋体</vt:lpstr>
      <vt:lpstr>Arial</vt:lpstr>
      <vt:lpstr>Calibri</vt:lpstr>
      <vt:lpstr>Calibri Light</vt:lpstr>
      <vt:lpstr>Comic Sans MS</vt:lpstr>
      <vt:lpstr>Office 主题</vt:lpstr>
      <vt:lpstr>Module 1 Unit 2 I’m going to help her. </vt:lpstr>
      <vt:lpstr>Can the little girl do the Maths?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Let’s read it together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Ways to introduce friends</vt:lpstr>
      <vt:lpstr>Adjectives to describe people</vt:lpstr>
      <vt:lpstr>The special me!</vt:lpstr>
      <vt:lpstr>Can you remember me?</vt:lpstr>
      <vt:lpstr>Let’s chant together!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 Unit 1 She’s very nice. </dc:title>
  <dc:creator>May</dc:creator>
  <cp:lastModifiedBy>tw</cp:lastModifiedBy>
  <cp:revision>47</cp:revision>
  <dcterms:created xsi:type="dcterms:W3CDTF">2017-02-12T12:50:00Z</dcterms:created>
  <dcterms:modified xsi:type="dcterms:W3CDTF">2019-03-01T02:46:45Z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2052-10.1.0.5866</vt:lpwstr>
  </property>
</Properties>
</file>