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4646-5C37-4FB0-8490-965D1B7E8A5C}" type="datetimeFigureOut">
              <a:rPr lang="zh-CN" altLang="en-US" smtClean="0"/>
              <a:pPr/>
              <a:t>2020/6/22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628-31A3-4CA9-A55C-1C368DC22C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04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4646-5C37-4FB0-8490-965D1B7E8A5C}" type="datetimeFigureOut">
              <a:rPr lang="zh-CN" altLang="en-US" smtClean="0"/>
              <a:pPr/>
              <a:t>2020/6/22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628-31A3-4CA9-A55C-1C368DC22C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15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4646-5C37-4FB0-8490-965D1B7E8A5C}" type="datetimeFigureOut">
              <a:rPr lang="zh-CN" altLang="en-US" smtClean="0"/>
              <a:pPr/>
              <a:t>2020/6/22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628-31A3-4CA9-A55C-1C368DC22C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96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4646-5C37-4FB0-8490-965D1B7E8A5C}" type="datetimeFigureOut">
              <a:rPr lang="zh-CN" altLang="en-US" smtClean="0"/>
              <a:pPr/>
              <a:t>2020/6/22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628-31A3-4CA9-A55C-1C368DC22C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75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4646-5C37-4FB0-8490-965D1B7E8A5C}" type="datetimeFigureOut">
              <a:rPr lang="zh-CN" altLang="en-US" smtClean="0"/>
              <a:pPr/>
              <a:t>2020/6/22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628-31A3-4CA9-A55C-1C368DC22C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7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4646-5C37-4FB0-8490-965D1B7E8A5C}" type="datetimeFigureOut">
              <a:rPr lang="zh-CN" altLang="en-US" smtClean="0"/>
              <a:pPr/>
              <a:t>2020/6/22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628-31A3-4CA9-A55C-1C368DC22C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94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4646-5C37-4FB0-8490-965D1B7E8A5C}" type="datetimeFigureOut">
              <a:rPr lang="zh-CN" altLang="en-US" smtClean="0"/>
              <a:pPr/>
              <a:t>2020/6/22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628-31A3-4CA9-A55C-1C368DC22C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34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4646-5C37-4FB0-8490-965D1B7E8A5C}" type="datetimeFigureOut">
              <a:rPr lang="zh-CN" altLang="en-US" smtClean="0"/>
              <a:pPr/>
              <a:t>2020/6/22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628-31A3-4CA9-A55C-1C368DC22C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36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4646-5C37-4FB0-8490-965D1B7E8A5C}" type="datetimeFigureOut">
              <a:rPr lang="zh-CN" altLang="en-US" smtClean="0"/>
              <a:pPr/>
              <a:t>2020/6/22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628-31A3-4CA9-A55C-1C368DC22C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9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4646-5C37-4FB0-8490-965D1B7E8A5C}" type="datetimeFigureOut">
              <a:rPr lang="zh-CN" altLang="en-US" smtClean="0"/>
              <a:pPr/>
              <a:t>2020/6/22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628-31A3-4CA9-A55C-1C368DC22C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66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4646-5C37-4FB0-8490-965D1B7E8A5C}" type="datetimeFigureOut">
              <a:rPr lang="zh-CN" altLang="en-US" smtClean="0"/>
              <a:pPr/>
              <a:t>2020/6/22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628-31A3-4CA9-A55C-1C368DC22C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84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74646-5C37-4FB0-8490-965D1B7E8A5C}" type="datetimeFigureOut">
              <a:rPr lang="zh-CN" altLang="en-US" smtClean="0"/>
              <a:pPr/>
              <a:t>2020/6/22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8D628-31A3-4CA9-A55C-1C368DC22C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42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5" Type="http://schemas.microsoft.com/office/2007/relationships/media" Target="../media/media4.mp3"/><Relationship Id="rId4" Type="http://schemas.openxmlformats.org/officeDocument/2006/relationships/audio" Target="../media/media3.mp3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5" Type="http://schemas.microsoft.com/office/2007/relationships/media" Target="../media/media9.mp3"/><Relationship Id="rId4" Type="http://schemas.openxmlformats.org/officeDocument/2006/relationships/audio" Target="../media/media8.mp3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1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image" Target="../media/image20.png"/><Relationship Id="rId5" Type="http://schemas.microsoft.com/office/2007/relationships/media" Target="../media/media12.mp3"/><Relationship Id="rId10" Type="http://schemas.openxmlformats.org/officeDocument/2006/relationships/image" Target="../media/image19.png"/><Relationship Id="rId4" Type="http://schemas.openxmlformats.org/officeDocument/2006/relationships/audio" Target="../media/media11.mp3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4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openxmlformats.org/officeDocument/2006/relationships/image" Target="../media/image22.png"/><Relationship Id="rId5" Type="http://schemas.microsoft.com/office/2007/relationships/media" Target="../media/media15.mp3"/><Relationship Id="rId10" Type="http://schemas.openxmlformats.org/officeDocument/2006/relationships/image" Target="../media/image21.png"/><Relationship Id="rId4" Type="http://schemas.openxmlformats.org/officeDocument/2006/relationships/audio" Target="../media/media14.mp3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p3"/><Relationship Id="rId3" Type="http://schemas.microsoft.com/office/2007/relationships/media" Target="../media/media17.mp3"/><Relationship Id="rId7" Type="http://schemas.microsoft.com/office/2007/relationships/media" Target="../media/media19.mp3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audio" Target="../media/media18.mp3"/><Relationship Id="rId11" Type="http://schemas.openxmlformats.org/officeDocument/2006/relationships/image" Target="../media/image20.png"/><Relationship Id="rId5" Type="http://schemas.microsoft.com/office/2007/relationships/media" Target="../media/media18.mp3"/><Relationship Id="rId10" Type="http://schemas.openxmlformats.org/officeDocument/2006/relationships/image" Target="../media/image23.png"/><Relationship Id="rId4" Type="http://schemas.openxmlformats.org/officeDocument/2006/relationships/audio" Target="../media/media17.mp3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188"/>
            <a:ext cx="9135999" cy="66328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258841"/>
            <a:ext cx="9144000" cy="3354102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6000" b="1" dirty="0"/>
              <a:t>Module 6 Unit 1</a:t>
            </a:r>
            <a:br>
              <a:rPr lang="en-US" altLang="zh-CN" sz="6000" b="1" dirty="0"/>
            </a:br>
            <a:r>
              <a:rPr lang="en-US" altLang="zh-CN" sz="6000" b="1" dirty="0"/>
              <a:t>Here are his hands.</a:t>
            </a:r>
            <a:br>
              <a:rPr lang="en-US" altLang="zh-CN" sz="6000" b="1" dirty="0"/>
            </a:b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7830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7814"/>
            <a:ext cx="9144000" cy="6305745"/>
          </a:xfrm>
          <a:prstGeom prst="rect">
            <a:avLst/>
          </a:prstGeom>
        </p:spPr>
      </p:pic>
      <p:pic>
        <p:nvPicPr>
          <p:cNvPr id="5" name="P32-A2-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679" y="2180797"/>
            <a:ext cx="905301" cy="905301"/>
          </a:xfrm>
        </p:spPr>
      </p:pic>
    </p:spTree>
    <p:extLst>
      <p:ext uri="{BB962C8B-B14F-4D97-AF65-F5344CB8AC3E}">
        <p14:creationId xmlns:p14="http://schemas.microsoft.com/office/powerpoint/2010/main" val="323256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8857397" cy="6805919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272954" y="4844954"/>
            <a:ext cx="6564573" cy="1801506"/>
          </a:xfrm>
          <a:prstGeom prst="wedgeRoundRectCallout">
            <a:avLst>
              <a:gd name="adj1" fmla="val 40265"/>
              <a:gd name="adj2" fmla="val -1106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Good idea! Let’s draw a monster on the computer. Now watch…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pic>
        <p:nvPicPr>
          <p:cNvPr id="6" name="P32-A2-5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83056" y="3926005"/>
            <a:ext cx="918949" cy="918949"/>
          </a:xfrm>
        </p:spPr>
      </p:pic>
      <p:pic>
        <p:nvPicPr>
          <p:cNvPr id="7" name="P32-A2-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96101" y="3926005"/>
            <a:ext cx="932597" cy="932597"/>
          </a:xfrm>
          <a:prstGeom prst="rect">
            <a:avLst/>
          </a:prstGeom>
        </p:spPr>
      </p:pic>
      <p:pic>
        <p:nvPicPr>
          <p:cNvPr id="8" name="P32-A2-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22793" y="6009800"/>
            <a:ext cx="796119" cy="79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30826" cy="65509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33-A2-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474" y="152127"/>
            <a:ext cx="1215339" cy="1215339"/>
          </a:xfrm>
        </p:spPr>
      </p:pic>
      <p:sp>
        <p:nvSpPr>
          <p:cNvPr id="5" name="圆角矩形标注 4"/>
          <p:cNvSpPr/>
          <p:nvPr/>
        </p:nvSpPr>
        <p:spPr>
          <a:xfrm>
            <a:off x="1869743" y="347059"/>
            <a:ext cx="4708477" cy="1020407"/>
          </a:xfrm>
          <a:prstGeom prst="wedgeRoundRectCallout">
            <a:avLst>
              <a:gd name="adj1" fmla="val 53986"/>
              <a:gd name="adj2" fmla="val 825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solidFill>
                  <a:schemeClr val="tx1"/>
                </a:solidFill>
              </a:rPr>
              <a:t>Here_____his</a:t>
            </a:r>
            <a:r>
              <a:rPr lang="en-US" altLang="zh-CN" sz="4000" dirty="0">
                <a:solidFill>
                  <a:schemeClr val="tx1"/>
                </a:solidFill>
              </a:rPr>
              <a:t> head. 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27945" y="405853"/>
            <a:ext cx="696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is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1" y="0"/>
            <a:ext cx="8988778" cy="685800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1596788" y="1144588"/>
            <a:ext cx="5036024" cy="1020407"/>
          </a:xfrm>
          <a:prstGeom prst="wedgeRoundRectCallout">
            <a:avLst>
              <a:gd name="adj1" fmla="val 53986"/>
              <a:gd name="adj2" fmla="val 825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And here ___ his body.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pic>
        <p:nvPicPr>
          <p:cNvPr id="6" name="P33-A2-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662" y="1095920"/>
            <a:ext cx="1069075" cy="1069075"/>
          </a:xfrm>
        </p:spPr>
      </p:pic>
      <p:sp>
        <p:nvSpPr>
          <p:cNvPr id="7" name="文本框 6"/>
          <p:cNvSpPr txBox="1"/>
          <p:nvPr/>
        </p:nvSpPr>
        <p:spPr>
          <a:xfrm>
            <a:off x="3875964" y="1219956"/>
            <a:ext cx="696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is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63773"/>
            <a:ext cx="9169052" cy="640080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4133724" y="353884"/>
            <a:ext cx="4708477" cy="1020407"/>
          </a:xfrm>
          <a:prstGeom prst="wedgeRoundRectCallout">
            <a:avLst>
              <a:gd name="adj1" fmla="val -81666"/>
              <a:gd name="adj2" fmla="val 129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Here ___ his arms.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31527" y="1701931"/>
            <a:ext cx="4691708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400" dirty="0"/>
              <a:t>How many arm</a:t>
            </a:r>
            <a:r>
              <a:rPr lang="en-US" altLang="zh-CN" sz="4400" dirty="0">
                <a:solidFill>
                  <a:srgbClr val="FF0000"/>
                </a:solidFill>
              </a:rPr>
              <a:t>s</a:t>
            </a:r>
            <a:r>
              <a:rPr lang="en-US" altLang="zh-CN" sz="4400" dirty="0"/>
              <a:t>?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928774" y="5011668"/>
            <a:ext cx="4708477" cy="1359100"/>
          </a:xfrm>
          <a:prstGeom prst="wedgeRoundRectCallout">
            <a:avLst>
              <a:gd name="adj1" fmla="val 62682"/>
              <a:gd name="adj2" fmla="val 9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_____ arm</a:t>
            </a:r>
            <a:r>
              <a:rPr lang="en-US" altLang="zh-CN" sz="4000" dirty="0">
                <a:solidFill>
                  <a:srgbClr val="FF0000"/>
                </a:solidFill>
              </a:rPr>
              <a:t>s</a:t>
            </a:r>
            <a:r>
              <a:rPr lang="en-US" altLang="zh-CN" sz="40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_____ arm</a:t>
            </a:r>
            <a:r>
              <a:rPr lang="en-US" altLang="zh-CN" sz="4000" dirty="0">
                <a:solidFill>
                  <a:srgbClr val="FF0000"/>
                </a:solidFill>
              </a:rPr>
              <a:t>s</a:t>
            </a:r>
            <a:r>
              <a:rPr lang="en-US" altLang="zh-CN" sz="4000" dirty="0">
                <a:solidFill>
                  <a:schemeClr val="tx1"/>
                </a:solidFill>
              </a:rPr>
              <a:t>!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pic>
        <p:nvPicPr>
          <p:cNvPr id="8" name="P33-A2-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15413" y="40678"/>
            <a:ext cx="1164609" cy="1164609"/>
          </a:xfrm>
        </p:spPr>
      </p:pic>
      <p:pic>
        <p:nvPicPr>
          <p:cNvPr id="9" name="P33-A2-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83091" y="5001964"/>
            <a:ext cx="790387" cy="790387"/>
          </a:xfrm>
          <a:prstGeom prst="rect">
            <a:avLst/>
          </a:prstGeom>
        </p:spPr>
      </p:pic>
      <p:pic>
        <p:nvPicPr>
          <p:cNvPr id="10" name="P33-A2-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87942" y="5783890"/>
            <a:ext cx="780683" cy="78068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37251" y="470661"/>
            <a:ext cx="101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are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63675" y="5011668"/>
            <a:ext cx="101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six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15413" y="5662882"/>
            <a:ext cx="101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six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7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7357"/>
            <a:ext cx="9144000" cy="6575032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3806873" y="7500"/>
            <a:ext cx="4708477" cy="1020407"/>
          </a:xfrm>
          <a:prstGeom prst="wedgeRoundRectCallout">
            <a:avLst>
              <a:gd name="adj1" fmla="val -70651"/>
              <a:gd name="adj2" fmla="val 597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Here ___ his hands.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27062" y="1056184"/>
            <a:ext cx="4691708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400" dirty="0"/>
              <a:t>How many hand</a:t>
            </a:r>
            <a:r>
              <a:rPr lang="en-US" altLang="zh-CN" sz="4400" dirty="0">
                <a:solidFill>
                  <a:srgbClr val="FF0000"/>
                </a:solidFill>
              </a:rPr>
              <a:t>s</a:t>
            </a:r>
            <a:r>
              <a:rPr lang="en-US" altLang="zh-CN" sz="4400" dirty="0"/>
              <a:t>?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928774" y="5011668"/>
            <a:ext cx="4708477" cy="1359100"/>
          </a:xfrm>
          <a:prstGeom prst="wedgeRoundRectCallout">
            <a:avLst>
              <a:gd name="adj1" fmla="val 62682"/>
              <a:gd name="adj2" fmla="val 9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_____ hand</a:t>
            </a:r>
            <a:r>
              <a:rPr lang="en-US" altLang="zh-CN" sz="4000" dirty="0">
                <a:solidFill>
                  <a:srgbClr val="FF0000"/>
                </a:solidFill>
              </a:rPr>
              <a:t>s</a:t>
            </a:r>
            <a:r>
              <a:rPr lang="en-US" altLang="zh-CN" sz="40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_____ hand</a:t>
            </a:r>
            <a:r>
              <a:rPr lang="en-US" altLang="zh-CN" sz="4000" dirty="0">
                <a:solidFill>
                  <a:srgbClr val="FF0000"/>
                </a:solidFill>
              </a:rPr>
              <a:t>s</a:t>
            </a:r>
            <a:r>
              <a:rPr lang="en-US" altLang="zh-CN" sz="4000" dirty="0">
                <a:solidFill>
                  <a:schemeClr val="tx1"/>
                </a:solidFill>
              </a:rPr>
              <a:t>!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pic>
        <p:nvPicPr>
          <p:cNvPr id="8" name="P33-A2-6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25447" y="53945"/>
            <a:ext cx="878006" cy="878006"/>
          </a:xfrm>
        </p:spPr>
      </p:pic>
      <p:pic>
        <p:nvPicPr>
          <p:cNvPr id="9" name="P33-A2-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731223" y="5011668"/>
            <a:ext cx="683525" cy="683525"/>
          </a:xfrm>
          <a:prstGeom prst="rect">
            <a:avLst/>
          </a:prstGeom>
        </p:spPr>
      </p:pic>
      <p:pic>
        <p:nvPicPr>
          <p:cNvPr id="10" name="P33-A2-8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758519" y="5824580"/>
            <a:ext cx="609600" cy="6096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19231" y="43505"/>
            <a:ext cx="101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are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54419" y="4983332"/>
            <a:ext cx="101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ten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54418" y="5662266"/>
            <a:ext cx="101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ten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8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25188"/>
            <a:ext cx="9135999" cy="6632812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3546870" y="0"/>
            <a:ext cx="4708477" cy="1245595"/>
          </a:xfrm>
          <a:prstGeom prst="wedgeRoundRectCallout">
            <a:avLst>
              <a:gd name="adj1" fmla="val -72970"/>
              <a:gd name="adj2" fmla="val 74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Here ____ his leg and his foot.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1475" y="3389952"/>
            <a:ext cx="6045236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400" dirty="0"/>
              <a:t>How many leg</a:t>
            </a:r>
            <a:r>
              <a:rPr lang="en-US" altLang="zh-CN" sz="4400" dirty="0">
                <a:solidFill>
                  <a:srgbClr val="FF0000"/>
                </a:solidFill>
              </a:rPr>
              <a:t>s</a:t>
            </a:r>
            <a:r>
              <a:rPr lang="en-US" altLang="zh-CN" sz="4400" dirty="0"/>
              <a:t> and f</a:t>
            </a:r>
            <a:r>
              <a:rPr lang="en-US" altLang="zh-CN" sz="4400" dirty="0">
                <a:solidFill>
                  <a:srgbClr val="FF0000"/>
                </a:solidFill>
              </a:rPr>
              <a:t>ee</a:t>
            </a:r>
            <a:r>
              <a:rPr lang="en-US" altLang="zh-CN" sz="4400" dirty="0"/>
              <a:t>t?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928774" y="5011668"/>
            <a:ext cx="4708477" cy="1359100"/>
          </a:xfrm>
          <a:prstGeom prst="wedgeRoundRectCallout">
            <a:avLst>
              <a:gd name="adj1" fmla="val 62682"/>
              <a:gd name="adj2" fmla="val 9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_____ leg!</a:t>
            </a:r>
          </a:p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_____ foot!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pic>
        <p:nvPicPr>
          <p:cNvPr id="8" name="P33-A2-9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65800" y="27071"/>
            <a:ext cx="1000836" cy="1000836"/>
          </a:xfrm>
        </p:spPr>
      </p:pic>
      <p:pic>
        <p:nvPicPr>
          <p:cNvPr id="9" name="P33-A2-1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567999" y="5011668"/>
            <a:ext cx="727881" cy="727881"/>
          </a:xfrm>
          <a:prstGeom prst="rect">
            <a:avLst/>
          </a:prstGeom>
        </p:spPr>
      </p:pic>
      <p:pic>
        <p:nvPicPr>
          <p:cNvPr id="13" name="P33-A2-1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595295" y="5739549"/>
            <a:ext cx="700585" cy="7005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95880" y="-87875"/>
            <a:ext cx="101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are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94145" y="4942302"/>
            <a:ext cx="101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one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21441" y="5589398"/>
            <a:ext cx="101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one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2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2603" y="334370"/>
            <a:ext cx="9166603" cy="652363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395786" y="110911"/>
            <a:ext cx="8598090" cy="2100026"/>
          </a:xfrm>
          <a:prstGeom prst="wedgeRoundRectCallout">
            <a:avLst>
              <a:gd name="adj1" fmla="val -22259"/>
              <a:gd name="adj2" fmla="val 671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</a:rPr>
              <a:t>All right. Let’s have a look. The monster has got_________________________________.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pic>
        <p:nvPicPr>
          <p:cNvPr id="7" name="P33-A2-1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0986" y="291200"/>
            <a:ext cx="609600" cy="609600"/>
          </a:xfrm>
        </p:spPr>
      </p:pic>
      <p:pic>
        <p:nvPicPr>
          <p:cNvPr id="8" name="P33-A2-1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0986" y="1733859"/>
            <a:ext cx="609600" cy="609600"/>
          </a:xfrm>
          <a:prstGeom prst="rect">
            <a:avLst/>
          </a:prstGeom>
        </p:spPr>
      </p:pic>
      <p:pic>
        <p:nvPicPr>
          <p:cNvPr id="10" name="P33-A2-1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789528" y="2210937"/>
            <a:ext cx="609600" cy="609600"/>
          </a:xfrm>
          <a:prstGeom prst="rect">
            <a:avLst/>
          </a:prstGeom>
        </p:spPr>
      </p:pic>
      <p:pic>
        <p:nvPicPr>
          <p:cNvPr id="11" name="P33-A2-1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347157" y="5067868"/>
            <a:ext cx="609600" cy="609600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4804011" y="5677468"/>
            <a:ext cx="2170720" cy="1034493"/>
          </a:xfrm>
          <a:prstGeom prst="wedgeRoundRectCallout">
            <a:avLst>
              <a:gd name="adj1" fmla="val 62682"/>
              <a:gd name="adj2" fmla="val 9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Ha </a:t>
            </a:r>
            <a:r>
              <a:rPr lang="en-US" altLang="zh-CN" sz="4000" dirty="0" err="1">
                <a:solidFill>
                  <a:schemeClr val="tx1"/>
                </a:solidFill>
              </a:rPr>
              <a:t>ha</a:t>
            </a:r>
            <a:r>
              <a:rPr lang="en-US" altLang="zh-CN" sz="4000" dirty="0">
                <a:solidFill>
                  <a:schemeClr val="tx1"/>
                </a:solidFill>
              </a:rPr>
              <a:t>…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56915" y="1041364"/>
            <a:ext cx="8205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one head, ten hands, six arms, one leg, one foot and one body.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1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3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45" y="448743"/>
            <a:ext cx="4312693" cy="313477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62668" y="3875964"/>
            <a:ext cx="6127845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000" dirty="0"/>
              <a:t>Here </a:t>
            </a:r>
            <a:r>
              <a:rPr lang="en-US" altLang="zh-CN" sz="4000" dirty="0">
                <a:solidFill>
                  <a:srgbClr val="FF0000"/>
                </a:solidFill>
              </a:rPr>
              <a:t>is</a:t>
            </a:r>
            <a:r>
              <a:rPr lang="en-US" altLang="zh-CN" sz="4000" dirty="0"/>
              <a:t> his…</a:t>
            </a:r>
          </a:p>
          <a:p>
            <a:r>
              <a:rPr lang="en-US" altLang="zh-CN" sz="4000" dirty="0"/>
              <a:t>Here </a:t>
            </a:r>
            <a:r>
              <a:rPr lang="en-US" altLang="zh-CN" sz="4000" dirty="0">
                <a:solidFill>
                  <a:srgbClr val="FF0000"/>
                </a:solidFill>
              </a:rPr>
              <a:t>are</a:t>
            </a:r>
            <a:r>
              <a:rPr lang="en-US" altLang="zh-CN" sz="4000" dirty="0"/>
              <a:t> his…</a:t>
            </a:r>
          </a:p>
          <a:p>
            <a:r>
              <a:rPr lang="en-US" altLang="zh-CN" sz="4000" dirty="0"/>
              <a:t>The monster </a:t>
            </a:r>
            <a:r>
              <a:rPr lang="en-US" altLang="zh-CN" sz="4000" dirty="0">
                <a:solidFill>
                  <a:srgbClr val="FF0000"/>
                </a:solidFill>
              </a:rPr>
              <a:t>has got</a:t>
            </a:r>
            <a:r>
              <a:rPr lang="en-US" altLang="zh-CN" sz="4000" dirty="0"/>
              <a:t>…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9975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0"/>
            <a:ext cx="8543925" cy="4895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42800" y="4677486"/>
            <a:ext cx="6127845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000" dirty="0"/>
              <a:t>Here </a:t>
            </a:r>
            <a:r>
              <a:rPr lang="en-US" altLang="zh-CN" sz="4000" dirty="0">
                <a:solidFill>
                  <a:srgbClr val="FF0000"/>
                </a:solidFill>
              </a:rPr>
              <a:t>is</a:t>
            </a:r>
            <a:r>
              <a:rPr lang="en-US" altLang="zh-CN" sz="4000" dirty="0"/>
              <a:t> his…</a:t>
            </a:r>
          </a:p>
          <a:p>
            <a:r>
              <a:rPr lang="en-US" altLang="zh-CN" sz="4000" dirty="0"/>
              <a:t>Here </a:t>
            </a:r>
            <a:r>
              <a:rPr lang="en-US" altLang="zh-CN" sz="4000" dirty="0">
                <a:solidFill>
                  <a:srgbClr val="FF0000"/>
                </a:solidFill>
              </a:rPr>
              <a:t>are</a:t>
            </a:r>
            <a:r>
              <a:rPr lang="en-US" altLang="zh-CN" sz="4000" dirty="0"/>
              <a:t> his…</a:t>
            </a:r>
          </a:p>
          <a:p>
            <a:r>
              <a:rPr lang="en-US" altLang="zh-CN" sz="4000" dirty="0"/>
              <a:t>The monster </a:t>
            </a:r>
            <a:r>
              <a:rPr lang="en-US" altLang="zh-CN" sz="4000" dirty="0">
                <a:solidFill>
                  <a:srgbClr val="FF0000"/>
                </a:solidFill>
              </a:rPr>
              <a:t>has got</a:t>
            </a:r>
            <a:r>
              <a:rPr lang="en-US" altLang="zh-CN" sz="4000" dirty="0"/>
              <a:t>…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7045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9" y="1192402"/>
            <a:ext cx="4380931" cy="3180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312" y="1192403"/>
            <a:ext cx="4127793" cy="318043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784143" y="2238233"/>
            <a:ext cx="928048" cy="9962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18520635">
            <a:off x="1521810" y="3823872"/>
            <a:ext cx="1815152" cy="3548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1069" y="4820694"/>
            <a:ext cx="3862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/>
              <a:t>one hand</a:t>
            </a:r>
            <a:endParaRPr lang="zh-CN" altLang="en-US" sz="4800" dirty="0"/>
          </a:p>
        </p:txBody>
      </p:sp>
      <p:sp>
        <p:nvSpPr>
          <p:cNvPr id="9" name="椭圆 8"/>
          <p:cNvSpPr/>
          <p:nvPr/>
        </p:nvSpPr>
        <p:spPr>
          <a:xfrm>
            <a:off x="6841158" y="2391097"/>
            <a:ext cx="928048" cy="9962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18520635">
            <a:off x="5578825" y="3976736"/>
            <a:ext cx="1815152" cy="3548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248084" y="4820695"/>
            <a:ext cx="3862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/>
              <a:t>two hand</a:t>
            </a:r>
            <a:r>
              <a:rPr lang="en-US" altLang="zh-CN" sz="4800" dirty="0">
                <a:solidFill>
                  <a:srgbClr val="FF0000"/>
                </a:solidFill>
              </a:rPr>
              <a:t>s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竖卷形 7"/>
          <p:cNvSpPr/>
          <p:nvPr/>
        </p:nvSpPr>
        <p:spPr>
          <a:xfrm>
            <a:off x="1624084" y="1392328"/>
            <a:ext cx="5866686" cy="514495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87" y="2084772"/>
            <a:ext cx="2117370" cy="20300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5439" y="346502"/>
            <a:ext cx="8815731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400" dirty="0"/>
              <a:t>Draw a monster. Then introduce it!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14672" y="429498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200" dirty="0"/>
              <a:t>This is my monster.</a:t>
            </a:r>
          </a:p>
          <a:p>
            <a:r>
              <a:rPr lang="en-US" altLang="zh-CN" sz="3200" dirty="0"/>
              <a:t>Here </a:t>
            </a:r>
            <a:r>
              <a:rPr lang="en-US" altLang="zh-CN" sz="3200" dirty="0">
                <a:solidFill>
                  <a:srgbClr val="FF0000"/>
                </a:solidFill>
              </a:rPr>
              <a:t>is</a:t>
            </a:r>
            <a:r>
              <a:rPr lang="en-US" altLang="zh-CN" sz="3200" dirty="0"/>
              <a:t> his…</a:t>
            </a:r>
          </a:p>
          <a:p>
            <a:r>
              <a:rPr lang="en-US" altLang="zh-CN" sz="3200" dirty="0"/>
              <a:t>Here </a:t>
            </a:r>
            <a:r>
              <a:rPr lang="en-US" altLang="zh-CN" sz="3200" dirty="0">
                <a:solidFill>
                  <a:srgbClr val="FF0000"/>
                </a:solidFill>
              </a:rPr>
              <a:t>are</a:t>
            </a:r>
            <a:r>
              <a:rPr lang="en-US" altLang="zh-CN" sz="3200" dirty="0"/>
              <a:t> his…</a:t>
            </a:r>
          </a:p>
          <a:p>
            <a:r>
              <a:rPr lang="en-US" altLang="zh-CN" sz="3200" dirty="0"/>
              <a:t>The monster </a:t>
            </a:r>
            <a:r>
              <a:rPr lang="en-US" altLang="zh-CN" sz="3200" dirty="0">
                <a:solidFill>
                  <a:srgbClr val="FF0000"/>
                </a:solidFill>
              </a:rPr>
              <a:t>has got</a:t>
            </a:r>
            <a:r>
              <a:rPr lang="en-US" altLang="zh-CN" sz="3200" dirty="0"/>
              <a:t>…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377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67" y="564326"/>
            <a:ext cx="4086225" cy="38910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89" y="564327"/>
            <a:ext cx="3838148" cy="397830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084874" y="2988860"/>
            <a:ext cx="928048" cy="9962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18520635">
            <a:off x="2317167" y="4336862"/>
            <a:ext cx="1206355" cy="3548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18520635">
            <a:off x="5522296" y="4516556"/>
            <a:ext cx="1206355" cy="3548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42608" y="5070268"/>
            <a:ext cx="3862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/>
              <a:t>one foot</a:t>
            </a:r>
            <a:endParaRPr lang="zh-CN" altLang="en-US" sz="4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194314" y="5070269"/>
            <a:ext cx="3862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/>
              <a:t>two f</a:t>
            </a:r>
            <a:r>
              <a:rPr lang="en-US" altLang="zh-CN" sz="4800" dirty="0">
                <a:solidFill>
                  <a:srgbClr val="FF0000"/>
                </a:solidFill>
              </a:rPr>
              <a:t>ee</a:t>
            </a:r>
            <a:r>
              <a:rPr lang="en-US" altLang="zh-CN" sz="4800" dirty="0"/>
              <a:t>t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8464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/>
              <a:t>Listen and chant:</a:t>
            </a:r>
            <a:endParaRPr lang="zh-CN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5" r:id="rId2" imgW="8597725" imgH="4831128"/>
        </mc:Choice>
        <mc:Fallback>
          <p:control r:id="rId2" imgW="8597725" imgH="4831128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1562100"/>
                  <a:ext cx="8585200" cy="482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699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s://www.colourbox.com/preview/8299739-happy-boy-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506" y="527152"/>
            <a:ext cx="4124325" cy="5553075"/>
          </a:xfrm>
          <a:prstGeom prst="rect">
            <a:avLst/>
          </a:prstGeom>
          <a:noFill/>
        </p:spPr>
      </p:pic>
      <p:cxnSp>
        <p:nvCxnSpPr>
          <p:cNvPr id="9" name="直接箭头连接符 8"/>
          <p:cNvCxnSpPr/>
          <p:nvPr/>
        </p:nvCxnSpPr>
        <p:spPr>
          <a:xfrm rot="5400000" flipH="1" flipV="1">
            <a:off x="1821427" y="2263879"/>
            <a:ext cx="1238863" cy="5456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21512" idx="1"/>
          </p:cNvCxnSpPr>
          <p:nvPr/>
        </p:nvCxnSpPr>
        <p:spPr>
          <a:xfrm rot="10800000" flipH="1">
            <a:off x="2290505" y="2020530"/>
            <a:ext cx="3785829" cy="12831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5626" y="3111911"/>
            <a:ext cx="206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hand</a:t>
            </a:r>
            <a:endParaRPr lang="zh-CN" alt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29390" y="3131576"/>
            <a:ext cx="105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two</a:t>
            </a:r>
            <a:endParaRPr lang="zh-CN" alt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040199" y="3116828"/>
            <a:ext cx="206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943899" y="1755057"/>
            <a:ext cx="1268359" cy="884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 rot="20387783">
            <a:off x="2227007" y="1489587"/>
            <a:ext cx="752168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1230437">
            <a:off x="5815779" y="1582993"/>
            <a:ext cx="752168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820993" y="1966454"/>
            <a:ext cx="134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finger</a:t>
            </a:r>
            <a:endParaRPr lang="zh-CN" alt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41874"/>
            <a:ext cx="103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ten</a:t>
            </a:r>
            <a:endParaRPr lang="zh-CN" alt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1873050" y="1941874"/>
            <a:ext cx="206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2438402" y="4444180"/>
            <a:ext cx="1268359" cy="884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2462981" y="4626078"/>
            <a:ext cx="2354826" cy="344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41988" y="4281949"/>
            <a:ext cx="89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leg</a:t>
            </a:r>
            <a:endParaRPr lang="zh-CN" alt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865239" y="4242621"/>
            <a:ext cx="15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two</a:t>
            </a:r>
            <a:endParaRPr lang="zh-CN" alt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2177851" y="4272121"/>
            <a:ext cx="49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 flipV="1">
            <a:off x="2099189" y="5624051"/>
            <a:ext cx="1268359" cy="884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V="1">
            <a:off x="2212258" y="5717459"/>
            <a:ext cx="2384322" cy="1081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83226" y="5510980"/>
            <a:ext cx="124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foot</a:t>
            </a:r>
            <a:endParaRPr lang="zh-CN" alt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176982" y="5530645"/>
            <a:ext cx="119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two</a:t>
            </a:r>
            <a:endParaRPr lang="zh-CN" alt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988148" y="5884609"/>
            <a:ext cx="106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f</a:t>
            </a:r>
            <a:r>
              <a:rPr lang="en-US" altLang="zh-CN" sz="3600" dirty="0">
                <a:solidFill>
                  <a:srgbClr val="FF0000"/>
                </a:solidFill>
              </a:rPr>
              <a:t>ee</a:t>
            </a:r>
            <a:r>
              <a:rPr lang="en-US" altLang="zh-CN" sz="3600" dirty="0"/>
              <a:t>t</a:t>
            </a:r>
            <a:endParaRPr lang="zh-CN" altLang="en-US" sz="3600" dirty="0"/>
          </a:p>
        </p:txBody>
      </p:sp>
      <p:cxnSp>
        <p:nvCxnSpPr>
          <p:cNvPr id="46" name="直接箭头连接符 45"/>
          <p:cNvCxnSpPr/>
          <p:nvPr/>
        </p:nvCxnSpPr>
        <p:spPr>
          <a:xfrm rot="10800000" flipV="1">
            <a:off x="5250427" y="619433"/>
            <a:ext cx="1179871" cy="1179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433186" y="226143"/>
            <a:ext cx="206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head</a:t>
            </a:r>
            <a:endParaRPr lang="zh-CN" altLang="en-US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6582697" y="245808"/>
            <a:ext cx="114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one</a:t>
            </a:r>
            <a:endParaRPr lang="zh-CN" altLang="en-US" sz="3600" dirty="0"/>
          </a:p>
        </p:txBody>
      </p:sp>
      <p:cxnSp>
        <p:nvCxnSpPr>
          <p:cNvPr id="51" name="直接箭头连接符 50"/>
          <p:cNvCxnSpPr/>
          <p:nvPr/>
        </p:nvCxnSpPr>
        <p:spPr>
          <a:xfrm rot="10800000" flipV="1">
            <a:off x="5461820" y="1347020"/>
            <a:ext cx="1179871" cy="1179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585587" y="993059"/>
            <a:ext cx="206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ear</a:t>
            </a:r>
            <a:endParaRPr lang="zh-CN" altLang="en-US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6779352" y="1012724"/>
            <a:ext cx="99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two</a:t>
            </a:r>
            <a:endParaRPr lang="zh-CN" altLang="en-US" sz="3600" dirty="0"/>
          </a:p>
        </p:txBody>
      </p:sp>
      <p:sp>
        <p:nvSpPr>
          <p:cNvPr id="54" name="TextBox 53"/>
          <p:cNvSpPr txBox="1"/>
          <p:nvPr/>
        </p:nvSpPr>
        <p:spPr>
          <a:xfrm>
            <a:off x="8170605" y="983229"/>
            <a:ext cx="206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 rot="20387783">
            <a:off x="3274581" y="1463667"/>
            <a:ext cx="418289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rot="20387783">
            <a:off x="5049304" y="1306351"/>
            <a:ext cx="418289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箭头连接符 56"/>
          <p:cNvCxnSpPr/>
          <p:nvPr/>
        </p:nvCxnSpPr>
        <p:spPr>
          <a:xfrm rot="10800000">
            <a:off x="4852223" y="2094275"/>
            <a:ext cx="1902538" cy="1474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585586" y="2118852"/>
            <a:ext cx="206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mouth</a:t>
            </a:r>
            <a:endParaRPr lang="zh-CN" altLang="en-US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6735097" y="2138517"/>
            <a:ext cx="114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one</a:t>
            </a:r>
            <a:endParaRPr lang="zh-CN" altLang="en-US" sz="3600" dirty="0"/>
          </a:p>
        </p:txBody>
      </p:sp>
      <p:cxnSp>
        <p:nvCxnSpPr>
          <p:cNvPr id="63" name="直接箭头连接符 62"/>
          <p:cNvCxnSpPr/>
          <p:nvPr/>
        </p:nvCxnSpPr>
        <p:spPr>
          <a:xfrm rot="10800000">
            <a:off x="5810867" y="2492478"/>
            <a:ext cx="943894" cy="9291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 rot="10800000">
            <a:off x="3200403" y="2403989"/>
            <a:ext cx="3628101" cy="10766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443019" y="3313472"/>
            <a:ext cx="206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arm</a:t>
            </a:r>
            <a:endParaRPr lang="zh-CN" altLang="en-US" sz="3600" dirty="0"/>
          </a:p>
        </p:txBody>
      </p:sp>
      <p:sp>
        <p:nvSpPr>
          <p:cNvPr id="70" name="TextBox 69"/>
          <p:cNvSpPr txBox="1"/>
          <p:nvPr/>
        </p:nvSpPr>
        <p:spPr>
          <a:xfrm>
            <a:off x="6636784" y="3333137"/>
            <a:ext cx="99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two</a:t>
            </a:r>
            <a:endParaRPr lang="zh-CN" altLang="en-US" sz="3600" dirty="0"/>
          </a:p>
        </p:txBody>
      </p:sp>
      <p:sp>
        <p:nvSpPr>
          <p:cNvPr id="71" name="TextBox 70"/>
          <p:cNvSpPr txBox="1"/>
          <p:nvPr/>
        </p:nvSpPr>
        <p:spPr>
          <a:xfrm>
            <a:off x="8170605" y="3318389"/>
            <a:ext cx="206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cxnSp>
        <p:nvCxnSpPr>
          <p:cNvPr id="72" name="直接箭头连接符 71"/>
          <p:cNvCxnSpPr/>
          <p:nvPr/>
        </p:nvCxnSpPr>
        <p:spPr>
          <a:xfrm>
            <a:off x="2964426" y="663677"/>
            <a:ext cx="1002890" cy="6341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838622" y="319550"/>
            <a:ext cx="206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eye</a:t>
            </a:r>
            <a:endParaRPr lang="zh-CN" altLang="en-US" sz="3600" dirty="0"/>
          </a:p>
        </p:txBody>
      </p:sp>
      <p:sp>
        <p:nvSpPr>
          <p:cNvPr id="76" name="TextBox 75"/>
          <p:cNvSpPr txBox="1"/>
          <p:nvPr/>
        </p:nvSpPr>
        <p:spPr>
          <a:xfrm>
            <a:off x="1032387" y="339215"/>
            <a:ext cx="99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two</a:t>
            </a:r>
            <a:endParaRPr lang="zh-CN" altLang="en-US" sz="3600" dirty="0"/>
          </a:p>
        </p:txBody>
      </p:sp>
      <p:sp>
        <p:nvSpPr>
          <p:cNvPr id="77" name="TextBox 76"/>
          <p:cNvSpPr txBox="1"/>
          <p:nvPr/>
        </p:nvSpPr>
        <p:spPr>
          <a:xfrm>
            <a:off x="2467884" y="309720"/>
            <a:ext cx="206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cxnSp>
        <p:nvCxnSpPr>
          <p:cNvPr id="78" name="直接箭头连接符 77"/>
          <p:cNvCxnSpPr/>
          <p:nvPr/>
        </p:nvCxnSpPr>
        <p:spPr>
          <a:xfrm>
            <a:off x="2993923" y="707923"/>
            <a:ext cx="1784554" cy="575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1032387" y="5619135"/>
            <a:ext cx="855407" cy="471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 animBg="1"/>
      <p:bldP spid="26" grpId="0" animBg="1"/>
      <p:bldP spid="30" grpId="0"/>
      <p:bldP spid="31" grpId="0"/>
      <p:bldP spid="32" grpId="0"/>
      <p:bldP spid="36" grpId="0"/>
      <p:bldP spid="37" grpId="0"/>
      <p:bldP spid="38" grpId="0"/>
      <p:bldP spid="43" grpId="0"/>
      <p:bldP spid="44" grpId="0"/>
      <p:bldP spid="45" grpId="0"/>
      <p:bldP spid="49" grpId="0"/>
      <p:bldP spid="50" grpId="0"/>
      <p:bldP spid="52" grpId="0"/>
      <p:bldP spid="53" grpId="0"/>
      <p:bldP spid="54" grpId="0"/>
      <p:bldP spid="55" grpId="0" animBg="1"/>
      <p:bldP spid="56" grpId="0" animBg="1"/>
      <p:bldP spid="60" grpId="0"/>
      <p:bldP spid="61" grpId="0"/>
      <p:bldP spid="69" grpId="0"/>
      <p:bldP spid="70" grpId="0"/>
      <p:bldP spid="71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513"/>
            <a:ext cx="911787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8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370"/>
            <a:ext cx="9144000" cy="61277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91277" y="1117247"/>
            <a:ext cx="3862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/>
              <a:t>c</a:t>
            </a:r>
            <a:r>
              <a:rPr lang="en-US" altLang="zh-CN" sz="6000" dirty="0">
                <a:solidFill>
                  <a:srgbClr val="FF0000"/>
                </a:solidFill>
              </a:rPr>
              <a:t>o</a:t>
            </a:r>
            <a:r>
              <a:rPr lang="en-US" altLang="zh-CN" sz="6000" dirty="0"/>
              <a:t>mp</a:t>
            </a:r>
            <a:r>
              <a:rPr lang="en-US" altLang="zh-CN" sz="6000" dirty="0">
                <a:solidFill>
                  <a:srgbClr val="FF0000"/>
                </a:solidFill>
              </a:rPr>
              <a:t>u</a:t>
            </a:r>
            <a:r>
              <a:rPr lang="en-US" altLang="zh-CN" sz="6000" dirty="0"/>
              <a:t>t</a:t>
            </a:r>
            <a:r>
              <a:rPr lang="en-US" altLang="zh-CN" sz="6000" dirty="0">
                <a:solidFill>
                  <a:srgbClr val="FF0000"/>
                </a:solidFill>
              </a:rPr>
              <a:t>er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17" y="0"/>
            <a:ext cx="8518193" cy="684982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4245" y="2522967"/>
            <a:ext cx="877550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6000" dirty="0"/>
              <a:t>What </a:t>
            </a:r>
            <a:r>
              <a:rPr lang="en-US" altLang="zh-CN" sz="6000" dirty="0">
                <a:solidFill>
                  <a:srgbClr val="FF0000"/>
                </a:solidFill>
              </a:rPr>
              <a:t>are</a:t>
            </a:r>
            <a:r>
              <a:rPr lang="en-US" altLang="zh-CN" sz="6000" dirty="0"/>
              <a:t> they </a:t>
            </a:r>
            <a:r>
              <a:rPr lang="en-US" altLang="zh-CN" sz="6000" dirty="0">
                <a:solidFill>
                  <a:srgbClr val="FF0000"/>
                </a:solidFill>
              </a:rPr>
              <a:t>going to </a:t>
            </a:r>
            <a:r>
              <a:rPr lang="en-US" altLang="zh-CN" sz="6000" dirty="0"/>
              <a:t>do?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8491" y="234663"/>
            <a:ext cx="877550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6000" dirty="0"/>
              <a:t>What </a:t>
            </a:r>
            <a:r>
              <a:rPr lang="en-US" altLang="zh-CN" sz="6000" dirty="0">
                <a:solidFill>
                  <a:srgbClr val="FF0000"/>
                </a:solidFill>
              </a:rPr>
              <a:t>are</a:t>
            </a:r>
            <a:r>
              <a:rPr lang="en-US" altLang="zh-CN" sz="6000" dirty="0"/>
              <a:t> they </a:t>
            </a:r>
            <a:r>
              <a:rPr lang="en-US" altLang="zh-CN" sz="6000" dirty="0">
                <a:solidFill>
                  <a:srgbClr val="FF0000"/>
                </a:solidFill>
              </a:rPr>
              <a:t>going to </a:t>
            </a:r>
            <a:r>
              <a:rPr lang="en-US" altLang="zh-CN" sz="6000" dirty="0"/>
              <a:t>do?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8" r:id="rId2" imgW="7464692" imgH="4900872"/>
        </mc:Choice>
        <mc:Fallback>
          <p:control r:id="rId2" imgW="7464692" imgH="4900872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0900" y="1536700"/>
                  <a:ext cx="7454900" cy="4889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0963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235</Words>
  <Application>Microsoft Office PowerPoint</Application>
  <PresentationFormat>全屏显示(4:3)</PresentationFormat>
  <Paragraphs>74</Paragraphs>
  <Slides>20</Slides>
  <Notes>0</Notes>
  <HiddenSlides>0</HiddenSlides>
  <MMClips>19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主题</vt:lpstr>
      <vt:lpstr>Module 6 Unit 1 Here are his hands. </vt:lpstr>
      <vt:lpstr>PowerPoint 演示文稿</vt:lpstr>
      <vt:lpstr>PowerPoint 演示文稿</vt:lpstr>
      <vt:lpstr>Listen and chant: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</dc:creator>
  <cp:lastModifiedBy>tw</cp:lastModifiedBy>
  <cp:revision>36</cp:revision>
  <dcterms:created xsi:type="dcterms:W3CDTF">2017-04-04T13:28:16Z</dcterms:created>
  <dcterms:modified xsi:type="dcterms:W3CDTF">2020-06-22T07:50:52Z</dcterms:modified>
</cp:coreProperties>
</file>