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7" r:id="rId2"/>
    <p:sldId id="289" r:id="rId3"/>
    <p:sldId id="290" r:id="rId4"/>
    <p:sldId id="295" r:id="rId5"/>
    <p:sldId id="292" r:id="rId6"/>
    <p:sldId id="293" r:id="rId7"/>
    <p:sldId id="274" r:id="rId8"/>
    <p:sldId id="268" r:id="rId9"/>
    <p:sldId id="294" r:id="rId10"/>
    <p:sldId id="296" r:id="rId11"/>
    <p:sldId id="272" r:id="rId12"/>
    <p:sldId id="275" r:id="rId13"/>
    <p:sldId id="276" r:id="rId14"/>
    <p:sldId id="257" r:id="rId15"/>
    <p:sldId id="278" r:id="rId16"/>
    <p:sldId id="280" r:id="rId17"/>
    <p:sldId id="298" r:id="rId18"/>
    <p:sldId id="300" r:id="rId19"/>
    <p:sldId id="281" r:id="rId20"/>
    <p:sldId id="301" r:id="rId21"/>
    <p:sldId id="277" r:id="rId22"/>
    <p:sldId id="297" r:id="rId23"/>
    <p:sldId id="302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5388" autoAdjust="0"/>
  </p:normalViewPr>
  <p:slideViewPr>
    <p:cSldViewPr snapToGrid="0">
      <p:cViewPr varScale="1">
        <p:scale>
          <a:sx n="66" d="100"/>
          <a:sy n="66" d="100"/>
        </p:scale>
        <p:origin x="12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AC7C8-4148-485D-840A-218F21ED4CD1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0D430-609D-45E0-9855-819F8474F4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86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5A35-6AB3-4691-BE6A-5A20E241CAC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A282-7B55-4559-B315-6DA3C9422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39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5A35-6AB3-4691-BE6A-5A20E241CAC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A282-7B55-4559-B315-6DA3C9422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60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5A35-6AB3-4691-BE6A-5A20E241CAC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A282-7B55-4559-B315-6DA3C9422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15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5A35-6AB3-4691-BE6A-5A20E241CAC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A282-7B55-4559-B315-6DA3C9422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15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5A35-6AB3-4691-BE6A-5A20E241CAC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A282-7B55-4559-B315-6DA3C9422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51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5A35-6AB3-4691-BE6A-5A20E241CAC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A282-7B55-4559-B315-6DA3C9422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6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5A35-6AB3-4691-BE6A-5A20E241CAC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A282-7B55-4559-B315-6DA3C9422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27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5A35-6AB3-4691-BE6A-5A20E241CAC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A282-7B55-4559-B315-6DA3C9422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5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5A35-6AB3-4691-BE6A-5A20E241CAC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A282-7B55-4559-B315-6DA3C9422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30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5A35-6AB3-4691-BE6A-5A20E241CAC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A282-7B55-4559-B315-6DA3C9422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87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5A35-6AB3-4691-BE6A-5A20E241CAC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A282-7B55-4559-B315-6DA3C9422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80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5A35-6AB3-4691-BE6A-5A20E241CAC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FA282-7B55-4559-B315-6DA3C9422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45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4.mp3"/><Relationship Id="rId7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9u1a2.swf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H:\&#26032;&#24314;&#25991;&#20214;&#22841;%20(2)\chant1.mp3" TargetMode="External"/><Relationship Id="rId1" Type="http://schemas.openxmlformats.org/officeDocument/2006/relationships/audio" Target="file:///C:\Documents%20and%20Settings\Administrator\&#26700;&#38754;\rhyme%20&#33410;&#22863;&#24930;&#30701;.wav" TargetMode="External"/><Relationship Id="rId6" Type="http://schemas.openxmlformats.org/officeDocument/2006/relationships/image" Target="../media/image4.gif"/><Relationship Id="rId5" Type="http://schemas.openxmlformats.org/officeDocument/2006/relationships/slide" Target="slide4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池塘3 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900113" y="2420938"/>
            <a:ext cx="5472112" cy="4144962"/>
            <a:chOff x="0" y="0"/>
            <a:chExt cx="3447" cy="2611"/>
          </a:xfrm>
        </p:grpSpPr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0" y="0"/>
              <a:ext cx="3447" cy="1824"/>
              <a:chOff x="0" y="0"/>
              <a:chExt cx="1333" cy="1303"/>
            </a:xfrm>
          </p:grpSpPr>
          <p:sp>
            <p:nvSpPr>
              <p:cNvPr id="4101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 cmpd="sng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4400" b="1">
                  <a:solidFill>
                    <a:srgbClr val="CC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03" name="Line 7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104" name="Group 8"/>
            <p:cNvGrpSpPr>
              <a:grpSpLocks/>
            </p:cNvGrpSpPr>
            <p:nvPr/>
          </p:nvGrpSpPr>
          <p:grpSpPr bwMode="auto">
            <a:xfrm>
              <a:off x="636" y="82"/>
              <a:ext cx="2176" cy="2529"/>
              <a:chOff x="0" y="0"/>
              <a:chExt cx="2176" cy="2529"/>
            </a:xfrm>
          </p:grpSpPr>
          <p:pic>
            <p:nvPicPr>
              <p:cNvPr id="4105" name="Picture 9" descr="00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" y="1538"/>
                <a:ext cx="1673" cy="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6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0" y="0"/>
                <a:ext cx="2176" cy="109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altLang="zh-CN" sz="3600" b="1" kern="10" dirty="0" smtClean="0">
                    <a:ln w="19050" cmpd="sng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宋体" panose="02010600030101010101" pitchFamily="2" charset="-122"/>
                  </a:rPr>
                  <a:t>Frog jumping</a:t>
                </a:r>
                <a:endParaRPr lang="zh-CN" altLang="en-US" sz="3600" b="1" kern="10" dirty="0">
                  <a:ln w="19050" cmpd="sng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753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49691"/>
            <a:ext cx="4440024" cy="52083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20805" t="16527" r="20874" b="9413"/>
          <a:stretch/>
        </p:blipFill>
        <p:spPr>
          <a:xfrm>
            <a:off x="4440025" y="1649691"/>
            <a:ext cx="4703976" cy="5279011"/>
          </a:xfrm>
          <a:prstGeom prst="rect">
            <a:avLst/>
          </a:prstGeom>
        </p:spPr>
      </p:pic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181316" y="150829"/>
            <a:ext cx="173002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400" dirty="0" smtClean="0">
                <a:latin typeface="Times New Roman" panose="02020603050405020304" pitchFamily="18" charset="0"/>
                <a:ea typeface="-소망B"/>
                <a:cs typeface="-소망B"/>
              </a:rPr>
              <a:t>where</a:t>
            </a:r>
            <a:endParaRPr kumimoji="1" lang="en-US" altLang="zh-CN" sz="44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90791" y="917542"/>
            <a:ext cx="40584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400" dirty="0" err="1" smtClean="0">
                <a:latin typeface="Times New Roman" panose="02020603050405020304" pitchFamily="18" charset="0"/>
                <a:ea typeface="-소망B"/>
                <a:cs typeface="-소망B"/>
              </a:rPr>
              <a:t>Lingling’s</a:t>
            </a:r>
            <a:r>
              <a:rPr kumimoji="1" lang="en-US" altLang="zh-CN" sz="4400" dirty="0" smtClean="0">
                <a:latin typeface="Times New Roman" panose="02020603050405020304" pitchFamily="18" charset="0"/>
                <a:ea typeface="-소망B"/>
                <a:cs typeface="-소망B"/>
              </a:rPr>
              <a:t> home</a:t>
            </a:r>
            <a:endParaRPr kumimoji="1" lang="en-US" altLang="zh-CN" sz="44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6094252" y="150829"/>
            <a:ext cx="173002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400" dirty="0" smtClean="0">
                <a:latin typeface="Times New Roman" panose="02020603050405020304" pitchFamily="18" charset="0"/>
                <a:ea typeface="-소망B"/>
                <a:cs typeface="-소망B"/>
              </a:rPr>
              <a:t>what</a:t>
            </a:r>
            <a:endParaRPr kumimoji="1" lang="en-US" altLang="zh-CN" sz="44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817097" y="880250"/>
            <a:ext cx="44400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400" dirty="0" err="1" smtClean="0">
                <a:latin typeface="Times New Roman" panose="02020603050405020304" pitchFamily="18" charset="0"/>
                <a:ea typeface="-소망B"/>
                <a:cs typeface="-소망B"/>
              </a:rPr>
              <a:t>Lingling’s</a:t>
            </a:r>
            <a:r>
              <a:rPr kumimoji="1" lang="en-US" altLang="zh-CN" sz="4400" dirty="0" smtClean="0">
                <a:latin typeface="Times New Roman" panose="02020603050405020304" pitchFamily="18" charset="0"/>
                <a:ea typeface="-소망B"/>
                <a:cs typeface="-소망B"/>
              </a:rPr>
              <a:t> photos</a:t>
            </a:r>
            <a:endParaRPr kumimoji="1" lang="en-US" altLang="zh-CN" sz="44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</p:spTree>
    <p:extLst>
      <p:ext uri="{BB962C8B-B14F-4D97-AF65-F5344CB8AC3E}">
        <p14:creationId xmlns:p14="http://schemas.microsoft.com/office/powerpoint/2010/main" val="287099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6507" y="77607"/>
            <a:ext cx="4169593" cy="1143048"/>
          </a:xfrm>
        </p:spPr>
        <p:txBody>
          <a:bodyPr/>
          <a:lstStyle/>
          <a:p>
            <a:r>
              <a:rPr lang="en-US" altLang="zh-CN" dirty="0" smtClean="0"/>
              <a:t>Who are they?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49"/>
            <a:ext cx="9068586" cy="5714951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>
          <a:xfrm>
            <a:off x="5759902" y="885638"/>
            <a:ext cx="442936" cy="11505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613505" y="3619524"/>
            <a:ext cx="317866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400" dirty="0">
                <a:latin typeface="Times New Roman" panose="02020603050405020304" pitchFamily="18" charset="0"/>
                <a:ea typeface="-소망B"/>
                <a:cs typeface="-소망B"/>
              </a:rPr>
              <a:t>grandparents</a:t>
            </a:r>
          </a:p>
        </p:txBody>
      </p:sp>
    </p:spTree>
    <p:extLst>
      <p:ext uri="{BB962C8B-B14F-4D97-AF65-F5344CB8AC3E}">
        <p14:creationId xmlns:p14="http://schemas.microsoft.com/office/powerpoint/2010/main" val="257832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 descr="u=3782552091,3108930664&amp;fm=21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363" name="AutoShape 7" descr="u=3782552091,3108930664&amp;fm=21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15364" name="Picture 9" descr="20090525_ecee8747b5de3c3c43beFhOnfNmcWg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24479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318761-130G30S006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84613"/>
            <a:ext cx="2230438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395288" y="3068638"/>
            <a:ext cx="17287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400">
                <a:latin typeface="Times New Roman" panose="02020603050405020304" pitchFamily="18" charset="0"/>
                <a:ea typeface="-소망B"/>
                <a:cs typeface="-소망B"/>
              </a:rPr>
              <a:t>father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2195513" y="3068638"/>
            <a:ext cx="1766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400">
                <a:latin typeface="Times New Roman" panose="02020603050405020304" pitchFamily="18" charset="0"/>
                <a:ea typeface="-소망B"/>
                <a:cs typeface="-소망B"/>
              </a:rPr>
              <a:t>mother</a:t>
            </a: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4643438" y="3068638"/>
            <a:ext cx="1982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400">
                <a:latin typeface="Times New Roman" panose="02020603050405020304" pitchFamily="18" charset="0"/>
                <a:ea typeface="-소망B"/>
                <a:cs typeface="-소망B"/>
              </a:rPr>
              <a:t>grandpa</a:t>
            </a: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7005638" y="3068638"/>
            <a:ext cx="21383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400">
                <a:latin typeface="Times New Roman" panose="02020603050405020304" pitchFamily="18" charset="0"/>
                <a:ea typeface="-소망B"/>
                <a:cs typeface="-소망B"/>
              </a:rPr>
              <a:t>grandma</a:t>
            </a:r>
          </a:p>
        </p:txBody>
      </p:sp>
      <p:sp>
        <p:nvSpPr>
          <p:cNvPr id="74769" name="AutoShape 17"/>
          <p:cNvSpPr>
            <a:spLocks/>
          </p:cNvSpPr>
          <p:nvPr/>
        </p:nvSpPr>
        <p:spPr bwMode="auto">
          <a:xfrm rot="-5400000">
            <a:off x="1331119" y="1485106"/>
            <a:ext cx="1296988" cy="2016125"/>
          </a:xfrm>
          <a:prstGeom prst="rightBrace">
            <a:avLst>
              <a:gd name="adj1" fmla="val 129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4770" name="AutoShape 18"/>
          <p:cNvSpPr>
            <a:spLocks/>
          </p:cNvSpPr>
          <p:nvPr/>
        </p:nvSpPr>
        <p:spPr bwMode="auto">
          <a:xfrm rot="-5400000">
            <a:off x="6226969" y="1485106"/>
            <a:ext cx="1296988" cy="2016125"/>
          </a:xfrm>
          <a:prstGeom prst="rightBrace">
            <a:avLst>
              <a:gd name="adj1" fmla="val 129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1116013" y="981075"/>
            <a:ext cx="1797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400" dirty="0">
                <a:latin typeface="Times New Roman" panose="02020603050405020304" pitchFamily="18" charset="0"/>
                <a:ea typeface="-소망B"/>
                <a:cs typeface="-소망B"/>
              </a:rPr>
              <a:t>parents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5003800" y="1052513"/>
            <a:ext cx="3816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400" dirty="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grandparents</a:t>
            </a:r>
          </a:p>
        </p:txBody>
      </p:sp>
    </p:spTree>
    <p:extLst>
      <p:ext uri="{BB962C8B-B14F-4D97-AF65-F5344CB8AC3E}">
        <p14:creationId xmlns:p14="http://schemas.microsoft.com/office/powerpoint/2010/main" val="278549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4" grpId="0"/>
      <p:bldP spid="74765" grpId="0"/>
      <p:bldP spid="74766" grpId="0"/>
      <p:bldP spid="74767" grpId="0"/>
      <p:bldP spid="74769" grpId="0" animBg="1"/>
      <p:bldP spid="74770" grpId="0" animBg="1"/>
      <p:bldP spid="74771" grpId="0"/>
      <p:bldP spid="747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title"/>
          </p:nvPr>
        </p:nvSpPr>
        <p:spPr>
          <a:xfrm>
            <a:off x="2051410" y="242888"/>
            <a:ext cx="6769100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zh-CN" sz="5400" dirty="0" smtClean="0">
                <a:latin typeface="Times New Roman" panose="02020603050405020304" pitchFamily="18" charset="0"/>
              </a:rPr>
              <a:t>Who are they, </a:t>
            </a:r>
            <a:r>
              <a:rPr kumimoji="0" lang="en-US" altLang="zh-CN" sz="5400" dirty="0" err="1" smtClean="0">
                <a:latin typeface="Times New Roman" panose="02020603050405020304" pitchFamily="18" charset="0"/>
              </a:rPr>
              <a:t>Lingling</a:t>
            </a:r>
            <a:r>
              <a:rPr kumimoji="0" lang="en-US" altLang="zh-CN" sz="5400" dirty="0" smtClean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755650" y="5516563"/>
            <a:ext cx="8388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lang="en-US" altLang="zh-CN" sz="5400" dirty="0">
                <a:solidFill>
                  <a:srgbClr val="00008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They are my ____________.</a:t>
            </a:r>
          </a:p>
        </p:txBody>
      </p:sp>
      <p:pic>
        <p:nvPicPr>
          <p:cNvPr id="1638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1" r="26404" b="61238"/>
          <a:stretch>
            <a:fillRect/>
          </a:stretch>
        </p:blipFill>
        <p:spPr bwMode="auto">
          <a:xfrm>
            <a:off x="2555875" y="1557338"/>
            <a:ext cx="446405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4500563" y="5589588"/>
            <a:ext cx="4146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grandparents</a:t>
            </a:r>
            <a:endParaRPr lang="zh-CN" altLang="en-US" sz="5400" b="1">
              <a:solidFill>
                <a:srgbClr val="FF3300"/>
              </a:solidFill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4" y="116118"/>
            <a:ext cx="1258151" cy="1231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801" y="4620214"/>
            <a:ext cx="1255697" cy="116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10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20" y="2106645"/>
            <a:ext cx="2452310" cy="25566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6216" y="2253826"/>
            <a:ext cx="2592222" cy="22623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8" t="49751" r="25617" b="3284"/>
          <a:stretch/>
        </p:blipFill>
        <p:spPr>
          <a:xfrm>
            <a:off x="61820" y="-12835"/>
            <a:ext cx="799238" cy="9574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8" t="49751" r="25617" b="3284"/>
          <a:stretch/>
        </p:blipFill>
        <p:spPr>
          <a:xfrm>
            <a:off x="8278274" y="57084"/>
            <a:ext cx="760328" cy="910849"/>
          </a:xfrm>
          <a:prstGeom prst="rect">
            <a:avLst/>
          </a:prstGeom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7896657" y="1227977"/>
            <a:ext cx="12334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-3307" y="1218709"/>
            <a:ext cx="12334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800" dirty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1236730"/>
            <a:ext cx="9021170" cy="1669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55343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339755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660478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94847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379259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699982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018430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402842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723565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055660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440072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760795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079099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463511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784234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184710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569122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889845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223223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607635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928358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218406" y="1111730"/>
            <a:ext cx="266995" cy="254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658438" y="1111730"/>
            <a:ext cx="266995" cy="254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8281532" y="447776"/>
            <a:ext cx="81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2019</a:t>
            </a:r>
            <a:endParaRPr lang="zh-CN" altLang="en-US" sz="2400" dirty="0"/>
          </a:p>
        </p:txBody>
      </p:sp>
      <p:sp>
        <p:nvSpPr>
          <p:cNvPr id="39" name="文本框 38"/>
          <p:cNvSpPr txBox="1"/>
          <p:nvPr/>
        </p:nvSpPr>
        <p:spPr>
          <a:xfrm>
            <a:off x="50555" y="412138"/>
            <a:ext cx="108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1989</a:t>
            </a:r>
            <a:endParaRPr lang="zh-CN" altLang="en-US" sz="2400" b="1" dirty="0"/>
          </a:p>
        </p:txBody>
      </p:sp>
      <p:sp>
        <p:nvSpPr>
          <p:cNvPr id="42" name="文本框 41"/>
          <p:cNvSpPr txBox="1"/>
          <p:nvPr/>
        </p:nvSpPr>
        <p:spPr>
          <a:xfrm>
            <a:off x="3216492" y="156722"/>
            <a:ext cx="253863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about 30 years</a:t>
            </a:r>
            <a:endParaRPr lang="zh-CN" altLang="en-US" sz="2800" b="1" dirty="0"/>
          </a:p>
        </p:txBody>
      </p:sp>
      <p:cxnSp>
        <p:nvCxnSpPr>
          <p:cNvPr id="46" name="直接连接符 45"/>
          <p:cNvCxnSpPr/>
          <p:nvPr/>
        </p:nvCxnSpPr>
        <p:spPr>
          <a:xfrm>
            <a:off x="8360147" y="1026040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8808638" y="1052645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66934" y="1006885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358626" y="99813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4701506" y="5286127"/>
            <a:ext cx="461942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>
                <a:latin typeface="Times New Roman" panose="02020603050405020304" pitchFamily="18" charset="0"/>
                <a:ea typeface="-소망B"/>
                <a:cs typeface="-소망B"/>
              </a:rPr>
              <a:t>  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They ____ ___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  <a:endParaRPr kumimoji="1" lang="en-US" altLang="zh-CN" sz="40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-3700" y="5261153"/>
            <a:ext cx="557778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They ____ _____</a:t>
            </a:r>
            <a:r>
              <a:rPr kumimoji="1" lang="en-US" altLang="zh-C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  <a:r>
              <a:rPr kumimoji="1" lang="en-US" altLang="zh-CN" sz="4000" dirty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158720" y="5503684"/>
            <a:ext cx="1460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were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391756" y="5568550"/>
            <a:ext cx="113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are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3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75444" y="249237"/>
            <a:ext cx="8515350" cy="1325563"/>
          </a:xfrm>
        </p:spPr>
        <p:txBody>
          <a:bodyPr/>
          <a:lstStyle/>
          <a:p>
            <a:r>
              <a:rPr lang="en-US" altLang="zh-CN" dirty="0" smtClean="0"/>
              <a:t>Listen and look. Then find the details.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79" name="ShockwaveFlash1" r:id="rId2" imgW="7764480" imgH="4925880"/>
        </mc:Choice>
        <mc:Fallback>
          <p:control name="ShockwaveFlash1" r:id="rId2" imgW="7764480" imgH="492588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0888" y="1501775"/>
                  <a:ext cx="7764462" cy="492601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706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20" y="2106645"/>
            <a:ext cx="2452310" cy="25566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6216" y="2253826"/>
            <a:ext cx="2592222" cy="22623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8" t="49751" r="25617" b="3284"/>
          <a:stretch/>
        </p:blipFill>
        <p:spPr>
          <a:xfrm>
            <a:off x="61820" y="-12835"/>
            <a:ext cx="799238" cy="9574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8" t="49751" r="25617" b="3284"/>
          <a:stretch/>
        </p:blipFill>
        <p:spPr>
          <a:xfrm>
            <a:off x="8278274" y="57084"/>
            <a:ext cx="760328" cy="910849"/>
          </a:xfrm>
          <a:prstGeom prst="rect">
            <a:avLst/>
          </a:prstGeom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7896657" y="1227977"/>
            <a:ext cx="12334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-3307" y="1218709"/>
            <a:ext cx="12334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800" dirty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1236730"/>
            <a:ext cx="9021170" cy="1669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55343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339755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660478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94847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379259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699982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018430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402842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723565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055660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440072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760795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079099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463511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784234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184710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569122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889845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223223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607635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928358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218406" y="1111730"/>
            <a:ext cx="266995" cy="254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658438" y="1111730"/>
            <a:ext cx="266995" cy="254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8281532" y="447776"/>
            <a:ext cx="81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2017</a:t>
            </a:r>
            <a:endParaRPr lang="zh-CN" altLang="en-US" sz="2400" dirty="0"/>
          </a:p>
        </p:txBody>
      </p:sp>
      <p:sp>
        <p:nvSpPr>
          <p:cNvPr id="39" name="文本框 38"/>
          <p:cNvSpPr txBox="1"/>
          <p:nvPr/>
        </p:nvSpPr>
        <p:spPr>
          <a:xfrm>
            <a:off x="50555" y="412138"/>
            <a:ext cx="108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1987</a:t>
            </a:r>
            <a:endParaRPr lang="zh-CN" altLang="en-US" sz="2400" b="1" dirty="0"/>
          </a:p>
        </p:txBody>
      </p:sp>
      <p:sp>
        <p:nvSpPr>
          <p:cNvPr id="42" name="文本框 41"/>
          <p:cNvSpPr txBox="1"/>
          <p:nvPr/>
        </p:nvSpPr>
        <p:spPr>
          <a:xfrm>
            <a:off x="3216492" y="156722"/>
            <a:ext cx="253863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about 30 years</a:t>
            </a:r>
            <a:endParaRPr lang="zh-CN" altLang="en-US" sz="2800" b="1" dirty="0"/>
          </a:p>
        </p:txBody>
      </p:sp>
      <p:cxnSp>
        <p:nvCxnSpPr>
          <p:cNvPr id="46" name="直接连接符 45"/>
          <p:cNvCxnSpPr/>
          <p:nvPr/>
        </p:nvCxnSpPr>
        <p:spPr>
          <a:xfrm>
            <a:off x="8360147" y="1026040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8808638" y="1052645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66934" y="1006885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358626" y="99813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4701506" y="5286127"/>
            <a:ext cx="461942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>
                <a:latin typeface="Times New Roman" panose="02020603050405020304" pitchFamily="18" charset="0"/>
                <a:ea typeface="-소망B"/>
                <a:cs typeface="-소망B"/>
              </a:rPr>
              <a:t>  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They ____ ___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  <a:endParaRPr kumimoji="1" lang="en-US" altLang="zh-CN" sz="40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-3700" y="5261153"/>
            <a:ext cx="557778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They ____ _____</a:t>
            </a:r>
            <a:r>
              <a:rPr kumimoji="1" lang="en-US" altLang="zh-C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  <a:r>
              <a:rPr kumimoji="1" lang="en-US" altLang="zh-CN" sz="4000" dirty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158720" y="5503684"/>
            <a:ext cx="1460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were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391756" y="5568550"/>
            <a:ext cx="113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are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280860" y="5568550"/>
            <a:ext cx="212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old</a:t>
            </a:r>
            <a:endParaRPr lang="zh-CN" altLang="en-US" sz="4000" dirty="0"/>
          </a:p>
        </p:txBody>
      </p:sp>
      <p:sp>
        <p:nvSpPr>
          <p:cNvPr id="59" name="文本框 58"/>
          <p:cNvSpPr txBox="1"/>
          <p:nvPr/>
        </p:nvSpPr>
        <p:spPr>
          <a:xfrm>
            <a:off x="2300568" y="5516527"/>
            <a:ext cx="212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young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9401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/>
          <a:srcRect l="25330" t="21942" r="24230" b="14852"/>
          <a:stretch/>
        </p:blipFill>
        <p:spPr>
          <a:xfrm>
            <a:off x="0" y="0"/>
            <a:ext cx="8851770" cy="6655324"/>
          </a:xfrm>
          <a:prstGeom prst="rect">
            <a:avLst/>
          </a:prstGeom>
        </p:spPr>
      </p:pic>
      <p:sp>
        <p:nvSpPr>
          <p:cNvPr id="5" name="云形标注 4"/>
          <p:cNvSpPr/>
          <p:nvPr/>
        </p:nvSpPr>
        <p:spPr>
          <a:xfrm>
            <a:off x="3007151" y="1279407"/>
            <a:ext cx="4374036" cy="15850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109372" y="1500394"/>
            <a:ext cx="4169593" cy="1143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How old </a:t>
            </a:r>
            <a:r>
              <a:rPr lang="en-US" altLang="zh-CN" dirty="0" smtClean="0">
                <a:solidFill>
                  <a:srgbClr val="FF0000"/>
                </a:solidFill>
              </a:rPr>
              <a:t>were</a:t>
            </a:r>
            <a:r>
              <a:rPr lang="en-US" altLang="zh-CN" dirty="0" smtClean="0"/>
              <a:t> you?</a:t>
            </a:r>
            <a:endParaRPr lang="zh-CN" altLang="en-US" dirty="0"/>
          </a:p>
        </p:txBody>
      </p:sp>
      <p:sp>
        <p:nvSpPr>
          <p:cNvPr id="11" name="云形标注 10"/>
          <p:cNvSpPr/>
          <p:nvPr/>
        </p:nvSpPr>
        <p:spPr>
          <a:xfrm>
            <a:off x="5530592" y="3694647"/>
            <a:ext cx="2535810" cy="10652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5620445" y="3853040"/>
            <a:ext cx="2445957" cy="748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I </a:t>
            </a:r>
            <a:r>
              <a:rPr lang="en-US" altLang="zh-CN" dirty="0" smtClean="0">
                <a:solidFill>
                  <a:srgbClr val="FF0000"/>
                </a:solidFill>
              </a:rPr>
              <a:t>was</a:t>
            </a:r>
            <a:r>
              <a:rPr lang="en-US" altLang="zh-CN" dirty="0" smtClean="0"/>
              <a:t> two.</a:t>
            </a:r>
            <a:endParaRPr lang="zh-CN" altLang="en-US" dirty="0"/>
          </a:p>
        </p:txBody>
      </p:sp>
      <p:pic>
        <p:nvPicPr>
          <p:cNvPr id="12" name="P51-A2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07151" y="5739189"/>
            <a:ext cx="487363" cy="487363"/>
          </a:xfrm>
          <a:prstGeom prst="rect">
            <a:avLst/>
          </a:prstGeom>
        </p:spPr>
      </p:pic>
      <p:pic>
        <p:nvPicPr>
          <p:cNvPr id="13" name="P51-A2-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0592" y="55900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8" t="49751" r="25617" b="3284"/>
          <a:stretch/>
        </p:blipFill>
        <p:spPr>
          <a:xfrm>
            <a:off x="1584632" y="90409"/>
            <a:ext cx="815081" cy="9764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8" t="49751" r="25617" b="3284"/>
          <a:stretch/>
        </p:blipFill>
        <p:spPr>
          <a:xfrm>
            <a:off x="6759107" y="149808"/>
            <a:ext cx="727281" cy="87126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55093" y="1253427"/>
            <a:ext cx="809282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24337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753482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532496" y="1009377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283381" y="1009377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68546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774563" y="1111730"/>
            <a:ext cx="266995" cy="254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937082" y="1140963"/>
            <a:ext cx="266995" cy="254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713598" y="523664"/>
            <a:ext cx="997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2019</a:t>
            </a:r>
          </a:p>
          <a:p>
            <a:endParaRPr lang="zh-CN" altLang="en-US" sz="24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2722586" y="443743"/>
            <a:ext cx="60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…</a:t>
            </a:r>
            <a:endParaRPr lang="zh-CN" altLang="en-US" sz="2400" b="1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6016507" y="996806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800170" y="393913"/>
            <a:ext cx="60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…</a:t>
            </a:r>
            <a:endParaRPr lang="zh-CN" altLang="en-US" sz="24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1602222" y="495254"/>
            <a:ext cx="915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2011</a:t>
            </a:r>
            <a:endParaRPr lang="en-US" altLang="zh-CN" sz="2400" b="1" dirty="0" smtClean="0"/>
          </a:p>
          <a:p>
            <a:endParaRPr lang="zh-CN" altLang="en-US" sz="24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3927873" y="170195"/>
            <a:ext cx="135550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8</a:t>
            </a:r>
            <a:r>
              <a:rPr lang="en-US" altLang="zh-CN" sz="2800" b="1" dirty="0" smtClean="0"/>
              <a:t> </a:t>
            </a:r>
            <a:r>
              <a:rPr lang="en-US" altLang="zh-CN" sz="2800" b="1" dirty="0" smtClean="0"/>
              <a:t>years</a:t>
            </a:r>
            <a:endParaRPr lang="zh-CN" altLang="en-US" sz="2800" b="1" dirty="0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6477893" y="1239222"/>
            <a:ext cx="12334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349084" y="1214247"/>
            <a:ext cx="12334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800" dirty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4467225" y="996806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88" y="1983190"/>
            <a:ext cx="1606144" cy="185889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84" y="1955958"/>
            <a:ext cx="1533525" cy="2047725"/>
          </a:xfrm>
          <a:prstGeom prst="rect">
            <a:avLst/>
          </a:prstGeom>
        </p:spPr>
      </p:pic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55751" y="4692357"/>
            <a:ext cx="42351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She ____ 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little </a:t>
            </a:r>
            <a:r>
              <a:rPr kumimoji="1" lang="en-US" altLang="zh-C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  <a:r>
              <a:rPr kumimoji="1" lang="en-US" altLang="zh-CN" sz="4000" dirty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4902966" y="4692357"/>
            <a:ext cx="371735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She 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___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 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big 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  <a:endParaRPr kumimoji="1" lang="en-US" altLang="zh-CN" sz="40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721" y="5496217"/>
            <a:ext cx="46496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She ____ 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_____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 </a:t>
            </a:r>
            <a:r>
              <a:rPr kumimoji="1" lang="en-US" altLang="zh-C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  <a:r>
              <a:rPr kumimoji="1" lang="en-US" altLang="zh-CN" sz="4000" dirty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5051996" y="5496217"/>
            <a:ext cx="4033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She 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___ ____ 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  <a:endParaRPr kumimoji="1" lang="en-US" altLang="zh-CN" sz="40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55180" y="5658111"/>
            <a:ext cx="113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was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190801" y="5669045"/>
            <a:ext cx="746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is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55751" y="3927520"/>
            <a:ext cx="42351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She 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was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 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two </a:t>
            </a:r>
            <a:r>
              <a:rPr kumimoji="1" lang="en-US" altLang="zh-C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  <a:r>
              <a:rPr kumimoji="1" lang="en-US" altLang="zh-CN" sz="4000" dirty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5378601" y="3900245"/>
            <a:ext cx="34882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She 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is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 ten 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  <a:endParaRPr kumimoji="1" lang="en-US" altLang="zh-CN" sz="40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35840" y="4894136"/>
            <a:ext cx="113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was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054564" y="4896584"/>
            <a:ext cx="746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is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168604" y="5697996"/>
            <a:ext cx="141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short</a:t>
            </a:r>
            <a:endParaRPr lang="zh-CN" altLang="en-US" sz="4000" dirty="0"/>
          </a:p>
        </p:txBody>
      </p:sp>
      <p:sp>
        <p:nvSpPr>
          <p:cNvPr id="42" name="文本框 41"/>
          <p:cNvSpPr txBox="1"/>
          <p:nvPr/>
        </p:nvSpPr>
        <p:spPr>
          <a:xfrm>
            <a:off x="6937236" y="5678510"/>
            <a:ext cx="952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tall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313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29" grpId="0"/>
      <p:bldP spid="38" grpId="0"/>
      <p:bldP spid="39" grpId="0"/>
      <p:bldP spid="40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74" y="2140677"/>
            <a:ext cx="1814567" cy="27163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126" y="2460983"/>
            <a:ext cx="2695962" cy="18565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8" t="49751" r="25617" b="3284"/>
          <a:stretch/>
        </p:blipFill>
        <p:spPr>
          <a:xfrm>
            <a:off x="1584632" y="90409"/>
            <a:ext cx="815081" cy="9764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8" t="49751" r="25617" b="3284"/>
          <a:stretch/>
        </p:blipFill>
        <p:spPr>
          <a:xfrm>
            <a:off x="6759107" y="149808"/>
            <a:ext cx="727281" cy="87126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55093" y="1253427"/>
            <a:ext cx="809282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24337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753482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532496" y="1009377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283381" y="1009377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68546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774563" y="1111730"/>
            <a:ext cx="266995" cy="254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937082" y="1140963"/>
            <a:ext cx="266995" cy="254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713598" y="523664"/>
            <a:ext cx="997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2019</a:t>
            </a:r>
          </a:p>
          <a:p>
            <a:endParaRPr lang="zh-CN" altLang="en-US" sz="24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2722586" y="443743"/>
            <a:ext cx="60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…</a:t>
            </a:r>
            <a:endParaRPr lang="zh-CN" altLang="en-US" sz="2400" b="1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6016507" y="996806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800170" y="393913"/>
            <a:ext cx="60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…</a:t>
            </a:r>
            <a:endParaRPr lang="zh-CN" altLang="en-US" sz="24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1625415" y="458588"/>
            <a:ext cx="997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2011</a:t>
            </a:r>
          </a:p>
          <a:p>
            <a:endParaRPr lang="zh-CN" altLang="en-US" sz="24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3927873" y="170195"/>
            <a:ext cx="135550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7 years</a:t>
            </a:r>
            <a:endParaRPr lang="zh-CN" altLang="en-US" sz="2800" b="1" dirty="0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6477893" y="1239222"/>
            <a:ext cx="12334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349084" y="1214247"/>
            <a:ext cx="12334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800" dirty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4467225" y="996806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3927873" y="5408917"/>
            <a:ext cx="52613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>
                <a:latin typeface="Times New Roman" panose="02020603050405020304" pitchFamily="18" charset="0"/>
                <a:ea typeface="-소망B"/>
                <a:cs typeface="-소망B"/>
              </a:rPr>
              <a:t>  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Her hair ___ ____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  <a:endParaRPr kumimoji="1" lang="en-US" altLang="zh-CN" sz="40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57721" y="4599211"/>
            <a:ext cx="55822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Her hair ____ _____ </a:t>
            </a:r>
            <a:r>
              <a:rPr kumimoji="1" lang="en-US" altLang="zh-C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  <a:r>
              <a:rPr kumimoji="1" lang="en-US" altLang="zh-CN" sz="4000" dirty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056815" y="4846119"/>
            <a:ext cx="113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was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89370" y="5626474"/>
            <a:ext cx="647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is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937082" y="5640146"/>
            <a:ext cx="212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long</a:t>
            </a:r>
            <a:endParaRPr lang="zh-CN" altLang="en-US" sz="4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3288466" y="4858828"/>
            <a:ext cx="212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short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8208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池塘3 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-23813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403350" y="-1965325"/>
            <a:ext cx="2403475" cy="2122488"/>
            <a:chOff x="0" y="0"/>
            <a:chExt cx="1333" cy="1865"/>
          </a:xfrm>
        </p:grpSpPr>
        <p:pic>
          <p:nvPicPr>
            <p:cNvPr id="5124" name="Picture 4" descr="00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5126" name="Oval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 cmpd="sng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7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anose="020F0502020204030204" pitchFamily="34" charset="0"/>
                    <a:ea typeface="楷体_GB2312" pitchFamily="1" charset="-122"/>
                  </a:rPr>
                  <a:t>short</a:t>
                </a:r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0" y="-1058863"/>
            <a:ext cx="2403475" cy="2122488"/>
            <a:chOff x="0" y="0"/>
            <a:chExt cx="1333" cy="1865"/>
          </a:xfrm>
        </p:grpSpPr>
        <p:pic>
          <p:nvPicPr>
            <p:cNvPr id="5130" name="Picture 10" descr="00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1" name="Group 11"/>
            <p:cNvGrpSpPr>
              <a:grpSpLocks/>
            </p:cNvGrpSpPr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5132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 cmpd="sng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8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anose="020F0502020204030204" pitchFamily="34" charset="0"/>
                    <a:ea typeface="楷体_GB2312" pitchFamily="1" charset="-122"/>
                  </a:rPr>
                  <a:t>young</a:t>
                </a:r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3352800" y="-1822450"/>
            <a:ext cx="2403475" cy="2122488"/>
            <a:chOff x="0" y="0"/>
            <a:chExt cx="1333" cy="1865"/>
          </a:xfrm>
        </p:grpSpPr>
        <p:pic>
          <p:nvPicPr>
            <p:cNvPr id="5136" name="Picture 16" descr="00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7" name="Group 17"/>
            <p:cNvGrpSpPr>
              <a:grpSpLocks/>
            </p:cNvGrpSpPr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5138" name="Oval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 cmpd="sng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8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anose="020F0502020204030204" pitchFamily="34" charset="0"/>
                    <a:ea typeface="楷体_GB2312" pitchFamily="1" charset="-122"/>
                  </a:rPr>
                  <a:t>tall</a:t>
                </a:r>
              </a:p>
            </p:txBody>
          </p:sp>
          <p:sp>
            <p:nvSpPr>
              <p:cNvPr id="5139" name="Line 19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141" name="Group 21"/>
          <p:cNvGrpSpPr>
            <a:grpSpLocks/>
          </p:cNvGrpSpPr>
          <p:nvPr/>
        </p:nvGrpSpPr>
        <p:grpSpPr bwMode="auto">
          <a:xfrm>
            <a:off x="2700338" y="-668338"/>
            <a:ext cx="2403475" cy="2122488"/>
            <a:chOff x="0" y="0"/>
            <a:chExt cx="1333" cy="1865"/>
          </a:xfrm>
        </p:grpSpPr>
        <p:pic>
          <p:nvPicPr>
            <p:cNvPr id="5142" name="Picture 22" descr="00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43" name="Group 23"/>
            <p:cNvGrpSpPr>
              <a:grpSpLocks/>
            </p:cNvGrpSpPr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5144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 cmpd="sng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8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anose="020F0502020204030204" pitchFamily="34" charset="0"/>
                    <a:ea typeface="楷体_GB2312" pitchFamily="1" charset="-122"/>
                  </a:rPr>
                  <a:t>fat</a:t>
                </a:r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46" name="Line 26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147" name="Group 27"/>
          <p:cNvGrpSpPr>
            <a:grpSpLocks/>
          </p:cNvGrpSpPr>
          <p:nvPr/>
        </p:nvGrpSpPr>
        <p:grpSpPr bwMode="auto">
          <a:xfrm>
            <a:off x="179388" y="-1749425"/>
            <a:ext cx="2403475" cy="2122488"/>
            <a:chOff x="0" y="0"/>
            <a:chExt cx="1333" cy="1865"/>
          </a:xfrm>
        </p:grpSpPr>
        <p:pic>
          <p:nvPicPr>
            <p:cNvPr id="5148" name="Picture 28" descr="00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49" name="Group 29"/>
            <p:cNvGrpSpPr>
              <a:grpSpLocks/>
            </p:cNvGrpSpPr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5150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 cmpd="sng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8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anose="020F0502020204030204" pitchFamily="34" charset="0"/>
                    <a:ea typeface="楷体_GB2312" pitchFamily="1" charset="-122"/>
                  </a:rPr>
                  <a:t>long</a:t>
                </a:r>
              </a:p>
            </p:txBody>
          </p:sp>
          <p:sp>
            <p:nvSpPr>
              <p:cNvPr id="5151" name="Line 31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52" name="Line 32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153" name="Group 33"/>
          <p:cNvGrpSpPr>
            <a:grpSpLocks/>
          </p:cNvGrpSpPr>
          <p:nvPr/>
        </p:nvGrpSpPr>
        <p:grpSpPr bwMode="auto">
          <a:xfrm>
            <a:off x="3779838" y="-1604963"/>
            <a:ext cx="2403475" cy="2122488"/>
            <a:chOff x="0" y="0"/>
            <a:chExt cx="1333" cy="1865"/>
          </a:xfrm>
        </p:grpSpPr>
        <p:pic>
          <p:nvPicPr>
            <p:cNvPr id="5154" name="Picture 34" descr="00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55" name="Group 35"/>
            <p:cNvGrpSpPr>
              <a:grpSpLocks/>
            </p:cNvGrpSpPr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5156" name="Oval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 cmpd="sng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6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anose="020F0502020204030204" pitchFamily="34" charset="0"/>
                    <a:ea typeface="楷体_GB2312" pitchFamily="1" charset="-122"/>
                  </a:rPr>
                  <a:t>thin</a:t>
                </a:r>
              </a:p>
            </p:txBody>
          </p:sp>
          <p:sp>
            <p:nvSpPr>
              <p:cNvPr id="5157" name="Line 37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159" name="Group 39"/>
          <p:cNvGrpSpPr>
            <a:grpSpLocks/>
          </p:cNvGrpSpPr>
          <p:nvPr/>
        </p:nvGrpSpPr>
        <p:grpSpPr bwMode="auto">
          <a:xfrm>
            <a:off x="5791200" y="-1058863"/>
            <a:ext cx="2403475" cy="2122488"/>
            <a:chOff x="0" y="0"/>
            <a:chExt cx="1333" cy="1865"/>
          </a:xfrm>
        </p:grpSpPr>
        <p:pic>
          <p:nvPicPr>
            <p:cNvPr id="5160" name="Picture 40" descr="00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61" name="Group 41"/>
            <p:cNvGrpSpPr>
              <a:grpSpLocks/>
            </p:cNvGrpSpPr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5162" name="Oval 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7"/>
              </a:xfrm>
              <a:prstGeom prst="ellipse">
                <a:avLst/>
              </a:prstGeom>
              <a:solidFill>
                <a:srgbClr val="FFFF00"/>
              </a:solidFill>
              <a:ln w="9525" cmpd="sng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8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anose="020F0502020204030204" pitchFamily="34" charset="0"/>
                    <a:ea typeface="楷体_GB2312" pitchFamily="1" charset="-122"/>
                  </a:rPr>
                  <a:t>thin</a:t>
                </a:r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165" name="Group 45"/>
          <p:cNvGrpSpPr>
            <a:grpSpLocks/>
          </p:cNvGrpSpPr>
          <p:nvPr/>
        </p:nvGrpSpPr>
        <p:grpSpPr bwMode="auto">
          <a:xfrm>
            <a:off x="5786438" y="-1493838"/>
            <a:ext cx="3049587" cy="2301876"/>
            <a:chOff x="0" y="0"/>
            <a:chExt cx="1691" cy="2023"/>
          </a:xfrm>
        </p:grpSpPr>
        <p:pic>
          <p:nvPicPr>
            <p:cNvPr id="5166" name="Picture 46" descr="00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1315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67" name="Group 47"/>
            <p:cNvGrpSpPr>
              <a:grpSpLocks/>
            </p:cNvGrpSpPr>
            <p:nvPr/>
          </p:nvGrpSpPr>
          <p:grpSpPr bwMode="auto">
            <a:xfrm>
              <a:off x="0" y="0"/>
              <a:ext cx="1691" cy="1315"/>
              <a:chOff x="0" y="0"/>
              <a:chExt cx="1691" cy="1315"/>
            </a:xfrm>
          </p:grpSpPr>
          <p:sp>
            <p:nvSpPr>
              <p:cNvPr id="5168" name="Oval 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91" cy="907"/>
              </a:xfrm>
              <a:prstGeom prst="ellipse">
                <a:avLst/>
              </a:prstGeom>
              <a:solidFill>
                <a:srgbClr val="FFFF00"/>
              </a:solidFill>
              <a:ln w="9525" cmpd="sng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8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anose="020F0502020204030204" pitchFamily="34" charset="0"/>
                    <a:ea typeface="楷体_GB2312" pitchFamily="1" charset="-122"/>
                  </a:rPr>
                  <a:t>old</a:t>
                </a:r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/>
            </p:nvSpPr>
            <p:spPr bwMode="auto">
              <a:xfrm>
                <a:off x="753" y="857"/>
                <a:ext cx="181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/>
            </p:nvSpPr>
            <p:spPr bwMode="auto">
              <a:xfrm flipH="1">
                <a:off x="1149" y="857"/>
                <a:ext cx="159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171" name="Group 51"/>
          <p:cNvGrpSpPr>
            <a:grpSpLocks/>
          </p:cNvGrpSpPr>
          <p:nvPr/>
        </p:nvGrpSpPr>
        <p:grpSpPr bwMode="auto">
          <a:xfrm>
            <a:off x="0" y="-2468563"/>
            <a:ext cx="3968750" cy="2128838"/>
            <a:chOff x="0" y="0"/>
            <a:chExt cx="2201" cy="1865"/>
          </a:xfrm>
        </p:grpSpPr>
        <p:pic>
          <p:nvPicPr>
            <p:cNvPr id="5172" name="Picture 55" descr="00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73" name="Group 53"/>
            <p:cNvGrpSpPr>
              <a:grpSpLocks/>
            </p:cNvGrpSpPr>
            <p:nvPr/>
          </p:nvGrpSpPr>
          <p:grpSpPr bwMode="auto">
            <a:xfrm>
              <a:off x="0" y="0"/>
              <a:ext cx="2201" cy="1303"/>
              <a:chOff x="0" y="0"/>
              <a:chExt cx="2201" cy="1303"/>
            </a:xfrm>
          </p:grpSpPr>
          <p:sp>
            <p:nvSpPr>
              <p:cNvPr id="5174" name="Oval 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01" cy="907"/>
              </a:xfrm>
              <a:prstGeom prst="ellipse">
                <a:avLst/>
              </a:prstGeom>
              <a:solidFill>
                <a:srgbClr val="FFFF00"/>
              </a:solidFill>
              <a:ln w="9525" cmpd="sng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8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anose="020F0502020204030204" pitchFamily="34" charset="0"/>
                    <a:ea typeface="楷体_GB2312" pitchFamily="1" charset="-122"/>
                  </a:rPr>
                  <a:t>fat</a:t>
                </a:r>
              </a:p>
            </p:txBody>
          </p:sp>
          <p:sp>
            <p:nvSpPr>
              <p:cNvPr id="5175" name="Line 58"/>
              <p:cNvSpPr>
                <a:spLocks noChangeShapeType="1"/>
              </p:cNvSpPr>
              <p:nvPr/>
            </p:nvSpPr>
            <p:spPr bwMode="auto">
              <a:xfrm>
                <a:off x="969" y="845"/>
                <a:ext cx="181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6" name="Line 59"/>
              <p:cNvSpPr>
                <a:spLocks noChangeShapeType="1"/>
              </p:cNvSpPr>
              <p:nvPr/>
            </p:nvSpPr>
            <p:spPr bwMode="auto">
              <a:xfrm flipH="1">
                <a:off x="1439" y="845"/>
                <a:ext cx="159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1835150" y="-1130300"/>
            <a:ext cx="2663825" cy="2266950"/>
            <a:chOff x="0" y="0"/>
            <a:chExt cx="1333" cy="1865"/>
          </a:xfrm>
        </p:grpSpPr>
        <p:pic>
          <p:nvPicPr>
            <p:cNvPr id="5178" name="Picture 61" descr="00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1157"/>
              <a:ext cx="647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79" name="Group 59"/>
            <p:cNvGrpSpPr>
              <a:grpSpLocks/>
            </p:cNvGrpSpPr>
            <p:nvPr/>
          </p:nvGrpSpPr>
          <p:grpSpPr bwMode="auto">
            <a:xfrm>
              <a:off x="0" y="0"/>
              <a:ext cx="1333" cy="1303"/>
              <a:chOff x="0" y="0"/>
              <a:chExt cx="1333" cy="1303"/>
            </a:xfrm>
          </p:grpSpPr>
          <p:sp>
            <p:nvSpPr>
              <p:cNvPr id="5180" name="Oval 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3" cy="905"/>
              </a:xfrm>
              <a:prstGeom prst="ellipse">
                <a:avLst/>
              </a:prstGeom>
              <a:solidFill>
                <a:srgbClr val="FFFF00"/>
              </a:solidFill>
              <a:ln w="9525" cmpd="sng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8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anose="020F0502020204030204" pitchFamily="34" charset="0"/>
                    <a:ea typeface="楷体_GB2312" pitchFamily="1" charset="-122"/>
                  </a:rPr>
                  <a:t>young</a:t>
                </a:r>
              </a:p>
            </p:txBody>
          </p:sp>
          <p:sp>
            <p:nvSpPr>
              <p:cNvPr id="5181" name="Line 64"/>
              <p:cNvSpPr>
                <a:spLocks noChangeShapeType="1"/>
              </p:cNvSpPr>
              <p:nvPr/>
            </p:nvSpPr>
            <p:spPr bwMode="auto">
              <a:xfrm>
                <a:off x="335" y="845"/>
                <a:ext cx="181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2" name="Line 65"/>
              <p:cNvSpPr>
                <a:spLocks noChangeShapeType="1"/>
              </p:cNvSpPr>
              <p:nvPr/>
            </p:nvSpPr>
            <p:spPr bwMode="auto">
              <a:xfrm flipH="1">
                <a:off x="805" y="845"/>
                <a:ext cx="159" cy="458"/>
              </a:xfrm>
              <a:prstGeom prst="line">
                <a:avLst/>
              </a:prstGeom>
              <a:noFill/>
              <a:ln w="9525" cmpd="sng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07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8819 L 0.05208 1.4256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8819 L 0.05208 1.4256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11111 L 0.05191 1.4486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8819 L 0.05208 1.4256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8819 L 0.05208 1.42569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8819 L 0.05208 1.42569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8819 L 0.05208 1.42569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8819 L 0.05208 1.42569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8819 L 0.05208 1.42569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8819 L 0.05208 1.42569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00" y="6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018" y="2131459"/>
            <a:ext cx="2231096" cy="27163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9" y="769463"/>
            <a:ext cx="1234473" cy="1300899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952133" y="848413"/>
            <a:ext cx="47322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You  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were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 very cute.</a:t>
            </a:r>
            <a:endParaRPr kumimoji="1" lang="en-US" altLang="zh-CN" sz="40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7" y="4987858"/>
            <a:ext cx="1396395" cy="1407935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06251" y="4987858"/>
            <a:ext cx="52240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I 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was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 very </a:t>
            </a:r>
            <a:r>
              <a:rPr kumimoji="1" lang="en-US" altLang="zh-CN" sz="4000" dirty="0" err="1" smtClean="0">
                <a:latin typeface="Times New Roman" panose="02020603050405020304" pitchFamily="18" charset="0"/>
                <a:ea typeface="-소망B"/>
                <a:cs typeface="-소망B"/>
              </a:rPr>
              <a:t>naughty,too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  <a:endParaRPr kumimoji="1" lang="en-US" altLang="zh-CN" sz="40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pic>
        <p:nvPicPr>
          <p:cNvPr id="9" name="P51-A2-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86864" y="5908430"/>
            <a:ext cx="487363" cy="487363"/>
          </a:xfrm>
          <a:prstGeom prst="rect">
            <a:avLst/>
          </a:prstGeom>
        </p:spPr>
      </p:pic>
      <p:pic>
        <p:nvPicPr>
          <p:cNvPr id="10" name="P51-A2-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62569" y="17230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579813"/>
            <a:ext cx="53292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/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  1. I</a:t>
            </a: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____</a:t>
            </a: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two</a:t>
            </a: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pPr algn="l"/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  2. Your hair ____ very </a:t>
            </a:r>
          </a:p>
          <a:p>
            <a:pPr algn="l"/>
            <a:r>
              <a:rPr lang="en-US" altLang="zh-CN" sz="36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short</a:t>
            </a:r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 then. </a:t>
            </a:r>
          </a:p>
          <a:p>
            <a:pPr algn="l"/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3. You very ____ </a:t>
            </a:r>
            <a:r>
              <a:rPr lang="en-US" altLang="zh-CN" sz="36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cute</a:t>
            </a:r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4. I _____ </a:t>
            </a:r>
            <a:r>
              <a:rPr lang="en-US" altLang="zh-CN" sz="36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naughty</a:t>
            </a:r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979613" y="404813"/>
            <a:ext cx="12334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161088" y="333375"/>
            <a:ext cx="12350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</a:p>
        </p:txBody>
      </p:sp>
      <p:pic>
        <p:nvPicPr>
          <p:cNvPr id="20485" name="Picture 5" descr="47e3293dt9db01ad9f4ae&amp;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1" t="12842" r="47513" b="41711"/>
          <a:stretch>
            <a:fillRect/>
          </a:stretch>
        </p:blipFill>
        <p:spPr bwMode="auto">
          <a:xfrm>
            <a:off x="5446713" y="1196975"/>
            <a:ext cx="266382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9" t="24652" r="64523" b="46718"/>
          <a:stretch>
            <a:fillRect/>
          </a:stretch>
        </p:blipFill>
        <p:spPr bwMode="auto">
          <a:xfrm>
            <a:off x="1785938" y="1408113"/>
            <a:ext cx="187166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4357688" y="3910013"/>
            <a:ext cx="51482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/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   1. I</a:t>
            </a: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am </a:t>
            </a: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ten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 .</a:t>
            </a:r>
          </a:p>
          <a:p>
            <a:pPr algn="l"/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   2. Your hair </a:t>
            </a: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long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 .</a:t>
            </a:r>
          </a:p>
          <a:p>
            <a:pPr algn="l"/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3. You </a:t>
            </a: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very </a:t>
            </a: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clever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4. I </a:t>
            </a: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quiet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.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1020763" y="3575050"/>
            <a:ext cx="113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  was</a:t>
            </a: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2638425" y="4076700"/>
            <a:ext cx="1019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 was</a:t>
            </a:r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952500" y="5734050"/>
            <a:ext cx="136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    was</a:t>
            </a:r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2378075" y="5229225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   were</a:t>
            </a:r>
          </a:p>
        </p:txBody>
      </p:sp>
    </p:spTree>
    <p:extLst>
      <p:ext uri="{BB962C8B-B14F-4D97-AF65-F5344CB8AC3E}">
        <p14:creationId xmlns:p14="http://schemas.microsoft.com/office/powerpoint/2010/main" val="9407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/>
      <p:bldP spid="79888" grpId="0"/>
      <p:bldP spid="79889" grpId="0"/>
      <p:bldP spid="798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375444" y="249238"/>
            <a:ext cx="4360185" cy="6459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Listen and repeat.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19" name="ShockwaveFlash1" r:id="rId2" imgW="9144000" imgH="5735520"/>
        </mc:Choice>
        <mc:Fallback>
          <p:control name="ShockwaveFlash1" r:id="rId2" imgW="9144000" imgH="5735520">
            <p:pic>
              <p:nvPicPr>
                <p:cNvPr id="2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1121790"/>
                  <a:ext cx="9144000" cy="573621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25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>
          <a:xfrm>
            <a:off x="576738" y="0"/>
            <a:ext cx="7777163" cy="810705"/>
          </a:xfrm>
          <a:noFill/>
        </p:spPr>
        <p:txBody>
          <a:bodyPr/>
          <a:lstStyle/>
          <a:p>
            <a:pPr eaLnBrk="1" hangingPunct="1"/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那时候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，表示发生在</a:t>
            </a:r>
            <a:r>
              <a:rPr lang="zh-CN" altLang="en-US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过去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的事情。</a:t>
            </a:r>
            <a:r>
              <a:rPr lang="zh-CN" altLang="en-US" sz="4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4779" y="2140744"/>
            <a:ext cx="8550111" cy="410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4800" dirty="0" smtClean="0">
                <a:solidFill>
                  <a:srgbClr val="000080"/>
                </a:solidFill>
                <a:latin typeface="宋体" panose="02010600030101010101" pitchFamily="2" charset="-122"/>
                <a:ea typeface="宋体" panose="02010600030101010101" pitchFamily="2" charset="-122"/>
                <a:cs typeface="-소망B"/>
              </a:rPr>
              <a:t>过去</a:t>
            </a:r>
            <a:r>
              <a:rPr lang="en-US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zh-CN" altLang="en-US" sz="5400" dirty="0" smtClean="0"/>
              <a:t>：         </a:t>
            </a:r>
            <a:r>
              <a:rPr lang="zh-CN" altLang="en-US" sz="5400" dirty="0" smtClean="0">
                <a:solidFill>
                  <a:srgbClr val="FF0000"/>
                </a:solidFill>
              </a:rPr>
              <a:t>现在</a:t>
            </a:r>
            <a:r>
              <a:rPr lang="en-US" altLang="zh-CN" sz="5400" dirty="0" smtClean="0"/>
              <a:t>now:                  </a:t>
            </a:r>
          </a:p>
          <a:p>
            <a:pPr>
              <a:buFontTx/>
              <a:buNone/>
            </a:pP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am</a:t>
            </a:r>
          </a:p>
          <a:p>
            <a:pPr>
              <a:buFontTx/>
              <a:buNone/>
            </a:pPr>
            <a:r>
              <a:rPr lang="en-US" altLang="zh-CN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zh-CN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altLang="zh-CN" sz="5400" dirty="0" smtClean="0">
              <a:solidFill>
                <a:srgbClr val="FF0000"/>
              </a:solidFill>
            </a:endParaRPr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 flipH="1">
            <a:off x="3615639" y="3292470"/>
            <a:ext cx="1074195" cy="1306424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3215982" y="5181600"/>
            <a:ext cx="1873507" cy="4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617569" y="3336924"/>
            <a:ext cx="141250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 dirty="0" smtClean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was</a:t>
            </a:r>
            <a:endParaRPr kumimoji="1" lang="en-US" altLang="zh-CN" sz="4800" dirty="0">
              <a:solidFill>
                <a:srgbClr val="0070C0"/>
              </a:solidFill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492064" y="4598894"/>
            <a:ext cx="141250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 dirty="0" smtClean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were</a:t>
            </a:r>
            <a:endParaRPr kumimoji="1" lang="en-US" altLang="zh-CN" sz="4800" dirty="0">
              <a:solidFill>
                <a:srgbClr val="0070C0"/>
              </a:solidFill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</p:spTree>
    <p:extLst>
      <p:ext uri="{BB962C8B-B14F-4D97-AF65-F5344CB8AC3E}">
        <p14:creationId xmlns:p14="http://schemas.microsoft.com/office/powerpoint/2010/main" val="341980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979488"/>
            <a:ext cx="9085262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5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4438"/>
            <a:ext cx="27225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8"/>
          <p:cNvSpPr>
            <a:spLocks noGrp="1" noChangeArrowheads="1"/>
          </p:cNvSpPr>
          <p:nvPr>
            <p:ph type="title"/>
          </p:nvPr>
        </p:nvSpPr>
        <p:spPr>
          <a:xfrm>
            <a:off x="4067175" y="1412875"/>
            <a:ext cx="4465638" cy="1143000"/>
          </a:xfrm>
          <a:noFill/>
        </p:spPr>
        <p:txBody>
          <a:bodyPr/>
          <a:lstStyle/>
          <a:p>
            <a:pPr eaLnBrk="1" hangingPunct="1"/>
            <a:r>
              <a:rPr lang="en-US" altLang="zh-CN" sz="4800" smtClean="0">
                <a:solidFill>
                  <a:schemeClr val="tx1"/>
                </a:solidFill>
                <a:latin typeface="Times New Roman" panose="02020603050405020304" pitchFamily="18" charset="0"/>
              </a:rPr>
              <a:t>It </a:t>
            </a:r>
            <a:r>
              <a:rPr lang="en-US" altLang="zh-CN" sz="480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was</a:t>
            </a:r>
            <a:r>
              <a:rPr lang="en-US" altLang="zh-CN" sz="4800" smtClean="0">
                <a:solidFill>
                  <a:schemeClr val="tx1"/>
                </a:solidFill>
                <a:latin typeface="Times New Roman" panose="02020603050405020304" pitchFamily="18" charset="0"/>
              </a:rPr>
              <a:t> ____</a:t>
            </a:r>
            <a:r>
              <a:rPr lang="en-US" altLang="zh-CN" sz="480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then</a:t>
            </a:r>
            <a:r>
              <a:rPr lang="en-US" altLang="zh-CN" sz="480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4067175" y="4652963"/>
            <a:ext cx="4465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>
                <a:solidFill>
                  <a:schemeClr val="accent1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  <a:r>
              <a:rPr kumimoji="1" lang="en-US" altLang="zh-CN" sz="4800">
                <a:latin typeface="Times New Roman" panose="02020603050405020304" pitchFamily="18" charset="0"/>
                <a:ea typeface="-소망B"/>
                <a:cs typeface="-소망B"/>
              </a:rPr>
              <a:t> it</a:t>
            </a:r>
            <a:r>
              <a:rPr kumimoji="1" lang="en-US" altLang="zh-CN" sz="4800">
                <a:solidFill>
                  <a:schemeClr val="accent1"/>
                </a:solidFill>
                <a:latin typeface="Times New Roman" panose="02020603050405020304" pitchFamily="18" charset="0"/>
                <a:ea typeface="-소망B"/>
                <a:cs typeface="-소망B"/>
              </a:rPr>
              <a:t>’s</a:t>
            </a:r>
            <a:r>
              <a:rPr kumimoji="1" lang="en-US" altLang="zh-CN" sz="4800">
                <a:latin typeface="Times New Roman" panose="02020603050405020304" pitchFamily="18" charset="0"/>
                <a:ea typeface="-소망B"/>
                <a:cs typeface="-소망B"/>
              </a:rPr>
              <a:t> ____.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5857875" y="1571625"/>
            <a:ext cx="9350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 dirty="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fat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419850" y="4786313"/>
            <a:ext cx="11525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thin</a:t>
            </a:r>
          </a:p>
        </p:txBody>
      </p:sp>
    </p:spTree>
    <p:extLst>
      <p:ext uri="{BB962C8B-B14F-4D97-AF65-F5344CB8AC3E}">
        <p14:creationId xmlns:p14="http://schemas.microsoft.com/office/powerpoint/2010/main" val="321675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  <p:bldP spid="368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214438"/>
            <a:ext cx="1871663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85938"/>
            <a:ext cx="1133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714875"/>
            <a:ext cx="1104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8"/>
          <p:cNvSpPr>
            <a:spLocks noGrp="1" noChangeArrowheads="1"/>
          </p:cNvSpPr>
          <p:nvPr>
            <p:ph type="title"/>
          </p:nvPr>
        </p:nvSpPr>
        <p:spPr>
          <a:xfrm>
            <a:off x="3706813" y="1412875"/>
            <a:ext cx="5508625" cy="1143000"/>
          </a:xfrm>
          <a:noFill/>
        </p:spPr>
        <p:txBody>
          <a:bodyPr/>
          <a:lstStyle/>
          <a:p>
            <a:pPr eaLnBrk="1" hangingPunct="1"/>
            <a:r>
              <a:rPr lang="en-US" altLang="zh-CN" sz="4400" smtClean="0">
                <a:solidFill>
                  <a:schemeClr val="tx1"/>
                </a:solidFill>
                <a:latin typeface="Times New Roman" panose="02020603050405020304" pitchFamily="18" charset="0"/>
              </a:rPr>
              <a:t>They </a:t>
            </a:r>
            <a:r>
              <a:rPr lang="en-US" altLang="zh-CN" sz="440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were</a:t>
            </a:r>
            <a:r>
              <a:rPr lang="en-US" altLang="zh-CN" sz="4400" smtClean="0">
                <a:solidFill>
                  <a:schemeClr val="tx1"/>
                </a:solidFill>
                <a:latin typeface="Times New Roman" panose="02020603050405020304" pitchFamily="18" charset="0"/>
              </a:rPr>
              <a:t>______</a:t>
            </a:r>
            <a:r>
              <a:rPr lang="en-US" altLang="zh-CN" sz="440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then</a:t>
            </a:r>
            <a:r>
              <a:rPr lang="en-US" altLang="zh-CN" sz="440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3779838" y="4652963"/>
            <a:ext cx="5076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>
                <a:solidFill>
                  <a:schemeClr val="accent1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  <a:r>
              <a:rPr kumimoji="1" lang="en-US" altLang="zh-CN" sz="4800">
                <a:latin typeface="Times New Roman" panose="02020603050405020304" pitchFamily="18" charset="0"/>
                <a:ea typeface="-소망B"/>
                <a:cs typeface="-소망B"/>
              </a:rPr>
              <a:t> they </a:t>
            </a:r>
            <a:r>
              <a:rPr kumimoji="1" lang="en-US" altLang="zh-CN" sz="4800">
                <a:solidFill>
                  <a:schemeClr val="accent1"/>
                </a:solidFill>
                <a:latin typeface="Times New Roman" panose="02020603050405020304" pitchFamily="18" charset="0"/>
                <a:ea typeface="-소망B"/>
                <a:cs typeface="-소망B"/>
              </a:rPr>
              <a:t>are</a:t>
            </a:r>
            <a:r>
              <a:rPr kumimoji="1" lang="en-US" altLang="zh-CN" sz="4800">
                <a:latin typeface="Times New Roman" panose="02020603050405020304" pitchFamily="18" charset="0"/>
                <a:ea typeface="-소망B"/>
                <a:cs typeface="-소망B"/>
              </a:rPr>
              <a:t>____.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200775" y="1412875"/>
            <a:ext cx="18002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young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7235825" y="4797425"/>
            <a:ext cx="12239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32009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/>
      <p:bldP spid="378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143000"/>
            <a:ext cx="18478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857375"/>
            <a:ext cx="1133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572000"/>
            <a:ext cx="1104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8"/>
          <p:cNvSpPr>
            <a:spLocks noGrp="1" noChangeArrowheads="1"/>
          </p:cNvSpPr>
          <p:nvPr>
            <p:ph type="title"/>
          </p:nvPr>
        </p:nvSpPr>
        <p:spPr>
          <a:xfrm>
            <a:off x="4175125" y="1412875"/>
            <a:ext cx="4826000" cy="1143000"/>
          </a:xfrm>
          <a:noFill/>
        </p:spPr>
        <p:txBody>
          <a:bodyPr/>
          <a:lstStyle/>
          <a:p>
            <a:pPr eaLnBrk="1" hangingPunct="1"/>
            <a:r>
              <a:rPr lang="en-US" altLang="zh-CN" sz="4400" smtClean="0">
                <a:solidFill>
                  <a:schemeClr val="tx1"/>
                </a:solidFill>
                <a:latin typeface="Times New Roman" panose="02020603050405020304" pitchFamily="18" charset="0"/>
              </a:rPr>
              <a:t>It ____  ______</a:t>
            </a:r>
            <a:r>
              <a:rPr lang="en-US" altLang="zh-CN" sz="440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then</a:t>
            </a:r>
            <a:r>
              <a:rPr lang="en-US" altLang="zh-CN" sz="440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4175125" y="4652963"/>
            <a:ext cx="4465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>
                <a:solidFill>
                  <a:schemeClr val="accent1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  <a:r>
              <a:rPr kumimoji="1" lang="en-US" altLang="zh-CN" sz="4800">
                <a:latin typeface="Times New Roman" panose="02020603050405020304" pitchFamily="18" charset="0"/>
                <a:ea typeface="-소망B"/>
                <a:cs typeface="-소망B"/>
              </a:rPr>
              <a:t> it</a:t>
            </a:r>
            <a:r>
              <a:rPr kumimoji="1" lang="en-US" altLang="zh-CN" sz="4800">
                <a:solidFill>
                  <a:schemeClr val="accent1"/>
                </a:solidFill>
                <a:latin typeface="Times New Roman" panose="02020603050405020304" pitchFamily="18" charset="0"/>
                <a:ea typeface="-소망B"/>
                <a:cs typeface="-소망B"/>
              </a:rPr>
              <a:t>’s</a:t>
            </a:r>
            <a:r>
              <a:rPr kumimoji="1" lang="en-US" altLang="zh-CN" sz="4800">
                <a:latin typeface="Times New Roman" panose="02020603050405020304" pitchFamily="18" charset="0"/>
                <a:ea typeface="-소망B"/>
                <a:cs typeface="-소망B"/>
              </a:rPr>
              <a:t> ______.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6264275" y="1557338"/>
            <a:ext cx="165576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short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751388" y="1557338"/>
            <a:ext cx="11525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was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6767513" y="4714875"/>
            <a:ext cx="15843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long</a:t>
            </a:r>
          </a:p>
        </p:txBody>
      </p:sp>
    </p:spTree>
    <p:extLst>
      <p:ext uri="{BB962C8B-B14F-4D97-AF65-F5344CB8AC3E}">
        <p14:creationId xmlns:p14="http://schemas.microsoft.com/office/powerpoint/2010/main" val="34951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  <p:bldP spid="38923" grpId="0"/>
      <p:bldP spid="389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857250"/>
            <a:ext cx="179705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685925"/>
            <a:ext cx="1133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71938"/>
            <a:ext cx="1104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8"/>
          <p:cNvSpPr>
            <a:spLocks noGrp="1" noChangeArrowheads="1"/>
          </p:cNvSpPr>
          <p:nvPr>
            <p:ph type="title"/>
          </p:nvPr>
        </p:nvSpPr>
        <p:spPr>
          <a:xfrm>
            <a:off x="3708400" y="1412875"/>
            <a:ext cx="5435600" cy="1143000"/>
          </a:xfrm>
          <a:noFill/>
        </p:spPr>
        <p:txBody>
          <a:bodyPr/>
          <a:lstStyle/>
          <a:p>
            <a:pPr eaLnBrk="1" hangingPunct="1"/>
            <a:r>
              <a:rPr lang="en-US" altLang="zh-CN" sz="4400" smtClean="0">
                <a:solidFill>
                  <a:schemeClr val="tx1"/>
                </a:solidFill>
                <a:latin typeface="Times New Roman" panose="02020603050405020304" pitchFamily="18" charset="0"/>
              </a:rPr>
              <a:t>They _____ _____</a:t>
            </a:r>
            <a:r>
              <a:rPr lang="en-US" altLang="zh-CN" sz="440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then</a:t>
            </a:r>
            <a:r>
              <a:rPr lang="en-US" altLang="zh-CN" sz="440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3708400" y="4652963"/>
            <a:ext cx="543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>
                <a:solidFill>
                  <a:schemeClr val="accent1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  <a:r>
              <a:rPr kumimoji="1" lang="en-US" altLang="zh-CN" sz="4800">
                <a:latin typeface="Times New Roman" panose="02020603050405020304" pitchFamily="18" charset="0"/>
                <a:ea typeface="-소망B"/>
                <a:cs typeface="-소망B"/>
              </a:rPr>
              <a:t> they ___</a:t>
            </a:r>
            <a:r>
              <a:rPr kumimoji="1" lang="en-US" altLang="zh-CN" sz="4800">
                <a:solidFill>
                  <a:schemeClr val="accent1"/>
                </a:solidFill>
                <a:latin typeface="Times New Roman" panose="02020603050405020304" pitchFamily="18" charset="0"/>
                <a:ea typeface="-소망B"/>
                <a:cs typeface="-소망B"/>
              </a:rPr>
              <a:t> </a:t>
            </a:r>
            <a:r>
              <a:rPr kumimoji="1" lang="en-US" altLang="zh-CN" sz="4800">
                <a:latin typeface="Times New Roman" panose="02020603050405020304" pitchFamily="18" charset="0"/>
                <a:ea typeface="-소망B"/>
                <a:cs typeface="-소망B"/>
              </a:rPr>
              <a:t>____.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003800" y="1557338"/>
            <a:ext cx="143986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were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6372225" y="4797425"/>
            <a:ext cx="14398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are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6516688" y="1557338"/>
            <a:ext cx="1439862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short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7451725" y="4797425"/>
            <a:ext cx="11525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800">
                <a:solidFill>
                  <a:srgbClr val="FF33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tall</a:t>
            </a:r>
          </a:p>
        </p:txBody>
      </p:sp>
    </p:spTree>
    <p:extLst>
      <p:ext uri="{BB962C8B-B14F-4D97-AF65-F5344CB8AC3E}">
        <p14:creationId xmlns:p14="http://schemas.microsoft.com/office/powerpoint/2010/main" val="40298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/>
      <p:bldP spid="39947" grpId="0"/>
      <p:bldP spid="39948" grpId="0"/>
      <p:bldP spid="399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6264275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FF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rgbClr val="5353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Chant </a:t>
            </a:r>
            <a:r>
              <a:rPr lang="zh-CN" altLang="en-US" sz="4800">
                <a:solidFill>
                  <a:srgbClr val="5353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：</a:t>
            </a:r>
          </a:p>
        </p:txBody>
      </p:sp>
      <p:pic>
        <p:nvPicPr>
          <p:cNvPr id="6147" name="Picture 3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0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236663"/>
            <a:ext cx="8532813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5334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5000"/>
              </a:lnSpc>
            </a:pPr>
            <a:r>
              <a:rPr lang="en-US" sz="3200" b="1">
                <a:solidFill>
                  <a:srgbClr val="0000FF"/>
                </a:solidFill>
              </a:rPr>
              <a:t>Tall tall tall.      I </a:t>
            </a:r>
            <a:r>
              <a:rPr lang="en-US" sz="3200" b="1">
                <a:solidFill>
                  <a:srgbClr val="FF0000"/>
                </a:solidFill>
              </a:rPr>
              <a:t>am</a:t>
            </a:r>
            <a:r>
              <a:rPr lang="en-US" sz="3200" b="1">
                <a:solidFill>
                  <a:srgbClr val="0000FF"/>
                </a:solidFill>
              </a:rPr>
              <a:t>  tall.</a:t>
            </a:r>
          </a:p>
          <a:p>
            <a:pPr algn="ctr">
              <a:lnSpc>
                <a:spcPct val="135000"/>
              </a:lnSpc>
            </a:pPr>
            <a:r>
              <a:rPr lang="en-US" sz="3200" b="1">
                <a:solidFill>
                  <a:srgbClr val="0000FF"/>
                </a:solidFill>
              </a:rPr>
              <a:t>Short short short.   You </a:t>
            </a:r>
            <a:r>
              <a:rPr lang="en-US" sz="3200" b="1">
                <a:solidFill>
                  <a:srgbClr val="FF0000"/>
                </a:solidFill>
              </a:rPr>
              <a:t>are</a:t>
            </a:r>
            <a:r>
              <a:rPr lang="en-US" sz="3200" b="1">
                <a:solidFill>
                  <a:srgbClr val="0000FF"/>
                </a:solidFill>
              </a:rPr>
              <a:t> short.</a:t>
            </a:r>
          </a:p>
          <a:p>
            <a:pPr algn="ctr">
              <a:lnSpc>
                <a:spcPct val="135000"/>
              </a:lnSpc>
            </a:pPr>
            <a:r>
              <a:rPr lang="en-US" sz="3200" b="1">
                <a:solidFill>
                  <a:srgbClr val="0000FF"/>
                </a:solidFill>
              </a:rPr>
              <a:t>Fat fat fat.       He </a:t>
            </a:r>
            <a:r>
              <a:rPr lang="en-US" sz="3200" b="1">
                <a:solidFill>
                  <a:srgbClr val="FF0000"/>
                </a:solidFill>
              </a:rPr>
              <a:t>is</a:t>
            </a:r>
            <a:r>
              <a:rPr lang="en-US" sz="3200" b="1">
                <a:solidFill>
                  <a:srgbClr val="0000FF"/>
                </a:solidFill>
              </a:rPr>
              <a:t>  fat.</a:t>
            </a:r>
          </a:p>
          <a:p>
            <a:pPr algn="ctr">
              <a:lnSpc>
                <a:spcPct val="135000"/>
              </a:lnSpc>
            </a:pPr>
            <a:r>
              <a:rPr lang="en-US" sz="3200" b="1">
                <a:solidFill>
                  <a:srgbClr val="0000FF"/>
                </a:solidFill>
              </a:rPr>
              <a:t>Thin thin thin.     She </a:t>
            </a:r>
            <a:r>
              <a:rPr lang="en-US" sz="3200" b="1">
                <a:solidFill>
                  <a:srgbClr val="FF0000"/>
                </a:solidFill>
              </a:rPr>
              <a:t>is</a:t>
            </a:r>
            <a:r>
              <a:rPr lang="en-US" sz="3200" b="1">
                <a:solidFill>
                  <a:srgbClr val="0000FF"/>
                </a:solidFill>
              </a:rPr>
              <a:t> thin.</a:t>
            </a:r>
          </a:p>
          <a:p>
            <a:pPr algn="ctr">
              <a:lnSpc>
                <a:spcPct val="135000"/>
              </a:lnSpc>
            </a:pPr>
            <a:r>
              <a:rPr lang="en-US" sz="3200" b="1">
                <a:solidFill>
                  <a:srgbClr val="0000FF"/>
                </a:solidFill>
              </a:rPr>
              <a:t>Naughty naughty naughty.It </a:t>
            </a:r>
            <a:r>
              <a:rPr lang="en-US" sz="3200" b="1">
                <a:solidFill>
                  <a:srgbClr val="FF0000"/>
                </a:solidFill>
              </a:rPr>
              <a:t>is</a:t>
            </a:r>
            <a:r>
              <a:rPr lang="en-US" sz="3200" b="1">
                <a:solidFill>
                  <a:srgbClr val="0000FF"/>
                </a:solidFill>
              </a:rPr>
              <a:t> naughty.</a:t>
            </a:r>
          </a:p>
          <a:p>
            <a:pPr algn="ctr">
              <a:lnSpc>
                <a:spcPct val="135000"/>
              </a:lnSpc>
            </a:pPr>
            <a:r>
              <a:rPr lang="en-US" sz="3200" b="1">
                <a:solidFill>
                  <a:srgbClr val="0000FF"/>
                </a:solidFill>
              </a:rPr>
              <a:t>Old old old.              They </a:t>
            </a:r>
            <a:r>
              <a:rPr lang="en-US" sz="3200" b="1">
                <a:solidFill>
                  <a:srgbClr val="FF0000"/>
                </a:solidFill>
              </a:rPr>
              <a:t>are</a:t>
            </a:r>
            <a:r>
              <a:rPr lang="en-US" sz="3200" b="1">
                <a:solidFill>
                  <a:srgbClr val="0000FF"/>
                </a:solidFill>
              </a:rPr>
              <a:t> old.</a:t>
            </a:r>
          </a:p>
          <a:p>
            <a:pPr algn="ctr">
              <a:lnSpc>
                <a:spcPct val="135000"/>
              </a:lnSpc>
            </a:pPr>
            <a:r>
              <a:rPr lang="en-US" sz="3200" b="1">
                <a:solidFill>
                  <a:srgbClr val="0000FF"/>
                </a:solidFill>
              </a:rPr>
              <a:t>Young young young.     We </a:t>
            </a:r>
            <a:r>
              <a:rPr lang="en-US" sz="3200" b="1">
                <a:solidFill>
                  <a:srgbClr val="FF0000"/>
                </a:solidFill>
              </a:rPr>
              <a:t>are</a:t>
            </a:r>
            <a:r>
              <a:rPr lang="en-US" sz="3200" b="1">
                <a:solidFill>
                  <a:srgbClr val="0000FF"/>
                </a:solidFill>
              </a:rPr>
              <a:t> young.</a:t>
            </a:r>
          </a:p>
        </p:txBody>
      </p:sp>
      <p:pic>
        <p:nvPicPr>
          <p:cNvPr id="6149" name="Picture 5" descr="米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578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rhyme 节奏慢短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chant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chant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55758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0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audio>
              <p:cMediaNode>
                <p:cTn id="7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13" fill="hold"/>
                                        <p:tgtEl>
                                          <p:spTgt spid="6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audio>
              <p:cMediaNode>
                <p:cTn id="13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013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audio>
              <p:cMediaNode>
                <p:cTn id="19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-207370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What are they talking about?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97" name="ShockwaveFlash1" r:id="rId2" imgW="8234280" imgH="5595840"/>
        </mc:Choice>
        <mc:Fallback>
          <p:control name="ShockwaveFlash1" r:id="rId2" imgW="8234280" imgH="559584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5775" y="819032"/>
                  <a:ext cx="8235144" cy="559541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120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01a3fd52c70f50e1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" y="84508"/>
            <a:ext cx="3340583" cy="251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16303" y="2685198"/>
            <a:ext cx="26146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dirty="0" smtClean="0"/>
              <a:t>butterfly</a:t>
            </a:r>
            <a:endParaRPr lang="zh-CN" altLang="zh-CN" sz="4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59" y="253070"/>
            <a:ext cx="3116580" cy="21801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" y="3592511"/>
            <a:ext cx="3051281" cy="30512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89" y="3621766"/>
            <a:ext cx="3250586" cy="302202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427960" y="2685198"/>
            <a:ext cx="29446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4800" dirty="0">
                <a:solidFill>
                  <a:srgbClr val="FF0000"/>
                </a:solidFill>
              </a:rPr>
              <a:t>beautiful</a:t>
            </a:r>
          </a:p>
        </p:txBody>
      </p:sp>
      <p:sp>
        <p:nvSpPr>
          <p:cNvPr id="6" name="右箭头 5"/>
          <p:cNvSpPr/>
          <p:nvPr/>
        </p:nvSpPr>
        <p:spPr>
          <a:xfrm>
            <a:off x="4044099" y="3097154"/>
            <a:ext cx="1234911" cy="211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4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01a3fd52c70f50e1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96" y="2262100"/>
            <a:ext cx="3334699" cy="207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909993" y="1253426"/>
            <a:ext cx="6855284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778153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327237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846471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996594" y="1024356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564533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132470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681555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214504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384557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986408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69506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451303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33641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6852910" y="1125934"/>
            <a:ext cx="266995" cy="254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8" t="49751" r="25617" b="3284"/>
          <a:stretch/>
        </p:blipFill>
        <p:spPr>
          <a:xfrm>
            <a:off x="6605853" y="246113"/>
            <a:ext cx="761107" cy="62904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605853" y="454511"/>
            <a:ext cx="81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5.14</a:t>
            </a:r>
            <a:endParaRPr lang="zh-CN" altLang="en-US" sz="2400" dirty="0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469506" y="1412270"/>
            <a:ext cx="12334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681555" y="4636478"/>
            <a:ext cx="492949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>
                <a:latin typeface="Times New Roman" panose="02020603050405020304" pitchFamily="18" charset="0"/>
                <a:ea typeface="-소망B"/>
                <a:cs typeface="-소망B"/>
              </a:rPr>
              <a:t>  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It 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is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 ________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  <a:endParaRPr kumimoji="1" lang="en-US" altLang="zh-CN" sz="40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25076" y="4854035"/>
            <a:ext cx="212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beautiful</a:t>
            </a:r>
            <a:endParaRPr lang="zh-CN" altLang="en-US" sz="40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8" t="49751" r="25617" b="3284"/>
          <a:stretch/>
        </p:blipFill>
        <p:spPr>
          <a:xfrm>
            <a:off x="1070749" y="311623"/>
            <a:ext cx="761107" cy="629045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1313842" y="1116105"/>
            <a:ext cx="266995" cy="254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122179" y="485815"/>
            <a:ext cx="81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4.27</a:t>
            </a:r>
            <a:endParaRPr lang="zh-CN" altLang="en-US" sz="2400" dirty="0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825213" y="1371089"/>
            <a:ext cx="1244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8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  <a:endParaRPr kumimoji="1" lang="en-US" altLang="zh-CN" sz="4800" dirty="0">
              <a:solidFill>
                <a:schemeClr val="accent1"/>
              </a:solidFill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1" y="2262100"/>
            <a:ext cx="2446699" cy="2074229"/>
          </a:xfrm>
          <a:prstGeom prst="rect">
            <a:avLst/>
          </a:prstGeom>
        </p:spPr>
      </p:pic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-80191" y="4534355"/>
            <a:ext cx="492949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>
                <a:latin typeface="Times New Roman" panose="02020603050405020304" pitchFamily="18" charset="0"/>
                <a:ea typeface="-소망B"/>
                <a:cs typeface="-소망B"/>
              </a:rPr>
              <a:t>  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It 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was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 ________</a:t>
            </a:r>
            <a:r>
              <a:rPr kumimoji="1" lang="en-US" altLang="zh-CN" sz="4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  <a:endParaRPr kumimoji="1" lang="en-US" altLang="zh-CN" sz="40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001577" y="162123"/>
            <a:ext cx="233276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about 15 days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150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1" grpId="0"/>
      <p:bldP spid="22" grpId="0"/>
      <p:bldP spid="24" grpId="0" animBg="1"/>
      <p:bldP spid="25" grpId="0"/>
      <p:bldP spid="26" grpId="0"/>
      <p:bldP spid="28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-207370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Look and say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5" name="ShockwaveFlash1" r:id="rId2" imgW="8234280" imgH="5595840"/>
        </mc:Choice>
        <mc:Fallback>
          <p:control name="ShockwaveFlash1" r:id="rId2" imgW="8234280" imgH="559584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5775" y="819032"/>
                  <a:ext cx="8235144" cy="559541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424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14" descr="8572_15063011551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0"/>
          <a:stretch>
            <a:fillRect/>
          </a:stretch>
        </p:blipFill>
        <p:spPr bwMode="auto">
          <a:xfrm>
            <a:off x="4734080" y="2013164"/>
            <a:ext cx="3768475" cy="31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Line 9"/>
          <p:cNvSpPr>
            <a:spLocks noChangeShapeType="1"/>
          </p:cNvSpPr>
          <p:nvPr/>
        </p:nvSpPr>
        <p:spPr bwMode="auto">
          <a:xfrm flipH="1" flipV="1">
            <a:off x="7315248" y="4847115"/>
            <a:ext cx="0" cy="1368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37481" y="5873230"/>
            <a:ext cx="504259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>
                <a:latin typeface="Times New Roman" panose="02020603050405020304" pitchFamily="18" charset="0"/>
                <a:ea typeface="-소망B"/>
                <a:cs typeface="-소망B"/>
              </a:rPr>
              <a:t>  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It ____ ________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  <a:endParaRPr kumimoji="1" lang="en-US" altLang="zh-CN" sz="4000" dirty="0">
              <a:latin typeface="Times New Roman" panose="02020603050405020304" pitchFamily="18" charset="0"/>
              <a:ea typeface="-소망B"/>
              <a:cs typeface="-소망B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9892" y="5261429"/>
            <a:ext cx="5076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algn="l" eaLnBrk="1" latinLnBrk="1" hangingPunct="1"/>
            <a:r>
              <a:rPr kumimoji="1" lang="en-US" altLang="zh-CN" sz="4000" dirty="0" smtClean="0">
                <a:latin typeface="Times New Roman" panose="02020603050405020304" pitchFamily="18" charset="0"/>
                <a:ea typeface="-소망B"/>
                <a:cs typeface="-소망B"/>
              </a:rPr>
              <a:t>It ____ ________</a:t>
            </a:r>
            <a:r>
              <a:rPr kumimoji="1" lang="en-US" altLang="zh-C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  <a:r>
              <a:rPr kumimoji="1" lang="en-US" altLang="zh-CN" sz="4000" dirty="0">
                <a:latin typeface="Times New Roman" panose="02020603050405020304" pitchFamily="18" charset="0"/>
                <a:ea typeface="-소망B"/>
                <a:cs typeface="-소망B"/>
              </a:rPr>
              <a:t>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9993" y="5507654"/>
            <a:ext cx="113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was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50421" y="6090787"/>
            <a:ext cx="113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is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8" t="49751" r="25617" b="3284"/>
          <a:stretch/>
        </p:blipFill>
        <p:spPr>
          <a:xfrm>
            <a:off x="1786051" y="366901"/>
            <a:ext cx="606859" cy="7269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8" t="49751" r="25617" b="3284"/>
          <a:stretch/>
        </p:blipFill>
        <p:spPr>
          <a:xfrm>
            <a:off x="5821002" y="419060"/>
            <a:ext cx="525093" cy="6290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8" t="49751" r="25617" b="3284"/>
          <a:stretch/>
        </p:blipFill>
        <p:spPr>
          <a:xfrm>
            <a:off x="6315324" y="421293"/>
            <a:ext cx="525093" cy="6290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8" t="49751" r="25617" b="3284"/>
          <a:stretch/>
        </p:blipFill>
        <p:spPr>
          <a:xfrm>
            <a:off x="6788469" y="421294"/>
            <a:ext cx="761107" cy="629045"/>
          </a:xfrm>
          <a:prstGeom prst="rect">
            <a:avLst/>
          </a:prstGeom>
        </p:spPr>
      </p:pic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355063" y="1239222"/>
            <a:ext cx="12334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-소망B"/>
                <a:cs typeface="-소망B"/>
              </a:rPr>
              <a:t>now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443104" y="1200607"/>
            <a:ext cx="12334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4800" dirty="0">
                <a:solidFill>
                  <a:srgbClr val="0070C0"/>
                </a:solidFill>
                <a:latin typeface="Times New Roman" panose="02020603050405020304" pitchFamily="18" charset="0"/>
                <a:ea typeface="-소망B"/>
                <a:cs typeface="-소망B"/>
              </a:rPr>
              <a:t>then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909993" y="1253426"/>
            <a:ext cx="6855284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074460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433848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740923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073018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457430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778153" y="1023582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96457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480869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801592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202068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586480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907203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240581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624993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945716" y="1023581"/>
            <a:ext cx="0" cy="229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1924686" y="1111730"/>
            <a:ext cx="266995" cy="254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814252" y="1140963"/>
            <a:ext cx="266995" cy="254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6777089" y="612636"/>
            <a:ext cx="81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5.12</a:t>
            </a:r>
            <a:endParaRPr lang="zh-CN" altLang="en-US" sz="2400" dirty="0"/>
          </a:p>
        </p:txBody>
      </p:sp>
      <p:sp>
        <p:nvSpPr>
          <p:cNvPr id="45" name="文本框 44"/>
          <p:cNvSpPr txBox="1"/>
          <p:nvPr/>
        </p:nvSpPr>
        <p:spPr>
          <a:xfrm>
            <a:off x="6320834" y="615830"/>
            <a:ext cx="60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5.7</a:t>
            </a:r>
            <a:endParaRPr lang="zh-CN" altLang="en-US" sz="2400" dirty="0"/>
          </a:p>
        </p:txBody>
      </p:sp>
      <p:sp>
        <p:nvSpPr>
          <p:cNvPr id="46" name="文本框 45"/>
          <p:cNvSpPr txBox="1"/>
          <p:nvPr/>
        </p:nvSpPr>
        <p:spPr>
          <a:xfrm>
            <a:off x="5835868" y="619024"/>
            <a:ext cx="60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5.6</a:t>
            </a:r>
            <a:endParaRPr lang="zh-CN" altLang="en-US" sz="2400" dirty="0"/>
          </a:p>
        </p:txBody>
      </p:sp>
      <p:sp>
        <p:nvSpPr>
          <p:cNvPr id="47" name="文本框 46"/>
          <p:cNvSpPr txBox="1"/>
          <p:nvPr/>
        </p:nvSpPr>
        <p:spPr>
          <a:xfrm>
            <a:off x="1725741" y="590980"/>
            <a:ext cx="82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4.23</a:t>
            </a:r>
            <a:endParaRPr lang="zh-CN" altLang="en-US" sz="2400" b="1" dirty="0"/>
          </a:p>
        </p:txBody>
      </p:sp>
      <p:sp>
        <p:nvSpPr>
          <p:cNvPr id="48" name="文本框 47"/>
          <p:cNvSpPr txBox="1"/>
          <p:nvPr/>
        </p:nvSpPr>
        <p:spPr>
          <a:xfrm>
            <a:off x="5435266" y="522430"/>
            <a:ext cx="60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…</a:t>
            </a:r>
            <a:endParaRPr lang="zh-CN" altLang="en-US" sz="2400" b="1" dirty="0"/>
          </a:p>
        </p:txBody>
      </p:sp>
      <p:sp>
        <p:nvSpPr>
          <p:cNvPr id="49" name="文本框 48"/>
          <p:cNvSpPr txBox="1"/>
          <p:nvPr/>
        </p:nvSpPr>
        <p:spPr>
          <a:xfrm>
            <a:off x="2280957" y="590923"/>
            <a:ext cx="60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…</a:t>
            </a:r>
            <a:endParaRPr lang="zh-CN" altLang="en-US" sz="2400" b="1" dirty="0"/>
          </a:p>
        </p:txBody>
      </p:sp>
      <p:sp>
        <p:nvSpPr>
          <p:cNvPr id="51" name="文本框 50"/>
          <p:cNvSpPr txBox="1"/>
          <p:nvPr/>
        </p:nvSpPr>
        <p:spPr>
          <a:xfrm>
            <a:off x="3216492" y="156722"/>
            <a:ext cx="233276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about 15 days</a:t>
            </a:r>
            <a:endParaRPr lang="zh-CN" altLang="en-US" sz="2800" b="1" dirty="0"/>
          </a:p>
        </p:txBody>
      </p:sp>
      <p:sp>
        <p:nvSpPr>
          <p:cNvPr id="52" name="文本框 51"/>
          <p:cNvSpPr txBox="1"/>
          <p:nvPr/>
        </p:nvSpPr>
        <p:spPr>
          <a:xfrm>
            <a:off x="6019916" y="6140352"/>
            <a:ext cx="212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beautiful</a:t>
            </a:r>
            <a:endParaRPr lang="zh-CN" altLang="en-US" sz="4000" dirty="0"/>
          </a:p>
        </p:txBody>
      </p:sp>
      <p:sp>
        <p:nvSpPr>
          <p:cNvPr id="53" name="文本框 52"/>
          <p:cNvSpPr txBox="1"/>
          <p:nvPr/>
        </p:nvSpPr>
        <p:spPr>
          <a:xfrm>
            <a:off x="1981499" y="5519204"/>
            <a:ext cx="212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beautiful</a:t>
            </a:r>
            <a:endParaRPr lang="zh-CN" altLang="en-US" sz="4000" dirty="0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8" y="2024520"/>
            <a:ext cx="2446699" cy="3093879"/>
          </a:xfrm>
          <a:prstGeom prst="rect">
            <a:avLst/>
          </a:prstGeom>
        </p:spPr>
      </p:pic>
      <p:pic>
        <p:nvPicPr>
          <p:cNvPr id="26639" name="Picture 15" descr="8572_15063011551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3" t="-1440"/>
          <a:stretch>
            <a:fillRect/>
          </a:stretch>
        </p:blipFill>
        <p:spPr bwMode="auto">
          <a:xfrm>
            <a:off x="2740923" y="1974190"/>
            <a:ext cx="5786354" cy="314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01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1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5802" y="1306850"/>
            <a:ext cx="900819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1581" dir="2021404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85000"/>
              </a:spcBef>
            </a:pPr>
            <a:r>
              <a:rPr lang="en-US" sz="6600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    </a:t>
            </a:r>
            <a:r>
              <a:rPr lang="en-US" sz="6600" dirty="0" smtClean="0">
                <a:latin typeface="Comic Sans MS" panose="030F0702030302020204" pitchFamily="66" charset="0"/>
              </a:rPr>
              <a:t>Module </a:t>
            </a:r>
            <a:r>
              <a:rPr lang="en-US" sz="6600" dirty="0">
                <a:latin typeface="Comic Sans MS" panose="030F0702030302020204" pitchFamily="66" charset="0"/>
              </a:rPr>
              <a:t>9  Unit 1  </a:t>
            </a:r>
          </a:p>
          <a:p>
            <a:pPr>
              <a:spcBef>
                <a:spcPct val="40000"/>
              </a:spcBef>
            </a:pPr>
            <a:r>
              <a:rPr lang="en-US" sz="6600" dirty="0" smtClean="0">
                <a:latin typeface="Comic Sans MS" panose="030F0702030302020204" pitchFamily="66" charset="0"/>
              </a:rPr>
              <a:t>They </a:t>
            </a:r>
            <a:r>
              <a:rPr lang="en-US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were</a:t>
            </a:r>
            <a:r>
              <a:rPr lang="en-US" sz="6600" dirty="0">
                <a:latin typeface="Comic Sans MS" panose="030F0702030302020204" pitchFamily="66" charset="0"/>
              </a:rPr>
              <a:t> </a:t>
            </a:r>
            <a:r>
              <a:rPr lang="en-US" sz="6600" dirty="0" smtClean="0">
                <a:latin typeface="Comic Sans MS" panose="030F0702030302020204" pitchFamily="66" charset="0"/>
              </a:rPr>
              <a:t>very young</a:t>
            </a:r>
            <a:r>
              <a:rPr lang="en-US" sz="6600" dirty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40000"/>
              </a:spcBef>
            </a:pPr>
            <a:endParaRPr lang="en-US" sz="4400" dirty="0">
              <a:latin typeface="Bodoni MT Black" panose="02070A03080606020203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95513" y="4784725"/>
            <a:ext cx="4105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b="1">
              <a:solidFill>
                <a:srgbClr val="6600CC"/>
              </a:solidFill>
            </a:endParaRPr>
          </a:p>
        </p:txBody>
      </p:sp>
      <p:pic>
        <p:nvPicPr>
          <p:cNvPr id="3076" name="Picture 4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45125"/>
            <a:ext cx="838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dhgif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9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2195513" y="4784725"/>
            <a:ext cx="297870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-소망M"/>
                <a:cs typeface="-소망M"/>
              </a:defRPr>
            </a:lvl9pPr>
          </a:lstStyle>
          <a:p>
            <a:pPr eaLnBrk="1" hangingPunct="1"/>
            <a:r>
              <a:rPr kumimoji="1" lang="en-US" altLang="zh-CN" sz="5400" b="1" dirty="0">
                <a:solidFill>
                  <a:srgbClr val="FF0000"/>
                </a:solidFill>
                <a:latin typeface="Comic Sans MS" panose="030F0702030302020204" pitchFamily="66" charset="0"/>
                <a:ea typeface="-소망B"/>
                <a:cs typeface="-소망B"/>
              </a:rPr>
              <a:t>c</a:t>
            </a:r>
            <a:r>
              <a:rPr kumimoji="1" lang="en-US" altLang="zh-CN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-소망B"/>
                <a:cs typeface="-소망B"/>
              </a:rPr>
              <a:t>hanging</a:t>
            </a:r>
          </a:p>
          <a:p>
            <a:pPr eaLnBrk="1" hangingPunct="1"/>
            <a:r>
              <a:rPr kumimoji="1" lang="en-US" altLang="zh-CN" sz="5400" b="1" dirty="0">
                <a:solidFill>
                  <a:srgbClr val="FF0000"/>
                </a:solidFill>
                <a:latin typeface="Comic Sans MS" panose="030F0702030302020204" pitchFamily="66" charset="0"/>
                <a:ea typeface="-소망B"/>
                <a:cs typeface="-소망B"/>
              </a:rPr>
              <a:t> </a:t>
            </a:r>
            <a:r>
              <a:rPr kumimoji="1" lang="en-US" altLang="zh-CN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-소망B"/>
                <a:cs typeface="-소망B"/>
              </a:rPr>
              <a:t> </a:t>
            </a:r>
            <a:r>
              <a:rPr kumimoji="1" lang="zh-CN" alt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-소망B"/>
                <a:cs typeface="-소망B"/>
              </a:rPr>
              <a:t>变化</a:t>
            </a:r>
            <a:endParaRPr kumimoji="1" lang="en-US" altLang="zh-CN" sz="5400" b="1" dirty="0">
              <a:solidFill>
                <a:srgbClr val="FF0000"/>
              </a:solidFill>
              <a:latin typeface="Comic Sans MS" panose="030F0702030302020204" pitchFamily="66" charset="0"/>
              <a:ea typeface="-소망B"/>
              <a:cs typeface="-소망B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3374796" y="3742441"/>
            <a:ext cx="197963" cy="910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5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452</Words>
  <Application>Microsoft Office PowerPoint</Application>
  <PresentationFormat>全屏显示(4:3)</PresentationFormat>
  <Paragraphs>164</Paragraphs>
  <Slides>28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华文行楷</vt:lpstr>
      <vt:lpstr>楷体_GB2312</vt:lpstr>
      <vt:lpstr>宋体</vt:lpstr>
      <vt:lpstr>-소망B</vt:lpstr>
      <vt:lpstr>-소망M</vt:lpstr>
      <vt:lpstr>Arial</vt:lpstr>
      <vt:lpstr>Bodoni MT Black</vt:lpstr>
      <vt:lpstr>Calibri</vt:lpstr>
      <vt:lpstr>Calibri Light</vt:lpstr>
      <vt:lpstr>Comic Sans MS</vt:lpstr>
      <vt:lpstr>Times New Roman</vt:lpstr>
      <vt:lpstr>Office 主题</vt:lpstr>
      <vt:lpstr>PowerPoint 演示文稿</vt:lpstr>
      <vt:lpstr>PowerPoint 演示文稿</vt:lpstr>
      <vt:lpstr>PowerPoint 演示文稿</vt:lpstr>
      <vt:lpstr>What are they talking about?</vt:lpstr>
      <vt:lpstr>PowerPoint 演示文稿</vt:lpstr>
      <vt:lpstr>PowerPoint 演示文稿</vt:lpstr>
      <vt:lpstr>Look and say</vt:lpstr>
      <vt:lpstr>PowerPoint 演示文稿</vt:lpstr>
      <vt:lpstr>PowerPoint 演示文稿</vt:lpstr>
      <vt:lpstr>PowerPoint 演示文稿</vt:lpstr>
      <vt:lpstr>Who are they?</vt:lpstr>
      <vt:lpstr>PowerPoint 演示文稿</vt:lpstr>
      <vt:lpstr>Who are they, Lingling?</vt:lpstr>
      <vt:lpstr>PowerPoint 演示文稿</vt:lpstr>
      <vt:lpstr>Listen and look. Then find the details.</vt:lpstr>
      <vt:lpstr>PowerPoint 演示文稿</vt:lpstr>
      <vt:lpstr>How old were you?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then: 那时候，表示发生在过去的事情。    </vt:lpstr>
      <vt:lpstr>PowerPoint 演示文稿</vt:lpstr>
      <vt:lpstr>It was ____then.</vt:lpstr>
      <vt:lpstr>They were______then.</vt:lpstr>
      <vt:lpstr>It ____  ______then.</vt:lpstr>
      <vt:lpstr>They _____ _____then.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</dc:creator>
  <cp:lastModifiedBy>tw</cp:lastModifiedBy>
  <cp:revision>59</cp:revision>
  <dcterms:created xsi:type="dcterms:W3CDTF">2017-05-07T02:23:27Z</dcterms:created>
  <dcterms:modified xsi:type="dcterms:W3CDTF">2019-05-13T12:16:31Z</dcterms:modified>
</cp:coreProperties>
</file>