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6" r:id="rId1"/>
  </p:sldMasterIdLst>
  <p:notesMasterIdLst>
    <p:notesMasterId r:id="rId25"/>
  </p:notesMasterIdLst>
  <p:sldIdLst>
    <p:sldId id="301" r:id="rId2"/>
    <p:sldId id="257" r:id="rId3"/>
    <p:sldId id="596" r:id="rId4"/>
    <p:sldId id="597" r:id="rId5"/>
    <p:sldId id="598" r:id="rId6"/>
    <p:sldId id="599" r:id="rId7"/>
    <p:sldId id="600" r:id="rId8"/>
    <p:sldId id="260" r:id="rId9"/>
    <p:sldId id="601" r:id="rId10"/>
    <p:sldId id="587" r:id="rId11"/>
    <p:sldId id="588" r:id="rId12"/>
    <p:sldId id="606" r:id="rId13"/>
    <p:sldId id="622" r:id="rId14"/>
    <p:sldId id="623" r:id="rId15"/>
    <p:sldId id="605" r:id="rId16"/>
    <p:sldId id="608" r:id="rId17"/>
    <p:sldId id="607" r:id="rId18"/>
    <p:sldId id="624" r:id="rId19"/>
    <p:sldId id="625" r:id="rId20"/>
    <p:sldId id="603" r:id="rId21"/>
    <p:sldId id="609" r:id="rId22"/>
    <p:sldId id="610" r:id="rId23"/>
    <p:sldId id="602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MO用" lastIdx="1" clrIdx="0">
    <p:extLst>
      <p:ext uri="{19B8F6BF-5375-455C-9EA6-DF929625EA0E}">
        <p15:presenceInfo xmlns:p15="http://schemas.microsoft.com/office/powerpoint/2012/main" userId="Microsoft Office 用户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477D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6"/>
  </p:normalViewPr>
  <p:slideViewPr>
    <p:cSldViewPr snapToObjects="1">
      <p:cViewPr varScale="1">
        <p:scale>
          <a:sx n="90" d="100"/>
          <a:sy n="90" d="100"/>
        </p:scale>
        <p:origin x="232" y="528"/>
      </p:cViewPr>
      <p:guideLst>
        <p:guide orient="horz" pos="2127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F9F737D-208E-43F2-BD4A-6EB17ECC823E}" type="datetimeFigureOut">
              <a:rPr lang="zh-CN" altLang="en-US"/>
              <a:t>2020/9/16</a:t>
            </a:fld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8D136F14-6F55-4B92-A258-DA4FFC47B0C8}" type="slidenum">
              <a:rPr lang="zh-CN" alt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507651-3600-5C45-A14C-B9EB3B4D9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7EB3E7F-BB38-724B-91B1-9C6B0C58BA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D7A599-0408-4C49-844A-DDA02280A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BCC4-A688-425E-AA73-2BBE7D83D14A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4199A9-260A-7844-82B1-FDC42342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341FC8-698D-0B41-9B4A-0EDF4AA6A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1606C-6B40-4603-AC32-9D6CA303B7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39557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1D223E7-610D-A343-9B8F-6669896DE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F30E156-68B0-254A-AB07-9F03BED6D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C5BBA3-7115-E34B-ABA2-C807E2240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C4EA1-24C7-4D11-AA21-CC3D3B10DA68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9522C4-A16F-9444-921D-A9D137503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449CDF-C9CE-1947-8547-553A487DB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E49E2-8667-454A-ADA7-9166C7BB63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7583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2CAA523-50A1-7F49-B704-D5B4ED354C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60DD2C-DDFF-3746-872F-DEFB5E7D8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251CF4-BB6A-B64E-985E-048555992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DEE9E-00C2-4A2A-8609-762258E3E8E8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123567-4611-CE41-900A-7EF64E786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1B10EA-6ABD-8849-A983-577AE4426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B3759-8C6F-405C-AF62-5FC96283A9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422009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 descr="直播logo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69" y="-22908"/>
            <a:ext cx="1382892" cy="787612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6621145"/>
            <a:ext cx="12192000" cy="264160"/>
          </a:xfrm>
          <a:prstGeom prst="rect">
            <a:avLst/>
          </a:prstGeom>
          <a:solidFill>
            <a:srgbClr val="224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9056795" y="6621145"/>
            <a:ext cx="3135207" cy="2641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9360363" y="6621148"/>
            <a:ext cx="22098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7E884D1-BFB5-4A92-8456-E96D5752D1AE}" type="slidenum">
              <a:rPr lang="zh-CN" altLang="en-US" sz="1400" b="1" smtClean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</a:rPr>
              <a:t>‹#›</a:t>
            </a:fld>
            <a:r>
              <a:rPr lang="en-US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charset="-122"/>
              </a:rPr>
              <a:t>/48</a:t>
            </a:r>
          </a:p>
        </p:txBody>
      </p:sp>
      <p:sp>
        <p:nvSpPr>
          <p:cNvPr id="8" name="直角三角形 7"/>
          <p:cNvSpPr/>
          <p:nvPr userDrawn="1"/>
        </p:nvSpPr>
        <p:spPr>
          <a:xfrm flipH="1">
            <a:off x="8576735" y="6621145"/>
            <a:ext cx="480060" cy="26416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直接连接符 48"/>
          <p:cNvSpPr/>
          <p:nvPr userDrawn="1"/>
        </p:nvSpPr>
        <p:spPr>
          <a:xfrm>
            <a:off x="0" y="618833"/>
            <a:ext cx="12192000" cy="13159"/>
          </a:xfrm>
          <a:prstGeom prst="line">
            <a:avLst/>
          </a:prstGeom>
          <a:ln w="9525" cap="flat" cmpd="sng">
            <a:solidFill>
              <a:schemeClr val="accent1"/>
            </a:solidFill>
            <a:prstDash val="solid"/>
            <a:bevel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224293291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6ED2BB-6DC2-CD46-ACC1-60E96BEDF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F2AE3E9-DC33-8044-8257-80DE839A8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0412D9-DF2E-D844-9643-0FBC99AC6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25B8B-A564-42A0-BCB7-CBB01B4880EC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1DCCBB-3F83-DA40-9DD8-A813BFAF7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C572A2-4988-6B4B-A0D9-6DBC030BC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7E0B8-6631-4985-BE42-A4F04DDB4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718480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EA7E4D-17FC-4145-BACD-153EDDBB7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450089-9665-D545-BC0A-12C9B8B53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361387-6CDB-1348-A1B8-C44EDC792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51C38-B402-4D1B-8799-606DDC6A32D3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322C66-25D9-974F-BC16-6AA5287C9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77AB18-F01C-BF46-A701-C17AF9836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90747-1428-403A-8E0F-38636E3A33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60756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99B226-A361-254E-9685-27FE38B91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E124AC-666F-2B4A-8EAC-74C03FCC22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C52F9A1-7586-744A-8C4C-2B42617E35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6306387-4D24-C540-9EBA-105C0D74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ECA08-F955-4CCA-B7B8-9E9F0397F4EA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5E1A6B-25D0-FE43-B8AD-1D37256CA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2CA8671-F0D9-6749-9014-753416005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25BA8-8084-4B37-B8C7-B23A99608E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310287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374BDE-5503-9446-BC17-545057E07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CF6EAC-BF3A-E94E-BEE7-AC7454E39F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2EBA75-7971-1A48-9E9D-0068385897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35C42F-3B4F-DD42-A578-12BE45B09F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B35ADAC-C0AE-524F-B63A-EF8D462113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3ACADDD-3EF4-A848-9B6D-954CDA9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55302-D51E-41AD-88C0-B4D348B1862D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17F03DE-95B2-0D45-904C-946C97101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0DBEBF-ECFF-FF46-A62F-04027A62A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A6727-A59A-42B5-B13A-EF042FBBA3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38545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CBFB42-B847-3B4D-8B33-C71C3897D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131895F-FE6F-7A48-A170-38116319C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B1AF-9F0C-4670-9084-89D3268D172A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25C16E1-74AA-4D4D-BDF6-48E7F8CBB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0E6DC92-8516-8B4C-8EDF-F74884F9E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616EB-9199-4908-B9E8-F9A33C9F0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76990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2BD595F-364E-8842-BC10-FAE0D0DF2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7BF0B-7E65-405D-A612-A9DDDF058ABE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6495D9-687B-A448-835E-E6EA416AC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2248AD-CBCB-6746-9CD1-BFC98F842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85BDF-ECAB-48AD-A86D-06DA99BFE9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53545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27FDB2-1853-D447-8B2E-171BA5F1F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732C41-5FE1-DA45-BA35-6D92A2810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56E3885-9C03-A740-B039-D42BB6DDA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F39F07-C2B3-844C-B9D8-432CA9D8F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2DF99-0BD7-4F7C-BE30-0E54693EA641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42FC742-FF2F-E847-A5C4-4B0DBD940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D853B13-AEFE-DF47-AE90-9BD8D4597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73CEC-A350-4D7E-8FC3-BFBD6CBA48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477163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D549EB-2BC7-B146-9D23-59F28403D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3BBBB2A-2322-1549-9641-A49A61C47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A7B647-34A0-D549-AEEB-F6E70F13E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8C0FF0-12FE-3042-85FF-44B03F04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BF39-4FD6-44F0-BA81-2E9F15956F1A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BEC4CA-9C62-E343-974A-44C6C37D8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12DE48-93B3-8D47-8B0E-258FFF3B7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2DDA4-1605-4EF3-8D0D-5D5EE66E44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26639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4D99D5-66A7-1E4B-90FE-43A45A0EA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F9CB8E-35B1-E446-BC25-C1D1A7FB1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021C7E-2B66-1E48-8EB4-0966F9F491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DEE9E-00C2-4A2A-8609-762258E3E8E8}" type="datetime1">
              <a:rPr lang="zh-CN" altLang="en-US" smtClean="0"/>
              <a:t>2020/9/16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A3A224-60A4-CE48-917F-A3600C6F1C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140DE2D-3877-7E41-9A76-741A81FF30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B3759-8C6F-405C-AF62-5FC96283A9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8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12192000" cy="6851904"/>
          </a:xfrm>
          <a:prstGeom prst="rect">
            <a:avLst/>
          </a:prstGeom>
        </p:spPr>
      </p:pic>
      <p:sp>
        <p:nvSpPr>
          <p:cNvPr id="9" name="平行四边形 2"/>
          <p:cNvSpPr/>
          <p:nvPr/>
        </p:nvSpPr>
        <p:spPr>
          <a:xfrm>
            <a:off x="1524000" y="1999474"/>
            <a:ext cx="2974340" cy="2653665"/>
          </a:xfrm>
          <a:custGeom>
            <a:avLst/>
            <a:gdLst>
              <a:gd name="connsiteX0" fmla="*/ 0 w 3855910"/>
              <a:gd name="connsiteY0" fmla="*/ 6532 h 1764300"/>
              <a:gd name="connsiteX1" fmla="*/ 3855910 w 3855910"/>
              <a:gd name="connsiteY1" fmla="*/ 0 h 1764300"/>
              <a:gd name="connsiteX2" fmla="*/ 3271473 w 3855910"/>
              <a:gd name="connsiteY2" fmla="*/ 1764300 h 1764300"/>
              <a:gd name="connsiteX3" fmla="*/ 0 w 3855910"/>
              <a:gd name="connsiteY3" fmla="*/ 1764300 h 1764300"/>
              <a:gd name="connsiteX4" fmla="*/ 0 w 3855910"/>
              <a:gd name="connsiteY4" fmla="*/ 6532 h 176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5910" h="1764300">
                <a:moveTo>
                  <a:pt x="0" y="6532"/>
                </a:moveTo>
                <a:lnTo>
                  <a:pt x="3855910" y="0"/>
                </a:lnTo>
                <a:lnTo>
                  <a:pt x="3271473" y="1764300"/>
                </a:lnTo>
                <a:lnTo>
                  <a:pt x="0" y="1764300"/>
                </a:lnTo>
                <a:lnTo>
                  <a:pt x="0" y="65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平行四边形 39"/>
          <p:cNvSpPr/>
          <p:nvPr/>
        </p:nvSpPr>
        <p:spPr>
          <a:xfrm>
            <a:off x="4224020" y="2006456"/>
            <a:ext cx="6912540" cy="2646680"/>
          </a:xfrm>
          <a:custGeom>
            <a:avLst/>
            <a:gdLst/>
            <a:ahLst/>
            <a:cxnLst/>
            <a:rect l="l" t="t" r="r" b="b"/>
            <a:pathLst>
              <a:path w="5703525" h="1757768">
                <a:moveTo>
                  <a:pt x="415097" y="0"/>
                </a:moveTo>
                <a:lnTo>
                  <a:pt x="5703525" y="0"/>
                </a:lnTo>
                <a:lnTo>
                  <a:pt x="5703525" y="1757768"/>
                </a:lnTo>
                <a:lnTo>
                  <a:pt x="0" y="1757768"/>
                </a:lnTo>
                <a:close/>
              </a:path>
            </a:pathLst>
          </a:custGeom>
          <a:solidFill>
            <a:srgbClr val="22477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4901382" y="2674833"/>
            <a:ext cx="594714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在柏林</a:t>
            </a: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8058153" y="4123058"/>
            <a:ext cx="2319655" cy="368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李祖文</a:t>
            </a:r>
            <a:r>
              <a:rPr lang="en-US" altLang="x-none" sz="24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50085" y="2333481"/>
            <a:ext cx="1789430" cy="17894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2" y="760413"/>
              <a:ext cx="3825872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Freeform 85"/>
          <p:cNvSpPr>
            <a:spLocks noEditPoints="1"/>
          </p:cNvSpPr>
          <p:nvPr/>
        </p:nvSpPr>
        <p:spPr bwMode="auto">
          <a:xfrm>
            <a:off x="7509002" y="4176714"/>
            <a:ext cx="230505" cy="276225"/>
          </a:xfrm>
          <a:custGeom>
            <a:avLst/>
            <a:gdLst>
              <a:gd name="T0" fmla="*/ 38 w 109"/>
              <a:gd name="T1" fmla="*/ 46 h 131"/>
              <a:gd name="T2" fmla="*/ 55 w 109"/>
              <a:gd name="T3" fmla="*/ 69 h 131"/>
              <a:gd name="T4" fmla="*/ 55 w 109"/>
              <a:gd name="T5" fmla="*/ 69 h 131"/>
              <a:gd name="T6" fmla="*/ 56 w 109"/>
              <a:gd name="T7" fmla="*/ 69 h 131"/>
              <a:gd name="T8" fmla="*/ 57 w 109"/>
              <a:gd name="T9" fmla="*/ 69 h 131"/>
              <a:gd name="T10" fmla="*/ 72 w 109"/>
              <a:gd name="T11" fmla="*/ 46 h 131"/>
              <a:gd name="T12" fmla="*/ 72 w 109"/>
              <a:gd name="T13" fmla="*/ 46 h 131"/>
              <a:gd name="T14" fmla="*/ 71 w 109"/>
              <a:gd name="T15" fmla="*/ 33 h 131"/>
              <a:gd name="T16" fmla="*/ 40 w 109"/>
              <a:gd name="T17" fmla="*/ 32 h 131"/>
              <a:gd name="T18" fmla="*/ 38 w 109"/>
              <a:gd name="T19" fmla="*/ 46 h 131"/>
              <a:gd name="T20" fmla="*/ 38 w 109"/>
              <a:gd name="T21" fmla="*/ 46 h 131"/>
              <a:gd name="T22" fmla="*/ 53 w 109"/>
              <a:gd name="T23" fmla="*/ 84 h 131"/>
              <a:gd name="T24" fmla="*/ 51 w 109"/>
              <a:gd name="T25" fmla="*/ 87 h 131"/>
              <a:gd name="T26" fmla="*/ 53 w 109"/>
              <a:gd name="T27" fmla="*/ 88 h 131"/>
              <a:gd name="T28" fmla="*/ 49 w 109"/>
              <a:gd name="T29" fmla="*/ 109 h 131"/>
              <a:gd name="T30" fmla="*/ 36 w 109"/>
              <a:gd name="T31" fmla="*/ 77 h 131"/>
              <a:gd name="T32" fmla="*/ 6 w 109"/>
              <a:gd name="T33" fmla="*/ 91 h 131"/>
              <a:gd name="T34" fmla="*/ 0 w 109"/>
              <a:gd name="T35" fmla="*/ 121 h 131"/>
              <a:gd name="T36" fmla="*/ 109 w 109"/>
              <a:gd name="T37" fmla="*/ 121 h 131"/>
              <a:gd name="T38" fmla="*/ 104 w 109"/>
              <a:gd name="T39" fmla="*/ 91 h 131"/>
              <a:gd name="T40" fmla="*/ 73 w 109"/>
              <a:gd name="T41" fmla="*/ 77 h 131"/>
              <a:gd name="T42" fmla="*/ 62 w 109"/>
              <a:gd name="T43" fmla="*/ 108 h 131"/>
              <a:gd name="T44" fmla="*/ 59 w 109"/>
              <a:gd name="T45" fmla="*/ 88 h 131"/>
              <a:gd name="T46" fmla="*/ 61 w 109"/>
              <a:gd name="T47" fmla="*/ 87 h 131"/>
              <a:gd name="T48" fmla="*/ 59 w 109"/>
              <a:gd name="T49" fmla="*/ 84 h 131"/>
              <a:gd name="T50" fmla="*/ 53 w 109"/>
              <a:gd name="T51" fmla="*/ 84 h 131"/>
              <a:gd name="T52" fmla="*/ 81 w 109"/>
              <a:gd name="T53" fmla="*/ 32 h 131"/>
              <a:gd name="T54" fmla="*/ 81 w 109"/>
              <a:gd name="T55" fmla="*/ 32 h 131"/>
              <a:gd name="T56" fmla="*/ 81 w 109"/>
              <a:gd name="T57" fmla="*/ 34 h 131"/>
              <a:gd name="T58" fmla="*/ 81 w 109"/>
              <a:gd name="T59" fmla="*/ 34 h 131"/>
              <a:gd name="T60" fmla="*/ 81 w 109"/>
              <a:gd name="T61" fmla="*/ 36 h 131"/>
              <a:gd name="T62" fmla="*/ 81 w 109"/>
              <a:gd name="T63" fmla="*/ 37 h 131"/>
              <a:gd name="T64" fmla="*/ 82 w 109"/>
              <a:gd name="T65" fmla="*/ 37 h 131"/>
              <a:gd name="T66" fmla="*/ 82 w 109"/>
              <a:gd name="T67" fmla="*/ 37 h 131"/>
              <a:gd name="T68" fmla="*/ 84 w 109"/>
              <a:gd name="T69" fmla="*/ 43 h 131"/>
              <a:gd name="T70" fmla="*/ 83 w 109"/>
              <a:gd name="T71" fmla="*/ 52 h 131"/>
              <a:gd name="T72" fmla="*/ 78 w 109"/>
              <a:gd name="T73" fmla="*/ 56 h 131"/>
              <a:gd name="T74" fmla="*/ 58 w 109"/>
              <a:gd name="T75" fmla="*/ 77 h 131"/>
              <a:gd name="T76" fmla="*/ 56 w 109"/>
              <a:gd name="T77" fmla="*/ 77 h 131"/>
              <a:gd name="T78" fmla="*/ 54 w 109"/>
              <a:gd name="T79" fmla="*/ 77 h 131"/>
              <a:gd name="T80" fmla="*/ 54 w 109"/>
              <a:gd name="T81" fmla="*/ 77 h 131"/>
              <a:gd name="T82" fmla="*/ 33 w 109"/>
              <a:gd name="T83" fmla="*/ 56 h 131"/>
              <a:gd name="T84" fmla="*/ 28 w 109"/>
              <a:gd name="T85" fmla="*/ 52 h 131"/>
              <a:gd name="T86" fmla="*/ 26 w 109"/>
              <a:gd name="T87" fmla="*/ 44 h 131"/>
              <a:gd name="T88" fmla="*/ 28 w 109"/>
              <a:gd name="T89" fmla="*/ 38 h 131"/>
              <a:gd name="T90" fmla="*/ 29 w 109"/>
              <a:gd name="T91" fmla="*/ 37 h 131"/>
              <a:gd name="T92" fmla="*/ 29 w 109"/>
              <a:gd name="T93" fmla="*/ 32 h 131"/>
              <a:gd name="T94" fmla="*/ 29 w 109"/>
              <a:gd name="T95" fmla="*/ 32 h 131"/>
              <a:gd name="T96" fmla="*/ 29 w 109"/>
              <a:gd name="T97" fmla="*/ 32 h 131"/>
              <a:gd name="T98" fmla="*/ 33 w 109"/>
              <a:gd name="T99" fmla="*/ 15 h 131"/>
              <a:gd name="T100" fmla="*/ 79 w 109"/>
              <a:gd name="T101" fmla="*/ 16 h 131"/>
              <a:gd name="T102" fmla="*/ 81 w 109"/>
              <a:gd name="T103" fmla="*/ 3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9" h="131">
                <a:moveTo>
                  <a:pt x="38" y="46"/>
                </a:moveTo>
                <a:cubicBezTo>
                  <a:pt x="40" y="58"/>
                  <a:pt x="44" y="68"/>
                  <a:pt x="55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69"/>
                  <a:pt x="55" y="69"/>
                  <a:pt x="56" y="69"/>
                </a:cubicBezTo>
                <a:cubicBezTo>
                  <a:pt x="56" y="69"/>
                  <a:pt x="57" y="69"/>
                  <a:pt x="57" y="69"/>
                </a:cubicBezTo>
                <a:cubicBezTo>
                  <a:pt x="67" y="68"/>
                  <a:pt x="71" y="57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2" y="42"/>
                  <a:pt x="72" y="37"/>
                  <a:pt x="71" y="33"/>
                </a:cubicBezTo>
                <a:cubicBezTo>
                  <a:pt x="68" y="34"/>
                  <a:pt x="56" y="39"/>
                  <a:pt x="40" y="32"/>
                </a:cubicBezTo>
                <a:cubicBezTo>
                  <a:pt x="37" y="38"/>
                  <a:pt x="38" y="41"/>
                  <a:pt x="38" y="46"/>
                </a:cubicBezTo>
                <a:cubicBezTo>
                  <a:pt x="38" y="46"/>
                  <a:pt x="38" y="46"/>
                  <a:pt x="38" y="46"/>
                </a:cubicBezTo>
                <a:close/>
                <a:moveTo>
                  <a:pt x="53" y="84"/>
                </a:moveTo>
                <a:cubicBezTo>
                  <a:pt x="51" y="87"/>
                  <a:pt x="51" y="87"/>
                  <a:pt x="51" y="87"/>
                </a:cubicBezTo>
                <a:cubicBezTo>
                  <a:pt x="53" y="88"/>
                  <a:pt x="53" y="88"/>
                  <a:pt x="53" y="88"/>
                </a:cubicBezTo>
                <a:cubicBezTo>
                  <a:pt x="49" y="109"/>
                  <a:pt x="49" y="109"/>
                  <a:pt x="49" y="109"/>
                </a:cubicBezTo>
                <a:cubicBezTo>
                  <a:pt x="43" y="101"/>
                  <a:pt x="37" y="88"/>
                  <a:pt x="36" y="77"/>
                </a:cubicBezTo>
                <a:cubicBezTo>
                  <a:pt x="25" y="81"/>
                  <a:pt x="15" y="85"/>
                  <a:pt x="6" y="91"/>
                </a:cubicBezTo>
                <a:cubicBezTo>
                  <a:pt x="1" y="101"/>
                  <a:pt x="1" y="112"/>
                  <a:pt x="0" y="121"/>
                </a:cubicBezTo>
                <a:cubicBezTo>
                  <a:pt x="38" y="130"/>
                  <a:pt x="74" y="131"/>
                  <a:pt x="109" y="121"/>
                </a:cubicBezTo>
                <a:cubicBezTo>
                  <a:pt x="109" y="112"/>
                  <a:pt x="109" y="101"/>
                  <a:pt x="104" y="91"/>
                </a:cubicBezTo>
                <a:cubicBezTo>
                  <a:pt x="95" y="85"/>
                  <a:pt x="85" y="80"/>
                  <a:pt x="73" y="77"/>
                </a:cubicBezTo>
                <a:cubicBezTo>
                  <a:pt x="72" y="88"/>
                  <a:pt x="69" y="99"/>
                  <a:pt x="62" y="108"/>
                </a:cubicBezTo>
                <a:cubicBezTo>
                  <a:pt x="59" y="88"/>
                  <a:pt x="59" y="88"/>
                  <a:pt x="59" y="88"/>
                </a:cubicBezTo>
                <a:cubicBezTo>
                  <a:pt x="61" y="87"/>
                  <a:pt x="61" y="87"/>
                  <a:pt x="61" y="87"/>
                </a:cubicBezTo>
                <a:cubicBezTo>
                  <a:pt x="59" y="84"/>
                  <a:pt x="59" y="84"/>
                  <a:pt x="59" y="84"/>
                </a:cubicBezTo>
                <a:cubicBezTo>
                  <a:pt x="53" y="84"/>
                  <a:pt x="53" y="84"/>
                  <a:pt x="53" y="84"/>
                </a:cubicBezTo>
                <a:close/>
                <a:moveTo>
                  <a:pt x="81" y="32"/>
                </a:moveTo>
                <a:cubicBezTo>
                  <a:pt x="81" y="32"/>
                  <a:pt x="81" y="32"/>
                  <a:pt x="81" y="32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34"/>
                  <a:pt x="81" y="34"/>
                  <a:pt x="81" y="34"/>
                </a:cubicBezTo>
                <a:cubicBezTo>
                  <a:pt x="81" y="34"/>
                  <a:pt x="81" y="35"/>
                  <a:pt x="81" y="36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4" y="38"/>
                  <a:pt x="84" y="41"/>
                  <a:pt x="84" y="43"/>
                </a:cubicBezTo>
                <a:cubicBezTo>
                  <a:pt x="84" y="47"/>
                  <a:pt x="83" y="51"/>
                  <a:pt x="83" y="52"/>
                </a:cubicBezTo>
                <a:cubicBezTo>
                  <a:pt x="82" y="54"/>
                  <a:pt x="79" y="55"/>
                  <a:pt x="78" y="56"/>
                </a:cubicBezTo>
                <a:cubicBezTo>
                  <a:pt x="75" y="66"/>
                  <a:pt x="70" y="75"/>
                  <a:pt x="58" y="77"/>
                </a:cubicBezTo>
                <a:cubicBezTo>
                  <a:pt x="57" y="77"/>
                  <a:pt x="57" y="77"/>
                  <a:pt x="56" y="77"/>
                </a:cubicBezTo>
                <a:cubicBezTo>
                  <a:pt x="55" y="77"/>
                  <a:pt x="54" y="77"/>
                  <a:pt x="54" y="77"/>
                </a:cubicBezTo>
                <a:cubicBezTo>
                  <a:pt x="54" y="77"/>
                  <a:pt x="54" y="77"/>
                  <a:pt x="54" y="77"/>
                </a:cubicBezTo>
                <a:cubicBezTo>
                  <a:pt x="42" y="75"/>
                  <a:pt x="36" y="67"/>
                  <a:pt x="33" y="56"/>
                </a:cubicBezTo>
                <a:cubicBezTo>
                  <a:pt x="32" y="56"/>
                  <a:pt x="29" y="54"/>
                  <a:pt x="28" y="52"/>
                </a:cubicBezTo>
                <a:cubicBezTo>
                  <a:pt x="27" y="51"/>
                  <a:pt x="26" y="47"/>
                  <a:pt x="26" y="44"/>
                </a:cubicBezTo>
                <a:cubicBezTo>
                  <a:pt x="26" y="41"/>
                  <a:pt x="27" y="39"/>
                  <a:pt x="28" y="38"/>
                </a:cubicBezTo>
                <a:cubicBezTo>
                  <a:pt x="28" y="38"/>
                  <a:pt x="29" y="37"/>
                  <a:pt x="29" y="37"/>
                </a:cubicBezTo>
                <a:cubicBezTo>
                  <a:pt x="29" y="36"/>
                  <a:pt x="29" y="34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24"/>
                  <a:pt x="30" y="19"/>
                  <a:pt x="33" y="15"/>
                </a:cubicBezTo>
                <a:cubicBezTo>
                  <a:pt x="44" y="0"/>
                  <a:pt x="74" y="5"/>
                  <a:pt x="79" y="16"/>
                </a:cubicBezTo>
                <a:cubicBezTo>
                  <a:pt x="81" y="20"/>
                  <a:pt x="82" y="26"/>
                  <a:pt x="81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63138" y="6031233"/>
            <a:ext cx="2839085" cy="34855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深圳市福田区园岭小学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098928" y="6224588"/>
            <a:ext cx="58102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51750" y="6224588"/>
            <a:ext cx="57943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headEnd type="diamon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49" grpId="0" bldLvl="0" animBg="1"/>
      <p:bldP spid="49" grpId="1" bldLvl="0" animBg="1"/>
      <p:bldP spid="5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24192" y="2420888"/>
            <a:ext cx="396183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这幅图算不算对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“战争”的</a:t>
            </a:r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描绘？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D3A56B-FD42-4D4F-9714-7DED03F0A7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68760"/>
            <a:ext cx="717612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72026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04112" y="2780928"/>
            <a:ext cx="47525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这篇文章算不算对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“战争”</a:t>
            </a:r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的描绘？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EF821C1-47A0-C547-95F3-C661B73FA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0"/>
            <a:ext cx="4902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7601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392" y="2276872"/>
            <a:ext cx="109452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描写了哪些人物？</a:t>
            </a:r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描写了什么内容？</a:t>
            </a:r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99039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37112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老兵在一个战争中失去了三个儿子没在重返战场前线之前，要将因悲痛欲绝而神志不清的妻子送往精神病院。车厢内，老妇人异常的举动引起了两个姑娘的嘲笑，老兵说出原因后，车厢一片死寂。本文表达了人们厌恶战争，渴望和平的心理。</a:t>
            </a:r>
            <a:endParaRPr lang="en-US" altLang="zh-CN" sz="36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7981BAE-0B80-5144-B0BA-22C30ECDD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26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0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392" y="2564904"/>
            <a:ext cx="10945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概括</a:t>
            </a:r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的顺序是什么？</a:t>
            </a:r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042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E1C3B37-A753-7D4A-8D23-AD514BEFE33D}"/>
              </a:ext>
            </a:extLst>
          </p:cNvPr>
          <p:cNvSpPr txBox="1"/>
          <p:nvPr/>
        </p:nvSpPr>
        <p:spPr>
          <a:xfrm>
            <a:off x="0" y="116632"/>
            <a:ext cx="12360696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一间昏暗的小屋里，桌子上摆着两封信：一封是前线通告，通告战场死亡将士名单；一封是来自战时征兵办公室</a:t>
            </a:r>
            <a:r>
              <a:rPr lang="en-US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公布最近需要应征入伍的后备役人员名单。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屋里有两位老人：一位是头发灰白的老头；一位是身体虚弱嘴里不停数着“一、二、三”的老妇人！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“怎么办呢？三个孩子已经战死在战场，我也要应征入伍奔赴前线，但她——”，想着，老头看看旁边的老妇人，“接到三个儿子阵亡的通知书，她就这样了，我得想个办法，没有我，她这个样子……在家？……不行！……那去哪里呢？……疯人院？不行！……那里还是人待的地方吗……但，只能去那里了！”老头又看了一眼老妇人，她还是“一、二、三”，不知疲倦地数着！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早晨，柏林火车站。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一列火车缓慢地驶出柏林，车厢里尽是妇女和孩子，几乎看不到一个健壮的男子。在一节车厢里，坐着那位头发灰白的战时后备役老兵，坐在他身旁的是他那身体虚弱而多病的老妇人。显然她在独自沉思，旅客们听到她在数着“－、二、三”，声音盖过了车轮的咔嚓咔嚓声。停顿了一会儿，她又不时重复起来。两个小姑娘看到这奇特的举动，指手画脚，不假思索地嗤笑起来。一个老头狠狠地扫了她们一眼，随即车厢里平静了。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“一、二、三”，这个神志不清的老妇人又重复数着。两个小姑娘再次傻笑起来。这时，那位灰白头发的后备役老兵挺了挺身板，开口了。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“小姐，”他说，“当我告诉你们这位可怜的妇人就是我的妻子时，你们大概不会再笑了。我们刚刚失去了三个儿子，他们是在战场上死去的。现在轮到我自己上前线了。走之前，我总得把他们的母亲送进疯人院啊！”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车厢里一片寂静，静得可怕。</a:t>
            </a:r>
          </a:p>
          <a:p>
            <a:r>
              <a:rPr lang="en-US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 </a:t>
            </a:r>
            <a:endParaRPr lang="zh-CN" altLang="zh-CN" sz="2000" b="1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52979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E1C3B37-A753-7D4A-8D23-AD514BEFE33D}"/>
              </a:ext>
            </a:extLst>
          </p:cNvPr>
          <p:cNvSpPr txBox="1"/>
          <p:nvPr/>
        </p:nvSpPr>
        <p:spPr>
          <a:xfrm>
            <a:off x="0" y="116632"/>
            <a:ext cx="12360696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一间昏暗的小屋里，桌子上摆着两封信：一封是前线通告，通告战场死亡将士名单；一封是来自战时征兵办公室</a:t>
            </a:r>
            <a:r>
              <a:rPr lang="en-US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公布最近需要应征入伍的后备役人员名单。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屋里有两位老人：一位是头发灰白的老头；一位是身体虚弱嘴里不停数着“一、二、三”的老妇人！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“怎么办呢？三个孩子已经战死在战场，我也要应征入伍奔赴前线，但她——”，想着，老头看看旁边的老妇人，“接到三个儿子阵亡的通知书，她就这样了，我得想个办法，没有我，她这个样子……在家？……不行！……那去哪里呢？……疯人院？不行！……那里还是人待的地方吗……但，只能去那里了！”老头又看了一眼老妇人，她还是“一、二、三”，不知疲倦地数着！</a:t>
            </a:r>
          </a:p>
          <a:p>
            <a:r>
              <a:rPr lang="zh-CN" altLang="en-US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早晨，柏林火车站。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一列火车缓慢地驶出柏林，车厢里尽是妇女和孩子，几乎看不到一个健壮的男子。在一节车厢里，坐着</a:t>
            </a:r>
            <a:r>
              <a:rPr lang="zh-CN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那位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头发灰白的战时后备役老兵，坐在他身旁的是</a:t>
            </a:r>
            <a:r>
              <a:rPr lang="zh-CN" altLang="zh-CN" sz="20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他那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身体虚弱而多病的老妇人。显然她在独自沉思，旅客们听到她在数着“－、二、三”，声音盖过了车轮的咔嚓咔嚓声。停顿了一会儿，她又不时重复起来。两个小姑娘看到这奇特的举动，指手画脚，不假思索地嗤笑起来。一个老头狠狠地扫了她们一眼，随即车厢里平静了。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“一、二、三”，这个神志不清的老妇人又重复数着。两个小姑娘再次傻笑起来。这时，那位灰白头发的后备役老兵挺了挺身板，开口了。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“小姐，”他说，“当我告诉你们这位可怜的妇人就是我的妻子时，你们大概不会再笑了。我们刚刚失去了三个儿子，他们是在战场上死去的。现在轮到我自己上前线了。走之前，我总得把他们的母亲送进疯人院啊！”</a:t>
            </a:r>
          </a:p>
          <a:p>
            <a:r>
              <a:rPr lang="zh-CN" altLang="en-US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    </a:t>
            </a:r>
            <a:r>
              <a:rPr lang="zh-CN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车厢里一片寂静，静得可怕。</a:t>
            </a:r>
          </a:p>
          <a:p>
            <a:r>
              <a:rPr lang="en-US" altLang="zh-CN" sz="2000" b="1" dirty="0">
                <a:latin typeface="SimHei" panose="02010609060101010101" pitchFamily="49" charset="-122"/>
                <a:ea typeface="SimHei" panose="02010609060101010101" pitchFamily="49" charset="-122"/>
              </a:rPr>
              <a:t> </a:t>
            </a:r>
            <a:endParaRPr lang="zh-CN" altLang="zh-CN" sz="2000" b="1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134067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1424" y="2780928"/>
            <a:ext cx="10945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“战争”</a:t>
            </a:r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可以这样描绘吗？为什么？</a:t>
            </a:r>
          </a:p>
        </p:txBody>
      </p:sp>
    </p:spTree>
    <p:extLst>
      <p:ext uri="{BB962C8B-B14F-4D97-AF65-F5344CB8AC3E}">
        <p14:creationId xmlns:p14="http://schemas.microsoft.com/office/powerpoint/2010/main" val="853094048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3392" y="2276872"/>
            <a:ext cx="109452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怎么描写人物的？</a:t>
            </a:r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怎么选择内容的？</a:t>
            </a:r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8562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1424" y="2780928"/>
            <a:ext cx="10945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这样的结尾可以吗？</a:t>
            </a:r>
          </a:p>
        </p:txBody>
      </p:sp>
    </p:spTree>
    <p:extLst>
      <p:ext uri="{BB962C8B-B14F-4D97-AF65-F5344CB8AC3E}">
        <p14:creationId xmlns:p14="http://schemas.microsoft.com/office/powerpoint/2010/main" val="209584484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24DF56-4565-9245-9A61-93D832719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368" y="1412776"/>
            <a:ext cx="109452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“车厢里一片寂静，静得可怕”</a:t>
            </a:r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老兵为什么不再说话？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小姑娘为什么不再笑？</a:t>
            </a:r>
            <a:endParaRPr lang="en-US" altLang="zh-C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其他人为什么也不出声？</a:t>
            </a:r>
          </a:p>
        </p:txBody>
      </p:sp>
    </p:spTree>
    <p:extLst>
      <p:ext uri="{BB962C8B-B14F-4D97-AF65-F5344CB8AC3E}">
        <p14:creationId xmlns:p14="http://schemas.microsoft.com/office/powerpoint/2010/main" val="11399780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1424" y="2780928"/>
            <a:ext cx="10945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每一个人都是战争的受害者！</a:t>
            </a:r>
            <a:endParaRPr lang="zh-CN" altLang="en-US" sz="4400" b="1" dirty="0">
              <a:solidFill>
                <a:srgbClr val="2247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7830019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1424" y="2780928"/>
            <a:ext cx="109452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如果让你选择一幅画来进行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“战争”</a:t>
            </a:r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的描绘，你会选择哪一幅？为什么？</a:t>
            </a:r>
          </a:p>
        </p:txBody>
      </p:sp>
    </p:spTree>
    <p:extLst>
      <p:ext uri="{BB962C8B-B14F-4D97-AF65-F5344CB8AC3E}">
        <p14:creationId xmlns:p14="http://schemas.microsoft.com/office/powerpoint/2010/main" val="4278679992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AD8AC6-C68D-6B44-AD80-7FEB0B064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2" y="0"/>
            <a:ext cx="4984413" cy="3429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A8BAF58-49A5-4F4D-BFB8-D36AB039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741" y="0"/>
            <a:ext cx="3652547" cy="29249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C0E43DB-96B0-424B-9789-52166A9A89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325" y="1711"/>
            <a:ext cx="3520754" cy="292323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06CB5E-BC7E-944A-AA2E-F608F6C9B7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93" y="3429000"/>
            <a:ext cx="3382989" cy="341699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B6A0913-C7EA-1842-9141-601C4565F0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40943"/>
            <a:ext cx="3456385" cy="391705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B569728-5FEC-1E43-BBD1-1675689F86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122" y="2940943"/>
            <a:ext cx="5349998" cy="172819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BE9C185-F654-6644-9F78-B279DA52F8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1" y="4685135"/>
            <a:ext cx="5375919" cy="21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9221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5D41E6-7A5D-4F41-B3FA-2F53916942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1531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87BB8E-CDE0-444C-86E7-614C972D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1956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86967E-F9D0-5049-B364-259ACF2FD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51985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8F22C2-66FF-914F-9679-ECA2514E7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77040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7969119-922B-6D45-AB2F-55A681A16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423588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03512" y="2708920"/>
            <a:ext cx="88569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对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“战争”</a:t>
            </a:r>
            <a:r>
              <a:rPr lang="zh-CN" altLang="en-US" sz="4400" b="1" dirty="0">
                <a:solidFill>
                  <a:srgbClr val="2247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的描绘应该具备什么？</a:t>
            </a:r>
          </a:p>
        </p:txBody>
      </p:sp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6182D6-85A7-1A41-90E1-90A6AD102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89680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3362</TotalTime>
  <Words>1172</Words>
  <Application>Microsoft Macintosh PowerPoint</Application>
  <PresentationFormat>宽屏</PresentationFormat>
  <Paragraphs>44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SimHei</vt:lpstr>
      <vt:lpstr>楷体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让学习真实地在教室里发生</dc:title>
  <dc:creator>ylxx</dc:creator>
  <cp:lastModifiedBy>Microsoft Office 用户</cp:lastModifiedBy>
  <cp:revision>98</cp:revision>
  <dcterms:created xsi:type="dcterms:W3CDTF">2017-09-11T01:40:00Z</dcterms:created>
  <dcterms:modified xsi:type="dcterms:W3CDTF">2020-09-16T13:54:44Z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