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3" r:id="rId1"/>
  </p:sldMasterIdLst>
  <p:notesMasterIdLst>
    <p:notesMasterId r:id="rId83"/>
  </p:notesMasterIdLst>
  <p:sldIdLst>
    <p:sldId id="301" r:id="rId2"/>
    <p:sldId id="778" r:id="rId3"/>
    <p:sldId id="779" r:id="rId4"/>
    <p:sldId id="704" r:id="rId5"/>
    <p:sldId id="705" r:id="rId6"/>
    <p:sldId id="708" r:id="rId7"/>
    <p:sldId id="709" r:id="rId8"/>
    <p:sldId id="710" r:id="rId9"/>
    <p:sldId id="711" r:id="rId10"/>
    <p:sldId id="706" r:id="rId11"/>
    <p:sldId id="707" r:id="rId12"/>
    <p:sldId id="712" r:id="rId13"/>
    <p:sldId id="713" r:id="rId14"/>
    <p:sldId id="714" r:id="rId15"/>
    <p:sldId id="310" r:id="rId16"/>
    <p:sldId id="659" r:id="rId17"/>
    <p:sldId id="679" r:id="rId18"/>
    <p:sldId id="695" r:id="rId19"/>
    <p:sldId id="696" r:id="rId20"/>
    <p:sldId id="697" r:id="rId21"/>
    <p:sldId id="638" r:id="rId22"/>
    <p:sldId id="260" r:id="rId23"/>
    <p:sldId id="698" r:id="rId24"/>
    <p:sldId id="747" r:id="rId25"/>
    <p:sldId id="660" r:id="rId26"/>
    <p:sldId id="688" r:id="rId27"/>
    <p:sldId id="784" r:id="rId28"/>
    <p:sldId id="689" r:id="rId29"/>
    <p:sldId id="691" r:id="rId30"/>
    <p:sldId id="690" r:id="rId31"/>
    <p:sldId id="651" r:id="rId32"/>
    <p:sldId id="692" r:id="rId33"/>
    <p:sldId id="481" r:id="rId34"/>
    <p:sldId id="455" r:id="rId35"/>
    <p:sldId id="748" r:id="rId36"/>
    <p:sldId id="456" r:id="rId37"/>
    <p:sldId id="473" r:id="rId38"/>
    <p:sldId id="475" r:id="rId39"/>
    <p:sldId id="749" r:id="rId40"/>
    <p:sldId id="750" r:id="rId41"/>
    <p:sldId id="751" r:id="rId42"/>
    <p:sldId id="495" r:id="rId43"/>
    <p:sldId id="496" r:id="rId44"/>
    <p:sldId id="752" r:id="rId45"/>
    <p:sldId id="753" r:id="rId46"/>
    <p:sldId id="501" r:id="rId47"/>
    <p:sldId id="502" r:id="rId48"/>
    <p:sldId id="497" r:id="rId49"/>
    <p:sldId id="503" r:id="rId50"/>
    <p:sldId id="504" r:id="rId51"/>
    <p:sldId id="505" r:id="rId52"/>
    <p:sldId id="506" r:id="rId53"/>
    <p:sldId id="507" r:id="rId54"/>
    <p:sldId id="754" r:id="rId55"/>
    <p:sldId id="498" r:id="rId56"/>
    <p:sldId id="500" r:id="rId57"/>
    <p:sldId id="755" r:id="rId58"/>
    <p:sldId id="756" r:id="rId59"/>
    <p:sldId id="718" r:id="rId60"/>
    <p:sldId id="719" r:id="rId61"/>
    <p:sldId id="680" r:id="rId62"/>
    <p:sldId id="681" r:id="rId63"/>
    <p:sldId id="682" r:id="rId64"/>
    <p:sldId id="683" r:id="rId65"/>
    <p:sldId id="684" r:id="rId66"/>
    <p:sldId id="685" r:id="rId67"/>
    <p:sldId id="686" r:id="rId68"/>
    <p:sldId id="687" r:id="rId69"/>
    <p:sldId id="728" r:id="rId70"/>
    <p:sldId id="735" r:id="rId71"/>
    <p:sldId id="785" r:id="rId72"/>
    <p:sldId id="786" r:id="rId73"/>
    <p:sldId id="457" r:id="rId74"/>
    <p:sldId id="458" r:id="rId75"/>
    <p:sldId id="470" r:id="rId76"/>
    <p:sldId id="788" r:id="rId77"/>
    <p:sldId id="787" r:id="rId78"/>
    <p:sldId id="789" r:id="rId79"/>
    <p:sldId id="790" r:id="rId80"/>
    <p:sldId id="765" r:id="rId81"/>
    <p:sldId id="766" r:id="rId82"/>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7" userDrawn="1">
          <p15:clr>
            <a:srgbClr val="A4A3A4"/>
          </p15:clr>
        </p15:guide>
        <p15:guide id="2"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477D"/>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6"/>
    <p:restoredTop sz="94676"/>
  </p:normalViewPr>
  <p:slideViewPr>
    <p:cSldViewPr snapToObjects="1">
      <p:cViewPr varScale="1">
        <p:scale>
          <a:sx n="106" d="100"/>
          <a:sy n="106" d="100"/>
        </p:scale>
        <p:origin x="552" y="168"/>
      </p:cViewPr>
      <p:guideLst>
        <p:guide orient="horz" pos="2127"/>
        <p:guide pos="38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F9F737D-208E-43F2-BD4A-6EB17ECC823E}" type="datetimeFigureOut">
              <a:rPr lang="zh-CN" altLang="en-US"/>
              <a:t>2020/9/16</a:t>
            </a:fld>
            <a:endParaRPr lang="en-US"/>
          </a:p>
        </p:txBody>
      </p:sp>
      <p:sp>
        <p:nvSpPr>
          <p:cNvPr id="2052"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8D136F14-6F55-4B92-A258-DA4FFC47B0C8}" type="slidenum">
              <a:rPr lang="zh-CN" altLang="en-US"/>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499198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a:extLst>
              <a:ext uri="{FF2B5EF4-FFF2-40B4-BE49-F238E27FC236}">
                <a16:creationId xmlns:a16="http://schemas.microsoft.com/office/drawing/2014/main" id="{2D9F2DFE-1E86-984C-8E90-FE9999AC200B}"/>
              </a:ext>
            </a:extLst>
          </p:cNvPr>
          <p:cNvSpPr>
            <a:spLocks noGrp="1" noRot="1" noChangeAspect="1" noChangeArrowheads="1"/>
          </p:cNvSpPr>
          <p:nvPr>
            <p:ph type="sldImg" idx="4294967295"/>
          </p:nvPr>
        </p:nvSpPr>
        <p:spPr>
          <a:xfrm>
            <a:off x="381000" y="685800"/>
            <a:ext cx="6096000" cy="3429000"/>
          </a:xfrm>
          <a:ln>
            <a:miter lim="800000"/>
          </a:ln>
        </p:spPr>
      </p:sp>
      <p:sp>
        <p:nvSpPr>
          <p:cNvPr id="63490" name="备注占位符 2">
            <a:extLst>
              <a:ext uri="{FF2B5EF4-FFF2-40B4-BE49-F238E27FC236}">
                <a16:creationId xmlns:a16="http://schemas.microsoft.com/office/drawing/2014/main" id="{A71DC848-3E8E-0248-8147-5E704BBDAE1D}"/>
              </a:ext>
            </a:extLst>
          </p:cNvPr>
          <p:cNvSpPr>
            <a:spLocks noGrp="1" noChangeArrowheads="1"/>
          </p:cNvSpPr>
          <p:nvPr>
            <p:ph type="body" idx="4294967295"/>
          </p:nvPr>
        </p:nvSpPr>
        <p:spPr/>
        <p:txBody>
          <a:bodyPr/>
          <a:lstStyle/>
          <a:p>
            <a:endParaRPr lang="zh-CN" altLang="en-US"/>
          </a:p>
        </p:txBody>
      </p:sp>
      <p:sp>
        <p:nvSpPr>
          <p:cNvPr id="63491" name="灯片编号占位符 3">
            <a:extLst>
              <a:ext uri="{FF2B5EF4-FFF2-40B4-BE49-F238E27FC236}">
                <a16:creationId xmlns:a16="http://schemas.microsoft.com/office/drawing/2014/main" id="{14AC6670-C747-634E-909D-596E7D6BB3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47D0E3B8-6D85-A746-8733-AD752CF6AE54}" type="slidenum">
              <a:rPr lang="zh-CN" altLang="en-US"/>
              <a:pPr/>
              <a:t>81</a:t>
            </a:fld>
            <a:endParaRPr lang="zh-CN" altLang="en-US"/>
          </a:p>
        </p:txBody>
      </p:sp>
    </p:spTree>
    <p:extLst>
      <p:ext uri="{BB962C8B-B14F-4D97-AF65-F5344CB8AC3E}">
        <p14:creationId xmlns:p14="http://schemas.microsoft.com/office/powerpoint/2010/main" val="4981496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9C61BCC4-A688-425E-AA73-2BBE7D83D14A}" type="datetime1">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CD1606C-6B40-4603-AC32-9D6CA303B734}" type="slidenum">
              <a:rPr lang="zh-CN" altLang="en-US" smtClean="0"/>
              <a:t>‹#›</a:t>
            </a:fld>
            <a:endParaRPr lang="zh-CN" altLang="en-US"/>
          </a:p>
        </p:txBody>
      </p:sp>
    </p:spTree>
    <p:extLst>
      <p:ext uri="{BB962C8B-B14F-4D97-AF65-F5344CB8AC3E}">
        <p14:creationId xmlns:p14="http://schemas.microsoft.com/office/powerpoint/2010/main" val="382964028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432C4EA1-24C7-4D11-AA21-CC3D3B10DA68}" type="datetime1">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7FE49E2-8667-454A-ADA7-9166C7BB63CC}" type="slidenum">
              <a:rPr lang="zh-CN" altLang="en-US" smtClean="0"/>
              <a:t>‹#›</a:t>
            </a:fld>
            <a:endParaRPr lang="zh-CN" altLang="en-US"/>
          </a:p>
        </p:txBody>
      </p:sp>
    </p:spTree>
    <p:extLst>
      <p:ext uri="{BB962C8B-B14F-4D97-AF65-F5344CB8AC3E}">
        <p14:creationId xmlns:p14="http://schemas.microsoft.com/office/powerpoint/2010/main" val="5269994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8A9DEE9E-00C2-4A2A-8609-762258E3E8E8}" type="datetime1">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4B3759-8C6F-405C-AF62-5FC96283A900}" type="slidenum">
              <a:rPr lang="zh-CN" altLang="en-US" smtClean="0"/>
              <a:t>‹#›</a:t>
            </a:fld>
            <a:endParaRPr lang="zh-CN" altLang="en-US"/>
          </a:p>
        </p:txBody>
      </p:sp>
    </p:spTree>
    <p:extLst>
      <p:ext uri="{BB962C8B-B14F-4D97-AF65-F5344CB8AC3E}">
        <p14:creationId xmlns:p14="http://schemas.microsoft.com/office/powerpoint/2010/main" val="3584493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560800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58" name="图片 57" descr="直播logo"/>
          <p:cNvPicPr>
            <a:picLocks noChangeAspect="1"/>
          </p:cNvPicPr>
          <p:nvPr userDrawn="1"/>
        </p:nvPicPr>
        <p:blipFill>
          <a:blip r:embed="rId2"/>
          <a:stretch>
            <a:fillRect/>
          </a:stretch>
        </p:blipFill>
        <p:spPr>
          <a:xfrm>
            <a:off x="-269" y="-22908"/>
            <a:ext cx="1382892" cy="787612"/>
          </a:xfrm>
          <a:prstGeom prst="rect">
            <a:avLst/>
          </a:prstGeom>
        </p:spPr>
      </p:pic>
      <p:sp>
        <p:nvSpPr>
          <p:cNvPr id="4" name="矩形 3"/>
          <p:cNvSpPr/>
          <p:nvPr userDrawn="1"/>
        </p:nvSpPr>
        <p:spPr>
          <a:xfrm>
            <a:off x="0" y="6621145"/>
            <a:ext cx="12192000" cy="264160"/>
          </a:xfrm>
          <a:prstGeom prst="rect">
            <a:avLst/>
          </a:prstGeom>
          <a:solidFill>
            <a:srgbClr val="2247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矩形 4"/>
          <p:cNvSpPr/>
          <p:nvPr userDrawn="1"/>
        </p:nvSpPr>
        <p:spPr>
          <a:xfrm>
            <a:off x="9056795" y="6621145"/>
            <a:ext cx="3135207" cy="26416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 name="文本框 5"/>
          <p:cNvSpPr txBox="1"/>
          <p:nvPr userDrawn="1"/>
        </p:nvSpPr>
        <p:spPr>
          <a:xfrm>
            <a:off x="9360363" y="6621148"/>
            <a:ext cx="2209800" cy="306705"/>
          </a:xfrm>
          <a:prstGeom prst="rect">
            <a:avLst/>
          </a:prstGeom>
          <a:noFill/>
        </p:spPr>
        <p:txBody>
          <a:bodyPr wrap="square" rtlCol="0">
            <a:spAutoFit/>
          </a:bodyPr>
          <a:lstStyle/>
          <a:p>
            <a:fld id="{87E884D1-BFB5-4A92-8456-E96D5752D1AE}" type="slidenum">
              <a:rPr lang="zh-CN" altLang="en-US" sz="1400" b="1" smtClean="0">
                <a:solidFill>
                  <a:srgbClr val="000000"/>
                </a:solidFill>
                <a:latin typeface="Arial" panose="020B0604020202020204" pitchFamily="34" charset="0"/>
                <a:ea typeface="楷体" panose="02010609060101010101" charset="-122"/>
              </a:rPr>
              <a:t>‹#›</a:t>
            </a:fld>
            <a:r>
              <a:rPr lang="en-US" altLang="zh-CN" sz="1400" b="1" dirty="0">
                <a:solidFill>
                  <a:srgbClr val="000000"/>
                </a:solidFill>
                <a:latin typeface="Arial" panose="020B0604020202020204" pitchFamily="34" charset="0"/>
                <a:ea typeface="楷体" panose="02010609060101010101" charset="-122"/>
              </a:rPr>
              <a:t>/48</a:t>
            </a:r>
          </a:p>
        </p:txBody>
      </p:sp>
      <p:sp>
        <p:nvSpPr>
          <p:cNvPr id="8" name="直角三角形 7"/>
          <p:cNvSpPr/>
          <p:nvPr userDrawn="1"/>
        </p:nvSpPr>
        <p:spPr>
          <a:xfrm flipH="1">
            <a:off x="8576735" y="6621145"/>
            <a:ext cx="480060" cy="264160"/>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直接连接符 48"/>
          <p:cNvSpPr/>
          <p:nvPr userDrawn="1"/>
        </p:nvSpPr>
        <p:spPr>
          <a:xfrm>
            <a:off x="0" y="618833"/>
            <a:ext cx="12192000" cy="13159"/>
          </a:xfrm>
          <a:prstGeom prst="line">
            <a:avLst/>
          </a:prstGeom>
          <a:ln w="9525" cap="flat" cmpd="sng">
            <a:solidFill>
              <a:schemeClr val="accent1"/>
            </a:solidFill>
            <a:prstDash val="solid"/>
            <a:bevel/>
            <a:headEnd type="none" w="med" len="med"/>
            <a:tailEnd type="none" w="med" len="med"/>
          </a:ln>
        </p:spPr>
      </p:sp>
    </p:spTree>
    <p:extLst>
      <p:ext uri="{BB962C8B-B14F-4D97-AF65-F5344CB8AC3E}">
        <p14:creationId xmlns:p14="http://schemas.microsoft.com/office/powerpoint/2010/main" val="62064501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32525B8B-A564-42A0-BCB7-CBB01B4880EC}" type="datetime1">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5F7E0B8-6631-4985-BE42-A4F04DDB4BAF}" type="slidenum">
              <a:rPr lang="zh-CN" altLang="en-US" smtClean="0"/>
              <a:t>‹#›</a:t>
            </a:fld>
            <a:endParaRPr lang="zh-CN" altLang="en-US"/>
          </a:p>
        </p:txBody>
      </p:sp>
    </p:spTree>
    <p:extLst>
      <p:ext uri="{BB962C8B-B14F-4D97-AF65-F5344CB8AC3E}">
        <p14:creationId xmlns:p14="http://schemas.microsoft.com/office/powerpoint/2010/main" val="202166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7A651C38-B402-4D1B-8799-606DDC6A32D3}" type="datetime1">
              <a:rPr lang="zh-CN" altLang="en-US" smtClean="0"/>
              <a:t>2020/9/16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0590747-1428-403A-8E0F-38636E3A332C}" type="slidenum">
              <a:rPr lang="zh-CN" altLang="en-US" smtClean="0"/>
              <a:t>‹#›</a:t>
            </a:fld>
            <a:endParaRPr lang="zh-CN" altLang="en-US"/>
          </a:p>
        </p:txBody>
      </p:sp>
    </p:spTree>
    <p:extLst>
      <p:ext uri="{BB962C8B-B14F-4D97-AF65-F5344CB8AC3E}">
        <p14:creationId xmlns:p14="http://schemas.microsoft.com/office/powerpoint/2010/main" val="8526425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724ECA08-F955-4CCA-B7B8-9E9F0397F4EA}" type="datetime1">
              <a:rPr lang="zh-CN" altLang="en-US" smtClean="0"/>
              <a:t>2020/9/16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CE25BA8-8084-4B37-B8C7-B23A99608E52}" type="slidenum">
              <a:rPr lang="zh-CN" altLang="en-US" smtClean="0"/>
              <a:t>‹#›</a:t>
            </a:fld>
            <a:endParaRPr lang="zh-CN" altLang="en-US"/>
          </a:p>
        </p:txBody>
      </p:sp>
    </p:spTree>
    <p:extLst>
      <p:ext uri="{BB962C8B-B14F-4D97-AF65-F5344CB8AC3E}">
        <p14:creationId xmlns:p14="http://schemas.microsoft.com/office/powerpoint/2010/main" val="12361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839788" y="2505075"/>
            <a:ext cx="5157787" cy="3684588"/>
          </a:xfrm>
        </p:spPr>
        <p:txBody>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63655302-D51E-41AD-88C0-B4D348B1862D}" type="datetime1">
              <a:rPr lang="zh-CN" altLang="en-US" smtClean="0"/>
              <a:t>2020/9/16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E9A6727-A59A-42B5-B13A-EF042FBBA318}" type="slidenum">
              <a:rPr lang="zh-CN" altLang="en-US" smtClean="0"/>
              <a:t>‹#›</a:t>
            </a:fld>
            <a:endParaRPr lang="zh-CN" altLang="en-US"/>
          </a:p>
        </p:txBody>
      </p:sp>
    </p:spTree>
    <p:extLst>
      <p:ext uri="{BB962C8B-B14F-4D97-AF65-F5344CB8AC3E}">
        <p14:creationId xmlns:p14="http://schemas.microsoft.com/office/powerpoint/2010/main" val="106734954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219B1AF-9F0C-4670-9084-89D3268D172A}" type="datetime1">
              <a:rPr lang="zh-CN" altLang="en-US" smtClean="0"/>
              <a:t>2020/9/16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04616EB-9199-4908-B9E8-F9A33C9F0C6C}" type="slidenum">
              <a:rPr lang="zh-CN" altLang="en-US" smtClean="0"/>
              <a:t>‹#›</a:t>
            </a:fld>
            <a:endParaRPr lang="zh-CN" altLang="en-US"/>
          </a:p>
        </p:txBody>
      </p:sp>
    </p:spTree>
    <p:extLst>
      <p:ext uri="{BB962C8B-B14F-4D97-AF65-F5344CB8AC3E}">
        <p14:creationId xmlns:p14="http://schemas.microsoft.com/office/powerpoint/2010/main" val="31101304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67BF0B-7E65-405D-A612-A9DDDF058ABE}" type="datetime1">
              <a:rPr lang="zh-CN" altLang="en-US" smtClean="0"/>
              <a:t>2020/9/16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E285BDF-ECAB-48AD-A86D-06DA99BFE9B5}" type="slidenum">
              <a:rPr lang="zh-CN" altLang="en-US" smtClean="0"/>
              <a:t>‹#›</a:t>
            </a:fld>
            <a:endParaRPr lang="zh-CN" altLang="en-US"/>
          </a:p>
        </p:txBody>
      </p:sp>
    </p:spTree>
    <p:extLst>
      <p:ext uri="{BB962C8B-B14F-4D97-AF65-F5344CB8AC3E}">
        <p14:creationId xmlns:p14="http://schemas.microsoft.com/office/powerpoint/2010/main" val="15307854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D782DF99-0BD7-4F7C-BE30-0E54693EA641}" type="datetime1">
              <a:rPr lang="zh-CN" altLang="en-US" smtClean="0"/>
              <a:t>2020/9/16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B873CEC-A350-4D7E-8FC3-BFBD6CBA481D}" type="slidenum">
              <a:rPr lang="zh-CN" altLang="en-US" smtClean="0"/>
              <a:t>‹#›</a:t>
            </a:fld>
            <a:endParaRPr lang="zh-CN" altLang="en-US"/>
          </a:p>
        </p:txBody>
      </p:sp>
    </p:spTree>
    <p:extLst>
      <p:ext uri="{BB962C8B-B14F-4D97-AF65-F5344CB8AC3E}">
        <p14:creationId xmlns:p14="http://schemas.microsoft.com/office/powerpoint/2010/main" val="42737025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43FFBF39-4FD6-44F0-BA81-2E9F15956F1A}" type="datetime1">
              <a:rPr lang="zh-CN" altLang="en-US" smtClean="0"/>
              <a:t>2020/9/16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BD2DDA4-1605-4EF3-8D0D-5D5EE66E4446}" type="slidenum">
              <a:rPr lang="zh-CN" altLang="en-US" smtClean="0"/>
              <a:t>‹#›</a:t>
            </a:fld>
            <a:endParaRPr lang="zh-CN" altLang="en-US"/>
          </a:p>
        </p:txBody>
      </p:sp>
    </p:spTree>
    <p:extLst>
      <p:ext uri="{BB962C8B-B14F-4D97-AF65-F5344CB8AC3E}">
        <p14:creationId xmlns:p14="http://schemas.microsoft.com/office/powerpoint/2010/main" val="39914680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9DEE9E-00C2-4A2A-8609-762258E3E8E8}" type="datetime1">
              <a:rPr lang="zh-CN" altLang="en-US" smtClean="0"/>
              <a:t>2020/9/16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B3759-8C6F-405C-AF62-5FC96283A900}" type="slidenum">
              <a:rPr lang="zh-CN" altLang="en-US" smtClean="0"/>
              <a:t>‹#›</a:t>
            </a:fld>
            <a:endParaRPr lang="zh-CN" altLang="en-US"/>
          </a:p>
        </p:txBody>
      </p:sp>
    </p:spTree>
    <p:extLst>
      <p:ext uri="{BB962C8B-B14F-4D97-AF65-F5344CB8AC3E}">
        <p14:creationId xmlns:p14="http://schemas.microsoft.com/office/powerpoint/2010/main" val="159831543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7" r:id="rId12"/>
    <p:sldLayoutId id="2147483708" r:id="rId13"/>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file:////var/folders/yp/c0x_xm5s5kvbtrwkkq4d08kr0000gn/T/com.microsoft.Word/WebArchiveCopyPasteTempFiles/a9b864a500c9418391fe1fc156a20a8e.jpeg" TargetMode="External"/><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3.xm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image" Target="../media/image26.tiff"/><Relationship Id="rId1" Type="http://schemas.openxmlformats.org/officeDocument/2006/relationships/slideLayout" Target="../slideLayouts/slideLayout2.xml"/><Relationship Id="rId4" Type="http://schemas.openxmlformats.org/officeDocument/2006/relationships/image" Target="../media/image28.tif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 Id="rId5" Type="http://schemas.openxmlformats.org/officeDocument/2006/relationships/image" Target="../media/image39.jpeg"/><Relationship Id="rId4" Type="http://schemas.openxmlformats.org/officeDocument/2006/relationships/image" Target="../media/image38.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175"/>
            <a:ext cx="12192000" cy="6851904"/>
          </a:xfrm>
          <a:prstGeom prst="rect">
            <a:avLst/>
          </a:prstGeom>
        </p:spPr>
      </p:pic>
      <p:sp>
        <p:nvSpPr>
          <p:cNvPr id="9" name="平行四边形 2"/>
          <p:cNvSpPr/>
          <p:nvPr/>
        </p:nvSpPr>
        <p:spPr>
          <a:xfrm>
            <a:off x="1524000" y="1999474"/>
            <a:ext cx="2974340" cy="2653665"/>
          </a:xfrm>
          <a:custGeom>
            <a:avLst/>
            <a:gdLst>
              <a:gd name="connsiteX0" fmla="*/ 0 w 3855910"/>
              <a:gd name="connsiteY0" fmla="*/ 6532 h 1764300"/>
              <a:gd name="connsiteX1" fmla="*/ 3855910 w 3855910"/>
              <a:gd name="connsiteY1" fmla="*/ 0 h 1764300"/>
              <a:gd name="connsiteX2" fmla="*/ 3271473 w 3855910"/>
              <a:gd name="connsiteY2" fmla="*/ 1764300 h 1764300"/>
              <a:gd name="connsiteX3" fmla="*/ 0 w 3855910"/>
              <a:gd name="connsiteY3" fmla="*/ 1764300 h 1764300"/>
              <a:gd name="connsiteX4" fmla="*/ 0 w 3855910"/>
              <a:gd name="connsiteY4" fmla="*/ 6532 h 176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5910" h="1764300">
                <a:moveTo>
                  <a:pt x="0" y="6532"/>
                </a:moveTo>
                <a:lnTo>
                  <a:pt x="3855910" y="0"/>
                </a:lnTo>
                <a:lnTo>
                  <a:pt x="3271473" y="1764300"/>
                </a:lnTo>
                <a:lnTo>
                  <a:pt x="0" y="1764300"/>
                </a:lnTo>
                <a:lnTo>
                  <a:pt x="0" y="6532"/>
                </a:lnTo>
                <a:close/>
              </a:path>
            </a:pathLst>
          </a:custGeom>
          <a:solidFill>
            <a:srgbClr val="D9D9D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0" name="平行四边形 39"/>
          <p:cNvSpPr/>
          <p:nvPr/>
        </p:nvSpPr>
        <p:spPr>
          <a:xfrm>
            <a:off x="4224020" y="2006456"/>
            <a:ext cx="6443980" cy="2646680"/>
          </a:xfrm>
          <a:custGeom>
            <a:avLst/>
            <a:gdLst/>
            <a:ahLst/>
            <a:cxnLst/>
            <a:rect l="l" t="t" r="r" b="b"/>
            <a:pathLst>
              <a:path w="5703525" h="1757768">
                <a:moveTo>
                  <a:pt x="415097" y="0"/>
                </a:moveTo>
                <a:lnTo>
                  <a:pt x="5703525" y="0"/>
                </a:lnTo>
                <a:lnTo>
                  <a:pt x="5703525" y="1757768"/>
                </a:lnTo>
                <a:lnTo>
                  <a:pt x="0" y="1757768"/>
                </a:lnTo>
                <a:close/>
              </a:path>
            </a:pathLst>
          </a:custGeom>
          <a:solidFill>
            <a:srgbClr val="22477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49" name="TextBox 7"/>
          <p:cNvSpPr>
            <a:spLocks noChangeArrowheads="1"/>
          </p:cNvSpPr>
          <p:nvPr/>
        </p:nvSpPr>
        <p:spPr bwMode="auto">
          <a:xfrm>
            <a:off x="4901382" y="2674833"/>
            <a:ext cx="5659117" cy="14157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rgbClr val="FFFFFF"/>
                </a:solidFill>
                <a:latin typeface="微软雅黑" panose="020B0503020204020204" charset="-122"/>
                <a:ea typeface="微软雅黑" panose="020B0503020204020204" charset="-122"/>
                <a:cs typeface="微软雅黑" panose="020B0503020204020204" charset="-122"/>
              </a:rPr>
              <a:t>统编教材背景下的教学变革：</a:t>
            </a:r>
            <a:endParaRPr lang="en-US" altLang="zh-CN" sz="2400" b="1" dirty="0">
              <a:solidFill>
                <a:srgbClr val="FFFFFF"/>
              </a:solidFill>
              <a:latin typeface="微软雅黑" panose="020B0503020204020204" charset="-122"/>
              <a:ea typeface="微软雅黑" panose="020B0503020204020204" charset="-122"/>
              <a:cs typeface="微软雅黑" panose="020B0503020204020204" charset="-122"/>
            </a:endParaRPr>
          </a:p>
          <a:p>
            <a:pPr algn="ctr"/>
            <a:endParaRPr lang="en-US" altLang="zh-CN" sz="2400" b="1" dirty="0">
              <a:solidFill>
                <a:srgbClr val="FFFFFF"/>
              </a:solidFill>
              <a:latin typeface="微软雅黑" panose="020B0503020204020204" charset="-122"/>
              <a:ea typeface="微软雅黑" panose="020B0503020204020204" charset="-122"/>
              <a:cs typeface="微软雅黑" panose="020B0503020204020204" charset="-122"/>
            </a:endParaRPr>
          </a:p>
          <a:p>
            <a:pPr algn="ctr"/>
            <a:r>
              <a:rPr lang="zh-CN" altLang="en-US" sz="4400" b="1" dirty="0">
                <a:solidFill>
                  <a:srgbClr val="FFFFFF"/>
                </a:solidFill>
                <a:latin typeface="微软雅黑" panose="020B0503020204020204" charset="-122"/>
                <a:ea typeface="微软雅黑" panose="020B0503020204020204" charset="-122"/>
                <a:cs typeface="微软雅黑" panose="020B0503020204020204" charset="-122"/>
              </a:rPr>
              <a:t>从创新到常态</a:t>
            </a:r>
            <a:endParaRPr lang="en-US" altLang="zh-CN" sz="4400" b="1" dirty="0">
              <a:solidFill>
                <a:srgbClr val="FFFFFF"/>
              </a:solidFill>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1950085" y="2333481"/>
            <a:ext cx="1789430" cy="1789430"/>
            <a:chOff x="304800" y="673100"/>
            <a:chExt cx="4000500" cy="4000500"/>
          </a:xfrm>
          <a:effectLst>
            <a:outerShdw blurRad="444500" dist="254000" dir="8100000" algn="tr" rotWithShape="0">
              <a:prstClr val="black">
                <a:alpha val="50000"/>
              </a:prstClr>
            </a:outerShdw>
          </a:effectLst>
        </p:grpSpPr>
        <p:sp>
          <p:nvSpPr>
            <p:cNvPr id="4"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0000"/>
                </a:solidFill>
                <a:cs typeface="+mn-ea"/>
                <a:sym typeface="+mn-lt"/>
              </a:endParaRPr>
            </a:p>
          </p:txBody>
        </p:sp>
        <p:sp>
          <p:nvSpPr>
            <p:cNvPr id="5" name="椭圆 4"/>
            <p:cNvSpPr/>
            <p:nvPr/>
          </p:nvSpPr>
          <p:spPr>
            <a:xfrm>
              <a:off x="392112" y="760413"/>
              <a:ext cx="3825872"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sp>
        <p:nvSpPr>
          <p:cNvPr id="12" name="Freeform 85"/>
          <p:cNvSpPr>
            <a:spLocks noEditPoints="1"/>
          </p:cNvSpPr>
          <p:nvPr/>
        </p:nvSpPr>
        <p:spPr bwMode="auto">
          <a:xfrm>
            <a:off x="7509002" y="4176714"/>
            <a:ext cx="230505" cy="276225"/>
          </a:xfrm>
          <a:custGeom>
            <a:avLst/>
            <a:gdLst>
              <a:gd name="T0" fmla="*/ 38 w 109"/>
              <a:gd name="T1" fmla="*/ 46 h 131"/>
              <a:gd name="T2" fmla="*/ 55 w 109"/>
              <a:gd name="T3" fmla="*/ 69 h 131"/>
              <a:gd name="T4" fmla="*/ 55 w 109"/>
              <a:gd name="T5" fmla="*/ 69 h 131"/>
              <a:gd name="T6" fmla="*/ 56 w 109"/>
              <a:gd name="T7" fmla="*/ 69 h 131"/>
              <a:gd name="T8" fmla="*/ 57 w 109"/>
              <a:gd name="T9" fmla="*/ 69 h 131"/>
              <a:gd name="T10" fmla="*/ 72 w 109"/>
              <a:gd name="T11" fmla="*/ 46 h 131"/>
              <a:gd name="T12" fmla="*/ 72 w 109"/>
              <a:gd name="T13" fmla="*/ 46 h 131"/>
              <a:gd name="T14" fmla="*/ 71 w 109"/>
              <a:gd name="T15" fmla="*/ 33 h 131"/>
              <a:gd name="T16" fmla="*/ 40 w 109"/>
              <a:gd name="T17" fmla="*/ 32 h 131"/>
              <a:gd name="T18" fmla="*/ 38 w 109"/>
              <a:gd name="T19" fmla="*/ 46 h 131"/>
              <a:gd name="T20" fmla="*/ 38 w 109"/>
              <a:gd name="T21" fmla="*/ 46 h 131"/>
              <a:gd name="T22" fmla="*/ 53 w 109"/>
              <a:gd name="T23" fmla="*/ 84 h 131"/>
              <a:gd name="T24" fmla="*/ 51 w 109"/>
              <a:gd name="T25" fmla="*/ 87 h 131"/>
              <a:gd name="T26" fmla="*/ 53 w 109"/>
              <a:gd name="T27" fmla="*/ 88 h 131"/>
              <a:gd name="T28" fmla="*/ 49 w 109"/>
              <a:gd name="T29" fmla="*/ 109 h 131"/>
              <a:gd name="T30" fmla="*/ 36 w 109"/>
              <a:gd name="T31" fmla="*/ 77 h 131"/>
              <a:gd name="T32" fmla="*/ 6 w 109"/>
              <a:gd name="T33" fmla="*/ 91 h 131"/>
              <a:gd name="T34" fmla="*/ 0 w 109"/>
              <a:gd name="T35" fmla="*/ 121 h 131"/>
              <a:gd name="T36" fmla="*/ 109 w 109"/>
              <a:gd name="T37" fmla="*/ 121 h 131"/>
              <a:gd name="T38" fmla="*/ 104 w 109"/>
              <a:gd name="T39" fmla="*/ 91 h 131"/>
              <a:gd name="T40" fmla="*/ 73 w 109"/>
              <a:gd name="T41" fmla="*/ 77 h 131"/>
              <a:gd name="T42" fmla="*/ 62 w 109"/>
              <a:gd name="T43" fmla="*/ 108 h 131"/>
              <a:gd name="T44" fmla="*/ 59 w 109"/>
              <a:gd name="T45" fmla="*/ 88 h 131"/>
              <a:gd name="T46" fmla="*/ 61 w 109"/>
              <a:gd name="T47" fmla="*/ 87 h 131"/>
              <a:gd name="T48" fmla="*/ 59 w 109"/>
              <a:gd name="T49" fmla="*/ 84 h 131"/>
              <a:gd name="T50" fmla="*/ 53 w 109"/>
              <a:gd name="T51" fmla="*/ 84 h 131"/>
              <a:gd name="T52" fmla="*/ 81 w 109"/>
              <a:gd name="T53" fmla="*/ 32 h 131"/>
              <a:gd name="T54" fmla="*/ 81 w 109"/>
              <a:gd name="T55" fmla="*/ 32 h 131"/>
              <a:gd name="T56" fmla="*/ 81 w 109"/>
              <a:gd name="T57" fmla="*/ 34 h 131"/>
              <a:gd name="T58" fmla="*/ 81 w 109"/>
              <a:gd name="T59" fmla="*/ 34 h 131"/>
              <a:gd name="T60" fmla="*/ 81 w 109"/>
              <a:gd name="T61" fmla="*/ 36 h 131"/>
              <a:gd name="T62" fmla="*/ 81 w 109"/>
              <a:gd name="T63" fmla="*/ 37 h 131"/>
              <a:gd name="T64" fmla="*/ 82 w 109"/>
              <a:gd name="T65" fmla="*/ 37 h 131"/>
              <a:gd name="T66" fmla="*/ 82 w 109"/>
              <a:gd name="T67" fmla="*/ 37 h 131"/>
              <a:gd name="T68" fmla="*/ 84 w 109"/>
              <a:gd name="T69" fmla="*/ 43 h 131"/>
              <a:gd name="T70" fmla="*/ 83 w 109"/>
              <a:gd name="T71" fmla="*/ 52 h 131"/>
              <a:gd name="T72" fmla="*/ 78 w 109"/>
              <a:gd name="T73" fmla="*/ 56 h 131"/>
              <a:gd name="T74" fmla="*/ 58 w 109"/>
              <a:gd name="T75" fmla="*/ 77 h 131"/>
              <a:gd name="T76" fmla="*/ 56 w 109"/>
              <a:gd name="T77" fmla="*/ 77 h 131"/>
              <a:gd name="T78" fmla="*/ 54 w 109"/>
              <a:gd name="T79" fmla="*/ 77 h 131"/>
              <a:gd name="T80" fmla="*/ 54 w 109"/>
              <a:gd name="T81" fmla="*/ 77 h 131"/>
              <a:gd name="T82" fmla="*/ 33 w 109"/>
              <a:gd name="T83" fmla="*/ 56 h 131"/>
              <a:gd name="T84" fmla="*/ 28 w 109"/>
              <a:gd name="T85" fmla="*/ 52 h 131"/>
              <a:gd name="T86" fmla="*/ 26 w 109"/>
              <a:gd name="T87" fmla="*/ 44 h 131"/>
              <a:gd name="T88" fmla="*/ 28 w 109"/>
              <a:gd name="T89" fmla="*/ 38 h 131"/>
              <a:gd name="T90" fmla="*/ 29 w 109"/>
              <a:gd name="T91" fmla="*/ 37 h 131"/>
              <a:gd name="T92" fmla="*/ 29 w 109"/>
              <a:gd name="T93" fmla="*/ 32 h 131"/>
              <a:gd name="T94" fmla="*/ 29 w 109"/>
              <a:gd name="T95" fmla="*/ 32 h 131"/>
              <a:gd name="T96" fmla="*/ 29 w 109"/>
              <a:gd name="T97" fmla="*/ 32 h 131"/>
              <a:gd name="T98" fmla="*/ 33 w 109"/>
              <a:gd name="T99" fmla="*/ 15 h 131"/>
              <a:gd name="T100" fmla="*/ 79 w 109"/>
              <a:gd name="T101" fmla="*/ 16 h 131"/>
              <a:gd name="T102" fmla="*/ 81 w 109"/>
              <a:gd name="T103"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9" h="131">
                <a:moveTo>
                  <a:pt x="38" y="46"/>
                </a:moveTo>
                <a:cubicBezTo>
                  <a:pt x="40" y="58"/>
                  <a:pt x="44" y="68"/>
                  <a:pt x="55" y="69"/>
                </a:cubicBezTo>
                <a:cubicBezTo>
                  <a:pt x="55" y="69"/>
                  <a:pt x="55" y="69"/>
                  <a:pt x="55" y="69"/>
                </a:cubicBezTo>
                <a:cubicBezTo>
                  <a:pt x="55" y="69"/>
                  <a:pt x="55" y="69"/>
                  <a:pt x="56" y="69"/>
                </a:cubicBezTo>
                <a:cubicBezTo>
                  <a:pt x="56" y="69"/>
                  <a:pt x="57" y="69"/>
                  <a:pt x="57" y="69"/>
                </a:cubicBezTo>
                <a:cubicBezTo>
                  <a:pt x="67" y="68"/>
                  <a:pt x="71" y="57"/>
                  <a:pt x="72" y="46"/>
                </a:cubicBezTo>
                <a:cubicBezTo>
                  <a:pt x="72" y="46"/>
                  <a:pt x="72" y="46"/>
                  <a:pt x="72" y="46"/>
                </a:cubicBezTo>
                <a:cubicBezTo>
                  <a:pt x="72" y="42"/>
                  <a:pt x="72" y="37"/>
                  <a:pt x="71" y="33"/>
                </a:cubicBezTo>
                <a:cubicBezTo>
                  <a:pt x="68" y="34"/>
                  <a:pt x="56" y="39"/>
                  <a:pt x="40" y="32"/>
                </a:cubicBezTo>
                <a:cubicBezTo>
                  <a:pt x="37" y="38"/>
                  <a:pt x="38" y="41"/>
                  <a:pt x="38" y="46"/>
                </a:cubicBezTo>
                <a:cubicBezTo>
                  <a:pt x="38" y="46"/>
                  <a:pt x="38" y="46"/>
                  <a:pt x="38" y="46"/>
                </a:cubicBezTo>
                <a:close/>
                <a:moveTo>
                  <a:pt x="53" y="84"/>
                </a:moveTo>
                <a:cubicBezTo>
                  <a:pt x="51" y="87"/>
                  <a:pt x="51" y="87"/>
                  <a:pt x="51" y="87"/>
                </a:cubicBezTo>
                <a:cubicBezTo>
                  <a:pt x="53" y="88"/>
                  <a:pt x="53" y="88"/>
                  <a:pt x="53" y="88"/>
                </a:cubicBezTo>
                <a:cubicBezTo>
                  <a:pt x="49" y="109"/>
                  <a:pt x="49" y="109"/>
                  <a:pt x="49" y="109"/>
                </a:cubicBezTo>
                <a:cubicBezTo>
                  <a:pt x="43" y="101"/>
                  <a:pt x="37" y="88"/>
                  <a:pt x="36" y="77"/>
                </a:cubicBezTo>
                <a:cubicBezTo>
                  <a:pt x="25" y="81"/>
                  <a:pt x="15" y="85"/>
                  <a:pt x="6" y="91"/>
                </a:cubicBezTo>
                <a:cubicBezTo>
                  <a:pt x="1" y="101"/>
                  <a:pt x="1" y="112"/>
                  <a:pt x="0" y="121"/>
                </a:cubicBezTo>
                <a:cubicBezTo>
                  <a:pt x="38" y="130"/>
                  <a:pt x="74" y="131"/>
                  <a:pt x="109" y="121"/>
                </a:cubicBezTo>
                <a:cubicBezTo>
                  <a:pt x="109" y="112"/>
                  <a:pt x="109" y="101"/>
                  <a:pt x="104" y="91"/>
                </a:cubicBezTo>
                <a:cubicBezTo>
                  <a:pt x="95" y="85"/>
                  <a:pt x="85" y="80"/>
                  <a:pt x="73" y="77"/>
                </a:cubicBezTo>
                <a:cubicBezTo>
                  <a:pt x="72" y="88"/>
                  <a:pt x="69" y="99"/>
                  <a:pt x="62" y="108"/>
                </a:cubicBezTo>
                <a:cubicBezTo>
                  <a:pt x="59" y="88"/>
                  <a:pt x="59" y="88"/>
                  <a:pt x="59" y="88"/>
                </a:cubicBezTo>
                <a:cubicBezTo>
                  <a:pt x="61" y="87"/>
                  <a:pt x="61" y="87"/>
                  <a:pt x="61" y="87"/>
                </a:cubicBezTo>
                <a:cubicBezTo>
                  <a:pt x="59" y="84"/>
                  <a:pt x="59" y="84"/>
                  <a:pt x="59" y="84"/>
                </a:cubicBezTo>
                <a:cubicBezTo>
                  <a:pt x="53" y="84"/>
                  <a:pt x="53" y="84"/>
                  <a:pt x="53" y="84"/>
                </a:cubicBezTo>
                <a:close/>
                <a:moveTo>
                  <a:pt x="81" y="32"/>
                </a:moveTo>
                <a:cubicBezTo>
                  <a:pt x="81" y="32"/>
                  <a:pt x="81" y="32"/>
                  <a:pt x="81" y="32"/>
                </a:cubicBezTo>
                <a:cubicBezTo>
                  <a:pt x="81" y="34"/>
                  <a:pt x="81" y="34"/>
                  <a:pt x="81" y="34"/>
                </a:cubicBezTo>
                <a:cubicBezTo>
                  <a:pt x="81" y="34"/>
                  <a:pt x="81" y="34"/>
                  <a:pt x="81" y="34"/>
                </a:cubicBezTo>
                <a:cubicBezTo>
                  <a:pt x="81" y="34"/>
                  <a:pt x="81" y="35"/>
                  <a:pt x="81" y="36"/>
                </a:cubicBezTo>
                <a:cubicBezTo>
                  <a:pt x="81" y="37"/>
                  <a:pt x="81" y="37"/>
                  <a:pt x="81" y="37"/>
                </a:cubicBezTo>
                <a:cubicBezTo>
                  <a:pt x="81" y="37"/>
                  <a:pt x="82" y="37"/>
                  <a:pt x="82" y="37"/>
                </a:cubicBezTo>
                <a:cubicBezTo>
                  <a:pt x="82" y="37"/>
                  <a:pt x="82" y="37"/>
                  <a:pt x="82" y="37"/>
                </a:cubicBezTo>
                <a:cubicBezTo>
                  <a:pt x="84" y="38"/>
                  <a:pt x="84" y="41"/>
                  <a:pt x="84" y="43"/>
                </a:cubicBezTo>
                <a:cubicBezTo>
                  <a:pt x="84" y="47"/>
                  <a:pt x="83" y="51"/>
                  <a:pt x="83" y="52"/>
                </a:cubicBezTo>
                <a:cubicBezTo>
                  <a:pt x="82" y="54"/>
                  <a:pt x="79" y="55"/>
                  <a:pt x="78" y="56"/>
                </a:cubicBezTo>
                <a:cubicBezTo>
                  <a:pt x="75" y="66"/>
                  <a:pt x="70" y="75"/>
                  <a:pt x="58" y="77"/>
                </a:cubicBezTo>
                <a:cubicBezTo>
                  <a:pt x="57" y="77"/>
                  <a:pt x="57" y="77"/>
                  <a:pt x="56" y="77"/>
                </a:cubicBezTo>
                <a:cubicBezTo>
                  <a:pt x="55" y="77"/>
                  <a:pt x="54" y="77"/>
                  <a:pt x="54" y="77"/>
                </a:cubicBezTo>
                <a:cubicBezTo>
                  <a:pt x="54" y="77"/>
                  <a:pt x="54" y="77"/>
                  <a:pt x="54" y="77"/>
                </a:cubicBezTo>
                <a:cubicBezTo>
                  <a:pt x="42" y="75"/>
                  <a:pt x="36" y="67"/>
                  <a:pt x="33" y="56"/>
                </a:cubicBezTo>
                <a:cubicBezTo>
                  <a:pt x="32" y="56"/>
                  <a:pt x="29" y="54"/>
                  <a:pt x="28" y="52"/>
                </a:cubicBezTo>
                <a:cubicBezTo>
                  <a:pt x="27" y="51"/>
                  <a:pt x="26" y="47"/>
                  <a:pt x="26" y="44"/>
                </a:cubicBezTo>
                <a:cubicBezTo>
                  <a:pt x="26" y="41"/>
                  <a:pt x="27" y="39"/>
                  <a:pt x="28" y="38"/>
                </a:cubicBezTo>
                <a:cubicBezTo>
                  <a:pt x="28" y="38"/>
                  <a:pt x="29" y="37"/>
                  <a:pt x="29" y="37"/>
                </a:cubicBezTo>
                <a:cubicBezTo>
                  <a:pt x="29" y="36"/>
                  <a:pt x="29" y="34"/>
                  <a:pt x="29" y="32"/>
                </a:cubicBezTo>
                <a:cubicBezTo>
                  <a:pt x="29" y="32"/>
                  <a:pt x="29" y="32"/>
                  <a:pt x="29" y="32"/>
                </a:cubicBezTo>
                <a:cubicBezTo>
                  <a:pt x="29" y="32"/>
                  <a:pt x="29" y="32"/>
                  <a:pt x="29" y="32"/>
                </a:cubicBezTo>
                <a:cubicBezTo>
                  <a:pt x="29" y="24"/>
                  <a:pt x="30" y="19"/>
                  <a:pt x="33" y="15"/>
                </a:cubicBezTo>
                <a:cubicBezTo>
                  <a:pt x="44" y="0"/>
                  <a:pt x="74" y="5"/>
                  <a:pt x="79" y="16"/>
                </a:cubicBezTo>
                <a:cubicBezTo>
                  <a:pt x="81" y="20"/>
                  <a:pt x="82" y="26"/>
                  <a:pt x="81" y="32"/>
                </a:cubicBezTo>
                <a:close/>
              </a:path>
            </a:pathLst>
          </a:custGeom>
          <a:solidFill>
            <a:schemeClr val="bg1">
              <a:lumMod val="95000"/>
            </a:schemeClr>
          </a:solidFill>
          <a:ln>
            <a:noFill/>
          </a:ln>
        </p:spPr>
        <p:txBody>
          <a:bodyPr/>
          <a:lstStyle/>
          <a:p>
            <a:pPr fontAlgn="auto">
              <a:spcBef>
                <a:spcPts val="0"/>
              </a:spcBef>
              <a:spcAft>
                <a:spcPts val="0"/>
              </a:spcAft>
              <a:defRPr/>
            </a:pPr>
            <a:endParaRPr lang="zh-CN" altLang="en-US">
              <a:latin typeface="+mn-lt"/>
              <a:ea typeface="+mn-ea"/>
            </a:endParaRPr>
          </a:p>
        </p:txBody>
      </p:sp>
    </p:spTree>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by="(-#ppt_w*2)" calcmode="lin" valueType="num">
                                      <p:cBhvr rctx="PPT">
                                        <p:cTn id="16" dur="500" autoRev="1" fill="hold">
                                          <p:stCondLst>
                                            <p:cond delay="0"/>
                                          </p:stCondLst>
                                        </p:cTn>
                                        <p:tgtEl>
                                          <p:spTgt spid="49"/>
                                        </p:tgtEl>
                                        <p:attrNameLst>
                                          <p:attrName>ppt_w</p:attrName>
                                        </p:attrNameLst>
                                      </p:cBhvr>
                                    </p:anim>
                                    <p:anim by="(#ppt_w*0.50)" calcmode="lin" valueType="num">
                                      <p:cBhvr>
                                        <p:cTn id="17" dur="500" decel="50000" autoRev="1" fill="hold">
                                          <p:stCondLst>
                                            <p:cond delay="0"/>
                                          </p:stCondLst>
                                        </p:cTn>
                                        <p:tgtEl>
                                          <p:spTgt spid="49"/>
                                        </p:tgtEl>
                                        <p:attrNameLst>
                                          <p:attrName>ppt_x</p:attrName>
                                        </p:attrNameLst>
                                      </p:cBhvr>
                                    </p:anim>
                                    <p:anim from="(-#ppt_h/2)" to="(#ppt_y)" calcmode="lin" valueType="num">
                                      <p:cBhvr>
                                        <p:cTn id="18" dur="1000" fill="hold">
                                          <p:stCondLst>
                                            <p:cond delay="0"/>
                                          </p:stCondLst>
                                        </p:cTn>
                                        <p:tgtEl>
                                          <p:spTgt spid="49"/>
                                        </p:tgtEl>
                                        <p:attrNameLst>
                                          <p:attrName>ppt_y</p:attrName>
                                        </p:attrNameLst>
                                      </p:cBhvr>
                                    </p:anim>
                                    <p:animRot by="21600000">
                                      <p:cBhvr>
                                        <p:cTn id="19" dur="1000" fill="hold">
                                          <p:stCondLst>
                                            <p:cond delay="0"/>
                                          </p:stCondLst>
                                        </p:cTn>
                                        <p:tgtEl>
                                          <p:spTgt spid="49"/>
                                        </p:tgtEl>
                                        <p:attrNameLst>
                                          <p:attrName>r</p:attrName>
                                        </p:attrNameLst>
                                      </p:cBhvr>
                                    </p:animRot>
                                  </p:childTnLst>
                                </p:cTn>
                              </p:par>
                            </p:childTnLst>
                          </p:cTn>
                        </p:par>
                        <p:par>
                          <p:cTn id="20" fill="hold">
                            <p:stCondLst>
                              <p:cond delay="3300"/>
                            </p:stCondLst>
                            <p:childTnLst>
                              <p:par>
                                <p:cTn id="21" presetID="36" presetClass="emph" presetSubtype="0" fill="hold" grpId="1" nodeType="afterEffect">
                                  <p:stCondLst>
                                    <p:cond delay="0"/>
                                  </p:stCondLst>
                                  <p:iterate type="lt">
                                    <p:tmPct val="10000"/>
                                  </p:iterate>
                                  <p:childTnLst>
                                    <p:animScale>
                                      <p:cBhvr>
                                        <p:cTn id="22" dur="250" autoRev="1" fill="hold">
                                          <p:stCondLst>
                                            <p:cond delay="0"/>
                                          </p:stCondLst>
                                        </p:cTn>
                                        <p:tgtEl>
                                          <p:spTgt spid="49"/>
                                        </p:tgtEl>
                                      </p:cBhvr>
                                      <p:to x="80000" y="100000"/>
                                    </p:animScale>
                                    <p:anim by="(#ppt_w*0.10)" calcmode="lin" valueType="num">
                                      <p:cBhvr>
                                        <p:cTn id="23" dur="250" autoRev="1" fill="hold">
                                          <p:stCondLst>
                                            <p:cond delay="0"/>
                                          </p:stCondLst>
                                        </p:cTn>
                                        <p:tgtEl>
                                          <p:spTgt spid="49"/>
                                        </p:tgtEl>
                                        <p:attrNameLst>
                                          <p:attrName>ppt_x</p:attrName>
                                        </p:attrNameLst>
                                      </p:cBhvr>
                                    </p:anim>
                                    <p:anim by="(-#ppt_w*0.10)" calcmode="lin" valueType="num">
                                      <p:cBhvr>
                                        <p:cTn id="24" dur="250" autoRev="1" fill="hold">
                                          <p:stCondLst>
                                            <p:cond delay="0"/>
                                          </p:stCondLst>
                                        </p:cTn>
                                        <p:tgtEl>
                                          <p:spTgt spid="49"/>
                                        </p:tgtEl>
                                        <p:attrNameLst>
                                          <p:attrName>ppt_y</p:attrName>
                                        </p:attrNameLst>
                                      </p:cBhvr>
                                    </p:anim>
                                    <p:animRot by="-480000">
                                      <p:cBhvr>
                                        <p:cTn id="25" dur="250" autoRev="1" fill="hold">
                                          <p:stCondLst>
                                            <p:cond delay="0"/>
                                          </p:stCondLst>
                                        </p:cTn>
                                        <p:tgtEl>
                                          <p:spTgt spid="49"/>
                                        </p:tgtEl>
                                        <p:attrNameLst>
                                          <p:attrName>r</p:attrName>
                                        </p:attrNameLst>
                                      </p:cBhvr>
                                    </p:animRot>
                                  </p:childTnLst>
                                </p:cTn>
                              </p:par>
                              <p:par>
                                <p:cTn id="26" presetID="53" presetClass="entr" presetSubtype="528"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anim calcmode="lin" valueType="num">
                                      <p:cBhvr>
                                        <p:cTn id="31" dur="500" fill="hold"/>
                                        <p:tgtEl>
                                          <p:spTgt spid="3"/>
                                        </p:tgtEl>
                                        <p:attrNameLst>
                                          <p:attrName>ppt_x</p:attrName>
                                        </p:attrNameLst>
                                      </p:cBhvr>
                                      <p:tavLst>
                                        <p:tav tm="0">
                                          <p:val>
                                            <p:fltVal val="0.5"/>
                                          </p:val>
                                        </p:tav>
                                        <p:tav tm="100000">
                                          <p:val>
                                            <p:strVal val="#ppt_x"/>
                                          </p:val>
                                        </p:tav>
                                      </p:tavLst>
                                    </p:anim>
                                    <p:anim calcmode="lin" valueType="num">
                                      <p:cBhvr>
                                        <p:cTn id="32"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49" grpId="0" bldLvl="0" animBg="1"/>
      <p:bldP spid="49"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99520" y="2444428"/>
            <a:ext cx="1704313" cy="1569660"/>
          </a:xfrm>
          <a:prstGeom prst="rect">
            <a:avLst/>
          </a:prstGeom>
          <a:noFill/>
          <a:ln>
            <a:solidFill>
              <a:srgbClr val="22477D"/>
            </a:solidFill>
          </a:ln>
        </p:spPr>
        <p:txBody>
          <a:bodyPr wrap="none" rtlCol="0">
            <a:spAutoFit/>
          </a:bodyPr>
          <a:lstStyle>
            <a:defPPr>
              <a:defRPr lang="zh-CN"/>
            </a:defPPr>
            <a:lvl1pPr>
              <a:defRPr sz="4000" b="1">
                <a:solidFill>
                  <a:schemeClr val="bg1"/>
                </a:solidFill>
                <a:latin typeface="微软雅黑" panose="020B0503020204020204" charset="-122"/>
                <a:ea typeface="微软雅黑" panose="020B0503020204020204" charset="-122"/>
              </a:defRPr>
            </a:lvl1pPr>
          </a:lstStyle>
          <a:p>
            <a:pPr algn="ctr"/>
            <a:r>
              <a:rPr lang="en-US" altLang="zh-CN" sz="9600" dirty="0">
                <a:solidFill>
                  <a:srgbClr val="22477D"/>
                </a:solidFill>
              </a:rPr>
              <a:t>02</a:t>
            </a:r>
          </a:p>
        </p:txBody>
      </p:sp>
      <p:cxnSp>
        <p:nvCxnSpPr>
          <p:cNvPr id="5" name="直接连接符 4"/>
          <p:cNvCxnSpPr/>
          <p:nvPr/>
        </p:nvCxnSpPr>
        <p:spPr>
          <a:xfrm>
            <a:off x="1502496" y="3222000"/>
            <a:ext cx="1781944" cy="0"/>
          </a:xfrm>
          <a:prstGeom prst="line">
            <a:avLst/>
          </a:prstGeom>
          <a:ln w="95250" cmpd="sng">
            <a:solidFill>
              <a:srgbClr val="22477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3"/>
          </p:cNvCxnSpPr>
          <p:nvPr/>
        </p:nvCxnSpPr>
        <p:spPr>
          <a:xfrm flipV="1">
            <a:off x="5003830" y="3221368"/>
            <a:ext cx="5646390" cy="7893"/>
          </a:xfrm>
          <a:prstGeom prst="line">
            <a:avLst/>
          </a:prstGeom>
          <a:ln w="95250" cmpd="sng">
            <a:solidFill>
              <a:srgbClr val="22477D"/>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258438" y="2444115"/>
            <a:ext cx="4765675" cy="707886"/>
          </a:xfrm>
          <a:prstGeom prst="rect">
            <a:avLst/>
          </a:prstGeom>
          <a:noFill/>
        </p:spPr>
        <p:txBody>
          <a:bodyPr wrap="square">
            <a:spAutoFit/>
          </a:bodyPr>
          <a:lstStyle/>
          <a:p>
            <a:pPr algn="ctr" fontAlgn="auto">
              <a:spcBef>
                <a:spcPts val="0"/>
              </a:spcBef>
              <a:spcAft>
                <a:spcPts val="0"/>
              </a:spcAft>
              <a:defRPr/>
            </a:pPr>
            <a:r>
              <a:rPr lang="zh-CN" altLang="en-US" sz="4000" b="1" dirty="0">
                <a:solidFill>
                  <a:srgbClr val="22477D"/>
                </a:solidFill>
                <a:latin typeface="微软雅黑" panose="020B0503020204020204" charset="-122"/>
                <a:ea typeface="微软雅黑" panose="020B0503020204020204" charset="-122"/>
              </a:rPr>
              <a:t>学生的难点</a:t>
            </a:r>
            <a:endParaRPr lang="en-US" altLang="zh-CN" sz="4400" b="1" dirty="0">
              <a:solidFill>
                <a:srgbClr val="C0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38287144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7032104" y="908720"/>
            <a:ext cx="4896544"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如何表现“战争”？</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3" name="图片 2">
            <a:extLst>
              <a:ext uri="{FF2B5EF4-FFF2-40B4-BE49-F238E27FC236}">
                <a16:creationId xmlns:a16="http://schemas.microsoft.com/office/drawing/2014/main" id="{38AF39A0-A4FC-7B49-89B7-3DE90F507C0D}"/>
              </a:ext>
            </a:extLst>
          </p:cNvPr>
          <p:cNvPicPr>
            <a:picLocks noChangeAspect="1"/>
          </p:cNvPicPr>
          <p:nvPr/>
        </p:nvPicPr>
        <p:blipFill>
          <a:blip r:embed="rId2"/>
          <a:stretch>
            <a:fillRect/>
          </a:stretch>
        </p:blipFill>
        <p:spPr>
          <a:xfrm>
            <a:off x="119336" y="0"/>
            <a:ext cx="6488960" cy="6858000"/>
          </a:xfrm>
          <a:prstGeom prst="rect">
            <a:avLst/>
          </a:prstGeom>
        </p:spPr>
      </p:pic>
      <p:sp>
        <p:nvSpPr>
          <p:cNvPr id="5" name="文本框 4">
            <a:extLst>
              <a:ext uri="{FF2B5EF4-FFF2-40B4-BE49-F238E27FC236}">
                <a16:creationId xmlns:a16="http://schemas.microsoft.com/office/drawing/2014/main" id="{CCD369DA-358E-4741-A4B1-4625E030E3F7}"/>
              </a:ext>
            </a:extLst>
          </p:cNvPr>
          <p:cNvSpPr txBox="1"/>
          <p:nvPr/>
        </p:nvSpPr>
        <p:spPr>
          <a:xfrm>
            <a:off x="7212124" y="3212976"/>
            <a:ext cx="4536504" cy="1569660"/>
          </a:xfrm>
          <a:prstGeom prst="rect">
            <a:avLst/>
          </a:prstGeom>
          <a:noFill/>
        </p:spPr>
        <p:txBody>
          <a:bodyPr wrap="square" rtlCol="0">
            <a:spAutoFit/>
          </a:bodyPr>
          <a:lstStyle/>
          <a:p>
            <a:r>
              <a:rPr kumimoji="1" lang="en-US" altLang="zh-CN"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1.</a:t>
            </a:r>
            <a:r>
              <a:rPr kumimoji="1" lang="zh-CN" altLang="en-US"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“战争”中的人</a:t>
            </a:r>
            <a:endParaRPr kumimoji="1" lang="en-US" altLang="zh-CN"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a:p>
            <a:r>
              <a:rPr kumimoji="1" lang="en-US" altLang="zh-CN"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2.</a:t>
            </a:r>
            <a:r>
              <a:rPr kumimoji="1" lang="zh-CN" altLang="en-US"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“战争”中的事</a:t>
            </a:r>
            <a:endParaRPr kumimoji="1" lang="en-US" altLang="zh-CN"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a:p>
            <a:r>
              <a:rPr kumimoji="1" lang="en-US" altLang="zh-CN"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3.</a:t>
            </a:r>
            <a:r>
              <a:rPr kumimoji="1" lang="zh-CN" altLang="en-US"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描写“战争”的顺序</a:t>
            </a:r>
            <a:endParaRPr kumimoji="1" lang="en-US" altLang="zh-CN"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62697051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99520" y="2444428"/>
            <a:ext cx="1704313" cy="1569660"/>
          </a:xfrm>
          <a:prstGeom prst="rect">
            <a:avLst/>
          </a:prstGeom>
          <a:noFill/>
          <a:ln>
            <a:solidFill>
              <a:srgbClr val="22477D"/>
            </a:solidFill>
          </a:ln>
        </p:spPr>
        <p:txBody>
          <a:bodyPr wrap="none" rtlCol="0">
            <a:spAutoFit/>
          </a:bodyPr>
          <a:lstStyle>
            <a:defPPr>
              <a:defRPr lang="zh-CN"/>
            </a:defPPr>
            <a:lvl1pPr>
              <a:defRPr sz="4000" b="1">
                <a:solidFill>
                  <a:schemeClr val="bg1"/>
                </a:solidFill>
                <a:latin typeface="微软雅黑" panose="020B0503020204020204" charset="-122"/>
                <a:ea typeface="微软雅黑" panose="020B0503020204020204" charset="-122"/>
              </a:defRPr>
            </a:lvl1pPr>
          </a:lstStyle>
          <a:p>
            <a:pPr algn="ctr"/>
            <a:r>
              <a:rPr lang="en-US" altLang="zh-CN" sz="9600" dirty="0">
                <a:solidFill>
                  <a:srgbClr val="22477D"/>
                </a:solidFill>
              </a:rPr>
              <a:t>03</a:t>
            </a:r>
          </a:p>
        </p:txBody>
      </p:sp>
      <p:cxnSp>
        <p:nvCxnSpPr>
          <p:cNvPr id="5" name="直接连接符 4"/>
          <p:cNvCxnSpPr/>
          <p:nvPr/>
        </p:nvCxnSpPr>
        <p:spPr>
          <a:xfrm>
            <a:off x="1502496" y="3222000"/>
            <a:ext cx="1781944" cy="0"/>
          </a:xfrm>
          <a:prstGeom prst="line">
            <a:avLst/>
          </a:prstGeom>
          <a:ln w="95250" cmpd="sng">
            <a:solidFill>
              <a:srgbClr val="22477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3"/>
          </p:cNvCxnSpPr>
          <p:nvPr/>
        </p:nvCxnSpPr>
        <p:spPr>
          <a:xfrm flipV="1">
            <a:off x="5003830" y="3221368"/>
            <a:ext cx="5646390" cy="7893"/>
          </a:xfrm>
          <a:prstGeom prst="line">
            <a:avLst/>
          </a:prstGeom>
          <a:ln w="95250" cmpd="sng">
            <a:solidFill>
              <a:srgbClr val="22477D"/>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258438" y="2444115"/>
            <a:ext cx="5391782" cy="707886"/>
          </a:xfrm>
          <a:prstGeom prst="rect">
            <a:avLst/>
          </a:prstGeom>
          <a:noFill/>
        </p:spPr>
        <p:txBody>
          <a:bodyPr wrap="square">
            <a:spAutoFit/>
          </a:bodyPr>
          <a:lstStyle/>
          <a:p>
            <a:pPr algn="ctr" fontAlgn="auto">
              <a:spcBef>
                <a:spcPts val="0"/>
              </a:spcBef>
              <a:spcAft>
                <a:spcPts val="0"/>
              </a:spcAft>
              <a:defRPr/>
            </a:pPr>
            <a:r>
              <a:rPr lang="zh-CN" altLang="en-US" sz="4000" b="1" dirty="0">
                <a:solidFill>
                  <a:srgbClr val="22477D"/>
                </a:solidFill>
                <a:latin typeface="微软雅黑" panose="020B0503020204020204" charset="-122"/>
                <a:ea typeface="微软雅黑" panose="020B0503020204020204" charset="-122"/>
              </a:rPr>
              <a:t>教学步骤与教学手段</a:t>
            </a:r>
            <a:endParaRPr lang="en-US" altLang="zh-CN" sz="4400" b="1" dirty="0">
              <a:solidFill>
                <a:srgbClr val="C0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115346551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AAD8AC6-C68D-6B44-AD80-7FEB0B064B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52" y="0"/>
            <a:ext cx="4984413" cy="3429000"/>
          </a:xfrm>
          <a:prstGeom prst="rect">
            <a:avLst/>
          </a:prstGeom>
        </p:spPr>
      </p:pic>
      <p:pic>
        <p:nvPicPr>
          <p:cNvPr id="5" name="图片 4">
            <a:extLst>
              <a:ext uri="{FF2B5EF4-FFF2-40B4-BE49-F238E27FC236}">
                <a16:creationId xmlns:a16="http://schemas.microsoft.com/office/drawing/2014/main" id="{0A8BAF58-49A5-4F4D-BFB8-D36AB03961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5741" y="0"/>
            <a:ext cx="3652547" cy="2924944"/>
          </a:xfrm>
          <a:prstGeom prst="rect">
            <a:avLst/>
          </a:prstGeom>
        </p:spPr>
      </p:pic>
      <p:pic>
        <p:nvPicPr>
          <p:cNvPr id="7" name="图片 6">
            <a:extLst>
              <a:ext uri="{FF2B5EF4-FFF2-40B4-BE49-F238E27FC236}">
                <a16:creationId xmlns:a16="http://schemas.microsoft.com/office/drawing/2014/main" id="{3C0E43DB-96B0-424B-9789-52166A9A89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5325" y="1711"/>
            <a:ext cx="3520754" cy="2923233"/>
          </a:xfrm>
          <a:prstGeom prst="rect">
            <a:avLst/>
          </a:prstGeom>
        </p:spPr>
      </p:pic>
      <p:pic>
        <p:nvPicPr>
          <p:cNvPr id="9" name="图片 8">
            <a:extLst>
              <a:ext uri="{FF2B5EF4-FFF2-40B4-BE49-F238E27FC236}">
                <a16:creationId xmlns:a16="http://schemas.microsoft.com/office/drawing/2014/main" id="{B406CB5E-BC7E-944A-AA2E-F608F6C9B7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93" y="3429000"/>
            <a:ext cx="3382989" cy="3416994"/>
          </a:xfrm>
          <a:prstGeom prst="rect">
            <a:avLst/>
          </a:prstGeom>
        </p:spPr>
      </p:pic>
      <p:pic>
        <p:nvPicPr>
          <p:cNvPr id="11" name="图片 10">
            <a:extLst>
              <a:ext uri="{FF2B5EF4-FFF2-40B4-BE49-F238E27FC236}">
                <a16:creationId xmlns:a16="http://schemas.microsoft.com/office/drawing/2014/main" id="{CB6A0913-C7EA-1842-9141-601C4565F0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9696" y="2940943"/>
            <a:ext cx="3456385" cy="3917057"/>
          </a:xfrm>
          <a:prstGeom prst="rect">
            <a:avLst/>
          </a:prstGeom>
        </p:spPr>
      </p:pic>
      <p:pic>
        <p:nvPicPr>
          <p:cNvPr id="13" name="图片 12">
            <a:extLst>
              <a:ext uri="{FF2B5EF4-FFF2-40B4-BE49-F238E27FC236}">
                <a16:creationId xmlns:a16="http://schemas.microsoft.com/office/drawing/2014/main" id="{9B569728-5FEC-1E43-BBD1-1675689F86C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98122" y="2940943"/>
            <a:ext cx="5349998" cy="1728192"/>
          </a:xfrm>
          <a:prstGeom prst="rect">
            <a:avLst/>
          </a:prstGeom>
        </p:spPr>
      </p:pic>
      <p:pic>
        <p:nvPicPr>
          <p:cNvPr id="15" name="图片 14">
            <a:extLst>
              <a:ext uri="{FF2B5EF4-FFF2-40B4-BE49-F238E27FC236}">
                <a16:creationId xmlns:a16="http://schemas.microsoft.com/office/drawing/2014/main" id="{EBE9C185-F654-6644-9F78-B279DA52F8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16081" y="4685135"/>
            <a:ext cx="5375919" cy="2184300"/>
          </a:xfrm>
          <a:prstGeom prst="rect">
            <a:avLst/>
          </a:prstGeom>
        </p:spPr>
      </p:pic>
    </p:spTree>
    <p:extLst>
      <p:ext uri="{BB962C8B-B14F-4D97-AF65-F5344CB8AC3E}">
        <p14:creationId xmlns:p14="http://schemas.microsoft.com/office/powerpoint/2010/main" val="154317791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479376" y="2132856"/>
            <a:ext cx="10945216" cy="2123658"/>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始终围绕：这算不算对</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“战争”</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的描绘？</a:t>
            </a:r>
            <a:endPar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endPar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实质就是对</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“叙述方式”</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的感知与学习</a:t>
            </a:r>
          </a:p>
        </p:txBody>
      </p:sp>
    </p:spTree>
    <p:extLst>
      <p:ext uri="{BB962C8B-B14F-4D97-AF65-F5344CB8AC3E}">
        <p14:creationId xmlns:p14="http://schemas.microsoft.com/office/powerpoint/2010/main" val="244114731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任意多边形 2"/>
          <p:cNvSpPr/>
          <p:nvPr/>
        </p:nvSpPr>
        <p:spPr>
          <a:xfrm>
            <a:off x="2329815" y="2087245"/>
            <a:ext cx="6451600" cy="2456180"/>
          </a:xfrm>
          <a:custGeom>
            <a:avLst/>
            <a:gdLst>
              <a:gd name="connsiteX0" fmla="*/ 605118 w 5580530"/>
              <a:gd name="connsiteY0" fmla="*/ 0 h 2407023"/>
              <a:gd name="connsiteX1" fmla="*/ 0 w 5580530"/>
              <a:gd name="connsiteY1" fmla="*/ 1196788 h 2407023"/>
              <a:gd name="connsiteX2" fmla="*/ 591671 w 5580530"/>
              <a:gd name="connsiteY2" fmla="*/ 2407023 h 2407023"/>
              <a:gd name="connsiteX3" fmla="*/ 4975412 w 5580530"/>
              <a:gd name="connsiteY3" fmla="*/ 2407023 h 2407023"/>
              <a:gd name="connsiteX4" fmla="*/ 5580530 w 5580530"/>
              <a:gd name="connsiteY4" fmla="*/ 1196788 h 2407023"/>
              <a:gd name="connsiteX5" fmla="*/ 4961965 w 5580530"/>
              <a:gd name="connsiteY5" fmla="*/ 0 h 2407023"/>
              <a:gd name="connsiteX6" fmla="*/ 605118 w 5580530"/>
              <a:gd name="connsiteY6" fmla="*/ 0 h 2407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0530" h="2407023">
                <a:moveTo>
                  <a:pt x="605118" y="0"/>
                </a:moveTo>
                <a:lnTo>
                  <a:pt x="0" y="1196788"/>
                </a:lnTo>
                <a:lnTo>
                  <a:pt x="591671" y="2407023"/>
                </a:lnTo>
                <a:lnTo>
                  <a:pt x="4975412" y="2407023"/>
                </a:lnTo>
                <a:lnTo>
                  <a:pt x="5580530" y="1196788"/>
                </a:lnTo>
                <a:lnTo>
                  <a:pt x="4961965" y="0"/>
                </a:lnTo>
                <a:lnTo>
                  <a:pt x="605118" y="0"/>
                </a:lnTo>
                <a:close/>
              </a:path>
            </a:pathLst>
          </a:custGeom>
          <a:solidFill>
            <a:schemeClr val="bg1">
              <a:lumMod val="95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solidFill>
            </a:endParaRPr>
          </a:p>
        </p:txBody>
      </p:sp>
      <p:grpSp>
        <p:nvGrpSpPr>
          <p:cNvPr id="27" name="组合 26"/>
          <p:cNvGrpSpPr/>
          <p:nvPr/>
        </p:nvGrpSpPr>
        <p:grpSpPr>
          <a:xfrm>
            <a:off x="6958330" y="2023745"/>
            <a:ext cx="2840990" cy="2466340"/>
            <a:chOff x="1987219" y="926099"/>
            <a:chExt cx="2054014" cy="1742714"/>
          </a:xfrm>
          <a:solidFill>
            <a:srgbClr val="22477D"/>
          </a:solidFill>
        </p:grpSpPr>
        <p:grpSp>
          <p:nvGrpSpPr>
            <p:cNvPr id="33" name="组合 32"/>
            <p:cNvGrpSpPr/>
            <p:nvPr/>
          </p:nvGrpSpPr>
          <p:grpSpPr>
            <a:xfrm>
              <a:off x="1987219" y="926099"/>
              <a:ext cx="2054014" cy="1742714"/>
              <a:chOff x="1881842" y="2656049"/>
              <a:chExt cx="2397222" cy="2093640"/>
            </a:xfrm>
            <a:grpFill/>
          </p:grpSpPr>
          <p:grpSp>
            <p:nvGrpSpPr>
              <p:cNvPr id="36" name="组合 35"/>
              <p:cNvGrpSpPr/>
              <p:nvPr/>
            </p:nvGrpSpPr>
            <p:grpSpPr>
              <a:xfrm>
                <a:off x="1881842" y="2656049"/>
                <a:ext cx="2397222" cy="2093640"/>
                <a:chOff x="1511944" y="2420246"/>
                <a:chExt cx="2627152" cy="2294453"/>
              </a:xfrm>
              <a:grpFill/>
              <a:effectLst>
                <a:outerShdw blurRad="203200" dist="38100" dir="3780000" sx="103000" sy="103000" algn="t" rotWithShape="0">
                  <a:prstClr val="black">
                    <a:alpha val="25000"/>
                  </a:prstClr>
                </a:outerShdw>
              </a:effectLst>
            </p:grpSpPr>
            <p:sp>
              <p:nvSpPr>
                <p:cNvPr id="4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pFill/>
                <a:ln w="7938" cap="flat">
                  <a:noFill/>
                  <a:prstDash val="solid"/>
                  <a:miter lim="800000"/>
                </a:ln>
                <a:effectLst/>
              </p:spPr>
              <p:txBody>
                <a:bodyPr vert="horz" wrap="square" lIns="91440" tIns="45720" rIns="91440" bIns="45720" numCol="1" anchor="t" anchorCtr="0" compatLnSpc="1"/>
                <a:lstStyle/>
                <a:p>
                  <a:pPr fontAlgn="auto">
                    <a:spcBef>
                      <a:spcPts val="0"/>
                    </a:spcBef>
                    <a:spcAft>
                      <a:spcPts val="0"/>
                    </a:spcAft>
                    <a:defRPr/>
                  </a:pPr>
                  <a:endParaRPr lang="zh-CN" altLang="en-US" sz="1000" kern="0">
                    <a:solidFill>
                      <a:sysClr val="windowText" lastClr="000000"/>
                    </a:solidFill>
                  </a:endParaRPr>
                </a:p>
              </p:txBody>
            </p:sp>
            <p:sp>
              <p:nvSpPr>
                <p:cNvPr id="44" name="Freeform 6"/>
                <p:cNvSpPr/>
                <p:nvPr/>
              </p:nvSpPr>
              <p:spPr bwMode="auto">
                <a:xfrm>
                  <a:off x="1524105" y="2431739"/>
                  <a:ext cx="2602832" cy="2271470"/>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rgbClr val="F2F2F2"/>
                </a:solidFill>
                <a:ln w="7938" cap="flat">
                  <a:noFill/>
                  <a:prstDash val="solid"/>
                  <a:miter lim="800000"/>
                </a:ln>
                <a:effectLst/>
              </p:spPr>
              <p:txBody>
                <a:bodyPr vert="horz" wrap="square" lIns="91440" tIns="45720" rIns="91440" bIns="45720" numCol="1" anchor="t" anchorCtr="0" compatLnSpc="1"/>
                <a:lstStyle/>
                <a:p>
                  <a:pPr fontAlgn="auto">
                    <a:spcBef>
                      <a:spcPts val="0"/>
                    </a:spcBef>
                    <a:spcAft>
                      <a:spcPts val="0"/>
                    </a:spcAft>
                    <a:defRPr/>
                  </a:pPr>
                  <a:endParaRPr lang="zh-CN" altLang="en-US" sz="1000" kern="0">
                    <a:solidFill>
                      <a:sysClr val="windowText" lastClr="000000"/>
                    </a:solidFill>
                  </a:endParaRPr>
                </a:p>
              </p:txBody>
            </p:sp>
          </p:grpSp>
          <p:sp>
            <p:nvSpPr>
              <p:cNvPr id="37" name="Freeform 7"/>
              <p:cNvSpPr/>
              <p:nvPr/>
            </p:nvSpPr>
            <p:spPr bwMode="auto">
              <a:xfrm>
                <a:off x="2193523" y="2932555"/>
                <a:ext cx="1773859"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w="7938"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pPr fontAlgn="auto">
                  <a:spcBef>
                    <a:spcPts val="0"/>
                  </a:spcBef>
                  <a:spcAft>
                    <a:spcPts val="0"/>
                  </a:spcAft>
                  <a:defRPr/>
                </a:pPr>
                <a:endParaRPr lang="zh-CN" altLang="en-US" sz="1000" kern="0">
                  <a:solidFill>
                    <a:sysClr val="windowText" lastClr="000000"/>
                  </a:solidFill>
                </a:endParaRPr>
              </a:p>
            </p:txBody>
          </p:sp>
        </p:grpSp>
        <p:sp>
          <p:nvSpPr>
            <p:cNvPr id="34" name="KSO_Shape"/>
            <p:cNvSpPr/>
            <p:nvPr/>
          </p:nvSpPr>
          <p:spPr>
            <a:xfrm>
              <a:off x="2902597" y="1352472"/>
              <a:ext cx="222822" cy="43406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grp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Agency FB" panose="020B0503020202020204"/>
              </a:endParaRPr>
            </a:p>
          </p:txBody>
        </p:sp>
      </p:grpSp>
      <p:sp>
        <p:nvSpPr>
          <p:cNvPr id="2" name="TextBox 1"/>
          <p:cNvSpPr txBox="1"/>
          <p:nvPr/>
        </p:nvSpPr>
        <p:spPr>
          <a:xfrm>
            <a:off x="1978663" y="2349500"/>
            <a:ext cx="5860415" cy="1648528"/>
          </a:xfrm>
          <a:prstGeom prst="rect">
            <a:avLst/>
          </a:prstGeom>
          <a:noFill/>
        </p:spPr>
        <p:txBody>
          <a:bodyPr wrap="square" rtlCol="0">
            <a:spAutoFit/>
          </a:bodyPr>
          <a:lstStyle/>
          <a:p>
            <a:pPr algn="ctr">
              <a:lnSpc>
                <a:spcPct val="120000"/>
              </a:lnSpc>
            </a:pP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我们原来的学习</a:t>
            </a:r>
          </a:p>
          <a:p>
            <a:pPr algn="ctr">
              <a:lnSpc>
                <a:spcPct val="120000"/>
              </a:lnSpc>
            </a:pP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 不真实！</a:t>
            </a:r>
          </a:p>
        </p:txBody>
      </p:sp>
      <p:sp>
        <p:nvSpPr>
          <p:cNvPr id="5" name="文本框 4"/>
          <p:cNvSpPr txBox="1"/>
          <p:nvPr/>
        </p:nvSpPr>
        <p:spPr>
          <a:xfrm>
            <a:off x="8037195" y="2626995"/>
            <a:ext cx="744220" cy="1198880"/>
          </a:xfrm>
          <a:prstGeom prst="rect">
            <a:avLst/>
          </a:prstGeom>
          <a:noFill/>
        </p:spPr>
        <p:txBody>
          <a:bodyPr wrap="square" rtlCol="0">
            <a:spAutoFit/>
          </a:bodyPr>
          <a:lstStyle/>
          <a:p>
            <a:r>
              <a:rPr lang="zh-CN" altLang="en-US" sz="3600" b="1">
                <a:solidFill>
                  <a:srgbClr val="FFC000"/>
                </a:solidFill>
                <a:latin typeface="微软雅黑" panose="020B0503020204020204" charset="-122"/>
                <a:ea typeface="微软雅黑" panose="020B0503020204020204" charset="-122"/>
              </a:rPr>
              <a:t>观点</a:t>
            </a:r>
          </a:p>
        </p:txBody>
      </p:sp>
    </p:spTree>
    <p:extLst>
      <p:ext uri="{BB962C8B-B14F-4D97-AF65-F5344CB8AC3E}">
        <p14:creationId xmlns:p14="http://schemas.microsoft.com/office/powerpoint/2010/main" val="3638492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343472" y="2060848"/>
            <a:ext cx="9721080" cy="2308324"/>
          </a:xfrm>
          <a:prstGeom prst="rect">
            <a:avLst/>
          </a:prstGeom>
          <a:noFill/>
        </p:spPr>
        <p:txBody>
          <a:bodyPr wrap="square" rtlCol="0">
            <a:spAutoFit/>
          </a:bodyPr>
          <a:lstStyle/>
          <a:p>
            <a:pPr algn="ctr"/>
            <a:r>
              <a:rPr lang="zh-CN" altLang="en-US"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为什么同样是上一节课，学生的学习效果迥异？</a:t>
            </a:r>
            <a:endParaRPr lang="en-US" altLang="zh-CN"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endParaRPr lang="en-US" altLang="zh-CN"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r>
              <a:rPr lang="zh-CN" altLang="en-US"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为什么同一个班级，听同样老师的课，会有第</a:t>
            </a:r>
            <a:r>
              <a:rPr lang="en-US" altLang="zh-CN"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r>
              <a:rPr lang="zh-CN" altLang="en-US"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名和第</a:t>
            </a:r>
            <a:r>
              <a:rPr lang="en-US" altLang="zh-CN"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49</a:t>
            </a:r>
            <a:r>
              <a:rPr lang="zh-CN" altLang="en-US" sz="36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名？</a:t>
            </a:r>
            <a:endParaRPr lang="zh-CN" altLang="en-US" sz="36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20072286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你会想到哪些原因？</a:t>
            </a:r>
          </a:p>
        </p:txBody>
      </p:sp>
    </p:spTree>
    <p:extLst>
      <p:ext uri="{BB962C8B-B14F-4D97-AF65-F5344CB8AC3E}">
        <p14:creationId xmlns:p14="http://schemas.microsoft.com/office/powerpoint/2010/main" val="187862504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听课习惯？学习习惯？</a:t>
            </a:r>
          </a:p>
        </p:txBody>
      </p:sp>
    </p:spTree>
    <p:extLst>
      <p:ext uri="{BB962C8B-B14F-4D97-AF65-F5344CB8AC3E}">
        <p14:creationId xmlns:p14="http://schemas.microsoft.com/office/powerpoint/2010/main" val="349932751"/>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座位？</a:t>
            </a:r>
          </a:p>
        </p:txBody>
      </p:sp>
    </p:spTree>
    <p:extLst>
      <p:ext uri="{BB962C8B-B14F-4D97-AF65-F5344CB8AC3E}">
        <p14:creationId xmlns:p14="http://schemas.microsoft.com/office/powerpoint/2010/main" val="387747342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911424" y="2780928"/>
            <a:ext cx="10945216"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为什么要这样教</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在柏林</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22829839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学习状态？</a:t>
            </a:r>
          </a:p>
        </p:txBody>
      </p:sp>
    </p:spTree>
    <p:extLst>
      <p:ext uri="{BB962C8B-B14F-4D97-AF65-F5344CB8AC3E}">
        <p14:creationId xmlns:p14="http://schemas.microsoft.com/office/powerpoint/2010/main" val="3096513815"/>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7608168" y="2564904"/>
            <a:ext cx="4223792" cy="1143000"/>
          </a:xfrm>
        </p:spPr>
        <p:txBody>
          <a:bodyPr/>
          <a:lstStyle/>
          <a:p>
            <a:pPr algn="ctr"/>
            <a:r>
              <a:rPr lang="zh-CN" altLang="en-US"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调 侃 </a:t>
            </a:r>
          </a:p>
        </p:txBody>
      </p:sp>
      <p:sp>
        <p:nvSpPr>
          <p:cNvPr id="2" name="Rectangle 2">
            <a:extLst>
              <a:ext uri="{FF2B5EF4-FFF2-40B4-BE49-F238E27FC236}">
                <a16:creationId xmlns:a16="http://schemas.microsoft.com/office/drawing/2014/main" id="{21C95CB3-60C3-DA4F-AD38-4A74B06772CC}"/>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图片 1" descr="/var/folders/yp/c0x_xm5s5kvbtrwkkq4d08kr0000gn/T/com.microsoft.Word/WebArchiveCopyPasteTempFiles/a9b864a500c9418391fe1fc156a20a8e.jpeg">
            <a:extLst>
              <a:ext uri="{FF2B5EF4-FFF2-40B4-BE49-F238E27FC236}">
                <a16:creationId xmlns:a16="http://schemas.microsoft.com/office/drawing/2014/main" id="{AC8FF741-7A78-914E-A761-80DDBB9D352B}"/>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0" y="0"/>
            <a:ext cx="703210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457672"/>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5"/>
                                        </p:tgtEl>
                                        <p:attrNameLst>
                                          <p:attrName>style.visibility</p:attrName>
                                        </p:attrNameLst>
                                      </p:cBhvr>
                                      <p:to>
                                        <p:strVal val="visible"/>
                                      </p:to>
                                    </p:set>
                                    <p:animEffect transition="in" filter="blinds(horizontal)">
                                      <p:cBhvr>
                                        <p:cTn id="12" dur="5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710230" y="2752353"/>
            <a:ext cx="7416824"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似乎都是孩子的错！</a:t>
            </a:r>
          </a:p>
        </p:txBody>
      </p:sp>
    </p:spTree>
    <p:extLst>
      <p:ext uri="{BB962C8B-B14F-4D97-AF65-F5344CB8AC3E}">
        <p14:creationId xmlns:p14="http://schemas.microsoft.com/office/powerpoint/2010/main" val="262584911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710230" y="2752353"/>
            <a:ext cx="7416824"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问题还有没有在</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教师？课程？</a:t>
            </a:r>
          </a:p>
        </p:txBody>
      </p:sp>
    </p:spTree>
    <p:extLst>
      <p:ext uri="{BB962C8B-B14F-4D97-AF65-F5344CB8AC3E}">
        <p14:creationId xmlns:p14="http://schemas.microsoft.com/office/powerpoint/2010/main" val="228616957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207568" y="2752356"/>
            <a:ext cx="8640960"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课，可能并不是我们原来的设想</a:t>
            </a:r>
          </a:p>
        </p:txBody>
      </p:sp>
    </p:spTree>
    <p:extLst>
      <p:ext uri="{BB962C8B-B14F-4D97-AF65-F5344CB8AC3E}">
        <p14:creationId xmlns:p14="http://schemas.microsoft.com/office/powerpoint/2010/main" val="1666469328"/>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五年级下册第四单元</a:t>
            </a:r>
            <a:endPar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47093911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CCB8681-AB85-4C40-B888-7DAC18960039}"/>
              </a:ext>
            </a:extLst>
          </p:cNvPr>
          <p:cNvPicPr>
            <a:picLocks noChangeAspect="1"/>
          </p:cNvPicPr>
          <p:nvPr/>
        </p:nvPicPr>
        <p:blipFill>
          <a:blip r:embed="rId2"/>
          <a:stretch>
            <a:fillRect/>
          </a:stretch>
        </p:blipFill>
        <p:spPr>
          <a:xfrm>
            <a:off x="2999656" y="0"/>
            <a:ext cx="6048672" cy="6858000"/>
          </a:xfrm>
          <a:prstGeom prst="rect">
            <a:avLst/>
          </a:prstGeom>
        </p:spPr>
      </p:pic>
    </p:spTree>
    <p:extLst>
      <p:ext uri="{BB962C8B-B14F-4D97-AF65-F5344CB8AC3E}">
        <p14:creationId xmlns:p14="http://schemas.microsoft.com/office/powerpoint/2010/main" val="396013254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2207568" y="2752356"/>
            <a:ext cx="8640960"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革命历史单元，我们习惯如何教？</a:t>
            </a:r>
          </a:p>
        </p:txBody>
      </p:sp>
    </p:spTree>
    <p:extLst>
      <p:ext uri="{BB962C8B-B14F-4D97-AF65-F5344CB8AC3E}">
        <p14:creationId xmlns:p14="http://schemas.microsoft.com/office/powerpoint/2010/main" val="126191293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103D1C3-9CCD-8040-87A0-B011773405BA}"/>
              </a:ext>
            </a:extLst>
          </p:cNvPr>
          <p:cNvPicPr>
            <a:picLocks noChangeAspect="1"/>
          </p:cNvPicPr>
          <p:nvPr/>
        </p:nvPicPr>
        <p:blipFill>
          <a:blip r:embed="rId2"/>
          <a:stretch>
            <a:fillRect/>
          </a:stretch>
        </p:blipFill>
        <p:spPr>
          <a:xfrm>
            <a:off x="23812" y="0"/>
            <a:ext cx="4343996" cy="6858000"/>
          </a:xfrm>
          <a:prstGeom prst="rect">
            <a:avLst/>
          </a:prstGeom>
        </p:spPr>
      </p:pic>
      <p:pic>
        <p:nvPicPr>
          <p:cNvPr id="3" name="图片 2">
            <a:extLst>
              <a:ext uri="{FF2B5EF4-FFF2-40B4-BE49-F238E27FC236}">
                <a16:creationId xmlns:a16="http://schemas.microsoft.com/office/drawing/2014/main" id="{A45C9987-5813-9B4C-9213-F1E17E562E3A}"/>
              </a:ext>
            </a:extLst>
          </p:cNvPr>
          <p:cNvPicPr>
            <a:picLocks noChangeAspect="1"/>
          </p:cNvPicPr>
          <p:nvPr/>
        </p:nvPicPr>
        <p:blipFill>
          <a:blip r:embed="rId3"/>
          <a:stretch>
            <a:fillRect/>
          </a:stretch>
        </p:blipFill>
        <p:spPr>
          <a:xfrm>
            <a:off x="4367808" y="0"/>
            <a:ext cx="3835400" cy="6858000"/>
          </a:xfrm>
          <a:prstGeom prst="rect">
            <a:avLst/>
          </a:prstGeom>
        </p:spPr>
      </p:pic>
      <p:pic>
        <p:nvPicPr>
          <p:cNvPr id="4" name="图片 3">
            <a:extLst>
              <a:ext uri="{FF2B5EF4-FFF2-40B4-BE49-F238E27FC236}">
                <a16:creationId xmlns:a16="http://schemas.microsoft.com/office/drawing/2014/main" id="{361F0CDB-0746-824F-99D4-CAF14C4A5DF1}"/>
              </a:ext>
            </a:extLst>
          </p:cNvPr>
          <p:cNvPicPr>
            <a:picLocks noChangeAspect="1"/>
          </p:cNvPicPr>
          <p:nvPr/>
        </p:nvPicPr>
        <p:blipFill>
          <a:blip r:embed="rId4"/>
          <a:stretch>
            <a:fillRect/>
          </a:stretch>
        </p:blipFill>
        <p:spPr>
          <a:xfrm>
            <a:off x="8203208" y="0"/>
            <a:ext cx="3988792" cy="6858000"/>
          </a:xfrm>
          <a:prstGeom prst="rect">
            <a:avLst/>
          </a:prstGeom>
        </p:spPr>
      </p:pic>
    </p:spTree>
    <p:extLst>
      <p:ext uri="{BB962C8B-B14F-4D97-AF65-F5344CB8AC3E}">
        <p14:creationId xmlns:p14="http://schemas.microsoft.com/office/powerpoint/2010/main" val="1239727761"/>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8D66BDB-3540-F443-AA8E-A0BCFB5B7A81}"/>
              </a:ext>
            </a:extLst>
          </p:cNvPr>
          <p:cNvPicPr>
            <a:picLocks noChangeAspect="1"/>
          </p:cNvPicPr>
          <p:nvPr/>
        </p:nvPicPr>
        <p:blipFill>
          <a:blip r:embed="rId2"/>
          <a:stretch>
            <a:fillRect/>
          </a:stretch>
        </p:blipFill>
        <p:spPr>
          <a:xfrm>
            <a:off x="23862" y="0"/>
            <a:ext cx="4127922" cy="6858000"/>
          </a:xfrm>
          <a:prstGeom prst="rect">
            <a:avLst/>
          </a:prstGeom>
        </p:spPr>
      </p:pic>
      <p:pic>
        <p:nvPicPr>
          <p:cNvPr id="4" name="图片 3">
            <a:extLst>
              <a:ext uri="{FF2B5EF4-FFF2-40B4-BE49-F238E27FC236}">
                <a16:creationId xmlns:a16="http://schemas.microsoft.com/office/drawing/2014/main" id="{1F9CF0E6-F974-DC44-844C-D4C81F7B5E9B}"/>
              </a:ext>
            </a:extLst>
          </p:cNvPr>
          <p:cNvPicPr>
            <a:picLocks noChangeAspect="1"/>
          </p:cNvPicPr>
          <p:nvPr/>
        </p:nvPicPr>
        <p:blipFill>
          <a:blip r:embed="rId3"/>
          <a:stretch>
            <a:fillRect/>
          </a:stretch>
        </p:blipFill>
        <p:spPr>
          <a:xfrm>
            <a:off x="4159250" y="0"/>
            <a:ext cx="3873500" cy="6858000"/>
          </a:xfrm>
          <a:prstGeom prst="rect">
            <a:avLst/>
          </a:prstGeom>
        </p:spPr>
      </p:pic>
      <p:pic>
        <p:nvPicPr>
          <p:cNvPr id="5" name="图片 4">
            <a:extLst>
              <a:ext uri="{FF2B5EF4-FFF2-40B4-BE49-F238E27FC236}">
                <a16:creationId xmlns:a16="http://schemas.microsoft.com/office/drawing/2014/main" id="{F2B2A4AD-B7AD-534F-98FA-0998F640DE02}"/>
              </a:ext>
            </a:extLst>
          </p:cNvPr>
          <p:cNvPicPr>
            <a:picLocks noChangeAspect="1"/>
          </p:cNvPicPr>
          <p:nvPr/>
        </p:nvPicPr>
        <p:blipFill>
          <a:blip r:embed="rId4"/>
          <a:stretch>
            <a:fillRect/>
          </a:stretch>
        </p:blipFill>
        <p:spPr>
          <a:xfrm>
            <a:off x="8040216" y="0"/>
            <a:ext cx="4151784" cy="6858000"/>
          </a:xfrm>
          <a:prstGeom prst="rect">
            <a:avLst/>
          </a:prstGeom>
        </p:spPr>
      </p:pic>
    </p:spTree>
    <p:extLst>
      <p:ext uri="{BB962C8B-B14F-4D97-AF65-F5344CB8AC3E}">
        <p14:creationId xmlns:p14="http://schemas.microsoft.com/office/powerpoint/2010/main" val="78921534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3299520" y="2444428"/>
            <a:ext cx="1704313" cy="1569660"/>
          </a:xfrm>
          <a:prstGeom prst="rect">
            <a:avLst/>
          </a:prstGeom>
          <a:noFill/>
          <a:ln>
            <a:solidFill>
              <a:srgbClr val="22477D"/>
            </a:solidFill>
          </a:ln>
        </p:spPr>
        <p:txBody>
          <a:bodyPr wrap="none" rtlCol="0">
            <a:spAutoFit/>
          </a:bodyPr>
          <a:lstStyle>
            <a:defPPr>
              <a:defRPr lang="zh-CN"/>
            </a:defPPr>
            <a:lvl1pPr>
              <a:defRPr sz="4000" b="1">
                <a:solidFill>
                  <a:schemeClr val="bg1"/>
                </a:solidFill>
                <a:latin typeface="微软雅黑" panose="020B0503020204020204" charset="-122"/>
                <a:ea typeface="微软雅黑" panose="020B0503020204020204" charset="-122"/>
              </a:defRPr>
            </a:lvl1pPr>
          </a:lstStyle>
          <a:p>
            <a:pPr algn="ctr"/>
            <a:r>
              <a:rPr lang="en-US" altLang="zh-CN" sz="9600" dirty="0">
                <a:solidFill>
                  <a:srgbClr val="22477D"/>
                </a:solidFill>
              </a:rPr>
              <a:t>01</a:t>
            </a:r>
          </a:p>
        </p:txBody>
      </p:sp>
      <p:cxnSp>
        <p:nvCxnSpPr>
          <p:cNvPr id="5" name="直接连接符 4"/>
          <p:cNvCxnSpPr/>
          <p:nvPr/>
        </p:nvCxnSpPr>
        <p:spPr>
          <a:xfrm>
            <a:off x="1502496" y="3222000"/>
            <a:ext cx="1781944" cy="0"/>
          </a:xfrm>
          <a:prstGeom prst="line">
            <a:avLst/>
          </a:prstGeom>
          <a:ln w="95250" cmpd="sng">
            <a:solidFill>
              <a:srgbClr val="22477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3"/>
          </p:cNvCxnSpPr>
          <p:nvPr/>
        </p:nvCxnSpPr>
        <p:spPr>
          <a:xfrm flipV="1">
            <a:off x="5003830" y="3222000"/>
            <a:ext cx="5655280" cy="7258"/>
          </a:xfrm>
          <a:prstGeom prst="line">
            <a:avLst/>
          </a:prstGeom>
          <a:ln w="95250" cmpd="sng">
            <a:solidFill>
              <a:srgbClr val="22477D"/>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258438" y="2444115"/>
            <a:ext cx="4765675" cy="707886"/>
          </a:xfrm>
          <a:prstGeom prst="rect">
            <a:avLst/>
          </a:prstGeom>
          <a:noFill/>
        </p:spPr>
        <p:txBody>
          <a:bodyPr wrap="square">
            <a:spAutoFit/>
          </a:bodyPr>
          <a:lstStyle/>
          <a:p>
            <a:pPr algn="ctr" fontAlgn="auto">
              <a:spcBef>
                <a:spcPts val="0"/>
              </a:spcBef>
              <a:spcAft>
                <a:spcPts val="0"/>
              </a:spcAft>
              <a:defRPr/>
            </a:pPr>
            <a:r>
              <a:rPr lang="zh-CN" altLang="en-US" sz="4000" b="1" dirty="0">
                <a:solidFill>
                  <a:srgbClr val="22477D"/>
                </a:solidFill>
                <a:latin typeface="微软雅黑" panose="020B0503020204020204" charset="-122"/>
                <a:ea typeface="微软雅黑" panose="020B0503020204020204" charset="-122"/>
              </a:rPr>
              <a:t>文体类型与功能定位</a:t>
            </a:r>
            <a:endParaRPr lang="en-US" altLang="zh-CN" sz="4400" b="1" dirty="0">
              <a:solidFill>
                <a:srgbClr val="C00000"/>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796884038"/>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103D1C3-9CCD-8040-87A0-B011773405BA}"/>
              </a:ext>
            </a:extLst>
          </p:cNvPr>
          <p:cNvPicPr>
            <a:picLocks noChangeAspect="1"/>
          </p:cNvPicPr>
          <p:nvPr/>
        </p:nvPicPr>
        <p:blipFill>
          <a:blip r:embed="rId2"/>
          <a:stretch>
            <a:fillRect/>
          </a:stretch>
        </p:blipFill>
        <p:spPr>
          <a:xfrm>
            <a:off x="23812" y="0"/>
            <a:ext cx="4343996" cy="6858000"/>
          </a:xfrm>
          <a:prstGeom prst="rect">
            <a:avLst/>
          </a:prstGeom>
        </p:spPr>
      </p:pic>
      <p:pic>
        <p:nvPicPr>
          <p:cNvPr id="3" name="图片 2">
            <a:extLst>
              <a:ext uri="{FF2B5EF4-FFF2-40B4-BE49-F238E27FC236}">
                <a16:creationId xmlns:a16="http://schemas.microsoft.com/office/drawing/2014/main" id="{A45C9987-5813-9B4C-9213-F1E17E562E3A}"/>
              </a:ext>
            </a:extLst>
          </p:cNvPr>
          <p:cNvPicPr>
            <a:picLocks noChangeAspect="1"/>
          </p:cNvPicPr>
          <p:nvPr/>
        </p:nvPicPr>
        <p:blipFill>
          <a:blip r:embed="rId3"/>
          <a:stretch>
            <a:fillRect/>
          </a:stretch>
        </p:blipFill>
        <p:spPr>
          <a:xfrm>
            <a:off x="4367808" y="0"/>
            <a:ext cx="3835400" cy="6858000"/>
          </a:xfrm>
          <a:prstGeom prst="rect">
            <a:avLst/>
          </a:prstGeom>
        </p:spPr>
      </p:pic>
      <p:pic>
        <p:nvPicPr>
          <p:cNvPr id="4" name="图片 3">
            <a:extLst>
              <a:ext uri="{FF2B5EF4-FFF2-40B4-BE49-F238E27FC236}">
                <a16:creationId xmlns:a16="http://schemas.microsoft.com/office/drawing/2014/main" id="{361F0CDB-0746-824F-99D4-CAF14C4A5DF1}"/>
              </a:ext>
            </a:extLst>
          </p:cNvPr>
          <p:cNvPicPr>
            <a:picLocks noChangeAspect="1"/>
          </p:cNvPicPr>
          <p:nvPr/>
        </p:nvPicPr>
        <p:blipFill>
          <a:blip r:embed="rId4"/>
          <a:stretch>
            <a:fillRect/>
          </a:stretch>
        </p:blipFill>
        <p:spPr>
          <a:xfrm>
            <a:off x="8203208" y="0"/>
            <a:ext cx="3988792" cy="6858000"/>
          </a:xfrm>
          <a:prstGeom prst="rect">
            <a:avLst/>
          </a:prstGeom>
        </p:spPr>
      </p:pic>
    </p:spTree>
    <p:extLst>
      <p:ext uri="{BB962C8B-B14F-4D97-AF65-F5344CB8AC3E}">
        <p14:creationId xmlns:p14="http://schemas.microsoft.com/office/powerpoint/2010/main" val="1913729831"/>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1B56630-01CD-2342-9AC9-4AFAE11B91F3}"/>
              </a:ext>
            </a:extLst>
          </p:cNvPr>
          <p:cNvSpPr txBox="1"/>
          <p:nvPr/>
        </p:nvSpPr>
        <p:spPr>
          <a:xfrm>
            <a:off x="6600056" y="3105834"/>
            <a:ext cx="4464496" cy="646331"/>
          </a:xfrm>
          <a:prstGeom prst="rect">
            <a:avLst/>
          </a:prstGeom>
          <a:noFill/>
        </p:spPr>
        <p:txBody>
          <a:bodyPr wrap="square" rtlCol="0">
            <a:spAutoFit/>
          </a:bodyPr>
          <a:lstStyle/>
          <a:p>
            <a:pPr algn="ctr"/>
            <a:r>
              <a:rPr kumimoji="1" lang="zh-CN" altLang="en-US" sz="3600" b="1" dirty="0">
                <a:solidFill>
                  <a:srgbClr val="FF0000"/>
                </a:solidFill>
                <a:latin typeface="SimHei" panose="02010609060101010101" pitchFamily="49" charset="-122"/>
                <a:ea typeface="SimHei" panose="02010609060101010101" pitchFamily="49" charset="-122"/>
              </a:rPr>
              <a:t>内容还是视角？</a:t>
            </a:r>
          </a:p>
        </p:txBody>
      </p:sp>
      <p:pic>
        <p:nvPicPr>
          <p:cNvPr id="4" name="图片 3">
            <a:extLst>
              <a:ext uri="{FF2B5EF4-FFF2-40B4-BE49-F238E27FC236}">
                <a16:creationId xmlns:a16="http://schemas.microsoft.com/office/drawing/2014/main" id="{D8D45A4F-CC6A-A04F-B0A5-DEF25C8CEEE5}"/>
              </a:ext>
            </a:extLst>
          </p:cNvPr>
          <p:cNvPicPr>
            <a:picLocks noChangeAspect="1"/>
          </p:cNvPicPr>
          <p:nvPr/>
        </p:nvPicPr>
        <p:blipFill>
          <a:blip r:embed="rId2"/>
          <a:stretch>
            <a:fillRect/>
          </a:stretch>
        </p:blipFill>
        <p:spPr>
          <a:xfrm>
            <a:off x="20960" y="0"/>
            <a:ext cx="6048672" cy="6858000"/>
          </a:xfrm>
          <a:prstGeom prst="rect">
            <a:avLst/>
          </a:prstGeom>
        </p:spPr>
      </p:pic>
    </p:spTree>
    <p:extLst>
      <p:ext uri="{BB962C8B-B14F-4D97-AF65-F5344CB8AC3E}">
        <p14:creationId xmlns:p14="http://schemas.microsoft.com/office/powerpoint/2010/main" val="33504825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2518284" y="29526"/>
            <a:ext cx="7320136" cy="1143000"/>
          </a:xfrm>
        </p:spPr>
        <p:txBody>
          <a:bodyPr/>
          <a:lstStyle/>
          <a:p>
            <a:pPr algn="ctr"/>
            <a:r>
              <a:rPr lang="zh-CN" altLang="en-US"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形成一个专题</a:t>
            </a:r>
          </a:p>
        </p:txBody>
      </p:sp>
      <p:sp>
        <p:nvSpPr>
          <p:cNvPr id="4099" name="Rectangle 3"/>
          <p:cNvSpPr>
            <a:spLocks noGrp="1" noChangeArrowheads="1"/>
          </p:cNvSpPr>
          <p:nvPr>
            <p:ph type="body" idx="4294967295"/>
          </p:nvPr>
        </p:nvSpPr>
        <p:spPr>
          <a:xfrm>
            <a:off x="705744" y="1547882"/>
            <a:ext cx="10945216" cy="4617640"/>
          </a:xfrm>
        </p:spPr>
        <p:txBody>
          <a:bodyPr>
            <a:normAutofit fontScale="92500" lnSpcReduction="20000"/>
          </a:bodyPr>
          <a:lstStyle/>
          <a:p>
            <a:pPr algn="ctr"/>
            <a:r>
              <a:rPr lang="zh-CN" altLang="zh-CN" sz="3200" b="1" dirty="0">
                <a:solidFill>
                  <a:srgbClr val="22477D"/>
                </a:solidFill>
              </a:rPr>
              <a:t>“有趣的视角”专题</a:t>
            </a:r>
            <a:r>
              <a:rPr lang="en-US" altLang="zh-CN" sz="3200" b="1" dirty="0">
                <a:solidFill>
                  <a:srgbClr val="22477D"/>
                </a:solidFill>
              </a:rPr>
              <a:t>1</a:t>
            </a:r>
            <a:r>
              <a:rPr lang="zh-CN" altLang="zh-CN" sz="3200" b="1" dirty="0">
                <a:solidFill>
                  <a:srgbClr val="22477D"/>
                </a:solidFill>
              </a:rPr>
              <a:t>：</a:t>
            </a:r>
            <a:r>
              <a:rPr lang="zh-CN" altLang="zh-CN" sz="3200" b="1" dirty="0">
                <a:solidFill>
                  <a:srgbClr val="FF0000"/>
                </a:solidFill>
              </a:rPr>
              <a:t>“我”的视角</a:t>
            </a:r>
          </a:p>
          <a:p>
            <a:pPr algn="ctr"/>
            <a:r>
              <a:rPr lang="zh-CN" altLang="zh-CN" sz="3200" b="1" dirty="0">
                <a:solidFill>
                  <a:srgbClr val="22477D"/>
                </a:solidFill>
              </a:rPr>
              <a:t>“有趣的视角”专题</a:t>
            </a:r>
            <a:r>
              <a:rPr lang="en-US" altLang="zh-CN" sz="3200" b="1" dirty="0">
                <a:solidFill>
                  <a:srgbClr val="22477D"/>
                </a:solidFill>
              </a:rPr>
              <a:t>2</a:t>
            </a:r>
            <a:r>
              <a:rPr lang="zh-CN" altLang="zh-CN" sz="3200" b="1" dirty="0">
                <a:solidFill>
                  <a:srgbClr val="22477D"/>
                </a:solidFill>
              </a:rPr>
              <a:t>：</a:t>
            </a:r>
            <a:r>
              <a:rPr lang="zh-CN" altLang="zh-CN" sz="3200" b="1" dirty="0">
                <a:solidFill>
                  <a:srgbClr val="FF0000"/>
                </a:solidFill>
              </a:rPr>
              <a:t>“他们”的视角</a:t>
            </a:r>
          </a:p>
          <a:p>
            <a:pPr algn="ctr"/>
            <a:r>
              <a:rPr lang="zh-CN" altLang="zh-CN" sz="3200" b="1" dirty="0">
                <a:solidFill>
                  <a:srgbClr val="22477D"/>
                </a:solidFill>
              </a:rPr>
              <a:t>“有趣的视角”专题</a:t>
            </a:r>
            <a:r>
              <a:rPr lang="en-US" altLang="zh-CN" sz="3200" b="1" dirty="0">
                <a:solidFill>
                  <a:srgbClr val="22477D"/>
                </a:solidFill>
              </a:rPr>
              <a:t>3</a:t>
            </a:r>
            <a:r>
              <a:rPr lang="zh-CN" altLang="zh-CN" sz="3200" b="1" dirty="0">
                <a:solidFill>
                  <a:srgbClr val="22477D"/>
                </a:solidFill>
              </a:rPr>
              <a:t>：</a:t>
            </a:r>
            <a:r>
              <a:rPr lang="zh-CN" altLang="zh-CN" sz="3200" b="1" dirty="0">
                <a:solidFill>
                  <a:srgbClr val="FF0000"/>
                </a:solidFill>
              </a:rPr>
              <a:t>为什么要用这些视角？</a:t>
            </a:r>
          </a:p>
          <a:p>
            <a:pPr algn="ctr"/>
            <a:r>
              <a:rPr lang="en-US" altLang="zh-CN" sz="3200" b="1" dirty="0">
                <a:solidFill>
                  <a:srgbClr val="22477D"/>
                </a:solidFill>
              </a:rPr>
              <a:t>“</a:t>
            </a:r>
            <a:r>
              <a:rPr lang="zh-CN" altLang="zh-CN" sz="3200" b="1" dirty="0">
                <a:solidFill>
                  <a:srgbClr val="22477D"/>
                </a:solidFill>
              </a:rPr>
              <a:t>有趣的视角</a:t>
            </a:r>
            <a:r>
              <a:rPr lang="en-US" altLang="zh-CN" sz="3200" b="1" dirty="0">
                <a:solidFill>
                  <a:srgbClr val="22477D"/>
                </a:solidFill>
              </a:rPr>
              <a:t>”</a:t>
            </a:r>
            <a:r>
              <a:rPr lang="zh-CN" altLang="zh-CN" sz="3200" b="1" dirty="0">
                <a:solidFill>
                  <a:srgbClr val="22477D"/>
                </a:solidFill>
              </a:rPr>
              <a:t>专题</a:t>
            </a:r>
            <a:r>
              <a:rPr lang="en-US" altLang="zh-CN" sz="3200" b="1" dirty="0">
                <a:solidFill>
                  <a:srgbClr val="22477D"/>
                </a:solidFill>
              </a:rPr>
              <a:t>4</a:t>
            </a:r>
            <a:r>
              <a:rPr lang="zh-CN" altLang="zh-CN" sz="3200" b="1" dirty="0">
                <a:solidFill>
                  <a:srgbClr val="22477D"/>
                </a:solidFill>
              </a:rPr>
              <a:t>：</a:t>
            </a:r>
            <a:r>
              <a:rPr lang="en-US" altLang="zh-CN" sz="3200" b="1" dirty="0">
                <a:solidFill>
                  <a:srgbClr val="FF0000"/>
                </a:solidFill>
              </a:rPr>
              <a:t>“</a:t>
            </a:r>
            <a:r>
              <a:rPr lang="zh-CN" altLang="zh-CN" sz="3200" b="1" dirty="0">
                <a:solidFill>
                  <a:srgbClr val="FF0000"/>
                </a:solidFill>
              </a:rPr>
              <a:t>你</a:t>
            </a:r>
            <a:r>
              <a:rPr lang="en-US" altLang="zh-CN" sz="3200" b="1" dirty="0">
                <a:solidFill>
                  <a:srgbClr val="FF0000"/>
                </a:solidFill>
              </a:rPr>
              <a:t>”</a:t>
            </a:r>
            <a:r>
              <a:rPr lang="zh-CN" altLang="zh-CN" sz="3200" b="1" dirty="0">
                <a:solidFill>
                  <a:srgbClr val="FF0000"/>
                </a:solidFill>
              </a:rPr>
              <a:t>的视角</a:t>
            </a:r>
          </a:p>
          <a:p>
            <a:pPr algn="ctr"/>
            <a:r>
              <a:rPr lang="en-US" altLang="zh-CN" sz="3200" b="1" dirty="0">
                <a:solidFill>
                  <a:srgbClr val="22477D"/>
                </a:solidFill>
              </a:rPr>
              <a:t>“</a:t>
            </a:r>
            <a:r>
              <a:rPr lang="zh-CN" altLang="zh-CN" sz="3200" b="1" dirty="0">
                <a:solidFill>
                  <a:srgbClr val="22477D"/>
                </a:solidFill>
              </a:rPr>
              <a:t>有趣的视角</a:t>
            </a:r>
            <a:r>
              <a:rPr lang="en-US" altLang="zh-CN" sz="3200" b="1" dirty="0">
                <a:solidFill>
                  <a:srgbClr val="22477D"/>
                </a:solidFill>
              </a:rPr>
              <a:t>”</a:t>
            </a:r>
            <a:r>
              <a:rPr lang="zh-CN" altLang="zh-CN" sz="3200" b="1" dirty="0">
                <a:solidFill>
                  <a:srgbClr val="22477D"/>
                </a:solidFill>
              </a:rPr>
              <a:t>专题</a:t>
            </a:r>
            <a:r>
              <a:rPr lang="en-US" altLang="zh-CN" sz="3200" b="1" dirty="0">
                <a:solidFill>
                  <a:srgbClr val="22477D"/>
                </a:solidFill>
              </a:rPr>
              <a:t>5</a:t>
            </a:r>
            <a:r>
              <a:rPr lang="zh-CN" altLang="zh-CN" sz="3200" b="1" dirty="0">
                <a:solidFill>
                  <a:srgbClr val="22477D"/>
                </a:solidFill>
              </a:rPr>
              <a:t>：</a:t>
            </a:r>
            <a:r>
              <a:rPr lang="zh-CN" altLang="zh-CN" sz="3200" b="1" dirty="0">
                <a:solidFill>
                  <a:srgbClr val="FF0000"/>
                </a:solidFill>
              </a:rPr>
              <a:t>如何来使用这些视角（一）</a:t>
            </a:r>
          </a:p>
          <a:p>
            <a:pPr algn="ctr"/>
            <a:r>
              <a:rPr lang="en-US" altLang="zh-CN" sz="3200" b="1" dirty="0">
                <a:solidFill>
                  <a:srgbClr val="22477D"/>
                </a:solidFill>
              </a:rPr>
              <a:t>“</a:t>
            </a:r>
            <a:r>
              <a:rPr lang="zh-CN" altLang="zh-CN" sz="3200" b="1" dirty="0">
                <a:solidFill>
                  <a:srgbClr val="22477D"/>
                </a:solidFill>
              </a:rPr>
              <a:t>有趣的视角</a:t>
            </a:r>
            <a:r>
              <a:rPr lang="en-US" altLang="zh-CN" sz="3200" b="1" dirty="0">
                <a:solidFill>
                  <a:srgbClr val="22477D"/>
                </a:solidFill>
              </a:rPr>
              <a:t>”</a:t>
            </a:r>
            <a:r>
              <a:rPr lang="zh-CN" altLang="zh-CN" sz="3200" b="1" dirty="0">
                <a:solidFill>
                  <a:srgbClr val="22477D"/>
                </a:solidFill>
              </a:rPr>
              <a:t>专题</a:t>
            </a:r>
            <a:r>
              <a:rPr lang="en-US" altLang="zh-CN" sz="3200" b="1" dirty="0">
                <a:solidFill>
                  <a:srgbClr val="22477D"/>
                </a:solidFill>
              </a:rPr>
              <a:t>6</a:t>
            </a:r>
            <a:r>
              <a:rPr lang="zh-CN" altLang="zh-CN" sz="3200" b="1" dirty="0">
                <a:solidFill>
                  <a:srgbClr val="22477D"/>
                </a:solidFill>
              </a:rPr>
              <a:t>：</a:t>
            </a:r>
            <a:r>
              <a:rPr lang="zh-CN" altLang="zh-CN" sz="3200" b="1" dirty="0">
                <a:solidFill>
                  <a:srgbClr val="FF0000"/>
                </a:solidFill>
              </a:rPr>
              <a:t>如何来使用这些视角（二）</a:t>
            </a:r>
          </a:p>
          <a:p>
            <a:pPr algn="ctr"/>
            <a:r>
              <a:rPr lang="zh-CN" altLang="zh-CN" sz="3200" b="1" dirty="0">
                <a:solidFill>
                  <a:srgbClr val="22477D"/>
                </a:solidFill>
              </a:rPr>
              <a:t>“有趣的视角”专题</a:t>
            </a:r>
            <a:r>
              <a:rPr lang="en-US" altLang="zh-CN" sz="3200" b="1" dirty="0">
                <a:solidFill>
                  <a:srgbClr val="22477D"/>
                </a:solidFill>
              </a:rPr>
              <a:t>7</a:t>
            </a:r>
            <a:r>
              <a:rPr lang="zh-CN" altLang="zh-CN" sz="3200" b="1" dirty="0">
                <a:solidFill>
                  <a:srgbClr val="22477D"/>
                </a:solidFill>
              </a:rPr>
              <a:t>：</a:t>
            </a:r>
            <a:r>
              <a:rPr lang="zh-CN" altLang="zh-CN" sz="3200" b="1" dirty="0">
                <a:solidFill>
                  <a:srgbClr val="FF0000"/>
                </a:solidFill>
              </a:rPr>
              <a:t>古诗中的视角</a:t>
            </a:r>
          </a:p>
          <a:p>
            <a:pPr algn="ctr"/>
            <a:r>
              <a:rPr lang="zh-CN" altLang="zh-CN" sz="3200" b="1" dirty="0">
                <a:solidFill>
                  <a:srgbClr val="22477D"/>
                </a:solidFill>
              </a:rPr>
              <a:t>“有趣的视角”专题</a:t>
            </a:r>
            <a:r>
              <a:rPr lang="en-US" altLang="zh-CN" sz="3200" b="1" dirty="0">
                <a:solidFill>
                  <a:srgbClr val="22477D"/>
                </a:solidFill>
              </a:rPr>
              <a:t>8</a:t>
            </a:r>
            <a:r>
              <a:rPr lang="zh-CN" altLang="zh-CN" sz="3200" b="1" dirty="0">
                <a:solidFill>
                  <a:srgbClr val="22477D"/>
                </a:solidFill>
              </a:rPr>
              <a:t>：</a:t>
            </a:r>
            <a:r>
              <a:rPr lang="zh-CN" altLang="zh-CN" sz="3200" b="1" dirty="0">
                <a:solidFill>
                  <a:srgbClr val="FF0000"/>
                </a:solidFill>
              </a:rPr>
              <a:t>你会用“你的视角”表述吗？</a:t>
            </a:r>
          </a:p>
          <a:p>
            <a:pPr algn="ctr"/>
            <a:r>
              <a:rPr lang="en-US" altLang="zh-CN" sz="3200" b="1" dirty="0">
                <a:solidFill>
                  <a:srgbClr val="22477D"/>
                </a:solidFill>
              </a:rPr>
              <a:t>“</a:t>
            </a:r>
            <a:r>
              <a:rPr lang="zh-CN" altLang="zh-CN" sz="3200" b="1" dirty="0">
                <a:solidFill>
                  <a:srgbClr val="22477D"/>
                </a:solidFill>
              </a:rPr>
              <a:t>有趣的视角</a:t>
            </a:r>
            <a:r>
              <a:rPr lang="en-US" altLang="zh-CN" sz="3200" b="1" dirty="0">
                <a:solidFill>
                  <a:srgbClr val="22477D"/>
                </a:solidFill>
              </a:rPr>
              <a:t>”</a:t>
            </a:r>
            <a:r>
              <a:rPr lang="zh-CN" altLang="zh-CN" sz="3200" b="1" dirty="0">
                <a:solidFill>
                  <a:srgbClr val="22477D"/>
                </a:solidFill>
              </a:rPr>
              <a:t>专题</a:t>
            </a:r>
            <a:r>
              <a:rPr lang="en-US" altLang="zh-CN" sz="3200" b="1" dirty="0">
                <a:solidFill>
                  <a:srgbClr val="22477D"/>
                </a:solidFill>
              </a:rPr>
              <a:t>9</a:t>
            </a:r>
            <a:r>
              <a:rPr lang="zh-CN" altLang="zh-CN" sz="3200" b="1" dirty="0">
                <a:solidFill>
                  <a:srgbClr val="22477D"/>
                </a:solidFill>
              </a:rPr>
              <a:t>：</a:t>
            </a:r>
            <a:r>
              <a:rPr lang="zh-CN" altLang="zh-CN" sz="3200" b="1" dirty="0">
                <a:solidFill>
                  <a:srgbClr val="FF0000"/>
                </a:solidFill>
              </a:rPr>
              <a:t>视角在习作中的运用（一）</a:t>
            </a:r>
          </a:p>
          <a:p>
            <a:pPr algn="ctr"/>
            <a:r>
              <a:rPr lang="en-US" altLang="zh-CN" sz="3200" b="1" dirty="0">
                <a:solidFill>
                  <a:srgbClr val="22477D"/>
                </a:solidFill>
              </a:rPr>
              <a:t>“</a:t>
            </a:r>
            <a:r>
              <a:rPr lang="zh-CN" altLang="zh-CN" sz="3200" b="1" dirty="0">
                <a:solidFill>
                  <a:srgbClr val="22477D"/>
                </a:solidFill>
              </a:rPr>
              <a:t>有趣的视角</a:t>
            </a:r>
            <a:r>
              <a:rPr lang="en-US" altLang="zh-CN" sz="3200" b="1" dirty="0">
                <a:solidFill>
                  <a:srgbClr val="22477D"/>
                </a:solidFill>
              </a:rPr>
              <a:t>”</a:t>
            </a:r>
            <a:r>
              <a:rPr lang="zh-CN" altLang="zh-CN" sz="3200" b="1" dirty="0">
                <a:solidFill>
                  <a:srgbClr val="22477D"/>
                </a:solidFill>
              </a:rPr>
              <a:t>专题</a:t>
            </a:r>
            <a:r>
              <a:rPr lang="en-US" altLang="zh-CN" sz="3200" b="1" dirty="0">
                <a:solidFill>
                  <a:srgbClr val="22477D"/>
                </a:solidFill>
              </a:rPr>
              <a:t>10</a:t>
            </a:r>
            <a:r>
              <a:rPr lang="zh-CN" altLang="zh-CN" sz="3200" b="1" dirty="0">
                <a:solidFill>
                  <a:srgbClr val="22477D"/>
                </a:solidFill>
              </a:rPr>
              <a:t>：</a:t>
            </a:r>
            <a:r>
              <a:rPr lang="zh-CN" altLang="zh-CN" sz="3200" b="1" dirty="0">
                <a:solidFill>
                  <a:srgbClr val="FF0000"/>
                </a:solidFill>
              </a:rPr>
              <a:t>视角在习作中的运用（二）</a:t>
            </a:r>
          </a:p>
        </p:txBody>
      </p:sp>
    </p:spTree>
    <p:extLst>
      <p:ext uri="{BB962C8B-B14F-4D97-AF65-F5344CB8AC3E}">
        <p14:creationId xmlns:p14="http://schemas.microsoft.com/office/powerpoint/2010/main" val="204791381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Effect transition="in" filter="blinds(horizontal)">
                                      <p:cBhvr>
                                        <p:cTn id="12" dur="500"/>
                                        <p:tgtEl>
                                          <p:spTgt spid="40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9">
                                            <p:txEl>
                                              <p:pRg st="1" end="1"/>
                                            </p:txEl>
                                          </p:spTgt>
                                        </p:tgtEl>
                                        <p:attrNameLst>
                                          <p:attrName>style.visibility</p:attrName>
                                        </p:attrNameLst>
                                      </p:cBhvr>
                                      <p:to>
                                        <p:strVal val="visible"/>
                                      </p:to>
                                    </p:set>
                                    <p:animEffect transition="in" filter="blinds(horizontal)">
                                      <p:cBhvr>
                                        <p:cTn id="17" dur="500"/>
                                        <p:tgtEl>
                                          <p:spTgt spid="409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9">
                                            <p:txEl>
                                              <p:pRg st="2" end="2"/>
                                            </p:txEl>
                                          </p:spTgt>
                                        </p:tgtEl>
                                        <p:attrNameLst>
                                          <p:attrName>style.visibility</p:attrName>
                                        </p:attrNameLst>
                                      </p:cBhvr>
                                      <p:to>
                                        <p:strVal val="visible"/>
                                      </p:to>
                                    </p:set>
                                    <p:animEffect transition="in" filter="blinds(horizontal)">
                                      <p:cBhvr>
                                        <p:cTn id="22" dur="500"/>
                                        <p:tgtEl>
                                          <p:spTgt spid="409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099">
                                            <p:txEl>
                                              <p:pRg st="3" end="3"/>
                                            </p:txEl>
                                          </p:spTgt>
                                        </p:tgtEl>
                                        <p:attrNameLst>
                                          <p:attrName>style.visibility</p:attrName>
                                        </p:attrNameLst>
                                      </p:cBhvr>
                                      <p:to>
                                        <p:strVal val="visible"/>
                                      </p:to>
                                    </p:set>
                                    <p:animEffect transition="in" filter="blinds(horizontal)">
                                      <p:cBhvr>
                                        <p:cTn id="27" dur="500"/>
                                        <p:tgtEl>
                                          <p:spTgt spid="409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099">
                                            <p:txEl>
                                              <p:pRg st="4" end="4"/>
                                            </p:txEl>
                                          </p:spTgt>
                                        </p:tgtEl>
                                        <p:attrNameLst>
                                          <p:attrName>style.visibility</p:attrName>
                                        </p:attrNameLst>
                                      </p:cBhvr>
                                      <p:to>
                                        <p:strVal val="visible"/>
                                      </p:to>
                                    </p:set>
                                    <p:animEffect transition="in" filter="blinds(horizontal)">
                                      <p:cBhvr>
                                        <p:cTn id="32" dur="500"/>
                                        <p:tgtEl>
                                          <p:spTgt spid="409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099">
                                            <p:txEl>
                                              <p:pRg st="5" end="5"/>
                                            </p:txEl>
                                          </p:spTgt>
                                        </p:tgtEl>
                                        <p:attrNameLst>
                                          <p:attrName>style.visibility</p:attrName>
                                        </p:attrNameLst>
                                      </p:cBhvr>
                                      <p:to>
                                        <p:strVal val="visible"/>
                                      </p:to>
                                    </p:set>
                                    <p:animEffect transition="in" filter="blinds(horizontal)">
                                      <p:cBhvr>
                                        <p:cTn id="37" dur="500"/>
                                        <p:tgtEl>
                                          <p:spTgt spid="409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099">
                                            <p:txEl>
                                              <p:pRg st="6" end="6"/>
                                            </p:txEl>
                                          </p:spTgt>
                                        </p:tgtEl>
                                        <p:attrNameLst>
                                          <p:attrName>style.visibility</p:attrName>
                                        </p:attrNameLst>
                                      </p:cBhvr>
                                      <p:to>
                                        <p:strVal val="visible"/>
                                      </p:to>
                                    </p:set>
                                    <p:animEffect transition="in" filter="blinds(horizontal)">
                                      <p:cBhvr>
                                        <p:cTn id="42" dur="500"/>
                                        <p:tgtEl>
                                          <p:spTgt spid="409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099">
                                            <p:txEl>
                                              <p:pRg st="7" end="7"/>
                                            </p:txEl>
                                          </p:spTgt>
                                        </p:tgtEl>
                                        <p:attrNameLst>
                                          <p:attrName>style.visibility</p:attrName>
                                        </p:attrNameLst>
                                      </p:cBhvr>
                                      <p:to>
                                        <p:strVal val="visible"/>
                                      </p:to>
                                    </p:set>
                                    <p:animEffect transition="in" filter="blinds(horizontal)">
                                      <p:cBhvr>
                                        <p:cTn id="47" dur="500"/>
                                        <p:tgtEl>
                                          <p:spTgt spid="409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4099">
                                            <p:txEl>
                                              <p:pRg st="8" end="8"/>
                                            </p:txEl>
                                          </p:spTgt>
                                        </p:tgtEl>
                                        <p:attrNameLst>
                                          <p:attrName>style.visibility</p:attrName>
                                        </p:attrNameLst>
                                      </p:cBhvr>
                                      <p:to>
                                        <p:strVal val="visible"/>
                                      </p:to>
                                    </p:set>
                                    <p:animEffect transition="in" filter="blinds(horizontal)">
                                      <p:cBhvr>
                                        <p:cTn id="52" dur="500"/>
                                        <p:tgtEl>
                                          <p:spTgt spid="4099">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4099">
                                            <p:txEl>
                                              <p:pRg st="9" end="9"/>
                                            </p:txEl>
                                          </p:spTgt>
                                        </p:tgtEl>
                                        <p:attrNameLst>
                                          <p:attrName>style.visibility</p:attrName>
                                        </p:attrNameLst>
                                      </p:cBhvr>
                                      <p:to>
                                        <p:strVal val="visible"/>
                                      </p:to>
                                    </p:set>
                                    <p:animEffect transition="in" filter="blinds(horizontal)">
                                      <p:cBhvr>
                                        <p:cTn id="57" dur="500"/>
                                        <p:tgtEl>
                                          <p:spTgt spid="40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63552" y="2636913"/>
            <a:ext cx="8280920" cy="707886"/>
          </a:xfrm>
          <a:prstGeom prst="rect">
            <a:avLst/>
          </a:prstGeom>
          <a:noFill/>
        </p:spPr>
        <p:txBody>
          <a:bodyPr wrap="square" rtlCol="0">
            <a:spAutoFit/>
          </a:bodyPr>
          <a:lstStyle/>
          <a:p>
            <a:pPr algn="ctr"/>
            <a:r>
              <a:rPr lang="zh-CN" altLang="en-US" sz="4000" b="1" dirty="0">
                <a:effectLst>
                  <a:outerShdw blurRad="38100" dist="38100" dir="2700000" algn="tl">
                    <a:srgbClr val="000000">
                      <a:alpha val="43137"/>
                    </a:srgbClr>
                  </a:outerShdw>
                </a:effectLst>
                <a:latin typeface="幼圆" pitchFamily="49" charset="-122"/>
                <a:ea typeface="幼圆" pitchFamily="49" charset="-122"/>
              </a:rPr>
              <a:t>什么是文章的视角？</a:t>
            </a:r>
            <a:endParaRPr lang="en-US" altLang="zh-CN" sz="4000" b="1" dirty="0">
              <a:effectLst>
                <a:outerShdw blurRad="38100" dist="38100" dir="2700000" algn="tl">
                  <a:srgbClr val="000000">
                    <a:alpha val="43137"/>
                  </a:srgbClr>
                </a:outerShdw>
              </a:effectLst>
              <a:latin typeface="幼圆" pitchFamily="49" charset="-122"/>
              <a:ea typeface="幼圆" pitchFamily="49" charset="-122"/>
            </a:endParaRPr>
          </a:p>
        </p:txBody>
      </p:sp>
    </p:spTree>
    <p:extLst>
      <p:ext uri="{BB962C8B-B14F-4D97-AF65-F5344CB8AC3E}">
        <p14:creationId xmlns:p14="http://schemas.microsoft.com/office/powerpoint/2010/main" val="166033686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E5630D3-EA05-7548-BBEC-E45F38798BF6}"/>
              </a:ext>
            </a:extLst>
          </p:cNvPr>
          <p:cNvPicPr>
            <a:picLocks noChangeAspect="1"/>
          </p:cNvPicPr>
          <p:nvPr/>
        </p:nvPicPr>
        <p:blipFill>
          <a:blip r:embed="rId2"/>
          <a:stretch>
            <a:fillRect/>
          </a:stretch>
        </p:blipFill>
        <p:spPr>
          <a:xfrm>
            <a:off x="983432" y="548680"/>
            <a:ext cx="9793088" cy="5616624"/>
          </a:xfrm>
          <a:prstGeom prst="rect">
            <a:avLst/>
          </a:prstGeom>
        </p:spPr>
      </p:pic>
    </p:spTree>
    <p:extLst>
      <p:ext uri="{BB962C8B-B14F-4D97-AF65-F5344CB8AC3E}">
        <p14:creationId xmlns:p14="http://schemas.microsoft.com/office/powerpoint/2010/main" val="34844110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CCC178A-5B48-DC4D-9E52-7187DBB7CA97}"/>
              </a:ext>
            </a:extLst>
          </p:cNvPr>
          <p:cNvPicPr>
            <a:picLocks noChangeAspect="1"/>
          </p:cNvPicPr>
          <p:nvPr/>
        </p:nvPicPr>
        <p:blipFill>
          <a:blip r:embed="rId2"/>
          <a:stretch>
            <a:fillRect/>
          </a:stretch>
        </p:blipFill>
        <p:spPr>
          <a:xfrm>
            <a:off x="2927648" y="620688"/>
            <a:ext cx="5616624" cy="5616624"/>
          </a:xfrm>
          <a:prstGeom prst="rect">
            <a:avLst/>
          </a:prstGeom>
        </p:spPr>
      </p:pic>
    </p:spTree>
    <p:extLst>
      <p:ext uri="{BB962C8B-B14F-4D97-AF65-F5344CB8AC3E}">
        <p14:creationId xmlns:p14="http://schemas.microsoft.com/office/powerpoint/2010/main" val="30304488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274638"/>
            <a:ext cx="8229600" cy="706090"/>
          </a:xfrm>
        </p:spPr>
        <p:txBody>
          <a:bodyPr/>
          <a:lstStyle/>
          <a:p>
            <a:r>
              <a:rPr lang="zh-CN"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rPr>
              <a:t>问题</a:t>
            </a:r>
          </a:p>
        </p:txBody>
      </p:sp>
      <p:sp>
        <p:nvSpPr>
          <p:cNvPr id="3" name="内容占位符 2"/>
          <p:cNvSpPr>
            <a:spLocks noGrp="1"/>
          </p:cNvSpPr>
          <p:nvPr>
            <p:ph idx="1"/>
          </p:nvPr>
        </p:nvSpPr>
        <p:spPr>
          <a:xfrm>
            <a:off x="1524000" y="2204864"/>
            <a:ext cx="9144000" cy="2016224"/>
          </a:xfrm>
        </p:spPr>
        <p:txBody>
          <a:bodyPr/>
          <a:lstStyle/>
          <a:p>
            <a:r>
              <a:rPr lang="zh-CN" altLang="zh-CN" sz="3600" b="1" dirty="0">
                <a:solidFill>
                  <a:srgbClr val="22477D"/>
                </a:solidFill>
                <a:latin typeface="SimHei" panose="02010609060101010101" pitchFamily="49" charset="-122"/>
                <a:ea typeface="SimHei" panose="02010609060101010101" pitchFamily="49" charset="-122"/>
              </a:rPr>
              <a:t>她这样做，她的身边人是怎么想的呢？</a:t>
            </a:r>
          </a:p>
          <a:p>
            <a:r>
              <a:rPr lang="zh-CN" altLang="zh-CN" sz="3600" b="1" dirty="0">
                <a:solidFill>
                  <a:srgbClr val="22477D"/>
                </a:solidFill>
                <a:latin typeface="SimHei" panose="02010609060101010101" pitchFamily="49" charset="-122"/>
                <a:ea typeface="SimHei" panose="02010609060101010101" pitchFamily="49" charset="-122"/>
              </a:rPr>
              <a:t>她的孩子，她的邻居？</a:t>
            </a:r>
          </a:p>
          <a:p>
            <a:r>
              <a:rPr lang="zh-CN" altLang="zh-CN" sz="3600" b="1" dirty="0">
                <a:solidFill>
                  <a:srgbClr val="22477D"/>
                </a:solidFill>
                <a:latin typeface="SimHei" panose="02010609060101010101" pitchFamily="49" charset="-122"/>
                <a:ea typeface="SimHei" panose="02010609060101010101" pitchFamily="49" charset="-122"/>
              </a:rPr>
              <a:t>她女儿的同学以及家长会怎么想呢？</a:t>
            </a:r>
          </a:p>
          <a:p>
            <a:pPr algn="ct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p:txBody>
      </p:sp>
    </p:spTree>
    <p:extLst>
      <p:ext uri="{BB962C8B-B14F-4D97-AF65-F5344CB8AC3E}">
        <p14:creationId xmlns:p14="http://schemas.microsoft.com/office/powerpoint/2010/main" val="26279024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9416" y="2204864"/>
            <a:ext cx="10729192" cy="2308324"/>
          </a:xfrm>
          <a:prstGeom prst="rect">
            <a:avLst/>
          </a:prstGeom>
          <a:noFill/>
        </p:spPr>
        <p:txBody>
          <a:bodyPr wrap="square" rtlCol="0">
            <a:spAutoFit/>
          </a:bodyPr>
          <a:lstStyle/>
          <a:p>
            <a:pPr algn="ctr"/>
            <a:r>
              <a:rPr lang="zh-CN" altLang="zh-CN" sz="3600" b="1" dirty="0">
                <a:solidFill>
                  <a:srgbClr val="22477D"/>
                </a:solidFill>
                <a:latin typeface="SimHei" panose="02010609060101010101" pitchFamily="49" charset="-122"/>
                <a:ea typeface="SimHei" panose="02010609060101010101" pitchFamily="49" charset="-122"/>
              </a:rPr>
              <a:t>这种以</a:t>
            </a:r>
            <a:r>
              <a:rPr lang="zh-CN" altLang="zh-CN" sz="3600" b="1" dirty="0">
                <a:solidFill>
                  <a:srgbClr val="FF0000"/>
                </a:solidFill>
                <a:latin typeface="SimHei" panose="02010609060101010101" pitchFamily="49" charset="-122"/>
                <a:ea typeface="SimHei" panose="02010609060101010101" pitchFamily="49" charset="-122"/>
              </a:rPr>
              <a:t>“我”</a:t>
            </a:r>
            <a:r>
              <a:rPr lang="zh-CN" altLang="zh-CN" sz="3600" b="1" dirty="0">
                <a:solidFill>
                  <a:srgbClr val="22477D"/>
                </a:solidFill>
                <a:latin typeface="SimHei" panose="02010609060101010101" pitchFamily="49" charset="-122"/>
                <a:ea typeface="SimHei" panose="02010609060101010101" pitchFamily="49" charset="-122"/>
              </a:rPr>
              <a:t>的眼光来讲述事情的角度，就叫</a:t>
            </a:r>
            <a:r>
              <a:rPr lang="zh-CN" altLang="zh-CN" sz="3600" b="1" dirty="0">
                <a:solidFill>
                  <a:srgbClr val="FF0000"/>
                </a:solidFill>
                <a:latin typeface="SimHei" panose="02010609060101010101" pitchFamily="49" charset="-122"/>
                <a:ea typeface="SimHei" panose="02010609060101010101" pitchFamily="49" charset="-122"/>
              </a:rPr>
              <a:t>“有限视角”</a:t>
            </a:r>
            <a:r>
              <a:rPr lang="zh-CN" altLang="zh-CN" sz="3600" b="1" dirty="0">
                <a:solidFill>
                  <a:schemeClr val="accent2"/>
                </a:solidFill>
                <a:latin typeface="SimHei" panose="02010609060101010101" pitchFamily="49" charset="-122"/>
                <a:ea typeface="SimHei" panose="02010609060101010101" pitchFamily="49" charset="-122"/>
              </a:rPr>
              <a:t>。</a:t>
            </a:r>
            <a:r>
              <a:rPr lang="zh-CN" altLang="zh-CN" sz="3600" b="1" dirty="0">
                <a:solidFill>
                  <a:srgbClr val="22477D"/>
                </a:solidFill>
                <a:latin typeface="SimHei" panose="02010609060101010101" pitchFamily="49" charset="-122"/>
                <a:ea typeface="SimHei" panose="02010609060101010101" pitchFamily="49" charset="-122"/>
              </a:rPr>
              <a:t>为什么说是“有限”呢？因为我们只知道故事的一部分。我们来看看我们的书上的课文，有没有这样的？</a:t>
            </a:r>
          </a:p>
        </p:txBody>
      </p:sp>
    </p:spTree>
    <p:extLst>
      <p:ext uri="{BB962C8B-B14F-4D97-AF65-F5344CB8AC3E}">
        <p14:creationId xmlns:p14="http://schemas.microsoft.com/office/powerpoint/2010/main" val="99884663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BA57BD4-4F62-D249-9D76-CFBE4F69658B}"/>
              </a:ext>
            </a:extLst>
          </p:cNvPr>
          <p:cNvPicPr>
            <a:picLocks noChangeAspect="1"/>
          </p:cNvPicPr>
          <p:nvPr/>
        </p:nvPicPr>
        <p:blipFill>
          <a:blip r:embed="rId2"/>
          <a:stretch>
            <a:fillRect/>
          </a:stretch>
        </p:blipFill>
        <p:spPr>
          <a:xfrm>
            <a:off x="911424" y="404664"/>
            <a:ext cx="10369152" cy="5760640"/>
          </a:xfrm>
          <a:prstGeom prst="rect">
            <a:avLst/>
          </a:prstGeom>
        </p:spPr>
      </p:pic>
    </p:spTree>
    <p:extLst>
      <p:ext uri="{BB962C8B-B14F-4D97-AF65-F5344CB8AC3E}">
        <p14:creationId xmlns:p14="http://schemas.microsoft.com/office/powerpoint/2010/main" val="95234806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953282B-729C-5049-99EA-F0E2FC31444B}"/>
              </a:ext>
            </a:extLst>
          </p:cNvPr>
          <p:cNvPicPr>
            <a:picLocks noChangeAspect="1"/>
          </p:cNvPicPr>
          <p:nvPr/>
        </p:nvPicPr>
        <p:blipFill>
          <a:blip r:embed="rId2"/>
          <a:stretch>
            <a:fillRect/>
          </a:stretch>
        </p:blipFill>
        <p:spPr>
          <a:xfrm>
            <a:off x="767408" y="476672"/>
            <a:ext cx="10297144" cy="5544616"/>
          </a:xfrm>
          <a:prstGeom prst="rect">
            <a:avLst/>
          </a:prstGeom>
        </p:spPr>
      </p:pic>
    </p:spTree>
    <p:extLst>
      <p:ext uri="{BB962C8B-B14F-4D97-AF65-F5344CB8AC3E}">
        <p14:creationId xmlns:p14="http://schemas.microsoft.com/office/powerpoint/2010/main" val="19391491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7320136" y="908720"/>
            <a:ext cx="4392488" cy="1446550"/>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这篇文章的文体是</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小说</a:t>
            </a:r>
          </a:p>
        </p:txBody>
      </p:sp>
      <p:pic>
        <p:nvPicPr>
          <p:cNvPr id="3" name="图片 2">
            <a:extLst>
              <a:ext uri="{FF2B5EF4-FFF2-40B4-BE49-F238E27FC236}">
                <a16:creationId xmlns:a16="http://schemas.microsoft.com/office/drawing/2014/main" id="{38AF39A0-A4FC-7B49-89B7-3DE90F507C0D}"/>
              </a:ext>
            </a:extLst>
          </p:cNvPr>
          <p:cNvPicPr>
            <a:picLocks noChangeAspect="1"/>
          </p:cNvPicPr>
          <p:nvPr/>
        </p:nvPicPr>
        <p:blipFill>
          <a:blip r:embed="rId2"/>
          <a:stretch>
            <a:fillRect/>
          </a:stretch>
        </p:blipFill>
        <p:spPr>
          <a:xfrm>
            <a:off x="119336" y="0"/>
            <a:ext cx="6488960" cy="6858000"/>
          </a:xfrm>
          <a:prstGeom prst="rect">
            <a:avLst/>
          </a:prstGeom>
        </p:spPr>
      </p:pic>
      <p:sp>
        <p:nvSpPr>
          <p:cNvPr id="5" name="文本框 4">
            <a:extLst>
              <a:ext uri="{FF2B5EF4-FFF2-40B4-BE49-F238E27FC236}">
                <a16:creationId xmlns:a16="http://schemas.microsoft.com/office/drawing/2014/main" id="{CCD369DA-358E-4741-A4B1-4625E030E3F7}"/>
              </a:ext>
            </a:extLst>
          </p:cNvPr>
          <p:cNvSpPr txBox="1"/>
          <p:nvPr/>
        </p:nvSpPr>
        <p:spPr>
          <a:xfrm>
            <a:off x="7464152" y="2926318"/>
            <a:ext cx="4248472" cy="3046988"/>
          </a:xfrm>
          <a:prstGeom prst="rect">
            <a:avLst/>
          </a:prstGeom>
          <a:noFill/>
        </p:spPr>
        <p:txBody>
          <a:bodyPr wrap="square" rtlCol="0">
            <a:spAutoFit/>
          </a:bodyPr>
          <a:lstStyle/>
          <a:p>
            <a:r>
              <a:rPr kumimoji="1" lang="zh-CN" altLang="en-US" sz="32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    小说这种文体有很多特性，有很多种切入的方式，但是最独特的特征是什么呢？</a:t>
            </a:r>
            <a:endParaRPr kumimoji="1" lang="en-US" altLang="zh-CN" sz="32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a:p>
            <a:r>
              <a:rPr kumimoji="1" lang="zh-CN" altLang="en-US"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“故事情节”</a:t>
            </a:r>
            <a:r>
              <a:rPr kumimoji="1" lang="zh-CN" altLang="en-US" sz="32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与</a:t>
            </a:r>
            <a:r>
              <a:rPr kumimoji="1" lang="zh-CN" altLang="en-US" sz="32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“小说情节”</a:t>
            </a:r>
            <a:r>
              <a:rPr kumimoji="1" lang="zh-CN" altLang="en-US" sz="32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的区别！</a:t>
            </a:r>
            <a:endParaRPr kumimoji="1" lang="zh-CN" altLang="en-US" sz="3200"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35356794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5400" y="1556792"/>
            <a:ext cx="10729192" cy="3416320"/>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zh-CN" altLang="zh-CN" sz="3600" b="1" dirty="0">
                <a:solidFill>
                  <a:srgbClr val="22477D"/>
                </a:solidFill>
                <a:latin typeface="SimHei" panose="02010609060101010101" pitchFamily="49" charset="-122"/>
                <a:ea typeface="SimHei" panose="02010609060101010101" pitchFamily="49" charset="-122"/>
              </a:rPr>
              <a:t>我们可以发现这里有两个“贪财”的国方士兵，但是从头到尾，我们都没有看见“贪财”两个字，即便有，也不是这两个士兵自己说出来的，都是“我”说出来的。这里也只能体现的是“我”的想法，这样也显得很真实。但是我们又发现，</a:t>
            </a:r>
            <a:r>
              <a:rPr lang="zh-CN" altLang="zh-CN" sz="3600" b="1" dirty="0">
                <a:solidFill>
                  <a:srgbClr val="FF0000"/>
                </a:solidFill>
                <a:latin typeface="SimHei" panose="02010609060101010101" pitchFamily="49" charset="-122"/>
                <a:ea typeface="SimHei" panose="02010609060101010101" pitchFamily="49" charset="-122"/>
              </a:rPr>
              <a:t>这样的“我”的叙述有一个缺陷：知道的都是片面的。</a:t>
            </a:r>
          </a:p>
        </p:txBody>
      </p:sp>
    </p:spTree>
    <p:extLst>
      <p:ext uri="{BB962C8B-B14F-4D97-AF65-F5344CB8AC3E}">
        <p14:creationId xmlns:p14="http://schemas.microsoft.com/office/powerpoint/2010/main" val="294215998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62B4701-2262-3841-B917-BDE67326231A}"/>
              </a:ext>
            </a:extLst>
          </p:cNvPr>
          <p:cNvPicPr>
            <a:picLocks noChangeAspect="1"/>
          </p:cNvPicPr>
          <p:nvPr/>
        </p:nvPicPr>
        <p:blipFill>
          <a:blip r:embed="rId2"/>
          <a:stretch>
            <a:fillRect/>
          </a:stretch>
        </p:blipFill>
        <p:spPr>
          <a:xfrm>
            <a:off x="1271464" y="476672"/>
            <a:ext cx="8856984" cy="5688632"/>
          </a:xfrm>
          <a:prstGeom prst="rect">
            <a:avLst/>
          </a:prstGeom>
        </p:spPr>
      </p:pic>
    </p:spTree>
    <p:extLst>
      <p:ext uri="{BB962C8B-B14F-4D97-AF65-F5344CB8AC3E}">
        <p14:creationId xmlns:p14="http://schemas.microsoft.com/office/powerpoint/2010/main" val="95286397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B9ABF44-23FB-C743-8BA8-DE7D630FF297}"/>
              </a:ext>
            </a:extLst>
          </p:cNvPr>
          <p:cNvPicPr>
            <a:picLocks noChangeAspect="1"/>
          </p:cNvPicPr>
          <p:nvPr/>
        </p:nvPicPr>
        <p:blipFill>
          <a:blip r:embed="rId2"/>
          <a:stretch>
            <a:fillRect/>
          </a:stretch>
        </p:blipFill>
        <p:spPr>
          <a:xfrm>
            <a:off x="983432" y="332656"/>
            <a:ext cx="10369152" cy="5760640"/>
          </a:xfrm>
          <a:prstGeom prst="rect">
            <a:avLst/>
          </a:prstGeom>
        </p:spPr>
      </p:pic>
    </p:spTree>
    <p:extLst>
      <p:ext uri="{BB962C8B-B14F-4D97-AF65-F5344CB8AC3E}">
        <p14:creationId xmlns:p14="http://schemas.microsoft.com/office/powerpoint/2010/main" val="312510472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5440" y="2132856"/>
            <a:ext cx="10729192" cy="2308324"/>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zh-CN" altLang="zh-CN" sz="3600" b="1" dirty="0">
                <a:solidFill>
                  <a:srgbClr val="22477D"/>
                </a:solidFill>
                <a:latin typeface="SimHei" panose="02010609060101010101" pitchFamily="49" charset="-122"/>
                <a:ea typeface="SimHei" panose="02010609060101010101" pitchFamily="49" charset="-122"/>
              </a:rPr>
              <a:t>“我”的“有限视角”就是这样，有时候为了事情更清楚，我们需要去补全事情的前因后果。</a:t>
            </a:r>
            <a:r>
              <a:rPr lang="zh-CN" altLang="zh-CN" sz="3600" b="1" dirty="0">
                <a:solidFill>
                  <a:srgbClr val="FF0000"/>
                </a:solidFill>
                <a:latin typeface="SimHei" panose="02010609060101010101" pitchFamily="49" charset="-122"/>
                <a:ea typeface="SimHei" panose="02010609060101010101" pitchFamily="49" charset="-122"/>
              </a:rPr>
              <a:t>今天的作业呢，就试着以其中一个国方士兵的角度再来重新叙述一下我们书上搜身的事情。</a:t>
            </a:r>
          </a:p>
        </p:txBody>
      </p:sp>
    </p:spTree>
    <p:extLst>
      <p:ext uri="{BB962C8B-B14F-4D97-AF65-F5344CB8AC3E}">
        <p14:creationId xmlns:p14="http://schemas.microsoft.com/office/powerpoint/2010/main" val="21270027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5440" y="2636913"/>
            <a:ext cx="10441160" cy="646331"/>
          </a:xfrm>
          <a:prstGeom prst="rect">
            <a:avLst/>
          </a:prstGeom>
          <a:noFill/>
        </p:spPr>
        <p:txBody>
          <a:bodyPr wrap="square" rtlCol="0">
            <a:spAutoFit/>
          </a:bodyPr>
          <a:lstStyle/>
          <a:p>
            <a:pPr algn="ctr"/>
            <a:r>
              <a:rPr lang="zh-CN" altLang="zh-CN" sz="3600" b="1" dirty="0">
                <a:solidFill>
                  <a:srgbClr val="22477D"/>
                </a:solidFill>
                <a:latin typeface="SimHei" panose="02010609060101010101" pitchFamily="49" charset="-122"/>
                <a:ea typeface="SimHei" panose="02010609060101010101" pitchFamily="49" charset="-122"/>
              </a:rPr>
              <a:t>不同的视角都有自己的优势，也有自己的缺陷。 </a:t>
            </a:r>
            <a:endParaRPr lang="en-US" altLang="zh-CN" sz="36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1536921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F4913C7-BAD3-4D4D-A2F2-E01164B6DC89}"/>
              </a:ext>
            </a:extLst>
          </p:cNvPr>
          <p:cNvPicPr>
            <a:picLocks noChangeAspect="1"/>
          </p:cNvPicPr>
          <p:nvPr/>
        </p:nvPicPr>
        <p:blipFill>
          <a:blip r:embed="rId2"/>
          <a:stretch>
            <a:fillRect/>
          </a:stretch>
        </p:blipFill>
        <p:spPr>
          <a:xfrm>
            <a:off x="8384" y="0"/>
            <a:ext cx="4215408" cy="6858000"/>
          </a:xfrm>
          <a:prstGeom prst="rect">
            <a:avLst/>
          </a:prstGeom>
        </p:spPr>
      </p:pic>
      <p:pic>
        <p:nvPicPr>
          <p:cNvPr id="4" name="图片 3">
            <a:extLst>
              <a:ext uri="{FF2B5EF4-FFF2-40B4-BE49-F238E27FC236}">
                <a16:creationId xmlns:a16="http://schemas.microsoft.com/office/drawing/2014/main" id="{F8896E38-954F-BD4A-B383-08E19E88E2D8}"/>
              </a:ext>
            </a:extLst>
          </p:cNvPr>
          <p:cNvPicPr>
            <a:picLocks noChangeAspect="1"/>
          </p:cNvPicPr>
          <p:nvPr/>
        </p:nvPicPr>
        <p:blipFill>
          <a:blip r:embed="rId3"/>
          <a:stretch>
            <a:fillRect/>
          </a:stretch>
        </p:blipFill>
        <p:spPr>
          <a:xfrm>
            <a:off x="4223792" y="0"/>
            <a:ext cx="4032448" cy="6858000"/>
          </a:xfrm>
          <a:prstGeom prst="rect">
            <a:avLst/>
          </a:prstGeom>
        </p:spPr>
      </p:pic>
      <p:pic>
        <p:nvPicPr>
          <p:cNvPr id="5" name="图片 4">
            <a:extLst>
              <a:ext uri="{FF2B5EF4-FFF2-40B4-BE49-F238E27FC236}">
                <a16:creationId xmlns:a16="http://schemas.microsoft.com/office/drawing/2014/main" id="{DC7DF7B0-02AD-5B45-83F0-A4C2327BDA8F}"/>
              </a:ext>
            </a:extLst>
          </p:cNvPr>
          <p:cNvPicPr>
            <a:picLocks noChangeAspect="1"/>
          </p:cNvPicPr>
          <p:nvPr/>
        </p:nvPicPr>
        <p:blipFill>
          <a:blip r:embed="rId4"/>
          <a:stretch>
            <a:fillRect/>
          </a:stretch>
        </p:blipFill>
        <p:spPr>
          <a:xfrm>
            <a:off x="8256240" y="0"/>
            <a:ext cx="4853630" cy="6858000"/>
          </a:xfrm>
          <a:prstGeom prst="rect">
            <a:avLst/>
          </a:prstGeom>
        </p:spPr>
      </p:pic>
    </p:spTree>
    <p:extLst>
      <p:ext uri="{BB962C8B-B14F-4D97-AF65-F5344CB8AC3E}">
        <p14:creationId xmlns:p14="http://schemas.microsoft.com/office/powerpoint/2010/main" val="38461607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5440" y="2636913"/>
            <a:ext cx="10441160" cy="646331"/>
          </a:xfrm>
          <a:prstGeom prst="rect">
            <a:avLst/>
          </a:prstGeom>
          <a:noFill/>
        </p:spPr>
        <p:txBody>
          <a:bodyPr wrap="square" rtlCol="0">
            <a:spAutoFit/>
          </a:bodyPr>
          <a:lstStyle/>
          <a:p>
            <a:pPr algn="ctr"/>
            <a:r>
              <a:rPr lang="zh-CN" altLang="en-US" sz="3600" b="1" dirty="0">
                <a:solidFill>
                  <a:srgbClr val="FF0000"/>
                </a:solidFill>
                <a:latin typeface="SimHei" panose="02010609060101010101" pitchFamily="49" charset="-122"/>
                <a:ea typeface="SimHei" panose="02010609060101010101" pitchFamily="49" charset="-122"/>
              </a:rPr>
              <a:t>有什么区别？</a:t>
            </a:r>
            <a:r>
              <a:rPr lang="zh-CN" altLang="zh-CN" sz="3600" b="1" dirty="0">
                <a:solidFill>
                  <a:srgbClr val="FF0000"/>
                </a:solidFill>
                <a:latin typeface="SimHei" panose="02010609060101010101" pitchFamily="49" charset="-122"/>
                <a:ea typeface="SimHei" panose="02010609060101010101" pitchFamily="49" charset="-122"/>
              </a:rPr>
              <a:t> </a:t>
            </a:r>
            <a:endParaRPr lang="en-US" altLang="zh-CN" sz="36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5065036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1464" y="2204864"/>
            <a:ext cx="9937104" cy="2308324"/>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en-US" altLang="zh-CN" sz="3600" b="1" dirty="0">
                <a:solidFill>
                  <a:srgbClr val="22477D"/>
                </a:solidFill>
                <a:latin typeface="SimHei" panose="02010609060101010101" pitchFamily="49" charset="-122"/>
                <a:ea typeface="SimHei" panose="02010609060101010101" pitchFamily="49" charset="-122"/>
              </a:rPr>
              <a:t>1.</a:t>
            </a:r>
            <a:r>
              <a:rPr lang="zh-CN" altLang="zh-CN" sz="3600" b="1" dirty="0">
                <a:solidFill>
                  <a:srgbClr val="22477D"/>
                </a:solidFill>
                <a:latin typeface="SimHei" panose="02010609060101010101" pitchFamily="49" charset="-122"/>
                <a:ea typeface="SimHei" panose="02010609060101010101" pitchFamily="49" charset="-122"/>
              </a:rPr>
              <a:t>电报的内容不一样。为什么出现了两封不同的情报呢？其实当时有两封这样的电报。为什么会选择不同的电报呢？我们再来仔细读读两封电报。</a:t>
            </a:r>
          </a:p>
        </p:txBody>
      </p:sp>
    </p:spTree>
    <p:extLst>
      <p:ext uri="{BB962C8B-B14F-4D97-AF65-F5344CB8AC3E}">
        <p14:creationId xmlns:p14="http://schemas.microsoft.com/office/powerpoint/2010/main" val="25334209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C4917AD-7CB7-FF41-BFC9-BF86328B1BEE}"/>
              </a:ext>
            </a:extLst>
          </p:cNvPr>
          <p:cNvPicPr>
            <a:picLocks noChangeAspect="1"/>
          </p:cNvPicPr>
          <p:nvPr/>
        </p:nvPicPr>
        <p:blipFill>
          <a:blip r:embed="rId2"/>
          <a:stretch>
            <a:fillRect/>
          </a:stretch>
        </p:blipFill>
        <p:spPr>
          <a:xfrm>
            <a:off x="581" y="1700808"/>
            <a:ext cx="5435600" cy="3024336"/>
          </a:xfrm>
          <a:prstGeom prst="rect">
            <a:avLst/>
          </a:prstGeom>
        </p:spPr>
      </p:pic>
      <p:pic>
        <p:nvPicPr>
          <p:cNvPr id="4" name="图片 3">
            <a:extLst>
              <a:ext uri="{FF2B5EF4-FFF2-40B4-BE49-F238E27FC236}">
                <a16:creationId xmlns:a16="http://schemas.microsoft.com/office/drawing/2014/main" id="{36837BBC-FE46-FB40-888F-1167E9758F4D}"/>
              </a:ext>
            </a:extLst>
          </p:cNvPr>
          <p:cNvPicPr/>
          <p:nvPr/>
        </p:nvPicPr>
        <p:blipFill>
          <a:blip r:embed="rId3"/>
          <a:stretch>
            <a:fillRect/>
          </a:stretch>
        </p:blipFill>
        <p:spPr>
          <a:xfrm>
            <a:off x="5436181" y="1916832"/>
            <a:ext cx="6578391" cy="2808312"/>
          </a:xfrm>
          <a:prstGeom prst="rect">
            <a:avLst/>
          </a:prstGeom>
        </p:spPr>
      </p:pic>
    </p:spTree>
    <p:extLst>
      <p:ext uri="{BB962C8B-B14F-4D97-AF65-F5344CB8AC3E}">
        <p14:creationId xmlns:p14="http://schemas.microsoft.com/office/powerpoint/2010/main" val="36463778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1464" y="1988840"/>
            <a:ext cx="9937104" cy="2308324"/>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en-US" altLang="zh-CN" sz="3600" b="1" dirty="0">
                <a:solidFill>
                  <a:srgbClr val="22477D"/>
                </a:solidFill>
                <a:latin typeface="SimHei" panose="02010609060101010101" pitchFamily="49" charset="-122"/>
                <a:ea typeface="SimHei" panose="02010609060101010101" pitchFamily="49" charset="-122"/>
              </a:rPr>
              <a:t>2.</a:t>
            </a:r>
            <a:r>
              <a:rPr lang="zh-CN" altLang="zh-CN" sz="3600" b="1" dirty="0">
                <a:solidFill>
                  <a:srgbClr val="22477D"/>
                </a:solidFill>
                <a:latin typeface="SimHei" panose="02010609060101010101" pitchFamily="49" charset="-122"/>
                <a:ea typeface="SimHei" panose="02010609060101010101" pitchFamily="49" charset="-122"/>
              </a:rPr>
              <a:t>文章中有些语言两边有不同，即便是毛泽东主席的话语都有差别。其实，这也是正常的，面对这样的情况，人物的语言一定有不少的，因为需要根据不同的写作目的，选择不同的话语。</a:t>
            </a:r>
          </a:p>
        </p:txBody>
      </p:sp>
    </p:spTree>
    <p:extLst>
      <p:ext uri="{BB962C8B-B14F-4D97-AF65-F5344CB8AC3E}">
        <p14:creationId xmlns:p14="http://schemas.microsoft.com/office/powerpoint/2010/main" val="140352844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695400" y="1268760"/>
            <a:ext cx="10945216" cy="3908762"/>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“故事情节”</a:t>
            </a:r>
            <a:r>
              <a:rPr lang="zh-CN" altLang="en-US" sz="44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与</a:t>
            </a:r>
            <a:r>
              <a:rPr lang="zh-CN" altLang="en-US" sz="44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rPr>
              <a:t>“小说情节”</a:t>
            </a:r>
            <a:endParaRPr lang="en-US" altLang="zh-CN" sz="44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a:p>
            <a:pPr algn="ctr"/>
            <a:endParaRPr lang="en-US" altLang="zh-CN" sz="4400" b="1" dirty="0">
              <a:solidFill>
                <a:srgbClr val="FF0000"/>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a:p>
            <a:pPr algn="ctr"/>
            <a:r>
              <a:rPr lang="zh-CN" altLang="zh-CN" sz="3200" b="1" dirty="0">
                <a:solidFill>
                  <a:srgbClr val="FF0000"/>
                </a:solidFill>
                <a:latin typeface="SimHei" panose="02010609060101010101" pitchFamily="49" charset="-122"/>
                <a:ea typeface="SimHei" panose="02010609060101010101" pitchFamily="49" charset="-122"/>
              </a:rPr>
              <a:t>“故事情节”</a:t>
            </a:r>
            <a:r>
              <a:rPr lang="zh-CN" altLang="zh-CN" sz="3200" b="1" dirty="0">
                <a:latin typeface="SimHei" panose="02010609060101010101" pitchFamily="49" charset="-122"/>
                <a:ea typeface="SimHei" panose="02010609060101010101" pitchFamily="49" charset="-122"/>
              </a:rPr>
              <a:t>关键是按事件发展的线性顺序，从头到尾的讲一个故事。</a:t>
            </a:r>
            <a:endParaRPr lang="en-US" altLang="zh-CN" sz="3200" b="1" dirty="0">
              <a:latin typeface="SimHei" panose="02010609060101010101" pitchFamily="49" charset="-122"/>
              <a:ea typeface="SimHei" panose="02010609060101010101" pitchFamily="49" charset="-122"/>
            </a:endParaRPr>
          </a:p>
          <a:p>
            <a:pPr algn="ctr"/>
            <a:endParaRPr lang="en-US" altLang="zh-CN" sz="3200" b="1" dirty="0">
              <a:latin typeface="SimHei" panose="02010609060101010101" pitchFamily="49" charset="-122"/>
              <a:ea typeface="SimHei" panose="02010609060101010101" pitchFamily="49" charset="-122"/>
            </a:endParaRPr>
          </a:p>
          <a:p>
            <a:pPr algn="ctr"/>
            <a:r>
              <a:rPr lang="en-US" altLang="zh-CN" sz="3200" b="1" dirty="0">
                <a:solidFill>
                  <a:srgbClr val="FF0000"/>
                </a:solidFill>
                <a:latin typeface="SimHei" panose="02010609060101010101" pitchFamily="49" charset="-122"/>
                <a:ea typeface="SimHei" panose="02010609060101010101" pitchFamily="49" charset="-122"/>
              </a:rPr>
              <a:t>“</a:t>
            </a:r>
            <a:r>
              <a:rPr lang="zh-CN" altLang="zh-CN" sz="3200" b="1" dirty="0">
                <a:solidFill>
                  <a:srgbClr val="FF0000"/>
                </a:solidFill>
                <a:latin typeface="SimHei" panose="02010609060101010101" pitchFamily="49" charset="-122"/>
                <a:ea typeface="SimHei" panose="02010609060101010101" pitchFamily="49" charset="-122"/>
              </a:rPr>
              <a:t>小说情节</a:t>
            </a:r>
            <a:r>
              <a:rPr lang="en-US" altLang="zh-CN" sz="3200" b="1" dirty="0">
                <a:solidFill>
                  <a:srgbClr val="FF0000"/>
                </a:solidFill>
                <a:latin typeface="SimHei" panose="02010609060101010101" pitchFamily="49" charset="-122"/>
                <a:ea typeface="SimHei" panose="02010609060101010101" pitchFamily="49" charset="-122"/>
              </a:rPr>
              <a:t>”</a:t>
            </a:r>
            <a:r>
              <a:rPr lang="zh-CN" altLang="zh-CN" sz="3200" b="1" dirty="0">
                <a:latin typeface="SimHei" panose="02010609060101010101" pitchFamily="49" charset="-122"/>
                <a:ea typeface="SimHei" panose="02010609060101010101" pitchFamily="49" charset="-122"/>
              </a:rPr>
              <a:t>简单说是作者按照他的想法形成的先后顺序安排形成的情节。</a:t>
            </a:r>
            <a:endParaRPr lang="zh-CN" altLang="en-US" sz="3200" b="1" dirty="0">
              <a:solidFill>
                <a:srgbClr val="22477D"/>
              </a:solidFill>
              <a:effectLst>
                <a:outerShdw blurRad="38100" dist="38100" dir="2700000" algn="tl">
                  <a:srgbClr val="000000">
                    <a:alpha val="43137"/>
                  </a:srgbClr>
                </a:outerShdw>
              </a:effectLst>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53311300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1464" y="1988840"/>
            <a:ext cx="9937104" cy="2308324"/>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en-US" altLang="zh-CN" sz="3600" b="1" dirty="0">
                <a:solidFill>
                  <a:srgbClr val="22477D"/>
                </a:solidFill>
                <a:latin typeface="SimHei" panose="02010609060101010101" pitchFamily="49" charset="-122"/>
                <a:ea typeface="SimHei" panose="02010609060101010101" pitchFamily="49" charset="-122"/>
              </a:rPr>
              <a:t>3.</a:t>
            </a:r>
            <a:r>
              <a:rPr lang="zh-CN" altLang="zh-CN" sz="3600" b="1" dirty="0">
                <a:solidFill>
                  <a:srgbClr val="22477D"/>
                </a:solidFill>
                <a:latin typeface="SimHei" panose="02010609060101010101" pitchFamily="49" charset="-122"/>
                <a:ea typeface="SimHei" panose="02010609060101010101" pitchFamily="49" charset="-122"/>
              </a:rPr>
              <a:t>最大的区别可能是这个了，书上的文章中有</a:t>
            </a:r>
            <a:r>
              <a:rPr lang="zh-CN" altLang="zh-CN" sz="3600" b="1" dirty="0">
                <a:solidFill>
                  <a:srgbClr val="FF0000"/>
                </a:solidFill>
                <a:latin typeface="SimHei" panose="02010609060101010101" pitchFamily="49" charset="-122"/>
                <a:ea typeface="SimHei" panose="02010609060101010101" pitchFamily="49" charset="-122"/>
              </a:rPr>
              <a:t>“一”“二”</a:t>
            </a:r>
            <a:r>
              <a:rPr lang="zh-CN" altLang="zh-CN" sz="3600" b="1" dirty="0">
                <a:solidFill>
                  <a:srgbClr val="22477D"/>
                </a:solidFill>
                <a:latin typeface="SimHei" panose="02010609060101010101" pitchFamily="49" charset="-122"/>
                <a:ea typeface="SimHei" panose="02010609060101010101" pitchFamily="49" charset="-122"/>
              </a:rPr>
              <a:t>的标识，但是我念的文章却没有，为什么呢？或许就是为什么两篇同为《青山处处埋忠骨》的文章有差异的原因所在了。</a:t>
            </a:r>
          </a:p>
        </p:txBody>
      </p:sp>
    </p:spTree>
    <p:extLst>
      <p:ext uri="{BB962C8B-B14F-4D97-AF65-F5344CB8AC3E}">
        <p14:creationId xmlns:p14="http://schemas.microsoft.com/office/powerpoint/2010/main" val="30716447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456" y="1484784"/>
            <a:ext cx="9937104" cy="3416320"/>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zh-CN" altLang="zh-CN" sz="3600" b="1" dirty="0">
                <a:solidFill>
                  <a:srgbClr val="22477D"/>
                </a:solidFill>
                <a:latin typeface="SimHei" panose="02010609060101010101" pitchFamily="49" charset="-122"/>
                <a:ea typeface="SimHei" panose="02010609060101010101" pitchFamily="49" charset="-122"/>
              </a:rPr>
              <a:t>“一”的部分，孩子们，你有没有发现，称呼人物是什么？直呼大名叫</a:t>
            </a:r>
            <a:r>
              <a:rPr lang="zh-CN" altLang="zh-CN" sz="3600" b="1" dirty="0">
                <a:solidFill>
                  <a:srgbClr val="FF0000"/>
                </a:solidFill>
                <a:latin typeface="SimHei" panose="02010609060101010101" pitchFamily="49" charset="-122"/>
                <a:ea typeface="SimHei" panose="02010609060101010101" pitchFamily="49" charset="-122"/>
              </a:rPr>
              <a:t>“毛泽东”</a:t>
            </a:r>
            <a:r>
              <a:rPr lang="zh-CN" altLang="zh-CN" sz="3600" b="1" dirty="0">
                <a:solidFill>
                  <a:srgbClr val="22477D"/>
                </a:solidFill>
                <a:latin typeface="SimHei" panose="02010609060101010101" pitchFamily="49" charset="-122"/>
                <a:ea typeface="SimHei" panose="02010609060101010101" pitchFamily="49" charset="-122"/>
              </a:rPr>
              <a:t>，为什么如此呢？其实这个时候是将他当成一位普通人，一位父亲来写的：他想的，他说的，都是作为父亲的身份，想的是与儿子相处的时光，心里难受的是作为失去爱子的父亲的心情体现。</a:t>
            </a:r>
          </a:p>
        </p:txBody>
      </p:sp>
    </p:spTree>
    <p:extLst>
      <p:ext uri="{BB962C8B-B14F-4D97-AF65-F5344CB8AC3E}">
        <p14:creationId xmlns:p14="http://schemas.microsoft.com/office/powerpoint/2010/main" val="4026402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71464" y="692696"/>
            <a:ext cx="9937104" cy="5078313"/>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zh-CN" altLang="zh-CN" sz="3600" b="1" dirty="0">
                <a:solidFill>
                  <a:srgbClr val="22477D"/>
                </a:solidFill>
                <a:latin typeface="SimHei" panose="02010609060101010101" pitchFamily="49" charset="-122"/>
                <a:ea typeface="SimHei" panose="02010609060101010101" pitchFamily="49" charset="-122"/>
              </a:rPr>
              <a:t>“二”的部分，孩子们，我们可以发现，这个时候称呼发生了改变，称呼他为“主席”，以他的身份来称呼他，这个时候将他作为国家领导人来写。这个时候我们发现人物的语言以及做的决定都是国家领导人——“主席”的角度：“哪个战士的血肉之躯不是父母所生，不能因为我是国家主席，就要搞特殊。不是有千千万万志愿军烈士安葬在朝鲜吗</a:t>
            </a:r>
            <a:r>
              <a:rPr lang="en-US" altLang="zh-CN" sz="3600" b="1" dirty="0">
                <a:solidFill>
                  <a:srgbClr val="22477D"/>
                </a:solidFill>
                <a:latin typeface="SimHei" panose="02010609060101010101" pitchFamily="49" charset="-122"/>
                <a:ea typeface="SimHei" panose="02010609060101010101" pitchFamily="49" charset="-122"/>
              </a:rPr>
              <a:t>?</a:t>
            </a:r>
            <a:r>
              <a:rPr lang="zh-CN" altLang="zh-CN" sz="3600" b="1" dirty="0">
                <a:solidFill>
                  <a:srgbClr val="22477D"/>
                </a:solidFill>
                <a:latin typeface="SimHei" panose="02010609060101010101" pitchFamily="49" charset="-122"/>
                <a:ea typeface="SimHei" panose="02010609060101010101" pitchFamily="49" charset="-122"/>
              </a:rPr>
              <a:t>岸英是我的儿子，也是朝鲜人民的儿子，就尊重朝鲜人民的意愿吧”。</a:t>
            </a:r>
          </a:p>
        </p:txBody>
      </p:sp>
    </p:spTree>
    <p:extLst>
      <p:ext uri="{BB962C8B-B14F-4D97-AF65-F5344CB8AC3E}">
        <p14:creationId xmlns:p14="http://schemas.microsoft.com/office/powerpoint/2010/main" val="314412489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27448" y="2060848"/>
            <a:ext cx="9937104" cy="2308324"/>
          </a:xfrm>
          <a:prstGeom prst="rect">
            <a:avLst/>
          </a:prstGeom>
          <a:noFill/>
        </p:spPr>
        <p:txBody>
          <a:bodyPr wrap="square" rtlCol="0">
            <a:spAutoFit/>
          </a:bodyPr>
          <a:lstStyle/>
          <a:p>
            <a:r>
              <a:rPr lang="zh-CN" altLang="en-US" sz="3600" b="1" dirty="0">
                <a:solidFill>
                  <a:schemeClr val="accent2"/>
                </a:solidFill>
                <a:latin typeface="SimHei" panose="02010609060101010101" pitchFamily="49" charset="-122"/>
                <a:ea typeface="SimHei" panose="02010609060101010101" pitchFamily="49" charset="-122"/>
              </a:rPr>
              <a:t>    </a:t>
            </a:r>
            <a:r>
              <a:rPr lang="zh-CN" altLang="zh-CN" sz="3600" b="1" dirty="0">
                <a:solidFill>
                  <a:srgbClr val="22477D"/>
                </a:solidFill>
                <a:latin typeface="SimHei" panose="02010609060101010101" pitchFamily="49" charset="-122"/>
                <a:ea typeface="SimHei" panose="02010609060101010101" pitchFamily="49" charset="-122"/>
              </a:rPr>
              <a:t>这篇文章的作者就是这样利用</a:t>
            </a:r>
            <a:r>
              <a:rPr lang="zh-CN" altLang="zh-CN" sz="3600" b="1" dirty="0">
                <a:solidFill>
                  <a:srgbClr val="FF0000"/>
                </a:solidFill>
                <a:latin typeface="SimHei" panose="02010609060101010101" pitchFamily="49" charset="-122"/>
                <a:ea typeface="SimHei" panose="02010609060101010101" pitchFamily="49" charset="-122"/>
              </a:rPr>
              <a:t>“视角的变化”</a:t>
            </a:r>
            <a:r>
              <a:rPr lang="zh-CN" altLang="zh-CN" sz="3600" b="1" dirty="0">
                <a:solidFill>
                  <a:srgbClr val="22477D"/>
                </a:solidFill>
                <a:latin typeface="SimHei" panose="02010609060101010101" pitchFamily="49" charset="-122"/>
                <a:ea typeface="SimHei" panose="02010609060101010101" pitchFamily="49" charset="-122"/>
              </a:rPr>
              <a:t>将这种矛盾心情给刻画出来了。现在我们知道了为什么作家会用不同视角来讲述事情了吧？或许只有这样不同的视角，才可以走进人物的内心。</a:t>
            </a:r>
          </a:p>
        </p:txBody>
      </p:sp>
    </p:spTree>
    <p:extLst>
      <p:ext uri="{BB962C8B-B14F-4D97-AF65-F5344CB8AC3E}">
        <p14:creationId xmlns:p14="http://schemas.microsoft.com/office/powerpoint/2010/main" val="374080947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99B431F-7AAF-694E-9B05-1DCC577BC096}"/>
              </a:ext>
            </a:extLst>
          </p:cNvPr>
          <p:cNvPicPr/>
          <p:nvPr/>
        </p:nvPicPr>
        <p:blipFill>
          <a:blip r:embed="rId2"/>
          <a:stretch>
            <a:fillRect/>
          </a:stretch>
        </p:blipFill>
        <p:spPr>
          <a:xfrm>
            <a:off x="407368" y="332656"/>
            <a:ext cx="11424592" cy="5904655"/>
          </a:xfrm>
          <a:prstGeom prst="rect">
            <a:avLst/>
          </a:prstGeom>
        </p:spPr>
      </p:pic>
    </p:spTree>
    <p:extLst>
      <p:ext uri="{BB962C8B-B14F-4D97-AF65-F5344CB8AC3E}">
        <p14:creationId xmlns:p14="http://schemas.microsoft.com/office/powerpoint/2010/main" val="177982538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75920" y="1595699"/>
            <a:ext cx="6552728" cy="2862322"/>
          </a:xfrm>
          <a:prstGeom prst="rect">
            <a:avLst/>
          </a:prstGeom>
          <a:noFill/>
        </p:spPr>
        <p:txBody>
          <a:bodyPr wrap="square" rtlCol="0">
            <a:spAutoFit/>
          </a:bodyPr>
          <a:lstStyle/>
          <a:p>
            <a:r>
              <a:rPr lang="zh-CN" altLang="zh-CN" sz="3600" b="1" dirty="0">
                <a:solidFill>
                  <a:srgbClr val="FF0000"/>
                </a:solidFill>
                <a:latin typeface="SimHei" panose="02010609060101010101" pitchFamily="49" charset="-122"/>
                <a:ea typeface="SimHei" panose="02010609060101010101" pitchFamily="49" charset="-122"/>
              </a:rPr>
              <a:t>他是士兵</a:t>
            </a:r>
            <a:r>
              <a:rPr lang="zh-CN" altLang="zh-CN" sz="3600" b="1" dirty="0">
                <a:solidFill>
                  <a:srgbClr val="22477D"/>
                </a:solidFill>
                <a:latin typeface="SimHei" panose="02010609060101010101" pitchFamily="49" charset="-122"/>
                <a:ea typeface="SimHei" panose="02010609060101010101" pitchFamily="49" charset="-122"/>
              </a:rPr>
              <a:t>，他看见了什么？听见了什么？他该如何做？</a:t>
            </a:r>
          </a:p>
          <a:p>
            <a:r>
              <a:rPr lang="zh-CN" altLang="zh-CN" sz="3600" b="1" dirty="0">
                <a:solidFill>
                  <a:srgbClr val="FF0000"/>
                </a:solidFill>
                <a:latin typeface="SimHei" panose="02010609060101010101" pitchFamily="49" charset="-122"/>
                <a:ea typeface="SimHei" panose="02010609060101010101" pitchFamily="49" charset="-122"/>
              </a:rPr>
              <a:t>他也是父亲</a:t>
            </a:r>
            <a:r>
              <a:rPr lang="zh-CN" altLang="zh-CN" sz="3600" b="1" dirty="0">
                <a:solidFill>
                  <a:schemeClr val="accent2"/>
                </a:solidFill>
                <a:latin typeface="SimHei" panose="02010609060101010101" pitchFamily="49" charset="-122"/>
                <a:ea typeface="SimHei" panose="02010609060101010101" pitchFamily="49" charset="-122"/>
              </a:rPr>
              <a:t>，</a:t>
            </a:r>
            <a:r>
              <a:rPr lang="zh-CN" altLang="zh-CN" sz="3600" b="1" dirty="0">
                <a:solidFill>
                  <a:srgbClr val="22477D"/>
                </a:solidFill>
                <a:latin typeface="SimHei" panose="02010609060101010101" pitchFamily="49" charset="-122"/>
                <a:ea typeface="SimHei" panose="02010609060101010101" pitchFamily="49" charset="-122"/>
              </a:rPr>
              <a:t>他心里在想什么？他有没有想起自己的亲人？他又该如何？</a:t>
            </a:r>
          </a:p>
        </p:txBody>
      </p:sp>
      <p:pic>
        <p:nvPicPr>
          <p:cNvPr id="4" name="图片 3">
            <a:extLst>
              <a:ext uri="{FF2B5EF4-FFF2-40B4-BE49-F238E27FC236}">
                <a16:creationId xmlns:a16="http://schemas.microsoft.com/office/drawing/2014/main" id="{043D4DA6-D229-7040-A81A-551BE25BDA0F}"/>
              </a:ext>
            </a:extLst>
          </p:cNvPr>
          <p:cNvPicPr/>
          <p:nvPr/>
        </p:nvPicPr>
        <p:blipFill>
          <a:blip r:embed="rId2"/>
          <a:stretch>
            <a:fillRect/>
          </a:stretch>
        </p:blipFill>
        <p:spPr>
          <a:xfrm>
            <a:off x="105420" y="1053598"/>
            <a:ext cx="5270500" cy="3946525"/>
          </a:xfrm>
          <a:prstGeom prst="rect">
            <a:avLst/>
          </a:prstGeom>
        </p:spPr>
      </p:pic>
    </p:spTree>
    <p:extLst>
      <p:ext uri="{BB962C8B-B14F-4D97-AF65-F5344CB8AC3E}">
        <p14:creationId xmlns:p14="http://schemas.microsoft.com/office/powerpoint/2010/main" val="3717495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456" y="2780928"/>
            <a:ext cx="9937104" cy="1200329"/>
          </a:xfrm>
          <a:prstGeom prst="rect">
            <a:avLst/>
          </a:prstGeom>
          <a:noFill/>
        </p:spPr>
        <p:txBody>
          <a:bodyPr wrap="square" rtlCol="0">
            <a:spAutoFit/>
          </a:bodyPr>
          <a:lstStyle/>
          <a:p>
            <a:pPr algn="ctr"/>
            <a:r>
              <a:rPr lang="zh-CN" altLang="zh-CN" sz="3600" b="1" dirty="0">
                <a:solidFill>
                  <a:srgbClr val="FF0000"/>
                </a:solidFill>
                <a:latin typeface="SimHei" panose="02010609060101010101" pitchFamily="49" charset="-122"/>
                <a:ea typeface="SimHei" panose="02010609060101010101" pitchFamily="49" charset="-122"/>
              </a:rPr>
              <a:t>今天的作业就是试着自命题，以第一人称，从美国士兵的角度来描述这幅图画</a:t>
            </a:r>
            <a:r>
              <a:rPr lang="zh-CN" altLang="zh-CN" dirty="0"/>
              <a:t>。</a:t>
            </a:r>
          </a:p>
        </p:txBody>
      </p:sp>
    </p:spTree>
    <p:extLst>
      <p:ext uri="{BB962C8B-B14F-4D97-AF65-F5344CB8AC3E}">
        <p14:creationId xmlns:p14="http://schemas.microsoft.com/office/powerpoint/2010/main" val="39097153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FC6C6AC-7497-DA44-AE55-396BAE99FBD0}"/>
              </a:ext>
            </a:extLst>
          </p:cNvPr>
          <p:cNvPicPr>
            <a:picLocks noChangeAspect="1"/>
          </p:cNvPicPr>
          <p:nvPr/>
        </p:nvPicPr>
        <p:blipFill>
          <a:blip r:embed="rId2"/>
          <a:stretch>
            <a:fillRect/>
          </a:stretch>
        </p:blipFill>
        <p:spPr>
          <a:xfrm>
            <a:off x="1127448" y="6531"/>
            <a:ext cx="5143500" cy="6858000"/>
          </a:xfrm>
          <a:prstGeom prst="rect">
            <a:avLst/>
          </a:prstGeom>
        </p:spPr>
      </p:pic>
      <p:pic>
        <p:nvPicPr>
          <p:cNvPr id="3" name="图片 2">
            <a:extLst>
              <a:ext uri="{FF2B5EF4-FFF2-40B4-BE49-F238E27FC236}">
                <a16:creationId xmlns:a16="http://schemas.microsoft.com/office/drawing/2014/main" id="{4759DB05-5416-314F-9B5A-A9F2448170ED}"/>
              </a:ext>
            </a:extLst>
          </p:cNvPr>
          <p:cNvPicPr>
            <a:picLocks noChangeAspect="1"/>
          </p:cNvPicPr>
          <p:nvPr/>
        </p:nvPicPr>
        <p:blipFill>
          <a:blip r:embed="rId3"/>
          <a:stretch>
            <a:fillRect/>
          </a:stretch>
        </p:blipFill>
        <p:spPr>
          <a:xfrm>
            <a:off x="6270948" y="19593"/>
            <a:ext cx="5143500" cy="6858000"/>
          </a:xfrm>
          <a:prstGeom prst="rect">
            <a:avLst/>
          </a:prstGeom>
        </p:spPr>
      </p:pic>
    </p:spTree>
    <p:extLst>
      <p:ext uri="{BB962C8B-B14F-4D97-AF65-F5344CB8AC3E}">
        <p14:creationId xmlns:p14="http://schemas.microsoft.com/office/powerpoint/2010/main" val="143920097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9F421C9-0502-3141-92FB-F23E132A60DD}"/>
              </a:ext>
            </a:extLst>
          </p:cNvPr>
          <p:cNvPicPr>
            <a:picLocks noChangeAspect="1"/>
          </p:cNvPicPr>
          <p:nvPr/>
        </p:nvPicPr>
        <p:blipFill>
          <a:blip r:embed="rId2"/>
          <a:stretch>
            <a:fillRect/>
          </a:stretch>
        </p:blipFill>
        <p:spPr>
          <a:xfrm>
            <a:off x="1127448" y="0"/>
            <a:ext cx="5143500" cy="6858000"/>
          </a:xfrm>
          <a:prstGeom prst="rect">
            <a:avLst/>
          </a:prstGeom>
        </p:spPr>
      </p:pic>
      <p:pic>
        <p:nvPicPr>
          <p:cNvPr id="3" name="图片 2">
            <a:extLst>
              <a:ext uri="{FF2B5EF4-FFF2-40B4-BE49-F238E27FC236}">
                <a16:creationId xmlns:a16="http://schemas.microsoft.com/office/drawing/2014/main" id="{25615E52-0919-A04C-8240-3CFD6AB9797A}"/>
              </a:ext>
            </a:extLst>
          </p:cNvPr>
          <p:cNvPicPr>
            <a:picLocks noChangeAspect="1"/>
          </p:cNvPicPr>
          <p:nvPr/>
        </p:nvPicPr>
        <p:blipFill>
          <a:blip r:embed="rId3"/>
          <a:stretch>
            <a:fillRect/>
          </a:stretch>
        </p:blipFill>
        <p:spPr>
          <a:xfrm>
            <a:off x="6270948" y="0"/>
            <a:ext cx="5143500" cy="6858000"/>
          </a:xfrm>
          <a:prstGeom prst="rect">
            <a:avLst/>
          </a:prstGeom>
        </p:spPr>
      </p:pic>
    </p:spTree>
    <p:extLst>
      <p:ext uri="{BB962C8B-B14F-4D97-AF65-F5344CB8AC3E}">
        <p14:creationId xmlns:p14="http://schemas.microsoft.com/office/powerpoint/2010/main" val="8107665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“正常设计”还是“创新设计”？</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86730557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B1B728A8-EC0D-EA43-85EA-D0049B400450}"/>
              </a:ext>
            </a:extLst>
          </p:cNvPr>
          <p:cNvSpPr txBox="1"/>
          <p:nvPr/>
        </p:nvSpPr>
        <p:spPr>
          <a:xfrm>
            <a:off x="5735960" y="476672"/>
            <a:ext cx="6120680" cy="769441"/>
          </a:xfrm>
          <a:prstGeom prst="rect">
            <a:avLst/>
          </a:prstGeom>
          <a:noFill/>
        </p:spPr>
        <p:txBody>
          <a:bodyPr wrap="square" rtlCol="0">
            <a:spAutoFit/>
          </a:bodyPr>
          <a:lstStyle/>
          <a:p>
            <a:pPr algn="ct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桥</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与</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在柏林</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B893813C-9606-E84F-B2DA-3AC872F26236}"/>
              </a:ext>
            </a:extLst>
          </p:cNvPr>
          <p:cNvSpPr txBox="1"/>
          <p:nvPr/>
        </p:nvSpPr>
        <p:spPr>
          <a:xfrm>
            <a:off x="5768875" y="1844824"/>
            <a:ext cx="5976664" cy="4524315"/>
          </a:xfrm>
          <a:prstGeom prst="rect">
            <a:avLst/>
          </a:prstGeom>
          <a:noFill/>
        </p:spPr>
        <p:txBody>
          <a:bodyPr wrap="square" rtlCol="0">
            <a:spAutoFit/>
          </a:bodyPr>
          <a:lstStyle/>
          <a:p>
            <a:r>
              <a:rPr lang="zh-CN" altLang="zh-CN" sz="3200" b="1" dirty="0">
                <a:solidFill>
                  <a:srgbClr val="FF0000"/>
                </a:solidFill>
                <a:latin typeface="Heiti SC Medium" pitchFamily="2" charset="-128"/>
                <a:ea typeface="Heiti SC Medium" pitchFamily="2" charset="-128"/>
              </a:rPr>
              <a:t>《桥》</a:t>
            </a:r>
            <a:r>
              <a:rPr lang="zh-CN" altLang="zh-CN" sz="3200" b="1" dirty="0">
                <a:solidFill>
                  <a:schemeClr val="tx2">
                    <a:lumMod val="75000"/>
                  </a:schemeClr>
                </a:solidFill>
                <a:latin typeface="Heiti SC Medium" pitchFamily="2" charset="-128"/>
                <a:ea typeface="Heiti SC Medium" pitchFamily="2" charset="-128"/>
              </a:rPr>
              <a:t>的结尾：“她来祭奠两个人。她丈夫和她儿子” </a:t>
            </a:r>
            <a:endParaRPr kumimoji="1" lang="en-US" altLang="zh-CN" sz="3200" b="1" dirty="0">
              <a:solidFill>
                <a:schemeClr val="tx2">
                  <a:lumMod val="75000"/>
                </a:schemeClr>
              </a:solidFill>
              <a:effectLst>
                <a:outerShdw blurRad="38100" dist="38100" dir="2700000" algn="tl">
                  <a:srgbClr val="000000">
                    <a:alpha val="43137"/>
                  </a:srgbClr>
                </a:outerShdw>
              </a:effectLst>
              <a:latin typeface="Heiti SC Medium" pitchFamily="2" charset="-128"/>
              <a:ea typeface="Heiti SC Medium" pitchFamily="2" charset="-128"/>
            </a:endParaRPr>
          </a:p>
          <a:p>
            <a:r>
              <a:rPr lang="zh-CN" altLang="zh-CN" sz="3200" b="1" dirty="0">
                <a:solidFill>
                  <a:srgbClr val="FF0000"/>
                </a:solidFill>
                <a:latin typeface="Heiti SC Medium" pitchFamily="2" charset="-128"/>
                <a:ea typeface="Heiti SC Medium" pitchFamily="2" charset="-128"/>
              </a:rPr>
              <a:t>《在柏林》</a:t>
            </a:r>
            <a:r>
              <a:rPr lang="zh-CN" altLang="zh-CN" sz="3200" b="1" dirty="0">
                <a:solidFill>
                  <a:schemeClr val="tx2">
                    <a:lumMod val="75000"/>
                  </a:schemeClr>
                </a:solidFill>
                <a:latin typeface="Heiti SC Medium" pitchFamily="2" charset="-128"/>
                <a:ea typeface="Heiti SC Medium" pitchFamily="2" charset="-128"/>
              </a:rPr>
              <a:t>的结尾：“当我告诉你们这位可怜的妇人就是我的妻子时，你们大概不会再笑了。我们刚刚失去了三个儿子，他们是在战场上死去的。现在轮到我自己上前线了。走之前，我总得把他们的母亲送进疯人院啊！”。 </a:t>
            </a:r>
            <a:endParaRPr kumimoji="1" lang="zh-CN" altLang="en-US" sz="3200" b="1" dirty="0">
              <a:solidFill>
                <a:schemeClr val="tx2">
                  <a:lumMod val="75000"/>
                </a:schemeClr>
              </a:solidFill>
              <a:latin typeface="Heiti SC Medium" pitchFamily="2" charset="-128"/>
              <a:ea typeface="Heiti SC Medium" pitchFamily="2" charset="-128"/>
            </a:endParaRPr>
          </a:p>
        </p:txBody>
      </p:sp>
      <p:pic>
        <p:nvPicPr>
          <p:cNvPr id="3" name="图片 2">
            <a:extLst>
              <a:ext uri="{FF2B5EF4-FFF2-40B4-BE49-F238E27FC236}">
                <a16:creationId xmlns:a16="http://schemas.microsoft.com/office/drawing/2014/main" id="{E2856767-CF93-674B-9523-99F5882CEFB1}"/>
              </a:ext>
            </a:extLst>
          </p:cNvPr>
          <p:cNvPicPr>
            <a:picLocks noChangeAspect="1"/>
          </p:cNvPicPr>
          <p:nvPr/>
        </p:nvPicPr>
        <p:blipFill>
          <a:blip r:embed="rId2"/>
          <a:stretch>
            <a:fillRect/>
          </a:stretch>
        </p:blipFill>
        <p:spPr>
          <a:xfrm>
            <a:off x="33173" y="0"/>
            <a:ext cx="5143500" cy="6858000"/>
          </a:xfrm>
          <a:prstGeom prst="rect">
            <a:avLst/>
          </a:prstGeom>
        </p:spPr>
      </p:pic>
    </p:spTree>
    <p:extLst>
      <p:ext uri="{BB962C8B-B14F-4D97-AF65-F5344CB8AC3E}">
        <p14:creationId xmlns:p14="http://schemas.microsoft.com/office/powerpoint/2010/main" val="98161716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551384" y="2752356"/>
            <a:ext cx="11233248" cy="769441"/>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教材的编排或许指向不明、立足点过于普通</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51232082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将相和</a:t>
            </a:r>
            <a:r>
              <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052495746"/>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00F4A46-0225-F547-9131-643D72A71F7C}"/>
              </a:ext>
            </a:extLst>
          </p:cNvPr>
          <p:cNvPicPr>
            <a:picLocks noChangeAspect="1"/>
          </p:cNvPicPr>
          <p:nvPr/>
        </p:nvPicPr>
        <p:blipFill>
          <a:blip r:embed="rId2"/>
          <a:stretch>
            <a:fillRect/>
          </a:stretch>
        </p:blipFill>
        <p:spPr>
          <a:xfrm>
            <a:off x="1" y="-35369"/>
            <a:ext cx="3719736" cy="6858000"/>
          </a:xfrm>
          <a:prstGeom prst="rect">
            <a:avLst/>
          </a:prstGeom>
        </p:spPr>
      </p:pic>
      <p:pic>
        <p:nvPicPr>
          <p:cNvPr id="3" name="图片 2">
            <a:extLst>
              <a:ext uri="{FF2B5EF4-FFF2-40B4-BE49-F238E27FC236}">
                <a16:creationId xmlns:a16="http://schemas.microsoft.com/office/drawing/2014/main" id="{4538A716-A5A1-924F-8DF5-1D4EB6D64D1C}"/>
              </a:ext>
            </a:extLst>
          </p:cNvPr>
          <p:cNvPicPr>
            <a:picLocks noChangeAspect="1"/>
          </p:cNvPicPr>
          <p:nvPr/>
        </p:nvPicPr>
        <p:blipFill>
          <a:blip r:embed="rId3"/>
          <a:stretch>
            <a:fillRect/>
          </a:stretch>
        </p:blipFill>
        <p:spPr>
          <a:xfrm>
            <a:off x="3431704" y="-22067"/>
            <a:ext cx="3158366" cy="6858000"/>
          </a:xfrm>
          <a:prstGeom prst="rect">
            <a:avLst/>
          </a:prstGeom>
        </p:spPr>
      </p:pic>
      <p:pic>
        <p:nvPicPr>
          <p:cNvPr id="4" name="图片 3">
            <a:extLst>
              <a:ext uri="{FF2B5EF4-FFF2-40B4-BE49-F238E27FC236}">
                <a16:creationId xmlns:a16="http://schemas.microsoft.com/office/drawing/2014/main" id="{8D952873-3DC1-4346-B333-3FF32C020741}"/>
              </a:ext>
            </a:extLst>
          </p:cNvPr>
          <p:cNvPicPr>
            <a:picLocks noChangeAspect="1"/>
          </p:cNvPicPr>
          <p:nvPr/>
        </p:nvPicPr>
        <p:blipFill>
          <a:blip r:embed="rId4"/>
          <a:stretch>
            <a:fillRect/>
          </a:stretch>
        </p:blipFill>
        <p:spPr>
          <a:xfrm>
            <a:off x="6384032" y="16931"/>
            <a:ext cx="3096344" cy="6858000"/>
          </a:xfrm>
          <a:prstGeom prst="rect">
            <a:avLst/>
          </a:prstGeom>
        </p:spPr>
      </p:pic>
      <p:pic>
        <p:nvPicPr>
          <p:cNvPr id="5" name="图片 4">
            <a:extLst>
              <a:ext uri="{FF2B5EF4-FFF2-40B4-BE49-F238E27FC236}">
                <a16:creationId xmlns:a16="http://schemas.microsoft.com/office/drawing/2014/main" id="{2BCFF850-DAB8-404A-BAED-A279C09E7A7F}"/>
              </a:ext>
            </a:extLst>
          </p:cNvPr>
          <p:cNvPicPr>
            <a:picLocks noChangeAspect="1"/>
          </p:cNvPicPr>
          <p:nvPr/>
        </p:nvPicPr>
        <p:blipFill>
          <a:blip r:embed="rId5"/>
          <a:stretch>
            <a:fillRect/>
          </a:stretch>
        </p:blipFill>
        <p:spPr>
          <a:xfrm>
            <a:off x="9254365" y="16931"/>
            <a:ext cx="2920142" cy="6871302"/>
          </a:xfrm>
          <a:prstGeom prst="rect">
            <a:avLst/>
          </a:prstGeom>
        </p:spPr>
      </p:pic>
    </p:spTree>
    <p:extLst>
      <p:ext uri="{BB962C8B-B14F-4D97-AF65-F5344CB8AC3E}">
        <p14:creationId xmlns:p14="http://schemas.microsoft.com/office/powerpoint/2010/main" val="44635531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先看看课后阅读练习和提示</a:t>
            </a:r>
          </a:p>
        </p:txBody>
      </p:sp>
    </p:spTree>
    <p:extLst>
      <p:ext uri="{BB962C8B-B14F-4D97-AF65-F5344CB8AC3E}">
        <p14:creationId xmlns:p14="http://schemas.microsoft.com/office/powerpoint/2010/main" val="206420943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60619CA-B2EB-FE46-8E85-4219C9458186}"/>
              </a:ext>
            </a:extLst>
          </p:cNvPr>
          <p:cNvPicPr>
            <a:picLocks noChangeAspect="1"/>
          </p:cNvPicPr>
          <p:nvPr/>
        </p:nvPicPr>
        <p:blipFill>
          <a:blip r:embed="rId2"/>
          <a:stretch>
            <a:fillRect/>
          </a:stretch>
        </p:blipFill>
        <p:spPr>
          <a:xfrm>
            <a:off x="1415480" y="0"/>
            <a:ext cx="4898571" cy="6858000"/>
          </a:xfrm>
          <a:prstGeom prst="rect">
            <a:avLst/>
          </a:prstGeom>
        </p:spPr>
      </p:pic>
      <p:pic>
        <p:nvPicPr>
          <p:cNvPr id="3" name="图片 2">
            <a:extLst>
              <a:ext uri="{FF2B5EF4-FFF2-40B4-BE49-F238E27FC236}">
                <a16:creationId xmlns:a16="http://schemas.microsoft.com/office/drawing/2014/main" id="{DFC2BED3-0BE8-1049-B45D-3E655B992BA3}"/>
              </a:ext>
            </a:extLst>
          </p:cNvPr>
          <p:cNvPicPr>
            <a:picLocks noChangeAspect="1"/>
          </p:cNvPicPr>
          <p:nvPr/>
        </p:nvPicPr>
        <p:blipFill>
          <a:blip r:embed="rId3"/>
          <a:stretch>
            <a:fillRect/>
          </a:stretch>
        </p:blipFill>
        <p:spPr>
          <a:xfrm>
            <a:off x="6314051" y="0"/>
            <a:ext cx="4790221" cy="6858000"/>
          </a:xfrm>
          <a:prstGeom prst="rect">
            <a:avLst/>
          </a:prstGeom>
        </p:spPr>
      </p:pic>
    </p:spTree>
    <p:extLst>
      <p:ext uri="{BB962C8B-B14F-4D97-AF65-F5344CB8AC3E}">
        <p14:creationId xmlns:p14="http://schemas.microsoft.com/office/powerpoint/2010/main" val="300807591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487488" y="2752356"/>
            <a:ext cx="9721080"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都在关注“主要内容”和“人物特点”</a:t>
            </a:r>
          </a:p>
        </p:txBody>
      </p:sp>
    </p:spTree>
    <p:extLst>
      <p:ext uri="{BB962C8B-B14F-4D97-AF65-F5344CB8AC3E}">
        <p14:creationId xmlns:p14="http://schemas.microsoft.com/office/powerpoint/2010/main" val="153238932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86AD23A-6A30-C549-9AF6-0CF65D592936}"/>
              </a:ext>
            </a:extLst>
          </p:cNvPr>
          <p:cNvPicPr>
            <a:picLocks noChangeAspect="1"/>
          </p:cNvPicPr>
          <p:nvPr/>
        </p:nvPicPr>
        <p:blipFill>
          <a:blip r:embed="rId2"/>
          <a:stretch>
            <a:fillRect/>
          </a:stretch>
        </p:blipFill>
        <p:spPr>
          <a:xfrm>
            <a:off x="1919536" y="116632"/>
            <a:ext cx="8928992" cy="6552728"/>
          </a:xfrm>
          <a:prstGeom prst="rect">
            <a:avLst/>
          </a:prstGeom>
        </p:spPr>
      </p:pic>
    </p:spTree>
    <p:extLst>
      <p:ext uri="{BB962C8B-B14F-4D97-AF65-F5344CB8AC3E}">
        <p14:creationId xmlns:p14="http://schemas.microsoft.com/office/powerpoint/2010/main" val="23954536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E3FAE714-4CCA-E842-A203-63E14AD6FA3A}"/>
              </a:ext>
            </a:extLst>
          </p:cNvPr>
          <p:cNvPicPr>
            <a:picLocks noChangeAspect="1"/>
          </p:cNvPicPr>
          <p:nvPr/>
        </p:nvPicPr>
        <p:blipFill>
          <a:blip r:embed="rId2"/>
          <a:stretch>
            <a:fillRect/>
          </a:stretch>
        </p:blipFill>
        <p:spPr>
          <a:xfrm>
            <a:off x="3263118" y="0"/>
            <a:ext cx="5665763" cy="6858000"/>
          </a:xfrm>
          <a:prstGeom prst="rect">
            <a:avLst/>
          </a:prstGeom>
        </p:spPr>
      </p:pic>
    </p:spTree>
    <p:extLst>
      <p:ext uri="{BB962C8B-B14F-4D97-AF65-F5344CB8AC3E}">
        <p14:creationId xmlns:p14="http://schemas.microsoft.com/office/powerpoint/2010/main" val="39871076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2518284" y="29526"/>
            <a:ext cx="7320136" cy="1143000"/>
          </a:xfrm>
        </p:spPr>
        <p:txBody>
          <a:bodyPr/>
          <a:lstStyle/>
          <a:p>
            <a:pPr algn="ctr"/>
            <a:r>
              <a:rPr lang="zh-CN" altLang="en-US"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阅读的层级（</a:t>
            </a:r>
            <a:r>
              <a:rPr lang="en-US" altLang="zh-CN"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PIRLS</a:t>
            </a:r>
            <a:r>
              <a:rPr lang="zh-CN" altLang="en-US"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p>
        </p:txBody>
      </p:sp>
      <p:sp>
        <p:nvSpPr>
          <p:cNvPr id="4099" name="Rectangle 3"/>
          <p:cNvSpPr>
            <a:spLocks noGrp="1" noChangeArrowheads="1"/>
          </p:cNvSpPr>
          <p:nvPr>
            <p:ph type="body" idx="4294967295"/>
          </p:nvPr>
        </p:nvSpPr>
        <p:spPr>
          <a:xfrm>
            <a:off x="4310435" y="2642656"/>
            <a:ext cx="7632848" cy="2745214"/>
          </a:xfrm>
        </p:spPr>
        <p:txBody>
          <a:bodyPr>
            <a:normAutofit/>
          </a:bodyPr>
          <a:lstStyle/>
          <a:p>
            <a:pPr algn="ctr"/>
            <a:r>
              <a:rPr lang="zh-CN" altLang="zh-CN" sz="3600" b="1" dirty="0">
                <a:solidFill>
                  <a:srgbClr val="22477D"/>
                </a:solidFill>
                <a:latin typeface="SimHei" panose="02010609060101010101" pitchFamily="49" charset="-122"/>
                <a:ea typeface="SimHei" panose="02010609060101010101" pitchFamily="49" charset="-122"/>
              </a:rPr>
              <a:t>关注并提取出明确陈述的信息</a:t>
            </a:r>
          </a:p>
          <a:p>
            <a:pPr algn="ctr"/>
            <a:r>
              <a:rPr lang="zh-CN" altLang="zh-CN" sz="3600" b="1" dirty="0">
                <a:solidFill>
                  <a:srgbClr val="22477D"/>
                </a:solidFill>
                <a:latin typeface="SimHei" panose="02010609060101010101" pitchFamily="49" charset="-122"/>
                <a:ea typeface="SimHei" panose="02010609060101010101" pitchFamily="49" charset="-122"/>
              </a:rPr>
              <a:t>进行直接推论</a:t>
            </a:r>
          </a:p>
          <a:p>
            <a:pPr algn="ctr"/>
            <a:r>
              <a:rPr lang="zh-CN" altLang="zh-CN" sz="3600" b="1" dirty="0">
                <a:solidFill>
                  <a:srgbClr val="22477D"/>
                </a:solidFill>
                <a:latin typeface="SimHei" panose="02010609060101010101" pitchFamily="49" charset="-122"/>
                <a:ea typeface="SimHei" panose="02010609060101010101" pitchFamily="49" charset="-122"/>
              </a:rPr>
              <a:t>解释并整合观点和信息</a:t>
            </a:r>
          </a:p>
          <a:p>
            <a:pPr algn="ctr"/>
            <a:r>
              <a:rPr lang="zh-CN" altLang="zh-CN" sz="3600" b="1" dirty="0">
                <a:solidFill>
                  <a:srgbClr val="22477D"/>
                </a:solidFill>
                <a:latin typeface="SimHei" panose="02010609060101010101" pitchFamily="49" charset="-122"/>
                <a:ea typeface="SimHei" panose="02010609060101010101" pitchFamily="49" charset="-122"/>
              </a:rPr>
              <a:t>检视并评价内容、语言和文本成分</a:t>
            </a:r>
          </a:p>
        </p:txBody>
      </p:sp>
      <p:pic>
        <p:nvPicPr>
          <p:cNvPr id="2" name="图片 1">
            <a:extLst>
              <a:ext uri="{FF2B5EF4-FFF2-40B4-BE49-F238E27FC236}">
                <a16:creationId xmlns:a16="http://schemas.microsoft.com/office/drawing/2014/main" id="{B10194AC-EC1A-7E47-B118-E981D32B3842}"/>
              </a:ext>
            </a:extLst>
          </p:cNvPr>
          <p:cNvPicPr>
            <a:picLocks noChangeAspect="1"/>
          </p:cNvPicPr>
          <p:nvPr/>
        </p:nvPicPr>
        <p:blipFill>
          <a:blip r:embed="rId2"/>
          <a:stretch>
            <a:fillRect/>
          </a:stretch>
        </p:blipFill>
        <p:spPr>
          <a:xfrm>
            <a:off x="1" y="1172526"/>
            <a:ext cx="4295800" cy="5685474"/>
          </a:xfrm>
          <a:prstGeom prst="rect">
            <a:avLst/>
          </a:prstGeom>
        </p:spPr>
      </p:pic>
    </p:spTree>
    <p:extLst>
      <p:ext uri="{BB962C8B-B14F-4D97-AF65-F5344CB8AC3E}">
        <p14:creationId xmlns:p14="http://schemas.microsoft.com/office/powerpoint/2010/main" val="757488962"/>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Effect transition="in" filter="blinds(horizontal)">
                                      <p:cBhvr>
                                        <p:cTn id="12" dur="500"/>
                                        <p:tgtEl>
                                          <p:spTgt spid="40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9">
                                            <p:txEl>
                                              <p:pRg st="1" end="1"/>
                                            </p:txEl>
                                          </p:spTgt>
                                        </p:tgtEl>
                                        <p:attrNameLst>
                                          <p:attrName>style.visibility</p:attrName>
                                        </p:attrNameLst>
                                      </p:cBhvr>
                                      <p:to>
                                        <p:strVal val="visible"/>
                                      </p:to>
                                    </p:set>
                                    <p:animEffect transition="in" filter="blinds(horizontal)">
                                      <p:cBhvr>
                                        <p:cTn id="17" dur="500"/>
                                        <p:tgtEl>
                                          <p:spTgt spid="409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9">
                                            <p:txEl>
                                              <p:pRg st="2" end="2"/>
                                            </p:txEl>
                                          </p:spTgt>
                                        </p:tgtEl>
                                        <p:attrNameLst>
                                          <p:attrName>style.visibility</p:attrName>
                                        </p:attrNameLst>
                                      </p:cBhvr>
                                      <p:to>
                                        <p:strVal val="visible"/>
                                      </p:to>
                                    </p:set>
                                    <p:animEffect transition="in" filter="blinds(horizontal)">
                                      <p:cBhvr>
                                        <p:cTn id="22" dur="500"/>
                                        <p:tgtEl>
                                          <p:spTgt spid="409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099">
                                            <p:txEl>
                                              <p:pRg st="3" end="3"/>
                                            </p:txEl>
                                          </p:spTgt>
                                        </p:tgtEl>
                                        <p:attrNameLst>
                                          <p:attrName>style.visibility</p:attrName>
                                        </p:attrNameLst>
                                      </p:cBhvr>
                                      <p:to>
                                        <p:strVal val="visible"/>
                                      </p:to>
                                    </p:set>
                                    <p:animEffect transition="in" filter="blinds(horizontal)">
                                      <p:cBhvr>
                                        <p:cTn id="27" dur="500"/>
                                        <p:tgtEl>
                                          <p:spTgt spid="40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F3649D-62D0-6041-ADE6-623CF3228212}"/>
              </a:ext>
            </a:extLst>
          </p:cNvPr>
          <p:cNvSpPr txBox="1"/>
          <p:nvPr/>
        </p:nvSpPr>
        <p:spPr>
          <a:xfrm>
            <a:off x="767408" y="2996952"/>
            <a:ext cx="10945813" cy="768350"/>
          </a:xfrm>
          <a:prstGeom prst="rect">
            <a:avLst/>
          </a:prstGeom>
          <a:noFill/>
        </p:spPr>
        <p:txBody>
          <a:bodyPr>
            <a:spAutoFit/>
          </a:bodyPr>
          <a:lstStyle/>
          <a:p>
            <a:pPr algn="ctr">
              <a:defRPr/>
            </a:pPr>
            <a:r>
              <a:rPr lang="zh-CN" altLang="en-US" sz="4400" b="1" dirty="0">
                <a:solidFill>
                  <a:schemeClr val="accent1">
                    <a:lumMod val="7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着眼点（设计点）、支架、过程</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80087925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B1B728A8-EC0D-EA43-85EA-D0049B400450}"/>
              </a:ext>
            </a:extLst>
          </p:cNvPr>
          <p:cNvSpPr txBox="1"/>
          <p:nvPr/>
        </p:nvSpPr>
        <p:spPr>
          <a:xfrm>
            <a:off x="5722019" y="260648"/>
            <a:ext cx="6120680" cy="769441"/>
          </a:xfrm>
          <a:prstGeom prst="rect">
            <a:avLst/>
          </a:prstGeom>
          <a:noFill/>
        </p:spPr>
        <p:txBody>
          <a:bodyPr wrap="square" rtlCol="0">
            <a:spAutoFit/>
          </a:bodyPr>
          <a:lstStyle/>
          <a:p>
            <a:pPr algn="ct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桥</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与</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在柏林</a:t>
            </a:r>
            <a:r>
              <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5" name="文本框 4">
            <a:extLst>
              <a:ext uri="{FF2B5EF4-FFF2-40B4-BE49-F238E27FC236}">
                <a16:creationId xmlns:a16="http://schemas.microsoft.com/office/drawing/2014/main" id="{B893813C-9606-E84F-B2DA-3AC872F26236}"/>
              </a:ext>
            </a:extLst>
          </p:cNvPr>
          <p:cNvSpPr txBox="1"/>
          <p:nvPr/>
        </p:nvSpPr>
        <p:spPr>
          <a:xfrm>
            <a:off x="5726930" y="1700808"/>
            <a:ext cx="5976664" cy="4031873"/>
          </a:xfrm>
          <a:prstGeom prst="rect">
            <a:avLst/>
          </a:prstGeom>
          <a:noFill/>
        </p:spPr>
        <p:txBody>
          <a:bodyPr wrap="square" rtlCol="0">
            <a:spAutoFit/>
          </a:bodyPr>
          <a:lstStyle/>
          <a:p>
            <a:r>
              <a:rPr lang="zh-CN" altLang="zh-CN" sz="3200" b="1" dirty="0">
                <a:solidFill>
                  <a:srgbClr val="FF0000"/>
                </a:solidFill>
                <a:latin typeface="Heiti SC Medium" pitchFamily="2" charset="-128"/>
                <a:ea typeface="Heiti SC Medium" pitchFamily="2" charset="-128"/>
              </a:rPr>
              <a:t>《桥》</a:t>
            </a:r>
            <a:r>
              <a:rPr lang="zh-CN" altLang="zh-CN" sz="3200" b="1" dirty="0">
                <a:solidFill>
                  <a:srgbClr val="22477D"/>
                </a:solidFill>
                <a:latin typeface="Heiti SC Medium" pitchFamily="2" charset="-128"/>
                <a:ea typeface="Heiti SC Medium" pitchFamily="2" charset="-128"/>
              </a:rPr>
              <a:t>的结尾与前文是属于时间的先后的顺序，也就是按照时间的先后的“正常”顺序来谋篇布局的。 </a:t>
            </a:r>
            <a:endParaRPr kumimoji="1" lang="en-US" altLang="zh-CN" sz="3200" b="1" dirty="0">
              <a:solidFill>
                <a:srgbClr val="22477D"/>
              </a:solidFill>
              <a:effectLst>
                <a:outerShdw blurRad="38100" dist="38100" dir="2700000" algn="tl">
                  <a:srgbClr val="000000">
                    <a:alpha val="43137"/>
                  </a:srgbClr>
                </a:outerShdw>
              </a:effectLst>
              <a:latin typeface="Heiti SC Medium" pitchFamily="2" charset="-128"/>
              <a:ea typeface="Heiti SC Medium" pitchFamily="2" charset="-128"/>
            </a:endParaRPr>
          </a:p>
          <a:p>
            <a:r>
              <a:rPr lang="zh-CN" altLang="zh-CN" sz="3200" b="1" dirty="0">
                <a:solidFill>
                  <a:srgbClr val="FF0000"/>
                </a:solidFill>
                <a:latin typeface="Heiti SC Medium" pitchFamily="2" charset="-128"/>
                <a:ea typeface="Heiti SC Medium" pitchFamily="2" charset="-128"/>
              </a:rPr>
              <a:t>《在柏林》</a:t>
            </a:r>
            <a:r>
              <a:rPr lang="zh-CN" altLang="zh-CN" dirty="0"/>
              <a:t> </a:t>
            </a:r>
            <a:r>
              <a:rPr lang="zh-CN" altLang="en-US" sz="3200" b="1" dirty="0">
                <a:solidFill>
                  <a:srgbClr val="22477D"/>
                </a:solidFill>
                <a:latin typeface="Heiti SC Medium" pitchFamily="2" charset="-128"/>
                <a:ea typeface="Heiti SC Medium" pitchFamily="2" charset="-128"/>
              </a:rPr>
              <a:t>的结尾</a:t>
            </a:r>
            <a:r>
              <a:rPr lang="zh-CN" altLang="zh-CN" sz="3200" b="1" dirty="0">
                <a:solidFill>
                  <a:srgbClr val="22477D"/>
                </a:solidFill>
                <a:latin typeface="Heiti SC Medium" pitchFamily="2" charset="-128"/>
                <a:ea typeface="Heiti SC Medium" pitchFamily="2" charset="-128"/>
              </a:rPr>
              <a:t>“失去三个儿子”这个环节是在“两个女孩嘲笑老妇人”的环节之前发生的，但是却在文章的最后出现。 </a:t>
            </a:r>
            <a:endParaRPr kumimoji="1" lang="zh-CN" altLang="en-US" sz="3200" b="1" dirty="0">
              <a:solidFill>
                <a:srgbClr val="22477D"/>
              </a:solidFill>
              <a:latin typeface="Heiti SC Medium" pitchFamily="2" charset="-128"/>
              <a:ea typeface="Heiti SC Medium" pitchFamily="2" charset="-128"/>
            </a:endParaRPr>
          </a:p>
        </p:txBody>
      </p:sp>
      <p:pic>
        <p:nvPicPr>
          <p:cNvPr id="3" name="图片 2">
            <a:extLst>
              <a:ext uri="{FF2B5EF4-FFF2-40B4-BE49-F238E27FC236}">
                <a16:creationId xmlns:a16="http://schemas.microsoft.com/office/drawing/2014/main" id="{C1762F03-7759-FF4C-A158-94FE07213453}"/>
              </a:ext>
            </a:extLst>
          </p:cNvPr>
          <p:cNvPicPr>
            <a:picLocks noChangeAspect="1"/>
          </p:cNvPicPr>
          <p:nvPr/>
        </p:nvPicPr>
        <p:blipFill>
          <a:blip r:embed="rId2"/>
          <a:stretch>
            <a:fillRect/>
          </a:stretch>
        </p:blipFill>
        <p:spPr>
          <a:xfrm>
            <a:off x="20234" y="12939"/>
            <a:ext cx="5143500" cy="6858000"/>
          </a:xfrm>
          <a:prstGeom prst="rect">
            <a:avLst/>
          </a:prstGeom>
        </p:spPr>
      </p:pic>
    </p:spTree>
    <p:extLst>
      <p:ext uri="{BB962C8B-B14F-4D97-AF65-F5344CB8AC3E}">
        <p14:creationId xmlns:p14="http://schemas.microsoft.com/office/powerpoint/2010/main" val="239924319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335360" y="908720"/>
            <a:ext cx="11521280" cy="4832092"/>
          </a:xfrm>
          <a:prstGeom prst="rect">
            <a:avLst/>
          </a:prstGeom>
          <a:noFill/>
        </p:spPr>
        <p:txBody>
          <a:bodyPr wrap="square" rtlCol="0">
            <a:spAutoFit/>
          </a:bodyPr>
          <a:lstStyle/>
          <a:p>
            <a:pPr algn="ct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注意：</a:t>
            </a:r>
            <a:endPar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endPar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r>
              <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如何</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确定、分解</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单元教学目标？</a:t>
            </a:r>
            <a:endPar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r>
              <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每篇文章如何</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分层次处理？</a:t>
            </a:r>
            <a:endPar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r>
              <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不同的文章可以在</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不同阶段出现，</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也可以</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反复使用。</a:t>
            </a:r>
            <a:endParaRPr lang="en-US" altLang="zh-CN"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r>
              <a:rPr lang="en-US" altLang="zh-CN"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如何将</a:t>
            </a:r>
            <a:r>
              <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教学步骤与学生的认知规律</a:t>
            </a:r>
            <a:r>
              <a:rPr lang="zh-CN" altLang="en-US" sz="4400" b="1" dirty="0">
                <a:solidFill>
                  <a:srgbClr val="22477D"/>
                </a:solidFill>
                <a:effectLst>
                  <a:outerShdw blurRad="38100" dist="38100" dir="2700000" algn="tl">
                    <a:srgbClr val="000000">
                      <a:alpha val="43137"/>
                    </a:srgbClr>
                  </a:outerShdw>
                </a:effectLst>
                <a:latin typeface="微软雅黑" panose="020B0503020204020204" charset="-122"/>
                <a:ea typeface="微软雅黑" panose="020B0503020204020204" charset="-122"/>
              </a:rPr>
              <a:t>结合？</a:t>
            </a:r>
          </a:p>
        </p:txBody>
      </p:sp>
    </p:spTree>
    <p:extLst>
      <p:ext uri="{BB962C8B-B14F-4D97-AF65-F5344CB8AC3E}">
        <p14:creationId xmlns:p14="http://schemas.microsoft.com/office/powerpoint/2010/main" val="20933644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19536" y="620688"/>
            <a:ext cx="8424936" cy="769441"/>
          </a:xfrm>
          <a:prstGeom prst="rect">
            <a:avLst/>
          </a:prstGeom>
          <a:noFill/>
        </p:spPr>
        <p:txBody>
          <a:bodyPr wrap="square" rtlCol="0">
            <a:spAutoFit/>
          </a:bodyPr>
          <a:lstStyle/>
          <a:p>
            <a:pPr algn="ctr"/>
            <a:r>
              <a:rPr lang="zh-CN" altLang="en-US" sz="4400" b="1" dirty="0">
                <a:solidFill>
                  <a:srgbClr val="FF0000"/>
                </a:solidFill>
                <a:effectLst>
                  <a:outerShdw blurRad="38100" dist="38100" dir="2700000" algn="tl">
                    <a:srgbClr val="000000">
                      <a:alpha val="43137"/>
                    </a:srgbClr>
                  </a:outerShdw>
                </a:effectLst>
                <a:latin typeface="方正姚体" pitchFamily="2" charset="-122"/>
                <a:ea typeface="方正姚体" pitchFamily="2" charset="-122"/>
              </a:rPr>
              <a:t>目前的小学语文课程体系构成</a:t>
            </a:r>
          </a:p>
        </p:txBody>
      </p:sp>
      <p:sp>
        <p:nvSpPr>
          <p:cNvPr id="3" name="TextBox 2"/>
          <p:cNvSpPr txBox="1"/>
          <p:nvPr/>
        </p:nvSpPr>
        <p:spPr>
          <a:xfrm>
            <a:off x="3791744" y="1881699"/>
            <a:ext cx="5040560" cy="646331"/>
          </a:xfrm>
          <a:prstGeom prst="rect">
            <a:avLst/>
          </a:prstGeom>
          <a:noFill/>
        </p:spPr>
        <p:txBody>
          <a:bodyPr wrap="square" rtlCol="0">
            <a:spAutoFit/>
          </a:bodyPr>
          <a:lstStyle/>
          <a:p>
            <a:pPr algn="ctr"/>
            <a:r>
              <a:rPr lang="zh-CN" altLang="en-US" sz="3600" b="1" dirty="0">
                <a:effectLst>
                  <a:outerShdw blurRad="38100" dist="38100" dir="2700000" algn="tl">
                    <a:srgbClr val="000000">
                      <a:alpha val="43137"/>
                    </a:srgbClr>
                  </a:outerShdw>
                </a:effectLst>
                <a:latin typeface="隶书" pitchFamily="49" charset="-122"/>
                <a:ea typeface="隶书" pitchFamily="49" charset="-122"/>
              </a:rPr>
              <a:t>单篇教学</a:t>
            </a:r>
            <a:r>
              <a:rPr lang="en-US" altLang="zh-CN" sz="3600" b="1" dirty="0">
                <a:effectLst>
                  <a:outerShdw blurRad="38100" dist="38100" dir="2700000" algn="tl">
                    <a:srgbClr val="000000">
                      <a:alpha val="43137"/>
                    </a:srgbClr>
                  </a:outerShdw>
                </a:effectLst>
                <a:latin typeface="隶书" pitchFamily="49" charset="-122"/>
                <a:ea typeface="隶书" pitchFamily="49" charset="-122"/>
              </a:rPr>
              <a:t>——</a:t>
            </a:r>
            <a:r>
              <a:rPr lang="zh-CN" altLang="en-US" sz="3600" b="1" dirty="0">
                <a:effectLst>
                  <a:outerShdw blurRad="38100" dist="38100" dir="2700000" algn="tl">
                    <a:srgbClr val="000000">
                      <a:alpha val="43137"/>
                    </a:srgbClr>
                  </a:outerShdw>
                </a:effectLst>
                <a:latin typeface="隶书" pitchFamily="49" charset="-122"/>
                <a:ea typeface="隶书" pitchFamily="49" charset="-122"/>
              </a:rPr>
              <a:t>微观层次</a:t>
            </a:r>
          </a:p>
        </p:txBody>
      </p:sp>
      <p:sp>
        <p:nvSpPr>
          <p:cNvPr id="4" name="TextBox 3"/>
          <p:cNvSpPr txBox="1"/>
          <p:nvPr/>
        </p:nvSpPr>
        <p:spPr>
          <a:xfrm>
            <a:off x="3791744" y="2996953"/>
            <a:ext cx="5040560" cy="646331"/>
          </a:xfrm>
          <a:prstGeom prst="rect">
            <a:avLst/>
          </a:prstGeom>
          <a:noFill/>
        </p:spPr>
        <p:txBody>
          <a:bodyPr wrap="square" rtlCol="0">
            <a:spAutoFit/>
          </a:bodyPr>
          <a:lstStyle/>
          <a:p>
            <a:pPr algn="ctr"/>
            <a:r>
              <a:rPr lang="zh-CN" altLang="en-US" sz="3600" b="1" dirty="0">
                <a:effectLst>
                  <a:outerShdw blurRad="38100" dist="38100" dir="2700000" algn="tl">
                    <a:srgbClr val="000000">
                      <a:alpha val="43137"/>
                    </a:srgbClr>
                  </a:outerShdw>
                </a:effectLst>
                <a:latin typeface="隶书" pitchFamily="49" charset="-122"/>
                <a:ea typeface="隶书" pitchFamily="49" charset="-122"/>
              </a:rPr>
              <a:t>多篇文本</a:t>
            </a:r>
            <a:r>
              <a:rPr lang="en-US" altLang="zh-CN" sz="3600" b="1" dirty="0">
                <a:effectLst>
                  <a:outerShdw blurRad="38100" dist="38100" dir="2700000" algn="tl">
                    <a:srgbClr val="000000">
                      <a:alpha val="43137"/>
                    </a:srgbClr>
                  </a:outerShdw>
                </a:effectLst>
                <a:latin typeface="隶书" pitchFamily="49" charset="-122"/>
                <a:ea typeface="隶书" pitchFamily="49" charset="-122"/>
              </a:rPr>
              <a:t>——</a:t>
            </a:r>
            <a:r>
              <a:rPr lang="zh-CN" altLang="en-US" sz="3600" b="1" dirty="0">
                <a:effectLst>
                  <a:outerShdw blurRad="38100" dist="38100" dir="2700000" algn="tl">
                    <a:srgbClr val="000000">
                      <a:alpha val="43137"/>
                    </a:srgbClr>
                  </a:outerShdw>
                </a:effectLst>
                <a:latin typeface="隶书" pitchFamily="49" charset="-122"/>
                <a:ea typeface="隶书" pitchFamily="49" charset="-122"/>
              </a:rPr>
              <a:t>中观层次</a:t>
            </a:r>
          </a:p>
        </p:txBody>
      </p:sp>
      <p:sp>
        <p:nvSpPr>
          <p:cNvPr id="5" name="TextBox 4"/>
          <p:cNvSpPr txBox="1"/>
          <p:nvPr/>
        </p:nvSpPr>
        <p:spPr>
          <a:xfrm>
            <a:off x="3791744" y="4241392"/>
            <a:ext cx="5112568" cy="646331"/>
          </a:xfrm>
          <a:prstGeom prst="rect">
            <a:avLst/>
          </a:prstGeom>
          <a:noFill/>
        </p:spPr>
        <p:txBody>
          <a:bodyPr wrap="square" rtlCol="0">
            <a:spAutoFit/>
          </a:bodyPr>
          <a:lstStyle/>
          <a:p>
            <a:pPr algn="ctr"/>
            <a:r>
              <a:rPr lang="zh-CN" altLang="en-US" sz="3600" b="1" dirty="0">
                <a:effectLst>
                  <a:outerShdw blurRad="38100" dist="38100" dir="2700000" algn="tl">
                    <a:srgbClr val="000000">
                      <a:alpha val="43137"/>
                    </a:srgbClr>
                  </a:outerShdw>
                </a:effectLst>
                <a:latin typeface="隶书" pitchFamily="49" charset="-122"/>
                <a:ea typeface="隶书" pitchFamily="49" charset="-122"/>
              </a:rPr>
              <a:t>整本书籍</a:t>
            </a:r>
            <a:r>
              <a:rPr lang="en-US" altLang="zh-CN" sz="3600" b="1" dirty="0">
                <a:effectLst>
                  <a:outerShdw blurRad="38100" dist="38100" dir="2700000" algn="tl">
                    <a:srgbClr val="000000">
                      <a:alpha val="43137"/>
                    </a:srgbClr>
                  </a:outerShdw>
                </a:effectLst>
                <a:latin typeface="隶书" pitchFamily="49" charset="-122"/>
                <a:ea typeface="隶书" pitchFamily="49" charset="-122"/>
              </a:rPr>
              <a:t>——</a:t>
            </a:r>
            <a:r>
              <a:rPr lang="zh-CN" altLang="en-US" sz="3600" b="1" dirty="0">
                <a:effectLst>
                  <a:outerShdw blurRad="38100" dist="38100" dir="2700000" algn="tl">
                    <a:srgbClr val="000000">
                      <a:alpha val="43137"/>
                    </a:srgbClr>
                  </a:outerShdw>
                </a:effectLst>
                <a:latin typeface="隶书" pitchFamily="49" charset="-122"/>
                <a:ea typeface="隶书" pitchFamily="49" charset="-122"/>
              </a:rPr>
              <a:t>宏观层次</a:t>
            </a:r>
          </a:p>
        </p:txBody>
      </p:sp>
    </p:spTree>
    <p:extLst>
      <p:ext uri="{BB962C8B-B14F-4D97-AF65-F5344CB8AC3E}">
        <p14:creationId xmlns:p14="http://schemas.microsoft.com/office/powerpoint/2010/main" val="25275901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1052736"/>
            <a:ext cx="8229600" cy="706090"/>
          </a:xfrm>
        </p:spPr>
        <p:txBody>
          <a:bodyPr/>
          <a:lstStyle/>
          <a:p>
            <a:r>
              <a:rPr lang="zh-Hans"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rPr>
              <a:t>整本书的样式</a:t>
            </a:r>
            <a:endParaRPr lang="zh-CN"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3" name="内容占位符 2"/>
          <p:cNvSpPr>
            <a:spLocks noGrp="1"/>
          </p:cNvSpPr>
          <p:nvPr>
            <p:ph idx="1"/>
          </p:nvPr>
        </p:nvSpPr>
        <p:spPr>
          <a:xfrm>
            <a:off x="1524000" y="2348880"/>
            <a:ext cx="9684568" cy="3024336"/>
          </a:xfrm>
        </p:spPr>
        <p:txBody>
          <a:bodyPr>
            <a:normAutofit/>
          </a:bodyPr>
          <a:lstStyle/>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绘本</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儿童文学类别</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endParaRPr lang="en-US" altLang="zh-Hans" b="1" dirty="0">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科普读物</a:t>
            </a:r>
            <a:endParaRPr lang="zh-CN" altLang="en-US" b="1" dirty="0">
              <a:effectLst>
                <a:outerShdw blurRad="38100" dist="38100" dir="2700000" algn="tl">
                  <a:srgbClr val="000000">
                    <a:alpha val="43137"/>
                  </a:srgbClr>
                </a:outerShdw>
              </a:effectLst>
              <a:latin typeface="幼圆" pitchFamily="49" charset="-122"/>
              <a:ea typeface="幼圆" pitchFamily="49" charset="-122"/>
            </a:endParaRPr>
          </a:p>
        </p:txBody>
      </p:sp>
    </p:spTree>
    <p:extLst>
      <p:ext uri="{BB962C8B-B14F-4D97-AF65-F5344CB8AC3E}">
        <p14:creationId xmlns:p14="http://schemas.microsoft.com/office/powerpoint/2010/main" val="24458651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ircle(in)">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92696"/>
            <a:ext cx="8229600" cy="706090"/>
          </a:xfrm>
        </p:spPr>
        <p:txBody>
          <a:bodyPr/>
          <a:lstStyle/>
          <a:p>
            <a:r>
              <a:rPr lang="zh-Hans"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rPr>
              <a:t>绘本的教学</a:t>
            </a:r>
            <a:endParaRPr lang="zh-CN"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3" name="内容占位符 2"/>
          <p:cNvSpPr>
            <a:spLocks noGrp="1"/>
          </p:cNvSpPr>
          <p:nvPr>
            <p:ph idx="1"/>
          </p:nvPr>
        </p:nvSpPr>
        <p:spPr>
          <a:xfrm>
            <a:off x="1524000" y="2492896"/>
            <a:ext cx="10116616" cy="3312368"/>
          </a:xfrm>
        </p:spPr>
        <p:txBody>
          <a:bodyPr>
            <a:normAutofit/>
          </a:bodyPr>
          <a:lstStyle/>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到底是绘本本身的元素？</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effectLst>
                  <a:outerShdw blurRad="38100" dist="38100" dir="2700000" algn="tl">
                    <a:srgbClr val="000000">
                      <a:alpha val="43137"/>
                    </a:srgbClr>
                  </a:outerShdw>
                </a:effectLst>
                <a:latin typeface="幼圆" pitchFamily="49" charset="-122"/>
                <a:ea typeface="幼圆" pitchFamily="49" charset="-122"/>
              </a:rPr>
              <a:t>（线条、造型、颜色、构图、叙事结构等）</a:t>
            </a:r>
            <a:endParaRPr lang="en-US" altLang="zh-Hans" b="1" dirty="0">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到底是绘本本身的版式？</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effectLst>
                  <a:outerShdw blurRad="38100" dist="38100" dir="2700000" algn="tl">
                    <a:srgbClr val="000000">
                      <a:alpha val="43137"/>
                    </a:srgbClr>
                  </a:outerShdw>
                </a:effectLst>
                <a:latin typeface="幼圆" pitchFamily="49" charset="-122"/>
                <a:ea typeface="幼圆" pitchFamily="49" charset="-122"/>
              </a:rPr>
              <a:t>（封面、环衬、书名页、正文、封底等）</a:t>
            </a:r>
            <a:endParaRPr lang="en-US" altLang="zh-Hans" b="1" dirty="0">
              <a:effectLst>
                <a:outerShdw blurRad="38100" dist="38100" dir="2700000" algn="tl">
                  <a:srgbClr val="000000">
                    <a:alpha val="43137"/>
                  </a:srgbClr>
                </a:outerShdw>
              </a:effectLst>
              <a:latin typeface="幼圆" pitchFamily="49" charset="-122"/>
              <a:ea typeface="幼圆" pitchFamily="49" charset="-122"/>
            </a:endParaRPr>
          </a:p>
        </p:txBody>
      </p:sp>
    </p:spTree>
    <p:extLst>
      <p:ext uri="{BB962C8B-B14F-4D97-AF65-F5344CB8AC3E}">
        <p14:creationId xmlns:p14="http://schemas.microsoft.com/office/powerpoint/2010/main" val="338370197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92696"/>
            <a:ext cx="8229600" cy="706090"/>
          </a:xfrm>
        </p:spPr>
        <p:txBody>
          <a:bodyPr/>
          <a:lstStyle/>
          <a:p>
            <a:r>
              <a:rPr lang="zh-Hans"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rPr>
              <a:t>文学类童书的教学</a:t>
            </a:r>
            <a:endParaRPr lang="zh-CN"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3" name="内容占位符 2"/>
          <p:cNvSpPr>
            <a:spLocks noGrp="1"/>
          </p:cNvSpPr>
          <p:nvPr>
            <p:ph idx="1"/>
          </p:nvPr>
        </p:nvSpPr>
        <p:spPr>
          <a:xfrm>
            <a:off x="1524000" y="2492896"/>
            <a:ext cx="9144000" cy="1296144"/>
          </a:xfrm>
        </p:spPr>
        <p:txBody>
          <a:bodyPr>
            <a:normAutofit fontScale="92500" lnSpcReduction="20000"/>
          </a:bodyPr>
          <a:lstStyle/>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对文学类本身内容的“演奏”模式</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对文学类的元素学习</a:t>
            </a:r>
            <a:endParaRPr lang="en-US" altLang="zh-Hans" b="1" dirty="0">
              <a:effectLst>
                <a:outerShdw blurRad="38100" dist="38100" dir="2700000" algn="tl">
                  <a:srgbClr val="000000">
                    <a:alpha val="43137"/>
                  </a:srgbClr>
                </a:outerShdw>
              </a:effectLst>
              <a:latin typeface="幼圆" pitchFamily="49" charset="-122"/>
              <a:ea typeface="幼圆" pitchFamily="49" charset="-122"/>
            </a:endParaRPr>
          </a:p>
        </p:txBody>
      </p:sp>
    </p:spTree>
    <p:extLst>
      <p:ext uri="{BB962C8B-B14F-4D97-AF65-F5344CB8AC3E}">
        <p14:creationId xmlns:p14="http://schemas.microsoft.com/office/powerpoint/2010/main" val="10245372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92696"/>
            <a:ext cx="8229600" cy="706090"/>
          </a:xfrm>
        </p:spPr>
        <p:txBody>
          <a:bodyPr/>
          <a:lstStyle/>
          <a:p>
            <a:r>
              <a:rPr lang="zh-Hans"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rPr>
              <a:t>科普读物的教学</a:t>
            </a:r>
            <a:endParaRPr lang="zh-CN" altLang="en-US" b="1" dirty="0">
              <a:solidFill>
                <a:srgbClr val="22477D"/>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3" name="内容占位符 2"/>
          <p:cNvSpPr>
            <a:spLocks noGrp="1"/>
          </p:cNvSpPr>
          <p:nvPr>
            <p:ph idx="1"/>
          </p:nvPr>
        </p:nvSpPr>
        <p:spPr>
          <a:xfrm>
            <a:off x="1524000" y="2492896"/>
            <a:ext cx="9144000" cy="1296144"/>
          </a:xfrm>
        </p:spPr>
        <p:txBody>
          <a:bodyPr>
            <a:normAutofit fontScale="92500" lnSpcReduction="20000"/>
          </a:bodyPr>
          <a:lstStyle/>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提取信息、运用信息能力的训练</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多使用“</a:t>
            </a:r>
            <a:r>
              <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KWL</a:t>
            </a: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”表格</a:t>
            </a:r>
            <a:endParaRPr lang="en-US" altLang="zh-Hans"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algn="ctr"/>
            <a:r>
              <a:rPr lang="zh-Hans" altLang="en-US"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科学思维的涵养</a:t>
            </a:r>
            <a:endParaRPr lang="en-US" altLang="zh-Hans" b="1" dirty="0">
              <a:effectLst>
                <a:outerShdw blurRad="38100" dist="38100" dir="2700000" algn="tl">
                  <a:srgbClr val="000000">
                    <a:alpha val="43137"/>
                  </a:srgbClr>
                </a:outerShdw>
              </a:effectLst>
              <a:latin typeface="幼圆" pitchFamily="49" charset="-122"/>
              <a:ea typeface="幼圆" pitchFamily="49" charset="-122"/>
            </a:endParaRPr>
          </a:p>
        </p:txBody>
      </p:sp>
    </p:spTree>
    <p:extLst>
      <p:ext uri="{BB962C8B-B14F-4D97-AF65-F5344CB8AC3E}">
        <p14:creationId xmlns:p14="http://schemas.microsoft.com/office/powerpoint/2010/main" val="134915512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F3649D-62D0-6041-ADE6-623CF3228212}"/>
              </a:ext>
            </a:extLst>
          </p:cNvPr>
          <p:cNvSpPr txBox="1"/>
          <p:nvPr/>
        </p:nvSpPr>
        <p:spPr>
          <a:xfrm>
            <a:off x="767408" y="2996952"/>
            <a:ext cx="10945813" cy="768350"/>
          </a:xfrm>
          <a:prstGeom prst="rect">
            <a:avLst/>
          </a:prstGeom>
          <a:noFill/>
        </p:spPr>
        <p:txBody>
          <a:bodyPr>
            <a:spAutoFit/>
          </a:bodyPr>
          <a:lstStyle/>
          <a:p>
            <a:pPr algn="ctr">
              <a:defRPr/>
            </a:pPr>
            <a:r>
              <a:rPr lang="zh-CN" altLang="en-US" sz="4400" b="1" dirty="0">
                <a:solidFill>
                  <a:schemeClr val="accent1">
                    <a:lumMod val="7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名师伴读书包</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3483778894"/>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F711B38-8243-6446-B9BD-996B2187CCD6}"/>
              </a:ext>
            </a:extLst>
          </p:cNvPr>
          <p:cNvPicPr>
            <a:picLocks noChangeAspect="1"/>
          </p:cNvPicPr>
          <p:nvPr/>
        </p:nvPicPr>
        <p:blipFill>
          <a:blip r:embed="rId2"/>
          <a:stretch>
            <a:fillRect/>
          </a:stretch>
        </p:blipFill>
        <p:spPr>
          <a:xfrm>
            <a:off x="34673" y="0"/>
            <a:ext cx="3108999" cy="3645024"/>
          </a:xfrm>
          <a:prstGeom prst="rect">
            <a:avLst/>
          </a:prstGeom>
        </p:spPr>
      </p:pic>
      <p:pic>
        <p:nvPicPr>
          <p:cNvPr id="3" name="图片 2">
            <a:extLst>
              <a:ext uri="{FF2B5EF4-FFF2-40B4-BE49-F238E27FC236}">
                <a16:creationId xmlns:a16="http://schemas.microsoft.com/office/drawing/2014/main" id="{8AF2F766-978A-1E49-A7CF-82FD9AFEDAFD}"/>
              </a:ext>
            </a:extLst>
          </p:cNvPr>
          <p:cNvPicPr>
            <a:picLocks noChangeAspect="1"/>
          </p:cNvPicPr>
          <p:nvPr/>
        </p:nvPicPr>
        <p:blipFill>
          <a:blip r:embed="rId3"/>
          <a:stretch>
            <a:fillRect/>
          </a:stretch>
        </p:blipFill>
        <p:spPr>
          <a:xfrm>
            <a:off x="4367808" y="0"/>
            <a:ext cx="3316685" cy="3645024"/>
          </a:xfrm>
          <a:prstGeom prst="rect">
            <a:avLst/>
          </a:prstGeom>
        </p:spPr>
      </p:pic>
      <p:pic>
        <p:nvPicPr>
          <p:cNvPr id="4" name="图片 3">
            <a:extLst>
              <a:ext uri="{FF2B5EF4-FFF2-40B4-BE49-F238E27FC236}">
                <a16:creationId xmlns:a16="http://schemas.microsoft.com/office/drawing/2014/main" id="{05F0A053-3A55-7D4B-AAE3-1C7667B552F5}"/>
              </a:ext>
            </a:extLst>
          </p:cNvPr>
          <p:cNvPicPr>
            <a:picLocks noChangeAspect="1"/>
          </p:cNvPicPr>
          <p:nvPr/>
        </p:nvPicPr>
        <p:blipFill>
          <a:blip r:embed="rId4"/>
          <a:stretch>
            <a:fillRect/>
          </a:stretch>
        </p:blipFill>
        <p:spPr>
          <a:xfrm>
            <a:off x="8616280" y="0"/>
            <a:ext cx="3096344" cy="3645024"/>
          </a:xfrm>
          <a:prstGeom prst="rect">
            <a:avLst/>
          </a:prstGeom>
        </p:spPr>
      </p:pic>
      <p:pic>
        <p:nvPicPr>
          <p:cNvPr id="5" name="图片 4">
            <a:extLst>
              <a:ext uri="{FF2B5EF4-FFF2-40B4-BE49-F238E27FC236}">
                <a16:creationId xmlns:a16="http://schemas.microsoft.com/office/drawing/2014/main" id="{182184D0-408F-7D43-B33D-93A076D247EF}"/>
              </a:ext>
            </a:extLst>
          </p:cNvPr>
          <p:cNvPicPr>
            <a:picLocks noChangeAspect="1"/>
          </p:cNvPicPr>
          <p:nvPr/>
        </p:nvPicPr>
        <p:blipFill>
          <a:blip r:embed="rId5"/>
          <a:stretch>
            <a:fillRect/>
          </a:stretch>
        </p:blipFill>
        <p:spPr>
          <a:xfrm>
            <a:off x="136044" y="3645024"/>
            <a:ext cx="2906255" cy="3212976"/>
          </a:xfrm>
          <a:prstGeom prst="rect">
            <a:avLst/>
          </a:prstGeom>
        </p:spPr>
      </p:pic>
      <p:pic>
        <p:nvPicPr>
          <p:cNvPr id="6" name="图片 5">
            <a:extLst>
              <a:ext uri="{FF2B5EF4-FFF2-40B4-BE49-F238E27FC236}">
                <a16:creationId xmlns:a16="http://schemas.microsoft.com/office/drawing/2014/main" id="{2DD3B5C5-6B12-F34B-B3E6-1030FA35AC13}"/>
              </a:ext>
            </a:extLst>
          </p:cNvPr>
          <p:cNvPicPr>
            <a:picLocks noChangeAspect="1"/>
          </p:cNvPicPr>
          <p:nvPr/>
        </p:nvPicPr>
        <p:blipFill>
          <a:blip r:embed="rId6"/>
          <a:stretch>
            <a:fillRect/>
          </a:stretch>
        </p:blipFill>
        <p:spPr>
          <a:xfrm>
            <a:off x="8506109" y="3645024"/>
            <a:ext cx="3316686" cy="3212976"/>
          </a:xfrm>
          <a:prstGeom prst="rect">
            <a:avLst/>
          </a:prstGeom>
        </p:spPr>
      </p:pic>
      <p:pic>
        <p:nvPicPr>
          <p:cNvPr id="7" name="图片 6">
            <a:extLst>
              <a:ext uri="{FF2B5EF4-FFF2-40B4-BE49-F238E27FC236}">
                <a16:creationId xmlns:a16="http://schemas.microsoft.com/office/drawing/2014/main" id="{0ECD99E1-D909-7846-AD35-07968D4D7552}"/>
              </a:ext>
            </a:extLst>
          </p:cNvPr>
          <p:cNvPicPr>
            <a:picLocks noChangeAspect="1"/>
          </p:cNvPicPr>
          <p:nvPr/>
        </p:nvPicPr>
        <p:blipFill>
          <a:blip r:embed="rId7"/>
          <a:stretch>
            <a:fillRect/>
          </a:stretch>
        </p:blipFill>
        <p:spPr>
          <a:xfrm>
            <a:off x="4367808" y="3645024"/>
            <a:ext cx="3316686" cy="3212976"/>
          </a:xfrm>
          <a:prstGeom prst="rect">
            <a:avLst/>
          </a:prstGeom>
        </p:spPr>
      </p:pic>
    </p:spTree>
    <p:extLst>
      <p:ext uri="{BB962C8B-B14F-4D97-AF65-F5344CB8AC3E}">
        <p14:creationId xmlns:p14="http://schemas.microsoft.com/office/powerpoint/2010/main" val="20130485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BF3649D-62D0-6041-ADE6-623CF3228212}"/>
              </a:ext>
            </a:extLst>
          </p:cNvPr>
          <p:cNvSpPr txBox="1"/>
          <p:nvPr/>
        </p:nvSpPr>
        <p:spPr>
          <a:xfrm>
            <a:off x="767408" y="2996952"/>
            <a:ext cx="10945813" cy="768350"/>
          </a:xfrm>
          <a:prstGeom prst="rect">
            <a:avLst/>
          </a:prstGeom>
          <a:noFill/>
        </p:spPr>
        <p:txBody>
          <a:bodyPr>
            <a:spAutoFit/>
          </a:bodyPr>
          <a:lstStyle/>
          <a:p>
            <a:pPr algn="ctr">
              <a:defRPr/>
            </a:pPr>
            <a:r>
              <a:rPr lang="zh-CN" altLang="en-US" sz="4400" b="1" dirty="0">
                <a:solidFill>
                  <a:schemeClr val="accent1">
                    <a:lumMod val="75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rPr>
              <a:t>“百班千人”共读计划</a:t>
            </a:r>
            <a:endParaRPr lang="zh-CN" altLang="en-US" sz="4400" b="1" dirty="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62358584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07E4599-C4B2-1347-B8B1-2D43B975E921}"/>
              </a:ext>
            </a:extLst>
          </p:cNvPr>
          <p:cNvPicPr>
            <a:picLocks noChangeAspect="1"/>
          </p:cNvPicPr>
          <p:nvPr/>
        </p:nvPicPr>
        <p:blipFill>
          <a:blip r:embed="rId2"/>
          <a:stretch>
            <a:fillRect/>
          </a:stretch>
        </p:blipFill>
        <p:spPr>
          <a:xfrm>
            <a:off x="1127448" y="980728"/>
            <a:ext cx="4608512" cy="4680520"/>
          </a:xfrm>
          <a:prstGeom prst="rect">
            <a:avLst/>
          </a:prstGeom>
        </p:spPr>
      </p:pic>
      <p:pic>
        <p:nvPicPr>
          <p:cNvPr id="4" name="图片 3">
            <a:extLst>
              <a:ext uri="{FF2B5EF4-FFF2-40B4-BE49-F238E27FC236}">
                <a16:creationId xmlns:a16="http://schemas.microsoft.com/office/drawing/2014/main" id="{9653101A-54AE-EA4F-8C8E-BAE125076EF0}"/>
              </a:ext>
            </a:extLst>
          </p:cNvPr>
          <p:cNvPicPr>
            <a:picLocks noChangeAspect="1"/>
          </p:cNvPicPr>
          <p:nvPr/>
        </p:nvPicPr>
        <p:blipFill>
          <a:blip r:embed="rId3"/>
          <a:stretch>
            <a:fillRect/>
          </a:stretch>
        </p:blipFill>
        <p:spPr>
          <a:xfrm>
            <a:off x="6528048" y="980728"/>
            <a:ext cx="4608512" cy="4680520"/>
          </a:xfrm>
          <a:prstGeom prst="rect">
            <a:avLst/>
          </a:prstGeom>
        </p:spPr>
      </p:pic>
    </p:spTree>
    <p:extLst>
      <p:ext uri="{BB962C8B-B14F-4D97-AF65-F5344CB8AC3E}">
        <p14:creationId xmlns:p14="http://schemas.microsoft.com/office/powerpoint/2010/main" val="83232769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1C3B37-A753-7D4A-8D23-AD514BEFE33D}"/>
              </a:ext>
            </a:extLst>
          </p:cNvPr>
          <p:cNvSpPr txBox="1"/>
          <p:nvPr/>
        </p:nvSpPr>
        <p:spPr>
          <a:xfrm>
            <a:off x="0" y="116632"/>
            <a:ext cx="12360696" cy="6524863"/>
          </a:xfrm>
          <a:prstGeom prst="rect">
            <a:avLst/>
          </a:prstGeom>
          <a:noFill/>
        </p:spPr>
        <p:txBody>
          <a:bodyPr wrap="square" rtlCol="0">
            <a:spAutoFit/>
          </a:bodyPr>
          <a:lstStyle/>
          <a:p>
            <a:r>
              <a:rPr lang="en-US" altLang="zh-CN" dirty="0"/>
              <a:t> </a:t>
            </a:r>
            <a:endParaRPr lang="zh-CN" altLang="zh-CN" dirty="0"/>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一间昏暗的小屋里，桌子上摆着两封信：一封是前线通告，通告战场死亡将士名单；一封是来自战时征兵办公室</a:t>
            </a:r>
            <a:r>
              <a:rPr lang="en-US" altLang="zh-CN" sz="2000" b="1" dirty="0">
                <a:latin typeface="SimHei" panose="02010609060101010101" pitchFamily="49" charset="-122"/>
                <a:ea typeface="SimHei" panose="02010609060101010101" pitchFamily="49" charset="-122"/>
              </a:rPr>
              <a:t>,</a:t>
            </a:r>
            <a:r>
              <a:rPr lang="zh-CN" altLang="zh-CN" sz="2000" b="1" dirty="0">
                <a:latin typeface="SimHei" panose="02010609060101010101" pitchFamily="49" charset="-122"/>
                <a:ea typeface="SimHei" panose="02010609060101010101" pitchFamily="49" charset="-122"/>
              </a:rPr>
              <a:t>公布最近需要应征入伍的后备役人员名单。</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屋里有两位老人：一位是头发灰白的老头；一位是身体虚弱嘴里不停数着“一、二、三”的老妇人！</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怎么办呢？三个孩子已经战死在战场，我也要应征入伍奔赴前线，但她——”，想着，老头看看旁边的老妇人，“接到三个儿子阵亡的通知书，她就这样了，我得想个办法，没有我，她这个样子……在家？……不行！……那去哪里呢？……疯人院？不行！……那里还是人待的地方吗……但，只能去那里了！”老头又看了一眼老妇人，她还是“一、二、三”，不知疲倦地数着！</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早晨，柏林火车站。</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一列火车缓慢地驶出柏林，车厢里尽是妇女和孩子，几乎看不到一个健壮的男子。在一节车厢里，坐着那位头发灰白的战时后备役老兵，坐在他身旁的是他那身体虚弱而多病的老妇人。显然她在独自沉思，旅客们听到她在数着“－、二、三”，声音盖过了车轮的咔嚓咔嚓声。停顿了一会儿，她又不时重复起来。两个小姑娘看到这奇特的举动，指手画脚，不假思索地嗤笑起来。一个老头狠狠地扫了她们一眼，随即车厢里平静了。</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“一、二、三”，这个神志不清的老妇人又重复数着。两个小姑娘再次傻笑起来。这时，那位灰白头发的后备役老兵挺了挺身板，开口了。</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小姐，”他说，“当我告诉你们这位可怜的妇人就是我的妻子时，你们大概不会再笑了。我们刚刚失去了三个儿子，他们是在战场上死去的。现在轮到我自己上前线了。走之前，我总得把他们的母亲送进疯人院啊！”</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车厢里一片寂静，静得可怕。</a:t>
            </a:r>
          </a:p>
          <a:p>
            <a:r>
              <a:rPr lang="en-US" altLang="zh-CN" sz="2000" b="1" dirty="0">
                <a:latin typeface="SimHei" panose="02010609060101010101" pitchFamily="49" charset="-122"/>
                <a:ea typeface="SimHei" panose="02010609060101010101" pitchFamily="49" charset="-122"/>
              </a:rPr>
              <a:t> </a:t>
            </a:r>
            <a:endParaRPr lang="zh-CN" altLang="zh-CN" sz="2000" b="1"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975591229"/>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23A70AC-8A05-524E-915F-904A78BCA505}"/>
              </a:ext>
            </a:extLst>
          </p:cNvPr>
          <p:cNvPicPr>
            <a:picLocks noChangeAspect="1"/>
          </p:cNvPicPr>
          <p:nvPr/>
        </p:nvPicPr>
        <p:blipFill>
          <a:blip r:embed="rId2"/>
          <a:stretch>
            <a:fillRect/>
          </a:stretch>
        </p:blipFill>
        <p:spPr>
          <a:xfrm>
            <a:off x="3791744" y="0"/>
            <a:ext cx="5902012" cy="6842571"/>
          </a:xfrm>
          <a:prstGeom prst="rect">
            <a:avLst/>
          </a:prstGeom>
        </p:spPr>
      </p:pic>
    </p:spTree>
    <p:extLst>
      <p:ext uri="{BB962C8B-B14F-4D97-AF65-F5344CB8AC3E}">
        <p14:creationId xmlns:p14="http://schemas.microsoft.com/office/powerpoint/2010/main" val="259666970"/>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5" name="图片 1">
            <a:extLst>
              <a:ext uri="{FF2B5EF4-FFF2-40B4-BE49-F238E27FC236}">
                <a16:creationId xmlns:a16="http://schemas.microsoft.com/office/drawing/2014/main" id="{9090D5B6-BC58-034E-A7BB-5EF0E70076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35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平行四边形 2">
            <a:extLst>
              <a:ext uri="{FF2B5EF4-FFF2-40B4-BE49-F238E27FC236}">
                <a16:creationId xmlns:a16="http://schemas.microsoft.com/office/drawing/2014/main" id="{7F5EA731-480D-0E46-8672-06D06C86E744}"/>
              </a:ext>
            </a:extLst>
          </p:cNvPr>
          <p:cNvSpPr/>
          <p:nvPr/>
        </p:nvSpPr>
        <p:spPr>
          <a:xfrm>
            <a:off x="1524003" y="2274891"/>
            <a:ext cx="2974975" cy="2327275"/>
          </a:xfrm>
          <a:custGeom>
            <a:avLst/>
            <a:gdLst>
              <a:gd name="connsiteX0" fmla="*/ 0 w 3855910"/>
              <a:gd name="connsiteY0" fmla="*/ 6532 h 1764300"/>
              <a:gd name="connsiteX1" fmla="*/ 3855910 w 3855910"/>
              <a:gd name="connsiteY1" fmla="*/ 0 h 1764300"/>
              <a:gd name="connsiteX2" fmla="*/ 3271473 w 3855910"/>
              <a:gd name="connsiteY2" fmla="*/ 1764300 h 1764300"/>
              <a:gd name="connsiteX3" fmla="*/ 0 w 3855910"/>
              <a:gd name="connsiteY3" fmla="*/ 1764300 h 1764300"/>
              <a:gd name="connsiteX4" fmla="*/ 0 w 3855910"/>
              <a:gd name="connsiteY4" fmla="*/ 6532 h 176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5910" h="1764300">
                <a:moveTo>
                  <a:pt x="0" y="6532"/>
                </a:moveTo>
                <a:lnTo>
                  <a:pt x="3855910" y="0"/>
                </a:lnTo>
                <a:lnTo>
                  <a:pt x="3271473" y="1764300"/>
                </a:lnTo>
                <a:lnTo>
                  <a:pt x="0" y="1764300"/>
                </a:lnTo>
                <a:lnTo>
                  <a:pt x="0" y="6532"/>
                </a:lnTo>
                <a:close/>
              </a:path>
            </a:pathLst>
          </a:custGeom>
          <a:solidFill>
            <a:srgbClr val="D9D9D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cs typeface="+mn-ea"/>
              <a:sym typeface="+mn-lt"/>
            </a:endParaRPr>
          </a:p>
        </p:txBody>
      </p:sp>
      <p:sp>
        <p:nvSpPr>
          <p:cNvPr id="15" name="平行四边形 39">
            <a:extLst>
              <a:ext uri="{FF2B5EF4-FFF2-40B4-BE49-F238E27FC236}">
                <a16:creationId xmlns:a16="http://schemas.microsoft.com/office/drawing/2014/main" id="{76099779-E198-1E4F-914E-B89CBD7ECC42}"/>
              </a:ext>
            </a:extLst>
          </p:cNvPr>
          <p:cNvSpPr/>
          <p:nvPr/>
        </p:nvSpPr>
        <p:spPr>
          <a:xfrm>
            <a:off x="4224338" y="2282825"/>
            <a:ext cx="6443662" cy="2319338"/>
          </a:xfrm>
          <a:custGeom>
            <a:avLst/>
            <a:gdLst/>
            <a:ahLst/>
            <a:cxnLst/>
            <a:rect l="l" t="t" r="r" b="b"/>
            <a:pathLst>
              <a:path w="5703525" h="1757768">
                <a:moveTo>
                  <a:pt x="415097" y="0"/>
                </a:moveTo>
                <a:lnTo>
                  <a:pt x="5703525" y="0"/>
                </a:lnTo>
                <a:lnTo>
                  <a:pt x="5703525" y="1757768"/>
                </a:lnTo>
                <a:lnTo>
                  <a:pt x="0" y="1757768"/>
                </a:lnTo>
                <a:close/>
              </a:path>
            </a:pathLst>
          </a:custGeom>
          <a:solidFill>
            <a:srgbClr val="22477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cs typeface="+mn-ea"/>
              <a:sym typeface="+mn-lt"/>
            </a:endParaRPr>
          </a:p>
        </p:txBody>
      </p:sp>
      <p:sp>
        <p:nvSpPr>
          <p:cNvPr id="16" name="TextBox 48">
            <a:extLst>
              <a:ext uri="{FF2B5EF4-FFF2-40B4-BE49-F238E27FC236}">
                <a16:creationId xmlns:a16="http://schemas.microsoft.com/office/drawing/2014/main" id="{1F8DFC94-44C9-CB48-88AB-078FB80A0F92}"/>
              </a:ext>
            </a:extLst>
          </p:cNvPr>
          <p:cNvSpPr txBox="1">
            <a:spLocks noChangeArrowheads="1"/>
          </p:cNvSpPr>
          <p:nvPr/>
        </p:nvSpPr>
        <p:spPr bwMode="auto">
          <a:xfrm>
            <a:off x="5357813" y="3024191"/>
            <a:ext cx="417671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4400">
                <a:solidFill>
                  <a:schemeClr val="bg1"/>
                </a:solidFill>
                <a:sym typeface="微软雅黑" panose="020B0503020204020204" pitchFamily="34" charset="-122"/>
              </a:rPr>
              <a:t>谢 谢 聆 听！</a:t>
            </a:r>
          </a:p>
        </p:txBody>
      </p:sp>
      <p:grpSp>
        <p:nvGrpSpPr>
          <p:cNvPr id="3" name="组合 2">
            <a:extLst>
              <a:ext uri="{FF2B5EF4-FFF2-40B4-BE49-F238E27FC236}">
                <a16:creationId xmlns:a16="http://schemas.microsoft.com/office/drawing/2014/main" id="{FAA61F23-698E-F543-A06C-C3E586FF9E0A}"/>
              </a:ext>
            </a:extLst>
          </p:cNvPr>
          <p:cNvGrpSpPr/>
          <p:nvPr/>
        </p:nvGrpSpPr>
        <p:grpSpPr>
          <a:xfrm>
            <a:off x="1950085" y="2488565"/>
            <a:ext cx="1789430" cy="1789430"/>
            <a:chOff x="304800" y="673100"/>
            <a:chExt cx="4000500" cy="4000500"/>
          </a:xfrm>
          <a:effectLst>
            <a:outerShdw blurRad="444500" dist="254000" dir="8100000" algn="tr" rotWithShape="0">
              <a:prstClr val="black">
                <a:alpha val="50000"/>
              </a:prstClr>
            </a:outerShdw>
          </a:effectLst>
        </p:grpSpPr>
        <p:sp>
          <p:nvSpPr>
            <p:cNvPr id="4" name="同心圆 77">
              <a:extLst>
                <a:ext uri="{FF2B5EF4-FFF2-40B4-BE49-F238E27FC236}">
                  <a16:creationId xmlns:a16="http://schemas.microsoft.com/office/drawing/2014/main" id="{5EF66E8C-ACF3-8348-946F-1F0ABFAD9C6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solidFill>
                  <a:schemeClr val="tx1"/>
                </a:solidFill>
                <a:cs typeface="+mn-ea"/>
                <a:sym typeface="+mn-lt"/>
              </a:endParaRPr>
            </a:p>
          </p:txBody>
        </p:sp>
        <p:sp>
          <p:nvSpPr>
            <p:cNvPr id="5" name="椭圆 4">
              <a:extLst>
                <a:ext uri="{FF2B5EF4-FFF2-40B4-BE49-F238E27FC236}">
                  <a16:creationId xmlns:a16="http://schemas.microsoft.com/office/drawing/2014/main" id="{ACBE19BF-EC63-9245-A794-0F07EEA1E423}"/>
                </a:ext>
              </a:extLst>
            </p:cNvPr>
            <p:cNvSpPr/>
            <p:nvPr/>
          </p:nvSpPr>
          <p:spPr>
            <a:xfrm>
              <a:off x="392112" y="760413"/>
              <a:ext cx="3825872"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cs typeface="+mn-ea"/>
                <a:sym typeface="+mn-lt"/>
              </a:endParaRPr>
            </a:p>
          </p:txBody>
        </p:sp>
      </p:grpSp>
      <p:sp>
        <p:nvSpPr>
          <p:cNvPr id="11" name="矩形 10">
            <a:extLst>
              <a:ext uri="{FF2B5EF4-FFF2-40B4-BE49-F238E27FC236}">
                <a16:creationId xmlns:a16="http://schemas.microsoft.com/office/drawing/2014/main" id="{3E50FAA4-8897-BB49-BD93-882D2D358139}"/>
              </a:ext>
            </a:extLst>
          </p:cNvPr>
          <p:cNvSpPr/>
          <p:nvPr/>
        </p:nvSpPr>
        <p:spPr>
          <a:xfrm>
            <a:off x="4763138" y="6031231"/>
            <a:ext cx="2839085" cy="348557"/>
          </a:xfrm>
          <a:prstGeom prst="rect">
            <a:avLst/>
          </a:prstGeom>
        </p:spPr>
        <p:txBody>
          <a:bodyPr>
            <a:spAutoFit/>
            <a:scene3d>
              <a:camera prst="orthographicFront"/>
              <a:lightRig rig="threePt" dir="t"/>
            </a:scene3d>
            <a:sp3d contourW="12700"/>
          </a:bodyPr>
          <a:lstStyle/>
          <a:p>
            <a:pPr algn="dist">
              <a:lnSpc>
                <a:spcPct val="120000"/>
              </a:lnSpc>
            </a:pPr>
            <a:r>
              <a:rPr lang="zh-CN" altLang="en-US" sz="1600" b="1" noProof="1">
                <a:solidFill>
                  <a:schemeClr val="tx1">
                    <a:lumMod val="85000"/>
                    <a:lumOff val="15000"/>
                  </a:schemeClr>
                </a:solidFill>
                <a:latin typeface="楷体" panose="02010609060101010101" charset="-122"/>
                <a:ea typeface="楷体" panose="02010609060101010101" charset="-122"/>
                <a:sym typeface="+mn-ea"/>
              </a:rPr>
              <a:t>深圳市福田区园岭小学</a:t>
            </a:r>
          </a:p>
        </p:txBody>
      </p:sp>
      <p:cxnSp>
        <p:nvCxnSpPr>
          <p:cNvPr id="12" name="直接连接符 11">
            <a:extLst>
              <a:ext uri="{FF2B5EF4-FFF2-40B4-BE49-F238E27FC236}">
                <a16:creationId xmlns:a16="http://schemas.microsoft.com/office/drawing/2014/main" id="{FF05F6D6-1B3B-9543-8E81-E344B985FEAA}"/>
              </a:ext>
            </a:extLst>
          </p:cNvPr>
          <p:cNvCxnSpPr/>
          <p:nvPr/>
        </p:nvCxnSpPr>
        <p:spPr>
          <a:xfrm>
            <a:off x="4098928" y="6224588"/>
            <a:ext cx="581025" cy="0"/>
          </a:xfrm>
          <a:prstGeom prst="line">
            <a:avLst/>
          </a:prstGeom>
          <a:ln w="19050">
            <a:solidFill>
              <a:schemeClr val="tx1">
                <a:lumMod val="65000"/>
                <a:lumOff val="35000"/>
              </a:schemeClr>
            </a:solidFill>
            <a:tailEnd type="diamon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95A8E70C-2C84-A547-B13F-4169700F63BF}"/>
              </a:ext>
            </a:extLst>
          </p:cNvPr>
          <p:cNvCxnSpPr/>
          <p:nvPr/>
        </p:nvCxnSpPr>
        <p:spPr>
          <a:xfrm>
            <a:off x="7651750" y="6224588"/>
            <a:ext cx="579438" cy="0"/>
          </a:xfrm>
          <a:prstGeom prst="line">
            <a:avLst/>
          </a:prstGeom>
          <a:ln w="19050">
            <a:solidFill>
              <a:schemeClr val="tx1">
                <a:lumMod val="65000"/>
                <a:lumOff val="35000"/>
              </a:schemeClr>
            </a:solidFill>
            <a:headEnd type="diamond"/>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3772317"/>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0-#ppt_w/2"/>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ppt_x</p:attrName>
                                        </p:attrNameLst>
                                      </p:cBhvr>
                                      <p:tavLst>
                                        <p:tav tm="0">
                                          <p:val>
                                            <p:strVal val="1+#ppt_w/2"/>
                                          </p:val>
                                        </p:tav>
                                        <p:tav tm="100000">
                                          <p:val>
                                            <p:strVal val="#ppt_x"/>
                                          </p:val>
                                        </p:tav>
                                      </p:tavLst>
                                    </p:anim>
                                    <p:anim calcmode="lin" valueType="num">
                                      <p:cBhvr>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16"/>
                                        </p:tgtEl>
                                        <p:attrNameLst>
                                          <p:attrName>style.visibility</p:attrName>
                                        </p:attrNameLst>
                                      </p:cBhvr>
                                      <p:to>
                                        <p:strVal val="visible"/>
                                      </p:to>
                                    </p:set>
                                    <p:animEffect transition="in" filter="wipe(left)">
                                      <p:cBhvr>
                                        <p:cTn id="16" dur="200"/>
                                        <p:tgtEl>
                                          <p:spTgt spid="16"/>
                                        </p:tgtEl>
                                      </p:cBhvr>
                                    </p:animEffect>
                                  </p:childTnLst>
                                </p:cTn>
                              </p:par>
                              <p:par>
                                <p:cTn id="17" presetID="53" presetClass="entr" presetSubtype="52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anim calcmode="lin" valueType="num">
                                      <p:cBhvr>
                                        <p:cTn id="22" dur="500" fill="hold"/>
                                        <p:tgtEl>
                                          <p:spTgt spid="3"/>
                                        </p:tgtEl>
                                        <p:attrNameLst>
                                          <p:attrName>ppt_x</p:attrName>
                                        </p:attrNameLst>
                                      </p:cBhvr>
                                      <p:tavLst>
                                        <p:tav tm="0">
                                          <p:val>
                                            <p:fltVal val="0.5"/>
                                          </p:val>
                                        </p:tav>
                                        <p:tav tm="100000">
                                          <p:val>
                                            <p:strVal val="#ppt_x"/>
                                          </p:val>
                                        </p:tav>
                                      </p:tavLst>
                                    </p:anim>
                                    <p:anim calcmode="lin" valueType="num">
                                      <p:cBhvr>
                                        <p:cTn id="23"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5" grpId="0" bldLvl="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E1C3B37-A753-7D4A-8D23-AD514BEFE33D}"/>
              </a:ext>
            </a:extLst>
          </p:cNvPr>
          <p:cNvSpPr txBox="1"/>
          <p:nvPr/>
        </p:nvSpPr>
        <p:spPr>
          <a:xfrm>
            <a:off x="0" y="116632"/>
            <a:ext cx="12360696" cy="6524863"/>
          </a:xfrm>
          <a:prstGeom prst="rect">
            <a:avLst/>
          </a:prstGeom>
          <a:noFill/>
        </p:spPr>
        <p:txBody>
          <a:bodyPr wrap="square" rtlCol="0">
            <a:spAutoFit/>
          </a:bodyPr>
          <a:lstStyle/>
          <a:p>
            <a:r>
              <a:rPr lang="en-US" altLang="zh-CN" dirty="0"/>
              <a:t> </a:t>
            </a:r>
            <a:endParaRPr lang="zh-CN" altLang="zh-CN" dirty="0"/>
          </a:p>
          <a:p>
            <a:r>
              <a:rPr lang="zh-CN" altLang="en-US" sz="2000" b="1" dirty="0">
                <a:latin typeface="SimHei" panose="02010609060101010101" pitchFamily="49" charset="-122"/>
                <a:ea typeface="SimHei" panose="02010609060101010101" pitchFamily="49" charset="-122"/>
              </a:rPr>
              <a:t>    </a:t>
            </a:r>
            <a:r>
              <a:rPr lang="zh-CN" altLang="zh-CN" sz="2000" b="1" dirty="0">
                <a:solidFill>
                  <a:srgbClr val="FF0000"/>
                </a:solidFill>
                <a:latin typeface="SimHei" panose="02010609060101010101" pitchFamily="49" charset="-122"/>
                <a:ea typeface="SimHei" panose="02010609060101010101" pitchFamily="49" charset="-122"/>
              </a:rPr>
              <a:t>一间昏暗的小屋里，桌子上摆着两封信：一封是前线通告，通告战场死亡将士名单；一封是来自战时征兵办公室</a:t>
            </a:r>
            <a:r>
              <a:rPr lang="en-US" altLang="zh-CN" sz="2000" b="1" dirty="0">
                <a:solidFill>
                  <a:srgbClr val="FF0000"/>
                </a:solidFill>
                <a:latin typeface="SimHei" panose="02010609060101010101" pitchFamily="49" charset="-122"/>
                <a:ea typeface="SimHei" panose="02010609060101010101" pitchFamily="49" charset="-122"/>
              </a:rPr>
              <a:t>,</a:t>
            </a:r>
            <a:r>
              <a:rPr lang="zh-CN" altLang="zh-CN" sz="2000" b="1" dirty="0">
                <a:solidFill>
                  <a:srgbClr val="FF0000"/>
                </a:solidFill>
                <a:latin typeface="SimHei" panose="02010609060101010101" pitchFamily="49" charset="-122"/>
                <a:ea typeface="SimHei" panose="02010609060101010101" pitchFamily="49" charset="-122"/>
              </a:rPr>
              <a:t>公布最近需要应征入伍的后备役人员名单。</a:t>
            </a:r>
          </a:p>
          <a:p>
            <a:r>
              <a:rPr lang="zh-CN" altLang="en-US" sz="2000" b="1" dirty="0">
                <a:solidFill>
                  <a:srgbClr val="FF0000"/>
                </a:solidFill>
                <a:latin typeface="SimHei" panose="02010609060101010101" pitchFamily="49" charset="-122"/>
                <a:ea typeface="SimHei" panose="02010609060101010101" pitchFamily="49" charset="-122"/>
              </a:rPr>
              <a:t>    </a:t>
            </a:r>
            <a:r>
              <a:rPr lang="zh-CN" altLang="zh-CN" sz="2000" b="1" dirty="0">
                <a:solidFill>
                  <a:srgbClr val="FF0000"/>
                </a:solidFill>
                <a:latin typeface="SimHei" panose="02010609060101010101" pitchFamily="49" charset="-122"/>
                <a:ea typeface="SimHei" panose="02010609060101010101" pitchFamily="49" charset="-122"/>
              </a:rPr>
              <a:t>屋里有两位老人：一位是头发灰白的老头；一位是身体虚弱嘴里不停数着“一、二、三”的老妇人！</a:t>
            </a:r>
          </a:p>
          <a:p>
            <a:r>
              <a:rPr lang="zh-CN" altLang="en-US" sz="2000" b="1" dirty="0">
                <a:solidFill>
                  <a:srgbClr val="FF0000"/>
                </a:solidFill>
                <a:latin typeface="SimHei" panose="02010609060101010101" pitchFamily="49" charset="-122"/>
                <a:ea typeface="SimHei" panose="02010609060101010101" pitchFamily="49" charset="-122"/>
              </a:rPr>
              <a:t>    </a:t>
            </a:r>
            <a:r>
              <a:rPr lang="zh-CN" altLang="zh-CN" sz="2000" b="1" dirty="0">
                <a:solidFill>
                  <a:srgbClr val="FF0000"/>
                </a:solidFill>
                <a:latin typeface="SimHei" panose="02010609060101010101" pitchFamily="49" charset="-122"/>
                <a:ea typeface="SimHei" panose="02010609060101010101" pitchFamily="49" charset="-122"/>
              </a:rPr>
              <a:t>“怎么办呢？三个孩子已经战死在战场，我也要应征入伍奔赴前线，但她——”，想着，老头看看旁边的老妇人，“接到三个儿子阵亡的通知书，她就这样了，我得想个办法，没有我，她这个样子……在家？……不行！……那去哪里呢？……疯人院？不行！……那里还是人待的地方吗……但，只能去那里了！”老头又看了一眼老妇人，她还是“一、二、三”，不知疲倦地数着！</a:t>
            </a:r>
          </a:p>
          <a:p>
            <a:r>
              <a:rPr lang="zh-CN" altLang="en-US" sz="2000" b="1" dirty="0">
                <a:solidFill>
                  <a:srgbClr val="FF0000"/>
                </a:solidFill>
                <a:latin typeface="SimHei" panose="02010609060101010101" pitchFamily="49" charset="-122"/>
                <a:ea typeface="SimHei" panose="02010609060101010101" pitchFamily="49" charset="-122"/>
              </a:rPr>
              <a:t>    </a:t>
            </a:r>
            <a:r>
              <a:rPr lang="zh-CN" altLang="zh-CN" sz="2000" b="1" dirty="0">
                <a:solidFill>
                  <a:srgbClr val="FF0000"/>
                </a:solidFill>
                <a:latin typeface="SimHei" panose="02010609060101010101" pitchFamily="49" charset="-122"/>
                <a:ea typeface="SimHei" panose="02010609060101010101" pitchFamily="49" charset="-122"/>
              </a:rPr>
              <a:t>早晨，柏林火车站。</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一列火车缓慢地驶出柏林，车厢里尽是妇女和孩子，几乎看不到一个健壮的男子。在一节车厢里，坐着</a:t>
            </a:r>
            <a:r>
              <a:rPr lang="zh-CN" altLang="zh-CN" sz="2000" b="1" dirty="0">
                <a:solidFill>
                  <a:srgbClr val="FF0000"/>
                </a:solidFill>
                <a:latin typeface="SimHei" panose="02010609060101010101" pitchFamily="49" charset="-122"/>
                <a:ea typeface="SimHei" panose="02010609060101010101" pitchFamily="49" charset="-122"/>
              </a:rPr>
              <a:t>那位</a:t>
            </a:r>
            <a:r>
              <a:rPr lang="zh-CN" altLang="zh-CN" sz="2000" b="1" dirty="0">
                <a:latin typeface="SimHei" panose="02010609060101010101" pitchFamily="49" charset="-122"/>
                <a:ea typeface="SimHei" panose="02010609060101010101" pitchFamily="49" charset="-122"/>
              </a:rPr>
              <a:t>头发灰白的战时后备役老兵，坐在他身旁的是</a:t>
            </a:r>
            <a:r>
              <a:rPr lang="zh-CN" altLang="zh-CN" sz="2000" b="1" dirty="0">
                <a:solidFill>
                  <a:srgbClr val="FF0000"/>
                </a:solidFill>
                <a:latin typeface="SimHei" panose="02010609060101010101" pitchFamily="49" charset="-122"/>
                <a:ea typeface="SimHei" panose="02010609060101010101" pitchFamily="49" charset="-122"/>
              </a:rPr>
              <a:t>他那</a:t>
            </a:r>
            <a:r>
              <a:rPr lang="zh-CN" altLang="zh-CN" sz="2000" b="1" dirty="0">
                <a:latin typeface="SimHei" panose="02010609060101010101" pitchFamily="49" charset="-122"/>
                <a:ea typeface="SimHei" panose="02010609060101010101" pitchFamily="49" charset="-122"/>
              </a:rPr>
              <a:t>身体虚弱而多病的老妇人。显然她在独自沉思，旅客们听到她在数着“－、二、三”，声音盖过了车轮的咔嚓咔嚓声。停顿了一会儿，她又不时重复起来。两个小姑娘看到这奇特的举动，指手画脚，不假思索地嗤笑起来。一个老头狠狠地扫了她们一眼，随即车厢里平静了。</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“一、二、三”，这个神志不清的老妇人又重复数着。两个小姑娘再次傻笑起来。这时，那位灰白头发的后备役老兵挺了挺身板，开口了。</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小姐，”他说，“当我告诉你们这位可怜的妇人就是我的妻子时，你们大概不会再笑了。我们刚刚失去了三个儿子，他们是在战场上死去的。现在轮到我自己上前线了。走之前，我总得把他们的母亲送进疯人院啊！”</a:t>
            </a:r>
          </a:p>
          <a:p>
            <a:r>
              <a:rPr lang="zh-CN" altLang="en-US" sz="2000" b="1" dirty="0">
                <a:latin typeface="SimHei" panose="02010609060101010101" pitchFamily="49" charset="-122"/>
                <a:ea typeface="SimHei" panose="02010609060101010101" pitchFamily="49" charset="-122"/>
              </a:rPr>
              <a:t>    </a:t>
            </a:r>
            <a:r>
              <a:rPr lang="zh-CN" altLang="zh-CN" sz="2000" b="1" dirty="0">
                <a:latin typeface="SimHei" panose="02010609060101010101" pitchFamily="49" charset="-122"/>
                <a:ea typeface="SimHei" panose="02010609060101010101" pitchFamily="49" charset="-122"/>
              </a:rPr>
              <a:t>车厢里一片寂静，静得可怕。</a:t>
            </a:r>
          </a:p>
          <a:p>
            <a:r>
              <a:rPr lang="en-US" altLang="zh-CN" sz="2000" b="1" dirty="0">
                <a:latin typeface="SimHei" panose="02010609060101010101" pitchFamily="49" charset="-122"/>
                <a:ea typeface="SimHei" panose="02010609060101010101" pitchFamily="49" charset="-122"/>
              </a:rPr>
              <a:t> </a:t>
            </a:r>
            <a:endParaRPr lang="zh-CN" altLang="zh-CN" sz="2000" b="1"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25487223"/>
      </p:ext>
    </p:ext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sld>
</file>

<file path=ppt/theme/theme1.xml><?xml version="1.0" encoding="utf-8"?>
<a:theme xmlns:a="http://schemas.openxmlformats.org/drawingml/2006/main" name="园岭小学">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1310</TotalTime>
  <Words>2606</Words>
  <Application>Microsoft Macintosh PowerPoint</Application>
  <PresentationFormat>宽屏</PresentationFormat>
  <Paragraphs>145</Paragraphs>
  <Slides>81</Slides>
  <Notes>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81</vt:i4>
      </vt:variant>
    </vt:vector>
  </HeadingPairs>
  <TitlesOfParts>
    <vt:vector size="96" baseType="lpstr">
      <vt:lpstr>等线</vt:lpstr>
      <vt:lpstr>等线 Light</vt:lpstr>
      <vt:lpstr>方正姚体</vt:lpstr>
      <vt:lpstr>SimHei</vt:lpstr>
      <vt:lpstr>楷体</vt:lpstr>
      <vt:lpstr>隶书</vt:lpstr>
      <vt:lpstr>宋体</vt:lpstr>
      <vt:lpstr>微软雅黑</vt:lpstr>
      <vt:lpstr>幼圆</vt:lpstr>
      <vt:lpstr>Agency FB</vt:lpstr>
      <vt:lpstr>Heiti SC Medium</vt:lpstr>
      <vt:lpstr>Arial</vt:lpstr>
      <vt:lpstr>Calibri</vt:lpstr>
      <vt:lpstr>Calibri Light</vt:lpstr>
      <vt:lpstr>园岭小学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调 侃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形成一个专题</vt:lpstr>
      <vt:lpstr>PowerPoint 演示文稿</vt:lpstr>
      <vt:lpstr>PowerPoint 演示文稿</vt:lpstr>
      <vt:lpstr>PowerPoint 演示文稿</vt:lpstr>
      <vt:lpstr>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阅读的层级（PIRLS）</vt:lpstr>
      <vt:lpstr>PowerPoint 演示文稿</vt:lpstr>
      <vt:lpstr>PowerPoint 演示文稿</vt:lpstr>
      <vt:lpstr>PowerPoint 演示文稿</vt:lpstr>
      <vt:lpstr>整本书的样式</vt:lpstr>
      <vt:lpstr>绘本的教学</vt:lpstr>
      <vt:lpstr>文学类童书的教学</vt:lpstr>
      <vt:lpstr>科普读物的教学</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让学习真实地在教室里发生</dc:title>
  <dc:creator>ylxx</dc:creator>
  <cp:lastModifiedBy>Microsoft Office 用户</cp:lastModifiedBy>
  <cp:revision>103</cp:revision>
  <dcterms:created xsi:type="dcterms:W3CDTF">2017-09-11T01:40:00Z</dcterms:created>
  <dcterms:modified xsi:type="dcterms:W3CDTF">2020-09-16T14:09:38Z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