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58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7.xml" ContentType="application/vnd.openxmlformats-officedocument.theme+xml"/>
  <Override PartName="/ppt/slideLayouts/slideLayout246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Default Extension="fntdata" ContentType="application/x-fontdata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docProps/custom.xml" ContentType="application/vnd.openxmlformats-officedocument.custom-properties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3" r:id="rId2"/>
    <p:sldMasterId id="2147483678" r:id="rId3"/>
    <p:sldMasterId id="2147483708" r:id="rId4"/>
    <p:sldMasterId id="2147483723" r:id="rId5"/>
    <p:sldMasterId id="2147483738" r:id="rId6"/>
    <p:sldMasterId id="2147483753" r:id="rId7"/>
    <p:sldMasterId id="2147483768" r:id="rId8"/>
    <p:sldMasterId id="2147483783" r:id="rId9"/>
    <p:sldMasterId id="2147483798" r:id="rId10"/>
    <p:sldMasterId id="2147483813" r:id="rId11"/>
    <p:sldMasterId id="2147483828" r:id="rId12"/>
    <p:sldMasterId id="2147483843" r:id="rId13"/>
    <p:sldMasterId id="2147483858" r:id="rId14"/>
    <p:sldMasterId id="2147483873" r:id="rId15"/>
    <p:sldMasterId id="2147483888" r:id="rId16"/>
    <p:sldMasterId id="2147483903" r:id="rId17"/>
    <p:sldMasterId id="2147483918" r:id="rId18"/>
    <p:sldMasterId id="2147483933" r:id="rId19"/>
  </p:sldMasterIdLst>
  <p:notesMasterIdLst>
    <p:notesMasterId r:id="rId52"/>
  </p:notesMasterIdLst>
  <p:sldIdLst>
    <p:sldId id="338" r:id="rId20"/>
    <p:sldId id="277" r:id="rId21"/>
    <p:sldId id="337" r:id="rId22"/>
    <p:sldId id="319" r:id="rId23"/>
    <p:sldId id="289" r:id="rId24"/>
    <p:sldId id="298" r:id="rId25"/>
    <p:sldId id="299" r:id="rId26"/>
    <p:sldId id="300" r:id="rId27"/>
    <p:sldId id="301" r:id="rId28"/>
    <p:sldId id="302" r:id="rId29"/>
    <p:sldId id="303" r:id="rId30"/>
    <p:sldId id="322" r:id="rId31"/>
    <p:sldId id="321" r:id="rId32"/>
    <p:sldId id="323" r:id="rId33"/>
    <p:sldId id="324" r:id="rId34"/>
    <p:sldId id="325" r:id="rId35"/>
    <p:sldId id="326" r:id="rId36"/>
    <p:sldId id="327" r:id="rId37"/>
    <p:sldId id="328" r:id="rId38"/>
    <p:sldId id="304" r:id="rId39"/>
    <p:sldId id="316" r:id="rId40"/>
    <p:sldId id="311" r:id="rId41"/>
    <p:sldId id="329" r:id="rId42"/>
    <p:sldId id="330" r:id="rId43"/>
    <p:sldId id="331" r:id="rId44"/>
    <p:sldId id="333" r:id="rId45"/>
    <p:sldId id="332" r:id="rId46"/>
    <p:sldId id="334" r:id="rId47"/>
    <p:sldId id="335" r:id="rId48"/>
    <p:sldId id="336" r:id="rId49"/>
    <p:sldId id="339" r:id="rId50"/>
    <p:sldId id="261" r:id="rId51"/>
  </p:sldIdLst>
  <p:sldSz cx="12192000" cy="6858000"/>
  <p:notesSz cx="6858000" cy="9144000"/>
  <p:embeddedFontLst>
    <p:embeddedFont>
      <p:font typeface="微软雅黑" pitchFamily="34" charset="-122"/>
      <p:regular r:id="rId53"/>
      <p:bold r:id="rId54"/>
    </p:embeddedFont>
    <p:embeddedFont>
      <p:font typeface="汉仪菱心体简" charset="-122"/>
      <p:regular r:id="rId55"/>
    </p:embeddedFont>
    <p:embeddedFont>
      <p:font typeface="黑体" pitchFamily="49" charset="-122"/>
      <p:regular r:id="rId56"/>
    </p:embeddedFont>
    <p:embeddedFont>
      <p:font typeface="方正兰亭黑5_GBK" charset="-122"/>
      <p:regular r:id="rId57"/>
    </p:embeddedFont>
    <p:embeddedFont>
      <p:font typeface="方正兰亭黑4_GBK" charset="-122"/>
      <p:regular r:id="rId58"/>
    </p:embeddedFont>
    <p:embeddedFont>
      <p:font typeface="Calisto MT" pitchFamily="18" charset="0"/>
      <p:regular r:id="rId59"/>
      <p:bold r:id="rId60"/>
      <p:italic r:id="rId61"/>
      <p:boldItalic r:id="rId62"/>
    </p:embeddedFont>
    <p:embeddedFont>
      <p:font typeface="Calibri" pitchFamily="34" charset="0"/>
      <p:regular r:id="rId63"/>
      <p:bold r:id="rId64"/>
      <p:italic r:id="rId65"/>
      <p:boldItalic r:id="rId66"/>
    </p:embeddedFont>
    <p:embeddedFont>
      <p:font typeface="方正兰亭黑简体" charset="-122"/>
      <p:regular r:id="rId67"/>
    </p:embeddedFont>
    <p:embeddedFont>
      <p:font typeface="华文细黑" pitchFamily="2" charset="-122"/>
      <p:regular r:id="rId68"/>
    </p:embeddedFont>
    <p:embeddedFont>
      <p:font typeface="楷体" pitchFamily="49" charset="-122"/>
      <p:regular r:id="rId69"/>
    </p:embeddedFont>
    <p:embeddedFont>
      <p:font typeface="华文楷体" pitchFamily="2" charset="-122"/>
      <p:regular r:id="rId70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2668"/>
    <a:srgbClr val="5CAFA6"/>
    <a:srgbClr val="552B6A"/>
    <a:srgbClr val="EA5A42"/>
    <a:srgbClr val="D2E3F5"/>
    <a:srgbClr val="DBEAF7"/>
    <a:srgbClr val="E0ECF8"/>
    <a:srgbClr val="DFEBF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96"/>
      </p:cViewPr>
      <p:guideLst>
        <p:guide orient="horz" pos="3346"/>
        <p:guide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.xml"/><Relationship Id="rId41" Type="http://schemas.openxmlformats.org/officeDocument/2006/relationships/slide" Target="slides/slide22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6C31AC1E-775E-4AAB-AE35-C4229DF444AE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30B3B66-3D51-4948-8252-140A0D2CA0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4" name="文本占位符 2"/>
          <p:cNvSpPr>
            <a:spLocks noGrp="1"/>
          </p:cNvSpPr>
          <p:nvPr>
            <p:ph type="body" idx="3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869141"/>
            <a:ext cx="10361084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24BF-FD68-440B-AC6B-61E18190AA12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44323-7814-4CA1-848E-8CF07479D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267201"/>
            <a:ext cx="10363200" cy="977153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399" y="5257800"/>
            <a:ext cx="10361084" cy="874058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741595" y="424650"/>
            <a:ext cx="6708812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7650D-07BC-4540-BFDB-D0267FFBB42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11B30-7EFA-4D8D-951B-B1283BCD0A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990600"/>
            <a:ext cx="10361084" cy="1743075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756648"/>
            <a:ext cx="10361084" cy="1281953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683B9-6ECA-47FA-93CF-B124A0FAC20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4B026-3A8F-47C4-934D-483671046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9644" y="1760539"/>
            <a:ext cx="4815840" cy="43656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ECC06-703D-41BA-956E-147DC88AE847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D38E9-0B64-42DB-9CDA-887A2D767C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1047750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5"/>
          <p:cNvCxnSpPr/>
          <p:nvPr/>
        </p:nvCxnSpPr>
        <p:spPr>
          <a:xfrm>
            <a:off x="6583363" y="2192338"/>
            <a:ext cx="4572000" cy="1587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121024"/>
            <a:ext cx="10361084" cy="142987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0701" y="1550895"/>
            <a:ext cx="481584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0701" y="2438400"/>
            <a:ext cx="4815840" cy="36877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9030" indent="-336550">
              <a:defRPr sz="1600"/>
            </a:lvl8pPr>
            <a:lvl9pPr marL="2399030" indent="-336550"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916EF-0AB9-483C-A088-3BFDE3121B8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D2253-568E-43F7-9F3C-D27657B1A0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1953E-90C6-4731-9F1E-EC5EA162DBAD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9A55-4F0E-4E42-97CD-45C92DC45D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06FDC-F0FF-42A6-B472-F01D579E1BC3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327B0-38CD-4DC8-BC33-A00F518445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540" y="971550"/>
            <a:ext cx="48768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457201"/>
            <a:ext cx="4876800" cy="56689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9030" indent="-336550">
              <a:defRPr sz="1800"/>
            </a:lvl8pPr>
            <a:lvl9pPr marL="2399030" indent="-336550"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540" y="2133601"/>
            <a:ext cx="4876800" cy="35814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A0553-CC00-45AD-9842-32A38F4F3368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E793-4EB6-4139-A2DC-80828F0024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76" y="969264"/>
            <a:ext cx="48768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84517" y="510988"/>
            <a:ext cx="48768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804" y="2130552"/>
            <a:ext cx="4876800" cy="3584448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29A8-4BA1-4FA0-8FA4-75AE037D7421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FD89-F231-4F37-BF42-6A1A0F11B6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位于标题上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1376"/>
            <a:ext cx="10369176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457200"/>
            <a:ext cx="73152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EAA81-5FC9-4208-AA31-1D86959D48EA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B7C8-4D75-4FC2-9CA1-93E7FBD3C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情节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55142"/>
            <a:ext cx="10369176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7428" y="5181600"/>
            <a:ext cx="10369176" cy="950259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914400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4549987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4549987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8185573" y="457200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8185573" y="2455433"/>
            <a:ext cx="310896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97B69-454C-4ABB-9372-302B5553104B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EFDC-6FD2-4C91-B9DF-74454E85533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DC0B-47C8-46EF-9A38-E98229D5DC55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523F5-E364-40E6-A9C8-61ECDD6909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533401"/>
            <a:ext cx="213360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1"/>
            <a:ext cx="80264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02EC7-1637-442F-8D57-97F78185FA54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C00B-C8F9-4F8D-998D-76D4A25F07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65248"/>
            <a:ext cx="10363200" cy="978408"/>
          </a:xfrm>
        </p:spPr>
        <p:txBody>
          <a:bodyPr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52800"/>
            <a:ext cx="10363200" cy="877824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50D65-C64D-44FB-9152-4CC2DE0C9198}" type="datetime1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14C82-8CAF-49DE-8E9D-128202911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2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7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8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8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87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4.xml"/><Relationship Id="rId13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203.xml"/><Relationship Id="rId12" Type="http://schemas.openxmlformats.org/officeDocument/2006/relationships/slideLayout" Target="../slideLayouts/slideLayout20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9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97.xml"/><Relationship Id="rId6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207.xml"/><Relationship Id="rId5" Type="http://schemas.openxmlformats.org/officeDocument/2006/relationships/slideLayout" Target="../slideLayouts/slideLayout201.xml"/><Relationship Id="rId15" Type="http://schemas.openxmlformats.org/officeDocument/2006/relationships/theme" Target="../theme/theme15.xml"/><Relationship Id="rId10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200.xml"/><Relationship Id="rId9" Type="http://schemas.openxmlformats.org/officeDocument/2006/relationships/slideLayout" Target="../slideLayouts/slideLayout205.xml"/><Relationship Id="rId14" Type="http://schemas.openxmlformats.org/officeDocument/2006/relationships/slideLayout" Target="../slideLayouts/slideLayout21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1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5" Type="http://schemas.openxmlformats.org/officeDocument/2006/relationships/theme" Target="../theme/theme16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Relationship Id="rId14" Type="http://schemas.openxmlformats.org/officeDocument/2006/relationships/slideLayout" Target="../slideLayouts/slideLayout22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2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13" Type="http://schemas.openxmlformats.org/officeDocument/2006/relationships/slideLayout" Target="../slideLayouts/slideLayout251.xml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slideLayout" Target="../slideLayouts/slideLayout25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4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43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Relationship Id="rId14" Type="http://schemas.openxmlformats.org/officeDocument/2006/relationships/slideLayout" Target="../slideLayouts/slideLayout252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slideLayout" Target="../slideLayouts/slideLayout265.xml"/><Relationship Id="rId3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59.xml"/><Relationship Id="rId12" Type="http://schemas.openxmlformats.org/officeDocument/2006/relationships/slideLayout" Target="../slideLayouts/slideLayout26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5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slideLayout" Target="../slideLayouts/slideLayout263.xml"/><Relationship Id="rId5" Type="http://schemas.openxmlformats.org/officeDocument/2006/relationships/slideLayout" Target="../slideLayouts/slideLayout257.xml"/><Relationship Id="rId15" Type="http://schemas.openxmlformats.org/officeDocument/2006/relationships/theme" Target="../theme/theme19.xml"/><Relationship Id="rId10" Type="http://schemas.openxmlformats.org/officeDocument/2006/relationships/slideLayout" Target="../slideLayouts/slideLayout262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26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20650"/>
            <a:ext cx="10361613" cy="14303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52600"/>
            <a:ext cx="103616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265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A7F3A492-041E-4F2E-BAF1-FA38560B38E6}" type="datetimeFigureOut">
              <a:rPr lang="zh-CN" altLang="en-US"/>
              <a:pPr>
                <a:defRPr/>
              </a:pPr>
              <a:t>2020/10/16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1488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38800" y="6356350"/>
            <a:ext cx="914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</a:defRPr>
            </a:lvl1pPr>
          </a:lstStyle>
          <a:p>
            <a:pPr>
              <a:defRPr/>
            </a:pPr>
            <a:fld id="{12830A87-C05E-4945-9842-57CD7F8007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panose="02040603050505030304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rtl="0" fontAlgn="base">
        <a:spcBef>
          <a:spcPts val="60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61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903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8005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8" descr="公众号+张特新作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8" y="1643063"/>
            <a:ext cx="5726112" cy="3216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1" descr="童心语文新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013" y="944563"/>
            <a:ext cx="906462" cy="862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QQ图片202005191023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4286250"/>
            <a:ext cx="2266950" cy="2024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3、语文活动的基本形式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听：有选择有思考地听：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【听比记重要，想比听重要，说比想重要】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说：按要求有质量地说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【概括说、具体说、评议说、对话说】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读：有目的从从容容地读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写：多角度形式多样地写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【改写、补写、续写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……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】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（四）好课的标准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1、课的核心：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立足语感形成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着眼经验化生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聚焦语言实践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2、课的结构：一个点一条线层层推进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《孔乙己》《目送》《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白鹭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鹬蚌相争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《祖父的园子》《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穷人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 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Rot="1" noChangeArrowheads="1"/>
          </p:cNvSpPr>
          <p:nvPr/>
        </p:nvSpPr>
        <p:spPr bwMode="auto">
          <a:xfrm>
            <a:off x="914400" y="1287463"/>
            <a:ext cx="100965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600"/>
              </a:spcBef>
            </a:pP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（五）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语用课堂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备课：</a:t>
            </a:r>
          </a:p>
          <a:p>
            <a:pPr marL="812800" indent="-812800" eaLnBrk="1" hangingPunct="1">
              <a:lnSpc>
                <a:spcPct val="150000"/>
              </a:lnSpc>
              <a:buNone/>
            </a:pPr>
            <a:r>
              <a:rPr lang="zh-CN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    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1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、</a:t>
            </a:r>
            <a:r>
              <a:rPr lang="zh-CN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基本原则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 eaLnBrk="1" hangingPunct="1">
              <a:lnSpc>
                <a:spcPct val="150000"/>
              </a:lnSpc>
              <a:buNone/>
            </a:pPr>
            <a:r>
              <a:rPr lang="zh-CN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sym typeface="+mn-ea"/>
              </a:rPr>
              <a:t>           </a:t>
            </a:r>
            <a:r>
              <a:rPr lang="zh-CN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课标；低段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——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句子和句群</a:t>
            </a:r>
          </a:p>
          <a:p>
            <a:pPr marL="812800" indent="-812800" eaLnBrk="1" hangingPunct="1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中段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——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段落和简单的篇章</a:t>
            </a:r>
          </a:p>
          <a:p>
            <a:pPr marL="812800" indent="-812800" eaLnBrk="1" hangingPunct="1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           高段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——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篇章和多种方法运用</a:t>
            </a:r>
            <a:endParaRPr lang="zh-CN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812800" indent="-812800">
              <a:lnSpc>
                <a:spcPct val="150000"/>
              </a:lnSpc>
              <a:spcBef>
                <a:spcPts val="600"/>
              </a:spcBef>
            </a:pPr>
            <a:endParaRPr lang="en-US" altLang="en-US" sz="2400" b="1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椭圆 10"/>
          <p:cNvSpPr>
            <a:spLocks noChangeArrowheads="1"/>
          </p:cNvSpPr>
          <p:nvPr/>
        </p:nvSpPr>
        <p:spPr bwMode="auto">
          <a:xfrm>
            <a:off x="4194175" y="2516188"/>
            <a:ext cx="1377950" cy="1377950"/>
          </a:xfrm>
          <a:prstGeom prst="ellipse">
            <a:avLst/>
          </a:prstGeom>
          <a:solidFill>
            <a:srgbClr val="512668"/>
          </a:solidFill>
          <a:ln w="1905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1800">
              <a:latin typeface="Calisto MT" panose="02040603050505030304"/>
            </a:endParaRPr>
          </a:p>
        </p:txBody>
      </p:sp>
      <p:sp>
        <p:nvSpPr>
          <p:cNvPr id="14" name="Freeform 21"/>
          <p:cNvSpPr>
            <a:spLocks noEditPoints="1"/>
          </p:cNvSpPr>
          <p:nvPr/>
        </p:nvSpPr>
        <p:spPr bwMode="auto">
          <a:xfrm>
            <a:off x="4737100" y="2984500"/>
            <a:ext cx="292100" cy="427038"/>
          </a:xfrm>
          <a:custGeom>
            <a:avLst/>
            <a:gdLst/>
            <a:ahLst/>
            <a:cxnLst>
              <a:cxn ang="0">
                <a:pos x="35" y="0"/>
              </a:cxn>
              <a:cxn ang="0">
                <a:pos x="0" y="35"/>
              </a:cxn>
              <a:cxn ang="0">
                <a:pos x="16" y="74"/>
              </a:cxn>
              <a:cxn ang="0">
                <a:pos x="35" y="102"/>
              </a:cxn>
              <a:cxn ang="0">
                <a:pos x="54" y="74"/>
              </a:cxn>
              <a:cxn ang="0">
                <a:pos x="70" y="35"/>
              </a:cxn>
              <a:cxn ang="0">
                <a:pos x="35" y="0"/>
              </a:cxn>
              <a:cxn ang="0">
                <a:pos x="43" y="87"/>
              </a:cxn>
              <a:cxn ang="0">
                <a:pos x="27" y="89"/>
              </a:cxn>
              <a:cxn ang="0">
                <a:pos x="26" y="83"/>
              </a:cxn>
              <a:cxn ang="0">
                <a:pos x="26" y="83"/>
              </a:cxn>
              <a:cxn ang="0">
                <a:pos x="45" y="80"/>
              </a:cxn>
              <a:cxn ang="0">
                <a:pos x="44" y="83"/>
              </a:cxn>
              <a:cxn ang="0">
                <a:pos x="43" y="87"/>
              </a:cxn>
              <a:cxn ang="0">
                <a:pos x="25" y="79"/>
              </a:cxn>
              <a:cxn ang="0">
                <a:pos x="23" y="73"/>
              </a:cxn>
              <a:cxn ang="0">
                <a:pos x="47" y="73"/>
              </a:cxn>
              <a:cxn ang="0">
                <a:pos x="46" y="77"/>
              </a:cxn>
              <a:cxn ang="0">
                <a:pos x="25" y="79"/>
              </a:cxn>
              <a:cxn ang="0">
                <a:pos x="35" y="96"/>
              </a:cxn>
              <a:cxn ang="0">
                <a:pos x="29" y="92"/>
              </a:cxn>
              <a:cxn ang="0">
                <a:pos x="42" y="90"/>
              </a:cxn>
              <a:cxn ang="0">
                <a:pos x="35" y="96"/>
              </a:cxn>
              <a:cxn ang="0">
                <a:pos x="50" y="67"/>
              </a:cxn>
              <a:cxn ang="0">
                <a:pos x="20" y="67"/>
              </a:cxn>
              <a:cxn ang="0">
                <a:pos x="15" y="57"/>
              </a:cxn>
              <a:cxn ang="0">
                <a:pos x="6" y="35"/>
              </a:cxn>
              <a:cxn ang="0">
                <a:pos x="35" y="6"/>
              </a:cxn>
              <a:cxn ang="0">
                <a:pos x="64" y="35"/>
              </a:cxn>
              <a:cxn ang="0">
                <a:pos x="55" y="57"/>
              </a:cxn>
              <a:cxn ang="0">
                <a:pos x="50" y="67"/>
              </a:cxn>
              <a:cxn ang="0">
                <a:pos x="50" y="67"/>
              </a:cxn>
              <a:cxn ang="0">
                <a:pos x="50" y="67"/>
              </a:cxn>
            </a:cxnLst>
            <a:rect l="0" t="0" r="r" b="b"/>
            <a:pathLst>
              <a:path w="70" h="102">
                <a:moveTo>
                  <a:pt x="35" y="0"/>
                </a:moveTo>
                <a:cubicBezTo>
                  <a:pt x="16" y="0"/>
                  <a:pt x="0" y="16"/>
                  <a:pt x="0" y="35"/>
                </a:cubicBezTo>
                <a:cubicBezTo>
                  <a:pt x="0" y="48"/>
                  <a:pt x="12" y="62"/>
                  <a:pt x="16" y="74"/>
                </a:cubicBezTo>
                <a:cubicBezTo>
                  <a:pt x="22" y="91"/>
                  <a:pt x="22" y="102"/>
                  <a:pt x="35" y="102"/>
                </a:cubicBezTo>
                <a:cubicBezTo>
                  <a:pt x="49" y="102"/>
                  <a:pt x="48" y="92"/>
                  <a:pt x="54" y="74"/>
                </a:cubicBezTo>
                <a:cubicBezTo>
                  <a:pt x="58" y="62"/>
                  <a:pt x="70" y="48"/>
                  <a:pt x="70" y="35"/>
                </a:cubicBezTo>
                <a:cubicBezTo>
                  <a:pt x="70" y="16"/>
                  <a:pt x="54" y="0"/>
                  <a:pt x="35" y="0"/>
                </a:cubicBezTo>
                <a:close/>
                <a:moveTo>
                  <a:pt x="43" y="87"/>
                </a:moveTo>
                <a:cubicBezTo>
                  <a:pt x="27" y="89"/>
                  <a:pt x="27" y="89"/>
                  <a:pt x="27" y="89"/>
                </a:cubicBezTo>
                <a:cubicBezTo>
                  <a:pt x="27" y="87"/>
                  <a:pt x="26" y="85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45" y="80"/>
                  <a:pt x="45" y="80"/>
                  <a:pt x="45" y="80"/>
                </a:cubicBezTo>
                <a:cubicBezTo>
                  <a:pt x="45" y="81"/>
                  <a:pt x="45" y="82"/>
                  <a:pt x="44" y="83"/>
                </a:cubicBezTo>
                <a:cubicBezTo>
                  <a:pt x="44" y="84"/>
                  <a:pt x="44" y="86"/>
                  <a:pt x="43" y="87"/>
                </a:cubicBezTo>
                <a:close/>
                <a:moveTo>
                  <a:pt x="25" y="79"/>
                </a:moveTo>
                <a:cubicBezTo>
                  <a:pt x="24" y="78"/>
                  <a:pt x="23" y="76"/>
                  <a:pt x="23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5"/>
                  <a:pt x="47" y="76"/>
                  <a:pt x="46" y="77"/>
                </a:cubicBezTo>
                <a:lnTo>
                  <a:pt x="25" y="79"/>
                </a:lnTo>
                <a:close/>
                <a:moveTo>
                  <a:pt x="35" y="96"/>
                </a:moveTo>
                <a:cubicBezTo>
                  <a:pt x="32" y="96"/>
                  <a:pt x="30" y="95"/>
                  <a:pt x="29" y="92"/>
                </a:cubicBezTo>
                <a:cubicBezTo>
                  <a:pt x="42" y="90"/>
                  <a:pt x="42" y="90"/>
                  <a:pt x="42" y="90"/>
                </a:cubicBezTo>
                <a:cubicBezTo>
                  <a:pt x="40" y="95"/>
                  <a:pt x="39" y="96"/>
                  <a:pt x="35" y="96"/>
                </a:cubicBezTo>
                <a:close/>
                <a:moveTo>
                  <a:pt x="50" y="67"/>
                </a:moveTo>
                <a:cubicBezTo>
                  <a:pt x="20" y="67"/>
                  <a:pt x="20" y="67"/>
                  <a:pt x="20" y="67"/>
                </a:cubicBezTo>
                <a:cubicBezTo>
                  <a:pt x="19" y="64"/>
                  <a:pt x="17" y="60"/>
                  <a:pt x="15" y="57"/>
                </a:cubicBezTo>
                <a:cubicBezTo>
                  <a:pt x="11" y="49"/>
                  <a:pt x="6" y="41"/>
                  <a:pt x="6" y="35"/>
                </a:cubicBezTo>
                <a:cubicBezTo>
                  <a:pt x="6" y="19"/>
                  <a:pt x="19" y="6"/>
                  <a:pt x="35" y="6"/>
                </a:cubicBezTo>
                <a:cubicBezTo>
                  <a:pt x="51" y="6"/>
                  <a:pt x="64" y="19"/>
                  <a:pt x="64" y="35"/>
                </a:cubicBezTo>
                <a:cubicBezTo>
                  <a:pt x="64" y="41"/>
                  <a:pt x="60" y="49"/>
                  <a:pt x="55" y="57"/>
                </a:cubicBezTo>
                <a:cubicBezTo>
                  <a:pt x="53" y="60"/>
                  <a:pt x="52" y="64"/>
                  <a:pt x="50" y="67"/>
                </a:cubicBezTo>
                <a:close/>
                <a:moveTo>
                  <a:pt x="50" y="67"/>
                </a:moveTo>
                <a:cubicBezTo>
                  <a:pt x="50" y="67"/>
                  <a:pt x="50" y="67"/>
                  <a:pt x="50" y="67"/>
                </a:cubicBezTo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  <a:latin typeface="Calibri" panose="020F0502020204030204"/>
              <a:ea typeface="+mn-ea"/>
              <a:cs typeface="+mn-ea"/>
            </a:endParaRPr>
          </a:p>
        </p:txBody>
      </p:sp>
      <p:sp>
        <p:nvSpPr>
          <p:cNvPr id="20483" name="椭圆 12"/>
          <p:cNvSpPr>
            <a:spLocks noChangeArrowheads="1"/>
          </p:cNvSpPr>
          <p:nvPr/>
        </p:nvSpPr>
        <p:spPr bwMode="auto">
          <a:xfrm>
            <a:off x="1768475" y="2516188"/>
            <a:ext cx="1377950" cy="1377950"/>
          </a:xfrm>
          <a:prstGeom prst="ellipse">
            <a:avLst/>
          </a:prstGeom>
          <a:solidFill>
            <a:srgbClr val="5CAFA6"/>
          </a:solidFill>
          <a:ln w="1905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1800">
              <a:solidFill>
                <a:srgbClr val="EA5A42"/>
              </a:solidFill>
              <a:latin typeface="Calisto MT" panose="02040603050505030304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2215515" y="2998470"/>
            <a:ext cx="484505" cy="413385"/>
            <a:chOff x="3440113" y="1050925"/>
            <a:chExt cx="390525" cy="333376"/>
          </a:xfrm>
          <a:solidFill>
            <a:sysClr val="window" lastClr="FFFFFF"/>
          </a:solidFill>
        </p:grpSpPr>
        <p:sp>
          <p:nvSpPr>
            <p:cNvPr id="16" name="Freeform 8"/>
            <p:cNvSpPr/>
            <p:nvPr/>
          </p:nvSpPr>
          <p:spPr bwMode="auto">
            <a:xfrm>
              <a:off x="3563938" y="1244600"/>
              <a:ext cx="69850" cy="71438"/>
            </a:xfrm>
            <a:custGeom>
              <a:avLst/>
              <a:gdLst>
                <a:gd name="T0" fmla="*/ 44 w 44"/>
                <a:gd name="T1" fmla="*/ 25 h 45"/>
                <a:gd name="T2" fmla="*/ 19 w 44"/>
                <a:gd name="T3" fmla="*/ 0 h 45"/>
                <a:gd name="T4" fmla="*/ 19 w 44"/>
                <a:gd name="T5" fmla="*/ 0 h 45"/>
                <a:gd name="T6" fmla="*/ 0 w 44"/>
                <a:gd name="T7" fmla="*/ 45 h 45"/>
                <a:gd name="T8" fmla="*/ 44 w 44"/>
                <a:gd name="T9" fmla="*/ 2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5">
                  <a:moveTo>
                    <a:pt x="44" y="25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0" y="45"/>
                  </a:lnTo>
                  <a:lnTo>
                    <a:pt x="44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3633788" y="1284288"/>
              <a:ext cx="1588" cy="158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3605213" y="1074738"/>
              <a:ext cx="176213" cy="176213"/>
            </a:xfrm>
            <a:custGeom>
              <a:avLst/>
              <a:gdLst>
                <a:gd name="T0" fmla="*/ 101 w 111"/>
                <a:gd name="T1" fmla="*/ 0 h 111"/>
                <a:gd name="T2" fmla="*/ 0 w 111"/>
                <a:gd name="T3" fmla="*/ 101 h 111"/>
                <a:gd name="T4" fmla="*/ 10 w 111"/>
                <a:gd name="T5" fmla="*/ 111 h 111"/>
                <a:gd name="T6" fmla="*/ 111 w 111"/>
                <a:gd name="T7" fmla="*/ 10 h 111"/>
                <a:gd name="T8" fmla="*/ 101 w 111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11">
                  <a:moveTo>
                    <a:pt x="101" y="0"/>
                  </a:moveTo>
                  <a:lnTo>
                    <a:pt x="0" y="101"/>
                  </a:lnTo>
                  <a:lnTo>
                    <a:pt x="10" y="111"/>
                  </a:lnTo>
                  <a:lnTo>
                    <a:pt x="111" y="10"/>
                  </a:lnTo>
                  <a:lnTo>
                    <a:pt x="1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  <p:sp>
          <p:nvSpPr>
            <p:cNvPr id="19" name="Freeform 11"/>
            <p:cNvSpPr/>
            <p:nvPr/>
          </p:nvSpPr>
          <p:spPr bwMode="auto">
            <a:xfrm>
              <a:off x="3629025" y="1098550"/>
              <a:ext cx="177800" cy="177800"/>
            </a:xfrm>
            <a:custGeom>
              <a:avLst/>
              <a:gdLst>
                <a:gd name="T0" fmla="*/ 0 w 112"/>
                <a:gd name="T1" fmla="*/ 102 h 112"/>
                <a:gd name="T2" fmla="*/ 10 w 112"/>
                <a:gd name="T3" fmla="*/ 112 h 112"/>
                <a:gd name="T4" fmla="*/ 112 w 112"/>
                <a:gd name="T5" fmla="*/ 12 h 112"/>
                <a:gd name="T6" fmla="*/ 102 w 112"/>
                <a:gd name="T7" fmla="*/ 0 h 112"/>
                <a:gd name="T8" fmla="*/ 0 w 112"/>
                <a:gd name="T9" fmla="*/ 10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12">
                  <a:moveTo>
                    <a:pt x="0" y="102"/>
                  </a:moveTo>
                  <a:lnTo>
                    <a:pt x="10" y="112"/>
                  </a:lnTo>
                  <a:lnTo>
                    <a:pt x="112" y="12"/>
                  </a:lnTo>
                  <a:lnTo>
                    <a:pt x="102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  <p:sp>
          <p:nvSpPr>
            <p:cNvPr id="20" name="Freeform 12"/>
            <p:cNvSpPr/>
            <p:nvPr/>
          </p:nvSpPr>
          <p:spPr bwMode="auto">
            <a:xfrm>
              <a:off x="3775075" y="1050925"/>
              <a:ext cx="55563" cy="52388"/>
            </a:xfrm>
            <a:custGeom>
              <a:avLst/>
              <a:gdLst>
                <a:gd name="T0" fmla="*/ 14 w 21"/>
                <a:gd name="T1" fmla="*/ 6 h 20"/>
                <a:gd name="T2" fmla="*/ 0 w 21"/>
                <a:gd name="T3" fmla="*/ 6 h 20"/>
                <a:gd name="T4" fmla="*/ 15 w 21"/>
                <a:gd name="T5" fmla="*/ 20 h 20"/>
                <a:gd name="T6" fmla="*/ 14 w 21"/>
                <a:gd name="T7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0">
                  <a:moveTo>
                    <a:pt x="14" y="6"/>
                  </a:moveTo>
                  <a:cubicBezTo>
                    <a:pt x="8" y="0"/>
                    <a:pt x="0" y="6"/>
                    <a:pt x="0" y="6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21" y="14"/>
                    <a:pt x="1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3440113" y="1058863"/>
              <a:ext cx="327025" cy="325438"/>
            </a:xfrm>
            <a:custGeom>
              <a:avLst/>
              <a:gdLst>
                <a:gd name="T0" fmla="*/ 182 w 206"/>
                <a:gd name="T1" fmla="*/ 180 h 205"/>
                <a:gd name="T2" fmla="*/ 25 w 206"/>
                <a:gd name="T3" fmla="*/ 180 h 205"/>
                <a:gd name="T4" fmla="*/ 25 w 206"/>
                <a:gd name="T5" fmla="*/ 25 h 205"/>
                <a:gd name="T6" fmla="*/ 172 w 206"/>
                <a:gd name="T7" fmla="*/ 25 h 205"/>
                <a:gd name="T8" fmla="*/ 198 w 206"/>
                <a:gd name="T9" fmla="*/ 0 h 205"/>
                <a:gd name="T10" fmla="*/ 0 w 206"/>
                <a:gd name="T11" fmla="*/ 0 h 205"/>
                <a:gd name="T12" fmla="*/ 0 w 206"/>
                <a:gd name="T13" fmla="*/ 205 h 205"/>
                <a:gd name="T14" fmla="*/ 206 w 206"/>
                <a:gd name="T15" fmla="*/ 205 h 205"/>
                <a:gd name="T16" fmla="*/ 206 w 206"/>
                <a:gd name="T17" fmla="*/ 76 h 205"/>
                <a:gd name="T18" fmla="*/ 182 w 206"/>
                <a:gd name="T19" fmla="*/ 101 h 205"/>
                <a:gd name="T20" fmla="*/ 182 w 206"/>
                <a:gd name="T21" fmla="*/ 18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6" h="205">
                  <a:moveTo>
                    <a:pt x="182" y="180"/>
                  </a:moveTo>
                  <a:lnTo>
                    <a:pt x="25" y="180"/>
                  </a:lnTo>
                  <a:lnTo>
                    <a:pt x="25" y="25"/>
                  </a:lnTo>
                  <a:lnTo>
                    <a:pt x="172" y="25"/>
                  </a:lnTo>
                  <a:lnTo>
                    <a:pt x="198" y="0"/>
                  </a:lnTo>
                  <a:lnTo>
                    <a:pt x="0" y="0"/>
                  </a:lnTo>
                  <a:lnTo>
                    <a:pt x="0" y="205"/>
                  </a:lnTo>
                  <a:lnTo>
                    <a:pt x="206" y="205"/>
                  </a:lnTo>
                  <a:lnTo>
                    <a:pt x="206" y="76"/>
                  </a:lnTo>
                  <a:lnTo>
                    <a:pt x="182" y="101"/>
                  </a:lnTo>
                  <a:lnTo>
                    <a:pt x="182" y="1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rgbClr val="EA5A42"/>
                </a:solidFill>
                <a:latin typeface="Calibri" panose="020F0502020204030204"/>
                <a:ea typeface="+mn-ea"/>
                <a:cs typeface="+mn-ea"/>
              </a:endParaRPr>
            </a:p>
          </p:txBody>
        </p:sp>
      </p:grpSp>
      <p:sp>
        <p:nvSpPr>
          <p:cNvPr id="20485" name="椭圆 21"/>
          <p:cNvSpPr>
            <a:spLocks noChangeArrowheads="1"/>
          </p:cNvSpPr>
          <p:nvPr/>
        </p:nvSpPr>
        <p:spPr bwMode="auto">
          <a:xfrm>
            <a:off x="6619875" y="2613025"/>
            <a:ext cx="1377950" cy="1377950"/>
          </a:xfrm>
          <a:prstGeom prst="ellipse">
            <a:avLst/>
          </a:prstGeom>
          <a:solidFill>
            <a:srgbClr val="5CAFA6"/>
          </a:solidFill>
          <a:ln w="1905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1800">
              <a:latin typeface="Calisto MT" panose="02040603050505030304"/>
            </a:endParaRPr>
          </a:p>
        </p:txBody>
      </p:sp>
      <p:sp>
        <p:nvSpPr>
          <p:cNvPr id="23" name="Freeform 178"/>
          <p:cNvSpPr>
            <a:spLocks noEditPoints="1"/>
          </p:cNvSpPr>
          <p:nvPr/>
        </p:nvSpPr>
        <p:spPr bwMode="auto">
          <a:xfrm>
            <a:off x="7081838" y="3070225"/>
            <a:ext cx="454025" cy="341313"/>
          </a:xfrm>
          <a:custGeom>
            <a:avLst/>
            <a:gdLst/>
            <a:ahLst/>
            <a:cxnLst>
              <a:cxn ang="0">
                <a:pos x="158" y="119"/>
              </a:cxn>
              <a:cxn ang="0">
                <a:pos x="0" y="119"/>
              </a:cxn>
              <a:cxn ang="0">
                <a:pos x="0" y="0"/>
              </a:cxn>
              <a:cxn ang="0">
                <a:pos x="9" y="0"/>
              </a:cxn>
              <a:cxn ang="0">
                <a:pos x="9" y="108"/>
              </a:cxn>
              <a:cxn ang="0">
                <a:pos x="158" y="108"/>
              </a:cxn>
              <a:cxn ang="0">
                <a:pos x="158" y="119"/>
              </a:cxn>
              <a:cxn ang="0">
                <a:pos x="50" y="99"/>
              </a:cxn>
              <a:cxn ang="0">
                <a:pos x="29" y="99"/>
              </a:cxn>
              <a:cxn ang="0">
                <a:pos x="29" y="60"/>
              </a:cxn>
              <a:cxn ang="0">
                <a:pos x="50" y="60"/>
              </a:cxn>
              <a:cxn ang="0">
                <a:pos x="50" y="99"/>
              </a:cxn>
              <a:cxn ang="0">
                <a:pos x="78" y="99"/>
              </a:cxn>
              <a:cxn ang="0">
                <a:pos x="59" y="99"/>
              </a:cxn>
              <a:cxn ang="0">
                <a:pos x="59" y="19"/>
              </a:cxn>
              <a:cxn ang="0">
                <a:pos x="78" y="19"/>
              </a:cxn>
              <a:cxn ang="0">
                <a:pos x="78" y="99"/>
              </a:cxn>
              <a:cxn ang="0">
                <a:pos x="109" y="99"/>
              </a:cxn>
              <a:cxn ang="0">
                <a:pos x="89" y="99"/>
              </a:cxn>
              <a:cxn ang="0">
                <a:pos x="89" y="39"/>
              </a:cxn>
              <a:cxn ang="0">
                <a:pos x="109" y="39"/>
              </a:cxn>
              <a:cxn ang="0">
                <a:pos x="109" y="99"/>
              </a:cxn>
              <a:cxn ang="0">
                <a:pos x="139" y="99"/>
              </a:cxn>
              <a:cxn ang="0">
                <a:pos x="119" y="99"/>
              </a:cxn>
              <a:cxn ang="0">
                <a:pos x="119" y="11"/>
              </a:cxn>
              <a:cxn ang="0">
                <a:pos x="139" y="11"/>
              </a:cxn>
              <a:cxn ang="0">
                <a:pos x="139" y="99"/>
              </a:cxn>
            </a:cxnLst>
            <a:rect l="0" t="0" r="r" b="b"/>
            <a:pathLst>
              <a:path w="158" h="119">
                <a:moveTo>
                  <a:pt x="158" y="119"/>
                </a:moveTo>
                <a:lnTo>
                  <a:pt x="0" y="119"/>
                </a:lnTo>
                <a:lnTo>
                  <a:pt x="0" y="0"/>
                </a:lnTo>
                <a:lnTo>
                  <a:pt x="9" y="0"/>
                </a:lnTo>
                <a:lnTo>
                  <a:pt x="9" y="108"/>
                </a:lnTo>
                <a:lnTo>
                  <a:pt x="158" y="108"/>
                </a:lnTo>
                <a:lnTo>
                  <a:pt x="158" y="119"/>
                </a:lnTo>
                <a:close/>
                <a:moveTo>
                  <a:pt x="50" y="99"/>
                </a:moveTo>
                <a:lnTo>
                  <a:pt x="29" y="99"/>
                </a:lnTo>
                <a:lnTo>
                  <a:pt x="29" y="60"/>
                </a:lnTo>
                <a:lnTo>
                  <a:pt x="50" y="60"/>
                </a:lnTo>
                <a:lnTo>
                  <a:pt x="50" y="99"/>
                </a:lnTo>
                <a:close/>
                <a:moveTo>
                  <a:pt x="78" y="99"/>
                </a:moveTo>
                <a:lnTo>
                  <a:pt x="59" y="99"/>
                </a:lnTo>
                <a:lnTo>
                  <a:pt x="59" y="19"/>
                </a:lnTo>
                <a:lnTo>
                  <a:pt x="78" y="19"/>
                </a:lnTo>
                <a:lnTo>
                  <a:pt x="78" y="99"/>
                </a:lnTo>
                <a:close/>
                <a:moveTo>
                  <a:pt x="109" y="99"/>
                </a:moveTo>
                <a:lnTo>
                  <a:pt x="89" y="99"/>
                </a:lnTo>
                <a:lnTo>
                  <a:pt x="89" y="39"/>
                </a:lnTo>
                <a:lnTo>
                  <a:pt x="109" y="39"/>
                </a:lnTo>
                <a:lnTo>
                  <a:pt x="109" y="99"/>
                </a:lnTo>
                <a:close/>
                <a:moveTo>
                  <a:pt x="139" y="99"/>
                </a:moveTo>
                <a:lnTo>
                  <a:pt x="119" y="99"/>
                </a:lnTo>
                <a:lnTo>
                  <a:pt x="119" y="11"/>
                </a:lnTo>
                <a:lnTo>
                  <a:pt x="139" y="11"/>
                </a:lnTo>
                <a:lnTo>
                  <a:pt x="139" y="99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  <a:latin typeface="Calibri" panose="020F0502020204030204"/>
              <a:ea typeface="+mn-ea"/>
              <a:cs typeface="+mn-ea"/>
            </a:endParaRPr>
          </a:p>
        </p:txBody>
      </p:sp>
      <p:sp>
        <p:nvSpPr>
          <p:cNvPr id="20487" name="椭圆 23"/>
          <p:cNvSpPr>
            <a:spLocks noChangeArrowheads="1"/>
          </p:cNvSpPr>
          <p:nvPr/>
        </p:nvSpPr>
        <p:spPr bwMode="auto">
          <a:xfrm>
            <a:off x="9045575" y="2613025"/>
            <a:ext cx="1377950" cy="1377950"/>
          </a:xfrm>
          <a:prstGeom prst="ellipse">
            <a:avLst/>
          </a:prstGeom>
          <a:solidFill>
            <a:srgbClr val="512668"/>
          </a:solidFill>
          <a:ln w="1905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 sz="1800">
              <a:latin typeface="Calisto MT" panose="02040603050505030304"/>
            </a:endParaRPr>
          </a:p>
        </p:txBody>
      </p:sp>
      <p:grpSp>
        <p:nvGrpSpPr>
          <p:cNvPr id="25" name="Group 12"/>
          <p:cNvGrpSpPr>
            <a:grpSpLocks noChangeAspect="1"/>
          </p:cNvGrpSpPr>
          <p:nvPr/>
        </p:nvGrpSpPr>
        <p:grpSpPr bwMode="auto">
          <a:xfrm>
            <a:off x="9516745" y="3049270"/>
            <a:ext cx="435610" cy="394970"/>
            <a:chOff x="2535" y="1120"/>
            <a:chExt cx="635" cy="576"/>
          </a:xfrm>
          <a:solidFill>
            <a:sysClr val="window" lastClr="FFFFFF"/>
          </a:solidFill>
        </p:grpSpPr>
        <p:sp>
          <p:nvSpPr>
            <p:cNvPr id="26" name="Freeform 13"/>
            <p:cNvSpPr/>
            <p:nvPr/>
          </p:nvSpPr>
          <p:spPr bwMode="auto">
            <a:xfrm>
              <a:off x="2535" y="1626"/>
              <a:ext cx="635" cy="70"/>
            </a:xfrm>
            <a:custGeom>
              <a:avLst/>
              <a:gdLst>
                <a:gd name="T0" fmla="*/ 136 w 136"/>
                <a:gd name="T1" fmla="*/ 7 h 15"/>
                <a:gd name="T2" fmla="*/ 128 w 136"/>
                <a:gd name="T3" fmla="*/ 15 h 15"/>
                <a:gd name="T4" fmla="*/ 8 w 136"/>
                <a:gd name="T5" fmla="*/ 15 h 15"/>
                <a:gd name="T6" fmla="*/ 0 w 136"/>
                <a:gd name="T7" fmla="*/ 7 h 15"/>
                <a:gd name="T8" fmla="*/ 0 w 136"/>
                <a:gd name="T9" fmla="*/ 7 h 15"/>
                <a:gd name="T10" fmla="*/ 8 w 136"/>
                <a:gd name="T11" fmla="*/ 0 h 15"/>
                <a:gd name="T12" fmla="*/ 128 w 136"/>
                <a:gd name="T13" fmla="*/ 0 h 15"/>
                <a:gd name="T14" fmla="*/ 136 w 136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15">
                  <a:moveTo>
                    <a:pt x="136" y="7"/>
                  </a:moveTo>
                  <a:cubicBezTo>
                    <a:pt x="136" y="12"/>
                    <a:pt x="133" y="15"/>
                    <a:pt x="12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3" y="15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33" y="0"/>
                    <a:pt x="136" y="3"/>
                    <a:pt x="136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2614" y="1369"/>
              <a:ext cx="75" cy="220"/>
            </a:xfrm>
            <a:custGeom>
              <a:avLst/>
              <a:gdLst>
                <a:gd name="T0" fmla="*/ 8 w 16"/>
                <a:gd name="T1" fmla="*/ 47 h 47"/>
                <a:gd name="T2" fmla="*/ 0 w 16"/>
                <a:gd name="T3" fmla="*/ 39 h 47"/>
                <a:gd name="T4" fmla="*/ 0 w 16"/>
                <a:gd name="T5" fmla="*/ 8 h 47"/>
                <a:gd name="T6" fmla="*/ 8 w 16"/>
                <a:gd name="T7" fmla="*/ 0 h 47"/>
                <a:gd name="T8" fmla="*/ 8 w 16"/>
                <a:gd name="T9" fmla="*/ 0 h 47"/>
                <a:gd name="T10" fmla="*/ 16 w 16"/>
                <a:gd name="T11" fmla="*/ 8 h 47"/>
                <a:gd name="T12" fmla="*/ 16 w 16"/>
                <a:gd name="T13" fmla="*/ 39 h 47"/>
                <a:gd name="T14" fmla="*/ 8 w 16"/>
                <a:gd name="T1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47">
                  <a:moveTo>
                    <a:pt x="8" y="47"/>
                  </a:moveTo>
                  <a:cubicBezTo>
                    <a:pt x="4" y="47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4"/>
                    <a:pt x="12" y="4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750" y="1369"/>
              <a:ext cx="70" cy="220"/>
            </a:xfrm>
            <a:custGeom>
              <a:avLst/>
              <a:gdLst>
                <a:gd name="T0" fmla="*/ 8 w 15"/>
                <a:gd name="T1" fmla="*/ 47 h 47"/>
                <a:gd name="T2" fmla="*/ 0 w 15"/>
                <a:gd name="T3" fmla="*/ 39 h 47"/>
                <a:gd name="T4" fmla="*/ 0 w 15"/>
                <a:gd name="T5" fmla="*/ 8 h 47"/>
                <a:gd name="T6" fmla="*/ 8 w 15"/>
                <a:gd name="T7" fmla="*/ 0 h 47"/>
                <a:gd name="T8" fmla="*/ 8 w 15"/>
                <a:gd name="T9" fmla="*/ 0 h 47"/>
                <a:gd name="T10" fmla="*/ 15 w 15"/>
                <a:gd name="T11" fmla="*/ 8 h 47"/>
                <a:gd name="T12" fmla="*/ 15 w 15"/>
                <a:gd name="T13" fmla="*/ 39 h 47"/>
                <a:gd name="T14" fmla="*/ 8 w 15"/>
                <a:gd name="T1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47">
                  <a:moveTo>
                    <a:pt x="8" y="47"/>
                  </a:moveTo>
                  <a:cubicBezTo>
                    <a:pt x="3" y="47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4"/>
                    <a:pt x="12" y="4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885" y="1369"/>
              <a:ext cx="70" cy="220"/>
            </a:xfrm>
            <a:custGeom>
              <a:avLst/>
              <a:gdLst>
                <a:gd name="T0" fmla="*/ 7 w 15"/>
                <a:gd name="T1" fmla="*/ 47 h 47"/>
                <a:gd name="T2" fmla="*/ 0 w 15"/>
                <a:gd name="T3" fmla="*/ 39 h 47"/>
                <a:gd name="T4" fmla="*/ 0 w 15"/>
                <a:gd name="T5" fmla="*/ 8 h 47"/>
                <a:gd name="T6" fmla="*/ 7 w 15"/>
                <a:gd name="T7" fmla="*/ 0 h 47"/>
                <a:gd name="T8" fmla="*/ 7 w 15"/>
                <a:gd name="T9" fmla="*/ 0 h 47"/>
                <a:gd name="T10" fmla="*/ 15 w 15"/>
                <a:gd name="T11" fmla="*/ 8 h 47"/>
                <a:gd name="T12" fmla="*/ 15 w 15"/>
                <a:gd name="T13" fmla="*/ 39 h 47"/>
                <a:gd name="T14" fmla="*/ 7 w 15"/>
                <a:gd name="T1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47">
                  <a:moveTo>
                    <a:pt x="7" y="47"/>
                  </a:moveTo>
                  <a:cubicBezTo>
                    <a:pt x="3" y="47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4"/>
                    <a:pt x="12" y="47"/>
                    <a:pt x="7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3016" y="1369"/>
              <a:ext cx="74" cy="220"/>
            </a:xfrm>
            <a:custGeom>
              <a:avLst/>
              <a:gdLst>
                <a:gd name="T0" fmla="*/ 8 w 16"/>
                <a:gd name="T1" fmla="*/ 47 h 47"/>
                <a:gd name="T2" fmla="*/ 0 w 16"/>
                <a:gd name="T3" fmla="*/ 39 h 47"/>
                <a:gd name="T4" fmla="*/ 0 w 16"/>
                <a:gd name="T5" fmla="*/ 8 h 47"/>
                <a:gd name="T6" fmla="*/ 8 w 16"/>
                <a:gd name="T7" fmla="*/ 0 h 47"/>
                <a:gd name="T8" fmla="*/ 8 w 16"/>
                <a:gd name="T9" fmla="*/ 0 h 47"/>
                <a:gd name="T10" fmla="*/ 16 w 16"/>
                <a:gd name="T11" fmla="*/ 8 h 47"/>
                <a:gd name="T12" fmla="*/ 16 w 16"/>
                <a:gd name="T13" fmla="*/ 39 h 47"/>
                <a:gd name="T14" fmla="*/ 8 w 16"/>
                <a:gd name="T1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47">
                  <a:moveTo>
                    <a:pt x="8" y="47"/>
                  </a:moveTo>
                  <a:cubicBezTo>
                    <a:pt x="4" y="47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44"/>
                    <a:pt x="12" y="47"/>
                    <a:pt x="8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35" name="Freeform 18"/>
            <p:cNvSpPr/>
            <p:nvPr/>
          </p:nvSpPr>
          <p:spPr bwMode="auto">
            <a:xfrm>
              <a:off x="2656" y="1120"/>
              <a:ext cx="392" cy="117"/>
            </a:xfrm>
            <a:custGeom>
              <a:avLst/>
              <a:gdLst>
                <a:gd name="T0" fmla="*/ 84 w 84"/>
                <a:gd name="T1" fmla="*/ 25 h 25"/>
                <a:gd name="T2" fmla="*/ 52 w 84"/>
                <a:gd name="T3" fmla="*/ 4 h 25"/>
                <a:gd name="T4" fmla="*/ 32 w 84"/>
                <a:gd name="T5" fmla="*/ 4 h 25"/>
                <a:gd name="T6" fmla="*/ 18 w 84"/>
                <a:gd name="T7" fmla="*/ 13 h 25"/>
                <a:gd name="T8" fmla="*/ 0 w 84"/>
                <a:gd name="T9" fmla="*/ 25 h 25"/>
                <a:gd name="T10" fmla="*/ 84 w 84"/>
                <a:gd name="T1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25">
                  <a:moveTo>
                    <a:pt x="84" y="25"/>
                  </a:moveTo>
                  <a:cubicBezTo>
                    <a:pt x="52" y="4"/>
                    <a:pt x="52" y="4"/>
                    <a:pt x="52" y="4"/>
                  </a:cubicBezTo>
                  <a:cubicBezTo>
                    <a:pt x="46" y="0"/>
                    <a:pt x="38" y="0"/>
                    <a:pt x="32" y="4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0" y="25"/>
                    <a:pt x="0" y="25"/>
                    <a:pt x="0" y="25"/>
                  </a:cubicBezTo>
                  <a:lnTo>
                    <a:pt x="84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  <p:sp>
          <p:nvSpPr>
            <p:cNvPr id="36" name="Freeform 19"/>
            <p:cNvSpPr/>
            <p:nvPr/>
          </p:nvSpPr>
          <p:spPr bwMode="auto">
            <a:xfrm>
              <a:off x="2572" y="1275"/>
              <a:ext cx="560" cy="75"/>
            </a:xfrm>
            <a:custGeom>
              <a:avLst/>
              <a:gdLst>
                <a:gd name="T0" fmla="*/ 120 w 120"/>
                <a:gd name="T1" fmla="*/ 8 h 16"/>
                <a:gd name="T2" fmla="*/ 112 w 120"/>
                <a:gd name="T3" fmla="*/ 16 h 16"/>
                <a:gd name="T4" fmla="*/ 8 w 120"/>
                <a:gd name="T5" fmla="*/ 16 h 16"/>
                <a:gd name="T6" fmla="*/ 0 w 120"/>
                <a:gd name="T7" fmla="*/ 8 h 16"/>
                <a:gd name="T8" fmla="*/ 0 w 120"/>
                <a:gd name="T9" fmla="*/ 8 h 16"/>
                <a:gd name="T10" fmla="*/ 8 w 120"/>
                <a:gd name="T11" fmla="*/ 0 h 16"/>
                <a:gd name="T12" fmla="*/ 112 w 120"/>
                <a:gd name="T13" fmla="*/ 0 h 16"/>
                <a:gd name="T14" fmla="*/ 120 w 120"/>
                <a:gd name="T15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0" h="16">
                  <a:moveTo>
                    <a:pt x="120" y="8"/>
                  </a:moveTo>
                  <a:cubicBezTo>
                    <a:pt x="120" y="12"/>
                    <a:pt x="116" y="16"/>
                    <a:pt x="112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4" y="16"/>
                    <a:pt x="0" y="12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6" y="0"/>
                    <a:pt x="120" y="3"/>
                    <a:pt x="12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800" kern="0">
                <a:solidFill>
                  <a:sysClr val="windowText" lastClr="000000"/>
                </a:solidFill>
                <a:latin typeface="Calibri" panose="020F0502020204030204"/>
                <a:ea typeface="宋体" panose="02010600030101010101" pitchFamily="2" charset="-122"/>
                <a:cs typeface="+mn-ea"/>
              </a:endParaRPr>
            </a:p>
          </p:txBody>
        </p:sp>
      </p:grpSp>
      <p:grpSp>
        <p:nvGrpSpPr>
          <p:cNvPr id="20489" name="组合 59"/>
          <p:cNvGrpSpPr/>
          <p:nvPr/>
        </p:nvGrpSpPr>
        <p:grpSpPr bwMode="auto">
          <a:xfrm>
            <a:off x="1160463" y="4129088"/>
            <a:ext cx="2595562" cy="1562100"/>
            <a:chOff x="1827" y="6809"/>
            <a:chExt cx="4087" cy="2458"/>
          </a:xfrm>
        </p:grpSpPr>
        <p:sp>
          <p:nvSpPr>
            <p:cNvPr id="20504" name="矩形 38"/>
            <p:cNvSpPr>
              <a:spLocks noChangeArrowheads="1"/>
            </p:cNvSpPr>
            <p:nvPr/>
          </p:nvSpPr>
          <p:spPr bwMode="auto">
            <a:xfrm>
              <a:off x="2817" y="6809"/>
              <a:ext cx="2107" cy="6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5CAFA6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种子</a:t>
              </a:r>
            </a:p>
          </p:txBody>
        </p:sp>
        <p:cxnSp>
          <p:nvCxnSpPr>
            <p:cNvPr id="20505" name="直接连接符 39"/>
            <p:cNvCxnSpPr>
              <a:cxnSpLocks noChangeShapeType="1"/>
            </p:cNvCxnSpPr>
            <p:nvPr/>
          </p:nvCxnSpPr>
          <p:spPr bwMode="auto">
            <a:xfrm>
              <a:off x="3435" y="7591"/>
              <a:ext cx="873" cy="0"/>
            </a:xfrm>
            <a:prstGeom prst="line">
              <a:avLst/>
            </a:prstGeom>
            <a:noFill/>
            <a:ln w="6350" algn="ctr">
              <a:solidFill>
                <a:srgbClr val="5CAFA6"/>
              </a:solidFill>
              <a:miter lim="800000"/>
            </a:ln>
          </p:spPr>
        </p:cxnSp>
        <p:sp>
          <p:nvSpPr>
            <p:cNvPr id="41" name="矩形 40"/>
            <p:cNvSpPr/>
            <p:nvPr/>
          </p:nvSpPr>
          <p:spPr>
            <a:xfrm>
              <a:off x="1827" y="7743"/>
              <a:ext cx="4087" cy="15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>
                  <a:solidFill>
                    <a:srgbClr val="5CAFA6"/>
                  </a:solidFill>
                  <a:latin typeface="方正兰亭黑简体" panose="02000000000000000000" charset="-122"/>
                  <a:ea typeface="方正兰亭黑简体" panose="02000000000000000000" charset="-122"/>
                </a:rPr>
                <a:t>古诗文及现代经典篇目 </a:t>
              </a:r>
              <a:endParaRPr lang="zh-CN" altLang="en-US" sz="2400" b="1">
                <a:solidFill>
                  <a:srgbClr val="5CAFA6"/>
                </a:solidFill>
                <a:latin typeface="方正兰亭黑简体" panose="02000000000000000000" charset="-122"/>
                <a:ea typeface="方正兰亭黑简体" panose="02000000000000000000" charset="-122"/>
              </a:endParaRPr>
            </a:p>
          </p:txBody>
        </p:sp>
      </p:grpSp>
      <p:grpSp>
        <p:nvGrpSpPr>
          <p:cNvPr id="20490" name="组合 58"/>
          <p:cNvGrpSpPr/>
          <p:nvPr/>
        </p:nvGrpSpPr>
        <p:grpSpPr bwMode="auto">
          <a:xfrm>
            <a:off x="3592513" y="4146550"/>
            <a:ext cx="2595562" cy="1562100"/>
            <a:chOff x="5658" y="6837"/>
            <a:chExt cx="4087" cy="2460"/>
          </a:xfrm>
        </p:grpSpPr>
        <p:sp>
          <p:nvSpPr>
            <p:cNvPr id="20501" name="矩形 43"/>
            <p:cNvSpPr>
              <a:spLocks noChangeArrowheads="1"/>
            </p:cNvSpPr>
            <p:nvPr/>
          </p:nvSpPr>
          <p:spPr bwMode="auto">
            <a:xfrm>
              <a:off x="6648" y="6837"/>
              <a:ext cx="2107" cy="6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512668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例子</a:t>
              </a:r>
            </a:p>
          </p:txBody>
        </p:sp>
        <p:cxnSp>
          <p:nvCxnSpPr>
            <p:cNvPr id="20502" name="直接连接符 44"/>
            <p:cNvCxnSpPr>
              <a:cxnSpLocks noChangeShapeType="1"/>
            </p:cNvCxnSpPr>
            <p:nvPr/>
          </p:nvCxnSpPr>
          <p:spPr bwMode="auto">
            <a:xfrm>
              <a:off x="7266" y="7619"/>
              <a:ext cx="873" cy="0"/>
            </a:xfrm>
            <a:prstGeom prst="line">
              <a:avLst/>
            </a:prstGeom>
            <a:noFill/>
            <a:ln w="6350" algn="ctr">
              <a:solidFill>
                <a:srgbClr val="512668"/>
              </a:solidFill>
              <a:miter lim="800000"/>
            </a:ln>
          </p:spPr>
        </p:cxnSp>
        <p:sp>
          <p:nvSpPr>
            <p:cNvPr id="46" name="矩形 45"/>
            <p:cNvSpPr/>
            <p:nvPr/>
          </p:nvSpPr>
          <p:spPr>
            <a:xfrm>
              <a:off x="5658" y="7772"/>
              <a:ext cx="4087" cy="15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>
                  <a:solidFill>
                    <a:srgbClr val="512668"/>
                  </a:solidFill>
                  <a:latin typeface="方正兰亭黑简体" panose="02000000000000000000" charset="-122"/>
                  <a:ea typeface="方正兰亭黑简体" panose="02000000000000000000" charset="-122"/>
                </a:rPr>
                <a:t>表达特点突出的现代文 </a:t>
              </a:r>
              <a:endParaRPr lang="zh-CN" altLang="en-US" sz="2400" b="1">
                <a:solidFill>
                  <a:srgbClr val="512668"/>
                </a:solidFill>
                <a:latin typeface="方正兰亭黑简体" panose="02000000000000000000" charset="-122"/>
                <a:ea typeface="方正兰亭黑简体" panose="02000000000000000000" charset="-122"/>
              </a:endParaRPr>
            </a:p>
          </p:txBody>
        </p:sp>
      </p:grpSp>
      <p:grpSp>
        <p:nvGrpSpPr>
          <p:cNvPr id="20491" name="组合 57"/>
          <p:cNvGrpSpPr/>
          <p:nvPr/>
        </p:nvGrpSpPr>
        <p:grpSpPr bwMode="auto">
          <a:xfrm>
            <a:off x="6026150" y="4129088"/>
            <a:ext cx="2595563" cy="1562100"/>
            <a:chOff x="9490" y="6809"/>
            <a:chExt cx="4087" cy="2458"/>
          </a:xfrm>
        </p:grpSpPr>
        <p:sp>
          <p:nvSpPr>
            <p:cNvPr id="20498" name="矩形 48"/>
            <p:cNvSpPr>
              <a:spLocks noChangeArrowheads="1"/>
            </p:cNvSpPr>
            <p:nvPr/>
          </p:nvSpPr>
          <p:spPr bwMode="auto">
            <a:xfrm>
              <a:off x="10480" y="6809"/>
              <a:ext cx="2106" cy="62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5CAFA6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引子</a:t>
              </a:r>
            </a:p>
          </p:txBody>
        </p:sp>
        <p:cxnSp>
          <p:nvCxnSpPr>
            <p:cNvPr id="20499" name="直接连接符 49"/>
            <p:cNvCxnSpPr>
              <a:cxnSpLocks noChangeShapeType="1"/>
            </p:cNvCxnSpPr>
            <p:nvPr/>
          </p:nvCxnSpPr>
          <p:spPr bwMode="auto">
            <a:xfrm>
              <a:off x="11097" y="7591"/>
              <a:ext cx="873" cy="0"/>
            </a:xfrm>
            <a:prstGeom prst="line">
              <a:avLst/>
            </a:prstGeom>
            <a:noFill/>
            <a:ln w="6350" algn="ctr">
              <a:solidFill>
                <a:srgbClr val="5CAFA6"/>
              </a:solidFill>
              <a:miter lim="800000"/>
            </a:ln>
          </p:spPr>
        </p:cxnSp>
        <p:sp>
          <p:nvSpPr>
            <p:cNvPr id="51" name="矩形 50"/>
            <p:cNvSpPr/>
            <p:nvPr/>
          </p:nvSpPr>
          <p:spPr>
            <a:xfrm>
              <a:off x="9490" y="7743"/>
              <a:ext cx="4087" cy="15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>
                  <a:solidFill>
                    <a:srgbClr val="5CAFA6"/>
                  </a:solidFill>
                  <a:latin typeface="华文细黑" panose="02010600040101010101"/>
                  <a:ea typeface="华文细黑" panose="02010600040101010101"/>
                  <a:cs typeface="华文细黑" panose="02010600040101010101"/>
                </a:rPr>
                <a:t>经典名著的选篇（窗口） </a:t>
              </a:r>
              <a:endParaRPr lang="zh-CN" altLang="en-US" sz="2400" b="1">
                <a:solidFill>
                  <a:srgbClr val="5CAFA6"/>
                </a:solidFill>
                <a:latin typeface="华文细黑" panose="02010600040101010101"/>
                <a:ea typeface="华文细黑" panose="02010600040101010101"/>
                <a:cs typeface="华文细黑" panose="02010600040101010101"/>
              </a:endParaRPr>
            </a:p>
          </p:txBody>
        </p:sp>
      </p:grpSp>
      <p:grpSp>
        <p:nvGrpSpPr>
          <p:cNvPr id="20492" name="组合 56"/>
          <p:cNvGrpSpPr/>
          <p:nvPr/>
        </p:nvGrpSpPr>
        <p:grpSpPr bwMode="auto">
          <a:xfrm>
            <a:off x="8458200" y="4129088"/>
            <a:ext cx="2595563" cy="1562100"/>
            <a:chOff x="13321" y="6809"/>
            <a:chExt cx="4087" cy="2458"/>
          </a:xfrm>
        </p:grpSpPr>
        <p:sp>
          <p:nvSpPr>
            <p:cNvPr id="20495" name="矩形 53"/>
            <p:cNvSpPr>
              <a:spLocks noChangeArrowheads="1"/>
            </p:cNvSpPr>
            <p:nvPr/>
          </p:nvSpPr>
          <p:spPr bwMode="auto">
            <a:xfrm>
              <a:off x="14311" y="6809"/>
              <a:ext cx="2107" cy="6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512668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材料</a:t>
              </a:r>
            </a:p>
          </p:txBody>
        </p:sp>
        <p:cxnSp>
          <p:nvCxnSpPr>
            <p:cNvPr id="20496" name="直接连接符 54"/>
            <p:cNvCxnSpPr>
              <a:cxnSpLocks noChangeShapeType="1"/>
            </p:cNvCxnSpPr>
            <p:nvPr/>
          </p:nvCxnSpPr>
          <p:spPr bwMode="auto">
            <a:xfrm>
              <a:off x="14929" y="7591"/>
              <a:ext cx="873" cy="0"/>
            </a:xfrm>
            <a:prstGeom prst="line">
              <a:avLst/>
            </a:prstGeom>
            <a:noFill/>
            <a:ln w="6350" algn="ctr">
              <a:solidFill>
                <a:srgbClr val="512668"/>
              </a:solidFill>
              <a:miter lim="800000"/>
            </a:ln>
          </p:spPr>
        </p:cxnSp>
        <p:sp>
          <p:nvSpPr>
            <p:cNvPr id="56" name="矩形 55"/>
            <p:cNvSpPr/>
            <p:nvPr/>
          </p:nvSpPr>
          <p:spPr>
            <a:xfrm>
              <a:off x="13321" y="7743"/>
              <a:ext cx="4087" cy="152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>
                  <a:solidFill>
                    <a:srgbClr val="512668"/>
                  </a:solidFill>
                  <a:latin typeface="华文细黑" panose="02010600040101010101"/>
                  <a:ea typeface="华文细黑" panose="02010600040101010101"/>
                  <a:cs typeface="华文细黑" panose="02010600040101010101"/>
                </a:rPr>
                <a:t>具有一定特点的时文</a:t>
              </a:r>
              <a:endParaRPr lang="zh-CN" altLang="en-US" sz="2400" b="1">
                <a:solidFill>
                  <a:srgbClr val="512668"/>
                </a:solidFill>
                <a:latin typeface="华文细黑" panose="02010600040101010101"/>
                <a:ea typeface="华文细黑" panose="02010600040101010101"/>
                <a:cs typeface="华文细黑" panose="02010600040101010101"/>
              </a:endParaRPr>
            </a:p>
          </p:txBody>
        </p:sp>
      </p:grpSp>
      <p:sp>
        <p:nvSpPr>
          <p:cNvPr id="20493" name="矩形 60"/>
          <p:cNvSpPr>
            <a:spLocks noChangeArrowheads="1"/>
          </p:cNvSpPr>
          <p:nvPr/>
        </p:nvSpPr>
        <p:spPr bwMode="auto">
          <a:xfrm>
            <a:off x="4673600" y="1431925"/>
            <a:ext cx="331787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2800" b="1">
                <a:solidFill>
                  <a:srgbClr val="512668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800" b="1">
                <a:solidFill>
                  <a:srgbClr val="512668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、定位</a:t>
            </a: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Rot="1" noChangeArrowheads="1"/>
          </p:cNvSpPr>
          <p:nvPr/>
        </p:nvSpPr>
        <p:spPr bwMode="auto">
          <a:xfrm>
            <a:off x="1047750" y="946468"/>
            <a:ext cx="100965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r>
              <a:rPr 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3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、课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例：画 风</a:t>
            </a:r>
          </a:p>
          <a:p>
            <a:pPr marL="812800" indent="-812800">
              <a:lnSpc>
                <a:spcPct val="150000"/>
              </a:lnSpc>
              <a:spcBef>
                <a:spcPts val="6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宋涛、陈丹、赵小艺在一起画画。他们在洁白的纸上画了房子、太阳、大树，陈丹还在树上画了几只小鸟。</a:t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宋涛：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谁能画风？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陈丹说：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风，看不见，摸不着，谁也画不出来。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赵小艺眨眨眼睛，想了想，说：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我能！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只见他在房子前面画了一根旗杆，旗子在空中漂浮着。</a:t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宋涛说：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是风，风把旗子吹得飘起来了。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陈丹说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我也会画风了。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说着，她在大树旁边画了几棵弯弯的小树.</a:t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20000"/>
              </a:lnSpc>
              <a:spcBef>
                <a:spcPts val="6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Rot="1" noChangeArrowheads="1"/>
          </p:cNvSpPr>
          <p:nvPr/>
        </p:nvSpPr>
        <p:spPr bwMode="auto">
          <a:xfrm>
            <a:off x="1181100" y="12874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  画 风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宋涛想了想，他把画上的太阳擦去，画了几片乌云，又画了几条斜斜的雨丝，说：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下雨了，风把雨丝吹斜了。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赵小艺笑着说：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我还能画！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她画了个拿风车的小男孩，风车呼呼地转。</a:t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三个小朋友正说着，画着，忽然吹来一阵风，画中的景物好象都在动。一张张画显得更美了。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Rot="1" noChangeArrowheads="1"/>
          </p:cNvSpPr>
          <p:nvPr/>
        </p:nvSpPr>
        <p:spPr bwMode="auto">
          <a:xfrm>
            <a:off x="901700" y="1287780"/>
            <a:ext cx="10109200" cy="57416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  画 风</a:t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　　赵小艺眨眨眼睛，想了想，说：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我能！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只见他在房子前面画了一根旗杆，旗子在空中漂浮着。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宋涛想了想，他把画上的太阳擦去，画了几片乌云，又画了几条斜斜的雨丝，说：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下雨了，风把雨丝吹斜了。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Rot="1" noChangeArrowheads="1"/>
          </p:cNvSpPr>
          <p:nvPr/>
        </p:nvSpPr>
        <p:spPr bwMode="auto">
          <a:xfrm>
            <a:off x="782320" y="126587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  海底世界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海底动物各有各的活动特点。海参靠肌肉伸缩爬行，每小时只能前进四米。梭子鱼每小时能游几十千米，攻击其他动物的时候，比普通的火车还要快。乌贼和章鱼能突然向前方喷水，利用水的反推力迅速后退。有些贝类自己不动，但能巴在轮船底下做免费的长途旅行。还有些深水鱼，它们自身就有发光器官，游动起来像闪烁的星星。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Rot="1" noChangeArrowheads="1"/>
          </p:cNvSpPr>
          <p:nvPr/>
        </p:nvSpPr>
        <p:spPr bwMode="auto">
          <a:xfrm>
            <a:off x="1009015" y="558165"/>
            <a:ext cx="10174605" cy="57416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一夜的工作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那是一间高大的宫殿式的房子，室内陈设极其简单，一张不大的写字台，两把小转椅，一盏台灯，如此而已。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这时候，值班室的同志送来两杯热腾腾的绿茶，一小碟花生米，放在写字台上。总理让我跟他一起喝茶，吃花生米。花生米并不多，可以数得清颗数，好像并没有因为多了一个人而增加了分量。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他一句一句地审阅，看完一句就用笔在那一句后面画上一个小圆圈。他不是浏览一遍就算了，而且一边看一边思索，有时停笔想一想，有时问我一两句。夜很静，经过相当长的时间总理才审阅完，把稿子交给了我。</a:t>
            </a:r>
          </a:p>
          <a:p>
            <a:pPr marL="812800" indent="-812800"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Rot="1" noChangeArrowheads="1"/>
          </p:cNvSpPr>
          <p:nvPr/>
        </p:nvSpPr>
        <p:spPr bwMode="auto">
          <a:xfrm>
            <a:off x="1181100" y="12874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一夜的工作</a:t>
            </a: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在回来的路上，我不断地想，不断地对自己说：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这就是我们的总理。我看见了他一夜的工作。他多么劳苦，多么简朴！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在以后的日子里，我经常这样想，我想高声对全世界说，好像全世界都能听见我的声音：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看啊，这就是我们中华人民共和国的总理。我看见他一夜的工作。他每个夜晚都是这样工作的。你们看见过这样的总理吗？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5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/>
          <p:nvPr/>
        </p:nvSpPr>
        <p:spPr>
          <a:xfrm>
            <a:off x="3640138" y="4324350"/>
            <a:ext cx="3860800" cy="70167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algn="ctr"/>
            <a:r>
              <a:rPr lang="zh-CN" altLang="en-US" sz="4000" b="1">
                <a:solidFill>
                  <a:srgbClr val="40404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汉仪菱心体简" panose="02010609000101010101" charset="-122"/>
              </a:rPr>
              <a:t>张学伟</a:t>
            </a:r>
          </a:p>
        </p:txBody>
      </p:sp>
      <p:pic>
        <p:nvPicPr>
          <p:cNvPr id="5" name="图片 4" descr="PPT模板2-0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3275" y="-25400"/>
            <a:ext cx="3768725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文本框 6"/>
          <p:cNvSpPr txBox="1">
            <a:spLocks noChangeArrowheads="1"/>
          </p:cNvSpPr>
          <p:nvPr/>
        </p:nvSpPr>
        <p:spPr bwMode="auto">
          <a:xfrm>
            <a:off x="544513" y="1990725"/>
            <a:ext cx="10353675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000" b="1">
                <a:solidFill>
                  <a:srgbClr val="51266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</a:t>
            </a:r>
            <a:r>
              <a:rPr lang="zh-CN" altLang="en-US" sz="6000" b="1">
                <a:solidFill>
                  <a:srgbClr val="51266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上语用课  做智慧人</a:t>
            </a: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6840" y="233680"/>
            <a:ext cx="4418965" cy="1392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4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Rot="1" noChangeArrowheads="1"/>
          </p:cNvSpPr>
          <p:nvPr/>
        </p:nvSpPr>
        <p:spPr bwMode="auto">
          <a:xfrm>
            <a:off x="1181100" y="12874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语用课堂备课的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种方法：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a、补白：《镇定女主人》《母亲的鼓励》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《爸爸的老师》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b、扩点：《哪吒》《话题说话》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c、迁移：《祖父园子》《桂花雨》《匆匆》《早》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d、改写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变顺序：《恐龙》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变文体：《左公柳》《卢沟桥的狮子》《金字塔》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变视角：《最大的麦穗》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3"/>
          <p:cNvSpPr>
            <a:spLocks noRot="1" noChangeArrowheads="1"/>
          </p:cNvSpPr>
          <p:nvPr/>
        </p:nvSpPr>
        <p:spPr bwMode="auto">
          <a:xfrm>
            <a:off x="3486150" y="696913"/>
            <a:ext cx="74676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e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、整合阅读： （诗词教学为例）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正向群读：</a:t>
            </a:r>
            <a:b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一个主题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示儿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春望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侧向群读：</a:t>
            </a:r>
            <a:b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   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一带多篇相同中有不同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反向群读：</a:t>
            </a:r>
            <a:b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卜算子咏梅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与毛主席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咏梅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比较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古今群读：  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乡愁组诗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</a:p>
          <a:p>
            <a:pPr marL="812800" indent="-812800">
              <a:spcBef>
                <a:spcPts val="20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51390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b="1">
                <a:solidFill>
                  <a:schemeClr val="folHlink"/>
                </a:solidFill>
              </a:rPr>
              <a:t>  </a:t>
            </a: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当你的目标是提高学生的语文能力语文素养，</a:t>
            </a:r>
            <a:endParaRPr lang="en-US" altLang="zh-CN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当你的眼里看到的是文本呈现的语言规律，</a:t>
            </a:r>
            <a:endParaRPr lang="en-US" altLang="zh-CN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当你心里想的是如何组织语文学习活动，</a:t>
            </a:r>
            <a:endParaRPr lang="en-US" altLang="zh-CN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当你真正把课文当成一个例子一个凭借的时候，</a:t>
            </a:r>
            <a:endParaRPr lang="en-US" altLang="zh-CN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你会豁然开朗，你会把内容放下，</a:t>
            </a:r>
            <a:r>
              <a:rPr lang="zh-CN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关注语言，关注活动，   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关注学生，关注读书，</a:t>
            </a:r>
            <a:r>
              <a:rPr lang="en-US" altLang="en-US" sz="28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进入自由王国。</a:t>
            </a:r>
            <a:endParaRPr lang="zh-CN" altLang="en-US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840" y="233680"/>
            <a:ext cx="3454400" cy="108839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40614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solidFill>
                  <a:schemeClr val="folHlink"/>
                </a:solidFill>
              </a:rPr>
              <a:t>  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二、做智慧人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  <a:p>
            <a:pPr>
              <a:lnSpc>
                <a:spcPct val="150000"/>
              </a:lnSpc>
              <a:buNone/>
            </a:pPr>
            <a:r>
              <a:rPr 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（一）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教师，要有一颗柔软的心；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+mn-ea"/>
              </a:rPr>
              <a:t>【遥远的声音，温暖的家教，被砸锅的优秀教师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+mn-ea"/>
              </a:rPr>
              <a:t>……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+mn-ea"/>
              </a:rPr>
              <a:t>】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（二）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教师，要有一颗平和的心；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sym typeface="+mn-ea"/>
              </a:rPr>
              <a:t>【人生不是对比；达与执】</a:t>
            </a:r>
          </a:p>
          <a:p>
            <a:pPr>
              <a:lnSpc>
                <a:spcPct val="150000"/>
              </a:lnSpc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  <a:ea typeface="+mn-ea"/>
              <a:sym typeface="+mn-ea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840" y="233680"/>
            <a:ext cx="3484245" cy="109791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799465" y="1301750"/>
            <a:ext cx="9549130" cy="66471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solidFill>
                  <a:schemeClr val="folHlink"/>
                </a:solidFill>
              </a:rPr>
              <a:t>  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（三）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3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教师，要有一颗智慧的心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（桂贤娣、薛法根、季泽雨的故事；）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  <a:ea typeface="+mn-ea"/>
              <a:cs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读书与成长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（屏读代替纸读，图像代替想象，速度代替深度，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关注代替专注，参考代替思考。）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陪孩子一起长大；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等孩子慢慢长大；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  <a:ea typeface="+mn-ea"/>
                <a:cs typeface="+mn-ea"/>
                <a:sym typeface="宋体" panose="02010600030101010101" pitchFamily="2" charset="-122"/>
              </a:rPr>
              <a:t>让孩子自己长大……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  <a:ea typeface="+mn-ea"/>
              <a:cs typeface="+mn-ea"/>
            </a:endParaRPr>
          </a:p>
          <a:p>
            <a:pPr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>
              <a:buNone/>
            </a:pPr>
            <a:endParaRPr lang="zh-CN" altLang="en-US" sz="28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840" y="233680"/>
            <a:ext cx="3559175" cy="112141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38461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solidFill>
                  <a:schemeClr val="folHlink"/>
                </a:solidFill>
              </a:rPr>
              <a:t> </a:t>
            </a:r>
            <a:r>
              <a:rPr lang="en-US" altLang="zh-CN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 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我的一张书单（丹阳市亲子读书电视节目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)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成长篇（阅读的神奇魔力）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低年级：《小黑鱼》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中年级：《巴特先生返老还童药》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高年级：《西游记》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SzPct val="100000"/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55390" cy="118364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57854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solidFill>
                  <a:schemeClr val="folHlink"/>
                </a:solidFill>
              </a:rPr>
              <a:t> 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情爱篇（爱在文字间）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低：《爱心树》《猜猜我有多爱你》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中：《时代广场的蟋蟀》《父与子》《绿山墙的安妮》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高：《红楼梦》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勇气篇（文字的力量）</a:t>
            </a: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低：《勇气》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中：《女巫》</a:t>
            </a:r>
          </a:p>
          <a:p>
            <a:pPr>
              <a:lnSpc>
                <a:spcPct val="150000"/>
              </a:lnSpc>
              <a:buNone/>
            </a:pP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宋体" panose="02010600030101010101" pitchFamily="2" charset="-122"/>
              </a:rPr>
              <a:t>高：《水浒传》、《三国演义》</a:t>
            </a:r>
          </a:p>
          <a:p>
            <a:pPr eaLnBrk="1" hangingPunct="1">
              <a:spcBef>
                <a:spcPct val="0"/>
              </a:spcBef>
              <a:buSzPct val="100000"/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53543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  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、</a:t>
            </a:r>
            <a:r>
              <a:rPr lang="zh-CN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教师，要有一颗入世的心（不愤世）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国风：</a:t>
            </a:r>
            <a:endParaRPr lang="en-US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五个认同：民族、国家、执政党、社会主义和文化认同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故事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马来西亚之行（感动与遗憾）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吕叔湘：睁大眼孔读书，立定脚跟做人；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我校的育人目标：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人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中国人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lang="en-US" altLang="zh-CN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现代中国人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【阅读，需要两只眼睛】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SzPct val="100000"/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家风：钱查，孔孟颜曾仲</a:t>
            </a: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553845" y="1690370"/>
            <a:ext cx="9549130" cy="34766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 </a:t>
            </a:r>
            <a:r>
              <a:rPr lang="zh-CN" altLang="zh-CN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人生三句话</a:t>
            </a:r>
            <a:endParaRPr lang="zh-CN" altLang="zh-CN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1、人总是要死的</a:t>
            </a: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zh-CN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2、没有一个人的一生是一帆风顺的</a:t>
            </a: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zh-CN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zh-CN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3、再大的辉煌也会成为过去的</a:t>
            </a: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lang="zh-CN" altLang="zh-CN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0"/>
              </a:spcBef>
              <a:buSzPct val="100000"/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972185" y="1290955"/>
            <a:ext cx="9408795" cy="62471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buNone/>
            </a:pPr>
            <a:r>
              <a:rPr lang="en-US" altLang="zh-CN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 </a:t>
            </a: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当你明白无常              当你明白无常</a:t>
            </a:r>
          </a:p>
          <a:p>
            <a:pPr algn="l">
              <a:lnSpc>
                <a:spcPct val="200000"/>
              </a:lnSpc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 你就不会张扬              你就不会悲伤</a:t>
            </a:r>
          </a:p>
          <a:p>
            <a:pPr algn="l">
              <a:lnSpc>
                <a:spcPct val="200000"/>
              </a:lnSpc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今日虽然华丽风光          今日虽然愁云惨淡</a:t>
            </a:r>
          </a:p>
          <a:p>
            <a:pPr algn="l">
              <a:lnSpc>
                <a:spcPct val="200000"/>
              </a:lnSpc>
              <a:buNone/>
            </a:pPr>
            <a:r>
              <a:rPr lang="zh-CN" altLang="en-US" sz="28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明日可能暗淡无光          明日可能满天阳光</a:t>
            </a:r>
          </a:p>
          <a:p>
            <a:pPr>
              <a:lnSpc>
                <a:spcPct val="150000"/>
              </a:lnSpc>
              <a:buNone/>
            </a:pPr>
            <a:endParaRPr lang="zh-CN" altLang="zh-CN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Rot="1" noChangeArrowheads="1"/>
          </p:cNvSpPr>
          <p:nvPr/>
        </p:nvSpPr>
        <p:spPr bwMode="auto">
          <a:xfrm>
            <a:off x="1790700" y="1477963"/>
            <a:ext cx="840105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2018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高考试题：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从下面三个题目中任选一题，按要求作答，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180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字左右：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根河之恋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里，鄂温克人从原有的生活方式走向了新生活，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平凡的世界</a:t>
            </a:r>
            <a:r>
              <a:rPr lang="en-US" altLang="zh-CN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里也有类似的故事。请你从中选取一个例子，叙述情节并作简要的点评。</a:t>
            </a:r>
          </a:p>
          <a:p>
            <a:pPr marL="812800" indent="-812800"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要求：符合原著内容，条理清楚。</a:t>
            </a: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53440" y="1290955"/>
            <a:ext cx="9549130" cy="5015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b="1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 </a:t>
            </a: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当你明白无常         当你明白无常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得，有什么喜         一切都觉得正常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失，有什么伤         真正时时看见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得失也不过空花一场   真正刻刻觉知</a:t>
            </a: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                   就能获得真正内在的平静安详</a:t>
            </a:r>
          </a:p>
          <a:p>
            <a:pPr>
              <a:lnSpc>
                <a:spcPct val="150000"/>
              </a:lnSpc>
              <a:buNone/>
            </a:pPr>
            <a:endParaRPr lang="zh-CN" altLang="en-US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pitchFamily="49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buNone/>
            </a:pPr>
            <a:r>
              <a:rPr lang="zh-CN" altLang="en-US" b="1" dirty="0">
                <a:solidFill>
                  <a:srgbClr val="000000"/>
                </a:solidFill>
                <a:latin typeface="楷体" panose="02010609060101010101" pitchFamily="49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8" descr="公众号+张特新作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8" y="1643063"/>
            <a:ext cx="5726112" cy="3216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1" descr="童心语文新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013" y="944563"/>
            <a:ext cx="906462" cy="862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QQ图片2020051910235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4286250"/>
            <a:ext cx="2266950" cy="2024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6" descr="C:\Users\zouyan1993\Desktop\PPT模板4-04.pngPPT模板4-0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1588"/>
            <a:ext cx="1218565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C:\Users\zouyan1993\Desktop\PPT模板-05.pngPPT模板-0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338" y="-63500"/>
            <a:ext cx="12426951" cy="699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本框 10"/>
          <p:cNvSpPr txBox="1"/>
          <p:nvPr/>
        </p:nvSpPr>
        <p:spPr>
          <a:xfrm>
            <a:off x="7491413" y="2416175"/>
            <a:ext cx="3073400" cy="1568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9600" kern="2000" spc="300" dirty="0">
                <a:solidFill>
                  <a:srgbClr val="5126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兰亭黑4_GBK" panose="02000000000000000000" charset="-122"/>
                <a:ea typeface="方正兰亭黑4_GBK" panose="02000000000000000000" charset="-122"/>
              </a:rPr>
              <a:t>谢 谢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570788" y="3925888"/>
            <a:ext cx="2870200" cy="706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kern="1000" spc="-150" dirty="0">
                <a:solidFill>
                  <a:srgbClr val="51266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THANKS</a:t>
            </a:r>
          </a:p>
        </p:txBody>
      </p:sp>
      <p:pic>
        <p:nvPicPr>
          <p:cNvPr id="4" name="图片 3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Rot="1" noChangeArrowheads="1"/>
          </p:cNvSpPr>
          <p:nvPr/>
        </p:nvSpPr>
        <p:spPr bwMode="auto">
          <a:xfrm>
            <a:off x="723900" y="14779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2、请从《红楼梦》中的林黛玉、薛宝钗、史湘云、香菱中选择一人，用一种花来比喻她，并简要陈述这样比喻的理由。要求：依据原著，自圆其说。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3、 如果请你从《边城》里的翠翠、《红岩》里的江姐、《一件小事》里的人力车夫、《老人与海》里的桑地亚哥之中选择一人，依据某个特定情境，为他（她）设计一尊雕像，你将怎样设计呢？要求：描述雕像的体态、外貌、神情等特征，并依据原著说明设计的意图。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【小学修辞运用的考试、整本书阅读开放测试】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圆角 20"/>
          <p:cNvSpPr/>
          <p:nvPr/>
        </p:nvSpPr>
        <p:spPr>
          <a:xfrm>
            <a:off x="3757613" y="2198688"/>
            <a:ext cx="576262" cy="550862"/>
          </a:xfrm>
          <a:prstGeom prst="roundRect">
            <a:avLst>
              <a:gd name="adj" fmla="val 21318"/>
            </a:avLst>
          </a:prstGeom>
          <a:solidFill>
            <a:srgbClr val="512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tx1"/>
                </a:solidFill>
                <a:latin typeface="方正兰亭黑5_GBK" panose="02000000000000000000" charset="-122"/>
                <a:ea typeface="方正兰亭黑5_GBK" panose="02000000000000000000" charset="-122"/>
              </a:rPr>
              <a:t>01</a:t>
            </a:r>
            <a:endParaRPr lang="zh-CN" altLang="en-US" sz="1800" dirty="0">
              <a:solidFill>
                <a:schemeClr val="tx1"/>
              </a:solidFill>
              <a:latin typeface="方正兰亭黑5_GBK" panose="02000000000000000000" charset="-122"/>
              <a:ea typeface="方正兰亭黑5_GBK" panose="02000000000000000000" charset="-122"/>
            </a:endParaRPr>
          </a:p>
        </p:txBody>
      </p:sp>
      <p:sp>
        <p:nvSpPr>
          <p:cNvPr id="31" name="矩形: 圆角 22"/>
          <p:cNvSpPr/>
          <p:nvPr/>
        </p:nvSpPr>
        <p:spPr>
          <a:xfrm>
            <a:off x="3805238" y="3722688"/>
            <a:ext cx="576262" cy="552450"/>
          </a:xfrm>
          <a:prstGeom prst="roundRect">
            <a:avLst>
              <a:gd name="adj" fmla="val 21318"/>
            </a:avLst>
          </a:prstGeom>
          <a:solidFill>
            <a:srgbClr val="512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tx1"/>
                </a:solidFill>
                <a:latin typeface="方正兰亭黑5_GBK" panose="02000000000000000000" charset="-122"/>
                <a:ea typeface="方正兰亭黑5_GBK" panose="02000000000000000000" charset="-122"/>
              </a:rPr>
              <a:t>03</a:t>
            </a:r>
            <a:endParaRPr lang="zh-CN" altLang="en-US" sz="1800" dirty="0">
              <a:solidFill>
                <a:schemeClr val="tx1"/>
              </a:solidFill>
              <a:latin typeface="方正兰亭黑5_GBK" panose="02000000000000000000" charset="-122"/>
              <a:ea typeface="方正兰亭黑5_GBK" panose="02000000000000000000" charset="-122"/>
            </a:endParaRPr>
          </a:p>
        </p:txBody>
      </p:sp>
      <p:sp>
        <p:nvSpPr>
          <p:cNvPr id="37892" name="矩形 34"/>
          <p:cNvSpPr>
            <a:spLocks noChangeArrowheads="1"/>
          </p:cNvSpPr>
          <p:nvPr/>
        </p:nvSpPr>
        <p:spPr bwMode="auto">
          <a:xfrm>
            <a:off x="4657725" y="2211388"/>
            <a:ext cx="53086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chemeClr val="folHlink"/>
                </a:solidFill>
                <a:latin typeface="方正兰亭黑4_GBK" panose="02000000000000000000" charset="-122"/>
                <a:ea typeface="方正兰亭黑4_GBK" panose="02000000000000000000" charset="-122"/>
              </a:rPr>
              <a:t>教课文内容</a:t>
            </a:r>
          </a:p>
        </p:txBody>
      </p:sp>
      <p:sp>
        <p:nvSpPr>
          <p:cNvPr id="49" name="矩形: 圆角 20"/>
          <p:cNvSpPr/>
          <p:nvPr/>
        </p:nvSpPr>
        <p:spPr>
          <a:xfrm>
            <a:off x="3765550" y="3011488"/>
            <a:ext cx="576263" cy="552450"/>
          </a:xfrm>
          <a:prstGeom prst="roundRect">
            <a:avLst>
              <a:gd name="adj" fmla="val 21318"/>
            </a:avLst>
          </a:prstGeom>
          <a:solidFill>
            <a:srgbClr val="512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tx1"/>
                </a:solidFill>
                <a:latin typeface="方正兰亭黑5_GBK" panose="02000000000000000000" charset="-122"/>
                <a:ea typeface="方正兰亭黑5_GBK" panose="02000000000000000000" charset="-122"/>
              </a:rPr>
              <a:t>02</a:t>
            </a:r>
            <a:endParaRPr lang="zh-CN" altLang="en-US" sz="1800" dirty="0">
              <a:solidFill>
                <a:schemeClr val="tx1"/>
              </a:solidFill>
              <a:latin typeface="方正兰亭黑5_GBK" panose="02000000000000000000" charset="-122"/>
              <a:ea typeface="方正兰亭黑5_GBK" panose="02000000000000000000" charset="-122"/>
            </a:endParaRP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79730" y="2515870"/>
            <a:ext cx="300926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黑体" panose="02010609060101010101" pitchFamily="2" charset="-122"/>
              </a:rPr>
              <a:t>一、上语用课</a:t>
            </a:r>
          </a:p>
        </p:txBody>
      </p:sp>
      <p:sp>
        <p:nvSpPr>
          <p:cNvPr id="37896" name="矩形 34"/>
          <p:cNvSpPr>
            <a:spLocks noChangeArrowheads="1"/>
          </p:cNvSpPr>
          <p:nvPr/>
        </p:nvSpPr>
        <p:spPr bwMode="auto">
          <a:xfrm>
            <a:off x="4702175" y="2970213"/>
            <a:ext cx="53086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folHlink"/>
                </a:solidFill>
              </a:rPr>
              <a:t>重思想教育</a:t>
            </a:r>
          </a:p>
        </p:txBody>
      </p:sp>
      <p:sp>
        <p:nvSpPr>
          <p:cNvPr id="37897" name="矩形 34"/>
          <p:cNvSpPr>
            <a:spLocks noChangeArrowheads="1"/>
          </p:cNvSpPr>
          <p:nvPr/>
        </p:nvSpPr>
        <p:spPr bwMode="auto">
          <a:xfrm>
            <a:off x="4718050" y="3681413"/>
            <a:ext cx="53086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folHlink"/>
                </a:solidFill>
              </a:rPr>
              <a:t>讲语文知识</a:t>
            </a:r>
          </a:p>
        </p:txBody>
      </p:sp>
      <p:sp>
        <p:nvSpPr>
          <p:cNvPr id="37900" name="Rectangle 12"/>
          <p:cNvSpPr>
            <a:spLocks noChangeArrowheads="1"/>
          </p:cNvSpPr>
          <p:nvPr/>
        </p:nvSpPr>
        <p:spPr bwMode="auto">
          <a:xfrm>
            <a:off x="4424363" y="4718050"/>
            <a:ext cx="5635625" cy="9159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1800" b="1">
                <a:solidFill>
                  <a:srgbClr val="5CAFA6"/>
                </a:solidFill>
              </a:rPr>
              <a:t>【</a:t>
            </a:r>
            <a:r>
              <a:rPr lang="en-US" altLang="zh-CN" sz="1800" b="1">
                <a:solidFill>
                  <a:srgbClr val="5CAFA6"/>
                </a:solidFill>
              </a:rPr>
              <a:t>【</a:t>
            </a:r>
            <a:r>
              <a:rPr lang="zh-CN" altLang="en-US" sz="1800" b="1">
                <a:solidFill>
                  <a:srgbClr val="5CAFA6"/>
                </a:solidFill>
              </a:rPr>
              <a:t>平台比指导重要</a:t>
            </a:r>
          </a:p>
          <a:p>
            <a:r>
              <a:rPr lang="zh-CN" altLang="en-US" sz="1800" b="1">
                <a:solidFill>
                  <a:srgbClr val="5CAFA6"/>
                </a:solidFill>
              </a:rPr>
              <a:t>  经验比知识重要</a:t>
            </a:r>
          </a:p>
          <a:p>
            <a:r>
              <a:rPr lang="zh-CN" altLang="en-US" sz="1800" b="1">
                <a:solidFill>
                  <a:srgbClr val="5CAFA6"/>
                </a:solidFill>
              </a:rPr>
              <a:t>  朗读比讲解重要</a:t>
            </a:r>
            <a:r>
              <a:rPr lang="en-US" altLang="zh-CN" sz="1800" b="1">
                <a:solidFill>
                  <a:srgbClr val="5CAFA6"/>
                </a:solidFill>
              </a:rPr>
              <a:t>】</a:t>
            </a:r>
            <a:r>
              <a:rPr lang="zh-CN" altLang="en-US" sz="1800" b="1">
                <a:solidFill>
                  <a:srgbClr val="5CAFA6"/>
                </a:solidFill>
              </a:rPr>
              <a:t>策略单元、习作单元</a:t>
            </a:r>
            <a:r>
              <a:rPr lang="en-US" altLang="zh-CN" sz="1800" b="1">
                <a:solidFill>
                  <a:srgbClr val="5CAFA6"/>
                </a:solidFill>
              </a:rPr>
              <a:t>……</a:t>
            </a:r>
            <a:r>
              <a:rPr lang="zh-CN" altLang="en-US" sz="1800" b="1">
                <a:solidFill>
                  <a:srgbClr val="5CAFA6"/>
                </a:solidFill>
              </a:rPr>
              <a:t>】</a:t>
            </a: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3629660" y="1433830"/>
            <a:ext cx="3860800" cy="530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chemeClr val="folHlink"/>
                </a:solidFill>
              </a:rPr>
              <a:t>（一）语文课上发生了什么</a:t>
            </a: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（二）语文教学的华丽转身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两个理念：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语文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用听说读写的手段解决字词句篇的问题。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语文教学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以语言学习为核心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以语文活动为主体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提升语文素养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一个规律（母语学习的规律）：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在阅读中积累语言；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在运用中化生经验；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在实践中形成语感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（三）语文活动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1、语文活动和非语文活动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非语文活动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《国宝》《白求恩》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语文活动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《晋祠》《看云识天气》《钱学森》 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有效的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“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非语文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”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活动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简笔画：《锄禾》《背影》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Rot="1" noChangeArrowheads="1"/>
          </p:cNvSpPr>
          <p:nvPr/>
        </p:nvSpPr>
        <p:spPr bwMode="auto">
          <a:xfrm>
            <a:off x="1247775" y="1439863"/>
            <a:ext cx="9829800" cy="5741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2、语文活动的特点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群体性：（点对面，面对中下）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【概括、改写、听写、批注等许多形式 】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《景阳冈》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读     《松鼠》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做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《半截蜡烛》</a:t>
            </a:r>
            <a:r>
              <a:rPr lang="en-US" altLang="en-US" sz="2400" b="1">
                <a:solidFill>
                  <a:schemeClr val="fol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——</a:t>
            </a: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导戏、演戏、续戏、评戏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交互性：《曼谷的小象》《西门豹》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层次性： 《乡愁》《找羽毛球》《画风》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r>
              <a:rPr lang="en-US" altLang="en-US" sz="2400" b="1">
                <a:solidFill>
                  <a:schemeClr val="folHlin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《黄鹤楼》《童第周》《闻官军》</a:t>
            </a: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en-US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812800" indent="-812800">
              <a:lnSpc>
                <a:spcPct val="130000"/>
              </a:lnSpc>
              <a:spcBef>
                <a:spcPts val="900"/>
              </a:spcBef>
            </a:pPr>
            <a:endParaRPr lang="zh-CN" altLang="en-US" sz="2400" b="1">
              <a:solidFill>
                <a:schemeClr val="folHlink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3" name="图片 2" descr="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99485" cy="110299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6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8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9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故事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故事">
      <a:maj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故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故事.thmx</Template>
  <TotalTime>1</TotalTime>
  <Words>1107</Words>
  <Application>WPS 演示</Application>
  <PresentationFormat>自定义</PresentationFormat>
  <Paragraphs>172</Paragraphs>
  <Slides>32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19</vt:i4>
      </vt:variant>
      <vt:variant>
        <vt:lpstr>幻灯片标题</vt:lpstr>
      </vt:variant>
      <vt:variant>
        <vt:i4>32</vt:i4>
      </vt:variant>
    </vt:vector>
  </HeadingPairs>
  <TitlesOfParts>
    <vt:vector size="65" baseType="lpstr">
      <vt:lpstr>Arial</vt:lpstr>
      <vt:lpstr>宋体</vt:lpstr>
      <vt:lpstr>微软雅黑</vt:lpstr>
      <vt:lpstr>汉仪菱心体简</vt:lpstr>
      <vt:lpstr>黑体</vt:lpstr>
      <vt:lpstr>方正兰亭黑5_GBK</vt:lpstr>
      <vt:lpstr>方正兰亭黑4_GBK</vt:lpstr>
      <vt:lpstr>Wingdings</vt:lpstr>
      <vt:lpstr>Calisto MT</vt:lpstr>
      <vt:lpstr>Calibri</vt:lpstr>
      <vt:lpstr>方正兰亭黑简体</vt:lpstr>
      <vt:lpstr>华文细黑</vt:lpstr>
      <vt:lpstr>楷体</vt:lpstr>
      <vt:lpstr>华文楷体</vt:lpstr>
      <vt:lpstr>故事</vt:lpstr>
      <vt:lpstr>1_故事</vt:lpstr>
      <vt:lpstr>3_故事</vt:lpstr>
      <vt:lpstr>4_故事</vt:lpstr>
      <vt:lpstr>5_故事</vt:lpstr>
      <vt:lpstr>6_故事</vt:lpstr>
      <vt:lpstr>7_故事</vt:lpstr>
      <vt:lpstr>8_故事</vt:lpstr>
      <vt:lpstr>9_故事</vt:lpstr>
      <vt:lpstr>10_故事</vt:lpstr>
      <vt:lpstr>11_故事</vt:lpstr>
      <vt:lpstr>12_故事</vt:lpstr>
      <vt:lpstr>13_故事</vt:lpstr>
      <vt:lpstr>14_故事</vt:lpstr>
      <vt:lpstr>15_故事</vt:lpstr>
      <vt:lpstr>16_故事</vt:lpstr>
      <vt:lpstr>17_故事</vt:lpstr>
      <vt:lpstr>18_故事</vt:lpstr>
      <vt:lpstr>19_故事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Company>jinhu.me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jhfans</dc:creator>
  <cp:lastModifiedBy>ZXW</cp:lastModifiedBy>
  <cp:revision>146</cp:revision>
  <dcterms:created xsi:type="dcterms:W3CDTF">2016-08-03T07:37:00Z</dcterms:created>
  <dcterms:modified xsi:type="dcterms:W3CDTF">2020-10-16T01:31:25Z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