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sldIdLst>
    <p:sldId id="256" r:id="rId4"/>
    <p:sldId id="264" r:id="rId5"/>
    <p:sldId id="271" r:id="rId6"/>
    <p:sldId id="260" r:id="rId7"/>
    <p:sldId id="261" r:id="rId8"/>
    <p:sldId id="262" r:id="rId9"/>
    <p:sldId id="270" r:id="rId10"/>
    <p:sldId id="258" r:id="rId11"/>
    <p:sldId id="263" r:id="rId12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916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66" d="100"/>
          <a:sy n="66" d="100"/>
        </p:scale>
        <p:origin x="1280" y="48"/>
      </p:cViewPr>
      <p:guideLst>
        <p:guide orient="horz" pos="2162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8A55BD7-910F-4F9A-930F-593B45AEA2EF}" type="slidenum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8A55BD7-910F-4F9A-930F-593B45AEA2EF}" type="slidenum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8A55BD7-910F-4F9A-930F-593B45AEA2EF}" type="slidenum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4CBD8AF-8E9B-4DF1-BC67-B38D63CC92EF}" type="slidenum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4CBD8AF-8E9B-4DF1-BC67-B38D63CC92EF}" type="slidenum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4CBD8AF-8E9B-4DF1-BC67-B38D63CC92EF}" type="slidenum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4CBD8AF-8E9B-4DF1-BC67-B38D63CC92EF}" type="slidenum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4CBD8AF-8E9B-4DF1-BC67-B38D63CC92EF}" type="slidenum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4CBD8AF-8E9B-4DF1-BC67-B38D63CC92EF}" type="slidenum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4CBD8AF-8E9B-4DF1-BC67-B38D63CC92EF}" type="slidenum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4CBD8AF-8E9B-4DF1-BC67-B38D63CC92EF}" type="slidenum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8A55BD7-910F-4F9A-930F-593B45AEA2EF}" type="slidenum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4CBD8AF-8E9B-4DF1-BC67-B38D63CC92EF}" type="slidenum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4CBD8AF-8E9B-4DF1-BC67-B38D63CC92EF}" type="slidenum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4CBD8AF-8E9B-4DF1-BC67-B38D63CC92EF}" type="slidenum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8A55BD7-910F-4F9A-930F-593B45AEA2EF}" type="slidenum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8A55BD7-910F-4F9A-930F-593B45AEA2EF}" type="slidenum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8A55BD7-910F-4F9A-930F-593B45AEA2EF}" type="slidenum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8A55BD7-910F-4F9A-930F-593B45AEA2EF}" type="slidenum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8A55BD7-910F-4F9A-930F-593B45AEA2EF}" type="slidenum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8A55BD7-910F-4F9A-930F-593B45AEA2EF}" type="slidenum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8A55BD7-910F-4F9A-930F-593B45AEA2EF}" type="slidenum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1026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 noProof="1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8A55BD7-910F-4F9A-930F-593B45AEA2EF}" type="slidenum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050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2051" name="文本占位符 1026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 noProof="1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4CBD8AF-8E9B-4DF1-BC67-B38D63CC92EF}" type="slidenum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" Target="slide8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vert="horz" wrap="square" lIns="91440" tIns="45720" rIns="91440" bIns="45720" anchor="ctr"/>
          <a:p>
            <a:pPr eaLnBrk="1" hangingPunct="1">
              <a:buClrTx/>
              <a:buSzTx/>
              <a:buFontTx/>
            </a:pPr>
            <a:endParaRPr lang="zh-CN" altLang="zh-CN" sz="4400" kern="1200" dirty="0">
              <a:latin typeface="+mj-lt"/>
              <a:ea typeface="+mj-ea"/>
              <a:cs typeface="+mj-cs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 vert="horz" wrap="square" lIns="91440" tIns="45720" rIns="91440" bIns="45720" anchor="t"/>
          <a:p>
            <a:pPr eaLnBrk="1" hangingPunct="1">
              <a:buClrTx/>
              <a:buSzTx/>
              <a:buFontTx/>
            </a:pPr>
            <a:endParaRPr lang="zh-CN" altLang="zh-CN" sz="3200" kern="1200" dirty="0">
              <a:latin typeface="+mn-lt"/>
              <a:ea typeface="+mn-ea"/>
              <a:cs typeface="+mn-cs"/>
            </a:endParaRPr>
          </a:p>
        </p:txBody>
      </p:sp>
      <p:grpSp>
        <p:nvGrpSpPr>
          <p:cNvPr id="3076" name="组合 2"/>
          <p:cNvGrpSpPr/>
          <p:nvPr/>
        </p:nvGrpSpPr>
        <p:grpSpPr>
          <a:xfrm>
            <a:off x="0" y="0"/>
            <a:ext cx="9144000" cy="6858000"/>
            <a:chOff x="0" y="0"/>
            <a:chExt cx="14400" cy="10800"/>
          </a:xfrm>
        </p:grpSpPr>
        <p:pic>
          <p:nvPicPr>
            <p:cNvPr id="3080" name="图片 3" descr="ppt����1.jpg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14400" cy="1080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" name="矩形 1"/>
            <p:cNvSpPr/>
            <p:nvPr/>
          </p:nvSpPr>
          <p:spPr>
            <a:xfrm>
              <a:off x="1303" y="185"/>
              <a:ext cx="2947" cy="453"/>
            </a:xfrm>
            <a:prstGeom prst="rect">
              <a:avLst/>
            </a:prstGeom>
            <a:solidFill>
              <a:srgbClr val="C916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1" i="0" u="none" strike="noStrike" kern="1200" cap="none" spc="0" normalizeH="0" baseline="0" noProof="1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成都棠湖外国语附属小学</a:t>
              </a:r>
              <a:endParaRPr kumimoji="0" lang="zh-CN" altLang="en-US" sz="12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2529218" y="2687319"/>
            <a:ext cx="3477234" cy="120032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7200" b="1" i="0" u="none" strike="noStrike" kern="1200" cap="none" spc="0" normalizeH="0" baseline="0" noProof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分 糖 果</a:t>
            </a:r>
            <a:endParaRPr kumimoji="0" lang="zh-CN" altLang="en-US" sz="7200" b="1" i="0" u="none" strike="noStrike" kern="1200" cap="none" spc="0" normalizeH="0" baseline="0" noProof="1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78" name="文本框 4"/>
          <p:cNvSpPr txBox="1"/>
          <p:nvPr/>
        </p:nvSpPr>
        <p:spPr>
          <a:xfrm>
            <a:off x="544513" y="1058863"/>
            <a:ext cx="3382962" cy="2746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1200" dirty="0">
                <a:latin typeface="Arial" panose="020B0604020202020204" pitchFamily="34" charset="0"/>
              </a:rPr>
              <a:t>北师大版本二年级上册《分一分与除法》</a:t>
            </a:r>
            <a:endParaRPr lang="zh-CN" altLang="en-US" sz="1200" dirty="0">
              <a:latin typeface="Arial" panose="020B0604020202020204" pitchFamily="34" charset="0"/>
            </a:endParaRPr>
          </a:p>
        </p:txBody>
      </p:sp>
      <p:sp>
        <p:nvSpPr>
          <p:cNvPr id="3079" name="文本框 5"/>
          <p:cNvSpPr txBox="1"/>
          <p:nvPr/>
        </p:nvSpPr>
        <p:spPr>
          <a:xfrm>
            <a:off x="7161213" y="6096000"/>
            <a:ext cx="1296987" cy="244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1000" dirty="0">
                <a:latin typeface="Arial" panose="020B0604020202020204" pitchFamily="34" charset="0"/>
              </a:rPr>
              <a:t>李  梅</a:t>
            </a:r>
            <a:endParaRPr lang="zh-CN" altLang="en-US" sz="10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170" name="图片 1"/>
          <p:cNvPicPr>
            <a:picLocks noChangeAspect="1"/>
          </p:cNvPicPr>
          <p:nvPr/>
        </p:nvPicPr>
        <p:blipFill>
          <a:blip r:embed="rId1"/>
          <a:srcRect t="4433" r="1270"/>
          <a:stretch>
            <a:fillRect/>
          </a:stretch>
        </p:blipFill>
        <p:spPr>
          <a:xfrm>
            <a:off x="3427413" y="2781300"/>
            <a:ext cx="2471737" cy="762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1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0650" y="3530600"/>
            <a:ext cx="2190750" cy="4476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2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0900" y="2862263"/>
            <a:ext cx="2352675" cy="5238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3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9188" y="2938463"/>
            <a:ext cx="2190750" cy="4476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4" name="图片 5"/>
          <p:cNvPicPr>
            <a:picLocks noChangeAspect="1"/>
          </p:cNvPicPr>
          <p:nvPr/>
        </p:nvPicPr>
        <p:blipFill>
          <a:blip r:embed="rId1"/>
          <a:srcRect t="4433" r="1270"/>
          <a:stretch>
            <a:fillRect/>
          </a:stretch>
        </p:blipFill>
        <p:spPr>
          <a:xfrm>
            <a:off x="468313" y="3432175"/>
            <a:ext cx="2203450" cy="6794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5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3513" y="3509963"/>
            <a:ext cx="2352675" cy="5238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7" name="文本框 8"/>
          <p:cNvSpPr txBox="1"/>
          <p:nvPr/>
        </p:nvSpPr>
        <p:spPr>
          <a:xfrm>
            <a:off x="1325563" y="2071688"/>
            <a:ext cx="7591425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en-US" altLang="zh-CN" sz="2400" b="1" dirty="0">
                <a:latin typeface="Arial" panose="020B0604020202020204" pitchFamily="34" charset="0"/>
              </a:rPr>
              <a:t>16</a:t>
            </a:r>
            <a:r>
              <a:rPr lang="zh-CN" altLang="en-US" sz="2400" b="1" dirty="0">
                <a:latin typeface="Arial" panose="020B0604020202020204" pitchFamily="34" charset="0"/>
              </a:rPr>
              <a:t>颗糖果，平均分给</a:t>
            </a:r>
            <a:r>
              <a:rPr lang="en-US" altLang="zh-CN" sz="2400" b="1" dirty="0">
                <a:latin typeface="Arial" panose="020B0604020202020204" pitchFamily="34" charset="0"/>
              </a:rPr>
              <a:t>4</a:t>
            </a:r>
            <a:r>
              <a:rPr lang="zh-CN" altLang="en-US" sz="2400" b="1" dirty="0">
                <a:latin typeface="Arial" panose="020B0604020202020204" pitchFamily="34" charset="0"/>
              </a:rPr>
              <a:t>个小朋友，可以</a:t>
            </a:r>
            <a:r>
              <a:rPr lang="zh-CN" altLang="en-US" sz="2400" b="1" dirty="0">
                <a:latin typeface="Arial" panose="020B0604020202020204" pitchFamily="34" charset="0"/>
              </a:rPr>
              <a:t>怎么分？</a:t>
            </a:r>
            <a:endParaRPr lang="zh-CN" altLang="en-US" sz="2400" b="1" dirty="0">
              <a:latin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27088" y="117475"/>
            <a:ext cx="1871663" cy="287338"/>
          </a:xfrm>
          <a:prstGeom prst="rect">
            <a:avLst/>
          </a:prstGeom>
          <a:solidFill>
            <a:srgbClr val="C916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成都棠湖外国语附属小学</a:t>
            </a:r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文本框 8"/>
          <p:cNvSpPr txBox="1"/>
          <p:nvPr/>
        </p:nvSpPr>
        <p:spPr>
          <a:xfrm>
            <a:off x="626745" y="4557713"/>
            <a:ext cx="9469438" cy="17532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50000"/>
              </a:lnSpc>
            </a:pPr>
            <a:r>
              <a:rPr lang="zh-CN" altLang="en-US" sz="2400" b="1" dirty="0">
                <a:latin typeface="Arial" panose="020B0604020202020204" pitchFamily="34" charset="0"/>
              </a:rPr>
              <a:t> 请在学习单上用画图的方式表示</a:t>
            </a:r>
            <a:r>
              <a:rPr lang="zh-CN" altLang="en-US" sz="2400" b="1" dirty="0">
                <a:latin typeface="Arial" panose="020B0604020202020204" pitchFamily="34" charset="0"/>
              </a:rPr>
              <a:t>你分的过程。</a:t>
            </a:r>
            <a:endParaRPr lang="zh-CN" altLang="en-US" sz="2400" b="1" dirty="0">
              <a:latin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400" b="1" dirty="0" smtClean="0">
                <a:sym typeface="+mn-ea"/>
              </a:rPr>
              <a:t> </a:t>
            </a:r>
            <a:r>
              <a:rPr lang="zh-CN" altLang="en-US" sz="2400" b="1" dirty="0" smtClean="0">
                <a:sym typeface="+mn-ea"/>
              </a:rPr>
              <a:t>可以用“○”表示小朋友，</a:t>
            </a:r>
            <a:r>
              <a:rPr lang="zh-CN" altLang="en-US" sz="2400" b="1" dirty="0" smtClean="0">
                <a:sym typeface="+mn-ea"/>
              </a:rPr>
              <a:t>用“</a:t>
            </a:r>
            <a:r>
              <a:rPr lang="en-US" altLang="zh-CN" sz="2400" b="1" dirty="0" smtClean="0">
                <a:sym typeface="+mn-ea"/>
              </a:rPr>
              <a:t>/</a:t>
            </a:r>
            <a:r>
              <a:rPr lang="zh-CN" altLang="en-US" sz="2400" b="1" dirty="0" smtClean="0">
                <a:sym typeface="+mn-ea"/>
              </a:rPr>
              <a:t>”表示糖果</a:t>
            </a:r>
            <a:r>
              <a:rPr lang="zh-CN" altLang="en-US" sz="2400" b="1" dirty="0" smtClean="0">
                <a:sym typeface="+mn-ea"/>
              </a:rPr>
              <a:t>。</a:t>
            </a:r>
            <a:endParaRPr lang="zh-CN" altLang="en-US" sz="2400" b="1" dirty="0">
              <a:latin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</a:pPr>
            <a:endParaRPr lang="zh-CN" altLang="en-US" sz="2400" b="1" dirty="0">
              <a:latin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73355" y="1124744"/>
            <a:ext cx="2735580" cy="70675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学习任务</a:t>
            </a:r>
            <a:r>
              <a:rPr kumimoji="0" lang="zh-CN" altLang="en-US" sz="4000" b="1" i="0" u="none" strike="noStrike" kern="1200" cap="none" spc="0" normalizeH="0" baseline="0" noProof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一</a:t>
            </a:r>
            <a:endParaRPr kumimoji="0" lang="zh-CN" altLang="en-US" sz="4000" b="1" i="0" u="none" strike="noStrike" kern="1200" cap="none" spc="0" normalizeH="0" baseline="0" noProof="1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7" name="文本框 8"/>
          <p:cNvSpPr txBox="1"/>
          <p:nvPr/>
        </p:nvSpPr>
        <p:spPr>
          <a:xfrm>
            <a:off x="1184593" y="3843973"/>
            <a:ext cx="7591425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en-US" altLang="zh-CN" sz="2400" b="1" dirty="0">
                <a:latin typeface="Arial" panose="020B0604020202020204" pitchFamily="34" charset="0"/>
              </a:rPr>
              <a:t>16</a:t>
            </a:r>
            <a:r>
              <a:rPr lang="zh-CN" altLang="en-US" sz="2400" b="1" dirty="0">
                <a:latin typeface="Arial" panose="020B0604020202020204" pitchFamily="34" charset="0"/>
              </a:rPr>
              <a:t>颗糖果，平均分给</a:t>
            </a:r>
            <a:r>
              <a:rPr lang="en-US" altLang="zh-CN" sz="2400" b="1" dirty="0">
                <a:latin typeface="Arial" panose="020B0604020202020204" pitchFamily="34" charset="0"/>
              </a:rPr>
              <a:t>4</a:t>
            </a:r>
            <a:r>
              <a:rPr lang="zh-CN" altLang="en-US" sz="2400" b="1" dirty="0">
                <a:latin typeface="Arial" panose="020B0604020202020204" pitchFamily="34" charset="0"/>
              </a:rPr>
              <a:t>个小朋友，每人得到</a:t>
            </a:r>
            <a:r>
              <a:rPr lang="en-US" altLang="zh-CN" sz="2400" b="1" dirty="0">
                <a:latin typeface="Arial" panose="020B0604020202020204" pitchFamily="34" charset="0"/>
              </a:rPr>
              <a:t>4</a:t>
            </a:r>
            <a:r>
              <a:rPr lang="zh-CN" altLang="en-US" sz="2400" b="1" dirty="0">
                <a:latin typeface="Arial" panose="020B0604020202020204" pitchFamily="34" charset="0"/>
              </a:rPr>
              <a:t>颗。</a:t>
            </a:r>
            <a:endParaRPr lang="zh-CN" altLang="en-US" sz="2400" b="1" dirty="0">
              <a:latin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27088" y="117475"/>
            <a:ext cx="1871663" cy="287338"/>
          </a:xfrm>
          <a:prstGeom prst="rect">
            <a:avLst/>
          </a:prstGeom>
          <a:solidFill>
            <a:srgbClr val="C916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成都棠湖外国语附属小学</a:t>
            </a:r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15598" y="4483711"/>
            <a:ext cx="7200800" cy="460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zh-CN" sz="2400" b="1" kern="100" dirty="0">
                <a:latin typeface="Calibri" panose="020F0502020204030204" charset="0"/>
                <a:cs typeface="Times New Roman" panose="02020603050405020304" pitchFamily="18" charset="0"/>
              </a:rPr>
              <a:t>实际就是</a:t>
            </a:r>
            <a:r>
              <a:rPr lang="zh-CN" altLang="zh-CN" sz="2400" b="1" kern="100" dirty="0" smtClean="0">
                <a:latin typeface="Calibri" panose="020F0502020204030204" charset="0"/>
                <a:cs typeface="Times New Roman" panose="02020603050405020304" pitchFamily="18" charset="0"/>
              </a:rPr>
              <a:t>把</a:t>
            </a:r>
            <a:r>
              <a:rPr lang="en-US" altLang="zh-CN" sz="2400" b="1" kern="100" dirty="0" smtClean="0">
                <a:latin typeface="Calibri" panose="020F0502020204030204" charset="0"/>
                <a:cs typeface="Times New Roman" panose="02020603050405020304" pitchFamily="18" charset="0"/>
              </a:rPr>
              <a:t>16</a:t>
            </a:r>
            <a:r>
              <a:rPr lang="zh-CN" altLang="zh-CN" sz="2400" b="1" kern="100" dirty="0" smtClean="0">
                <a:latin typeface="Calibri" panose="020F0502020204030204" charset="0"/>
                <a:cs typeface="Times New Roman" panose="02020603050405020304" pitchFamily="18" charset="0"/>
              </a:rPr>
              <a:t>平均</a:t>
            </a:r>
            <a:r>
              <a:rPr lang="zh-CN" altLang="zh-CN" sz="2400" b="1" kern="100" dirty="0">
                <a:latin typeface="Calibri" panose="020F0502020204030204" charset="0"/>
                <a:cs typeface="Times New Roman" panose="02020603050405020304" pitchFamily="18" charset="0"/>
              </a:rPr>
              <a:t>分成了</a:t>
            </a:r>
            <a:r>
              <a:rPr lang="en-US" altLang="zh-CN" sz="2400" b="1" kern="100" dirty="0">
                <a:latin typeface="Calibri" panose="020F0502020204030204" charset="0"/>
                <a:cs typeface="Times New Roman" panose="02020603050405020304" pitchFamily="18" charset="0"/>
              </a:rPr>
              <a:t>(  </a:t>
            </a:r>
            <a:r>
              <a:rPr lang="en-US" altLang="zh-CN" sz="2400" b="1" kern="100" dirty="0" smtClean="0">
                <a:latin typeface="Calibri" panose="020F0502020204030204" charset="0"/>
                <a:cs typeface="Times New Roman" panose="02020603050405020304" pitchFamily="18" charset="0"/>
              </a:rPr>
              <a:t>    </a:t>
            </a:r>
            <a:r>
              <a:rPr lang="en-US" altLang="zh-CN" sz="2400" b="1" kern="100" dirty="0">
                <a:latin typeface="Calibri" panose="020F0502020204030204" charset="0"/>
                <a:cs typeface="Times New Roman" panose="02020603050405020304" pitchFamily="18" charset="0"/>
              </a:rPr>
              <a:t>)</a:t>
            </a:r>
            <a:r>
              <a:rPr lang="zh-CN" altLang="zh-CN" sz="2400" b="1" kern="100" dirty="0">
                <a:latin typeface="Calibri" panose="020F0502020204030204" charset="0"/>
                <a:cs typeface="Times New Roman" panose="02020603050405020304" pitchFamily="18" charset="0"/>
              </a:rPr>
              <a:t>份，每份有（</a:t>
            </a:r>
            <a:r>
              <a:rPr lang="en-US" altLang="zh-CN" sz="2400" b="1" kern="100" dirty="0">
                <a:latin typeface="Calibri" panose="020F0502020204030204" charset="0"/>
                <a:cs typeface="Times New Roman" panose="02020603050405020304" pitchFamily="18" charset="0"/>
              </a:rPr>
              <a:t>    </a:t>
            </a:r>
            <a:r>
              <a:rPr lang="zh-CN" altLang="zh-CN" sz="2400" b="1" kern="100" dirty="0">
                <a:latin typeface="Calibri" panose="020F0502020204030204" charset="0"/>
                <a:cs typeface="Times New Roman" panose="02020603050405020304" pitchFamily="18" charset="0"/>
              </a:rPr>
              <a:t>）个。</a:t>
            </a:r>
            <a:endParaRPr lang="zh-CN" altLang="zh-CN" sz="2400" b="1" kern="100" dirty="0">
              <a:latin typeface="Calibri" panose="020F0502020204030204" charset="0"/>
              <a:cs typeface="Times New Roman" panose="02020603050405020304" pitchFamily="18" charset="0"/>
            </a:endParaRPr>
          </a:p>
        </p:txBody>
      </p:sp>
      <p:pic>
        <p:nvPicPr>
          <p:cNvPr id="6" name="图片 1"/>
          <p:cNvPicPr>
            <a:picLocks noChangeAspect="1"/>
          </p:cNvPicPr>
          <p:nvPr/>
        </p:nvPicPr>
        <p:blipFill>
          <a:blip r:embed="rId1"/>
          <a:srcRect t="4433" r="1270"/>
          <a:stretch>
            <a:fillRect/>
          </a:stretch>
        </p:blipFill>
        <p:spPr>
          <a:xfrm>
            <a:off x="3427413" y="2063750"/>
            <a:ext cx="2471737" cy="762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0650" y="2813050"/>
            <a:ext cx="2190750" cy="4476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0900" y="2144713"/>
            <a:ext cx="2352675" cy="5238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9188" y="2220913"/>
            <a:ext cx="2190750" cy="4476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" name="图片 5"/>
          <p:cNvPicPr>
            <a:picLocks noChangeAspect="1"/>
          </p:cNvPicPr>
          <p:nvPr/>
        </p:nvPicPr>
        <p:blipFill>
          <a:blip r:embed="rId1"/>
          <a:srcRect t="4433" r="1270"/>
          <a:stretch>
            <a:fillRect/>
          </a:stretch>
        </p:blipFill>
        <p:spPr>
          <a:xfrm>
            <a:off x="468313" y="2714625"/>
            <a:ext cx="2203450" cy="6794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3513" y="2792413"/>
            <a:ext cx="2352675" cy="5238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" name="文本框 13"/>
          <p:cNvSpPr txBox="1"/>
          <p:nvPr/>
        </p:nvSpPr>
        <p:spPr>
          <a:xfrm>
            <a:off x="3979545" y="4516120"/>
            <a:ext cx="44831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/>
              <a:t>4</a:t>
            </a:r>
            <a:endParaRPr lang="en-US" altLang="zh-CN" sz="2400" b="1"/>
          </a:p>
        </p:txBody>
      </p:sp>
      <p:sp>
        <p:nvSpPr>
          <p:cNvPr id="15" name="文本框 14"/>
          <p:cNvSpPr txBox="1"/>
          <p:nvPr/>
        </p:nvSpPr>
        <p:spPr>
          <a:xfrm>
            <a:off x="6256655" y="4448175"/>
            <a:ext cx="44831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/>
              <a:t>4</a:t>
            </a:r>
            <a:endParaRPr lang="en-US" altLang="zh-CN" sz="24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4" grpId="1"/>
      <p:bldP spid="15" grpId="0"/>
      <p:bldP spid="15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194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42925" y="2806700"/>
            <a:ext cx="7556500" cy="3759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5" name="文本框 8"/>
          <p:cNvSpPr txBox="1"/>
          <p:nvPr/>
        </p:nvSpPr>
        <p:spPr>
          <a:xfrm>
            <a:off x="916623" y="1962150"/>
            <a:ext cx="7589837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en-US" altLang="zh-CN" sz="2400" b="1" dirty="0">
                <a:latin typeface="Arial" panose="020B0604020202020204" pitchFamily="34" charset="0"/>
              </a:rPr>
              <a:t>50</a:t>
            </a:r>
            <a:r>
              <a:rPr lang="zh-CN" altLang="en-US" sz="2400" b="1" dirty="0">
                <a:latin typeface="Arial" panose="020B0604020202020204" pitchFamily="34" charset="0"/>
              </a:rPr>
              <a:t>颗糖果，平均分给</a:t>
            </a:r>
            <a:r>
              <a:rPr lang="en-US" altLang="zh-CN" sz="2400" b="1" dirty="0">
                <a:latin typeface="Arial" panose="020B0604020202020204" pitchFamily="34" charset="0"/>
              </a:rPr>
              <a:t>4</a:t>
            </a:r>
            <a:r>
              <a:rPr lang="zh-CN" altLang="en-US" sz="2400" b="1" dirty="0">
                <a:latin typeface="Arial" panose="020B0604020202020204" pitchFamily="34" charset="0"/>
              </a:rPr>
              <a:t>个小朋友，可以</a:t>
            </a:r>
            <a:r>
              <a:rPr lang="zh-CN" altLang="en-US" sz="2400" b="1" dirty="0">
                <a:latin typeface="Arial" panose="020B0604020202020204" pitchFamily="34" charset="0"/>
              </a:rPr>
              <a:t>怎么分？</a:t>
            </a:r>
            <a:endParaRPr lang="zh-CN" altLang="en-US" sz="2400" b="1" dirty="0">
              <a:latin typeface="Arial" panose="020B0604020202020204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27088" y="117475"/>
            <a:ext cx="1871663" cy="287338"/>
          </a:xfrm>
          <a:prstGeom prst="rect">
            <a:avLst/>
          </a:prstGeom>
          <a:solidFill>
            <a:srgbClr val="C916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成都棠湖外国语附属小学</a:t>
            </a:r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459480" y="1111885"/>
            <a:ext cx="2225040" cy="70675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  <a:scene3d>
              <a:camera prst="orthographicFront"/>
              <a:lightRig rig="threePt" dir="t"/>
            </a:scene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数学活动</a:t>
            </a:r>
            <a:endParaRPr kumimoji="0" lang="zh-CN" altLang="en-US" sz="4000" b="1" i="0" u="none" strike="noStrike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40335" y="1112044"/>
            <a:ext cx="3246120" cy="70675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学习任务二：</a:t>
            </a:r>
            <a:endParaRPr kumimoji="0" lang="zh-CN" altLang="en-US" sz="4000" b="1" i="0" u="none" strike="noStrike" kern="1200" cap="none" spc="0" normalizeH="0" baseline="0" noProof="1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827088" y="117475"/>
            <a:ext cx="1871663" cy="287338"/>
          </a:xfrm>
          <a:prstGeom prst="rect">
            <a:avLst/>
          </a:prstGeom>
          <a:solidFill>
            <a:srgbClr val="C916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成都棠湖外国语附属小学</a:t>
            </a:r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191" name="文本框 8"/>
          <p:cNvSpPr txBox="1"/>
          <p:nvPr/>
        </p:nvSpPr>
        <p:spPr>
          <a:xfrm>
            <a:off x="827088" y="908368"/>
            <a:ext cx="2214562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2400" b="1" dirty="0">
                <a:latin typeface="Arial" panose="020B0604020202020204" pitchFamily="34" charset="0"/>
              </a:rPr>
              <a:t>表格</a:t>
            </a:r>
            <a:endParaRPr lang="zh-CN" altLang="en-US" sz="2400" b="1" dirty="0">
              <a:latin typeface="Arial" panose="020B0604020202020204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796136" y="908720"/>
            <a:ext cx="1008111" cy="30777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平均分</a:t>
            </a:r>
            <a:endParaRPr kumimoji="0" lang="zh-CN" altLang="en-US" sz="1400" b="1" i="0" u="none" strike="noStrike" kern="1200" cap="none" spc="0" normalizeH="0" baseline="0" noProof="1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aphicFrame>
        <p:nvGraphicFramePr>
          <p:cNvPr id="4" name="表格 3"/>
          <p:cNvGraphicFramePr/>
          <p:nvPr>
            <p:custDataLst>
              <p:tags r:id="rId1"/>
            </p:custDataLst>
          </p:nvPr>
        </p:nvGraphicFramePr>
        <p:xfrm>
          <a:off x="697548" y="1546225"/>
          <a:ext cx="7635875" cy="461137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21105"/>
                <a:gridCol w="909955"/>
                <a:gridCol w="939165"/>
                <a:gridCol w="881380"/>
                <a:gridCol w="866140"/>
                <a:gridCol w="1437640"/>
                <a:gridCol w="1380490"/>
              </a:tblGrid>
              <a:tr h="465455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0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次数</a:t>
                      </a:r>
                      <a:endParaRPr lang="en-US" altLang="en-US" sz="20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0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1号</a:t>
                      </a:r>
                      <a:endParaRPr lang="en-US" altLang="en-US" sz="20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0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2号</a:t>
                      </a:r>
                      <a:endParaRPr lang="en-US" altLang="en-US" sz="20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0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3号</a:t>
                      </a:r>
                      <a:endParaRPr lang="en-US" altLang="en-US" sz="20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0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4号</a:t>
                      </a:r>
                      <a:endParaRPr lang="en-US" altLang="en-US" sz="20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0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分掉几</a:t>
                      </a:r>
                      <a:r>
                        <a:rPr lang="zh-CN" altLang="en-US" sz="20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颗</a:t>
                      </a:r>
                      <a:endParaRPr lang="zh-CN" altLang="en-US" sz="20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0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还剩几</a:t>
                      </a:r>
                      <a:r>
                        <a:rPr lang="zh-CN" altLang="en-US" sz="20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颗</a:t>
                      </a:r>
                      <a:endParaRPr lang="zh-CN" altLang="en-US" sz="20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6075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第   次</a:t>
                      </a:r>
                      <a:endParaRPr lang="en-US" altLang="en-US" sz="200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00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00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00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00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00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00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544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第   次</a:t>
                      </a:r>
                      <a:endParaRPr lang="en-US" altLang="en-US" sz="200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00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00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00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00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00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00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544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第   次</a:t>
                      </a:r>
                      <a:endParaRPr lang="en-US" altLang="en-US" sz="200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00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00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00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00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00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00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544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第   次</a:t>
                      </a:r>
                      <a:endParaRPr lang="en-US" altLang="en-US" sz="200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00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00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00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00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00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00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6075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第   次</a:t>
                      </a:r>
                      <a:endParaRPr lang="en-US" altLang="en-US" sz="200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00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00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00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00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00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00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417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第   次</a:t>
                      </a:r>
                      <a:endParaRPr lang="en-US" altLang="en-US" sz="200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00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00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00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00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00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00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544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第   次</a:t>
                      </a:r>
                      <a:endParaRPr lang="en-US" altLang="en-US" sz="200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00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00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00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00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00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00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544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第   次</a:t>
                      </a:r>
                      <a:endParaRPr lang="en-US" altLang="en-US" sz="200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00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00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00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00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00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00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544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第   次</a:t>
                      </a:r>
                      <a:endParaRPr lang="en-US" altLang="en-US" sz="200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00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00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00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00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00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00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6075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第   次</a:t>
                      </a:r>
                      <a:endParaRPr lang="en-US" altLang="en-US" sz="200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00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00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00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00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00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00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544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第   次</a:t>
                      </a:r>
                      <a:endParaRPr lang="en-US" altLang="en-US" sz="200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00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00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00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00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00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00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544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第   次</a:t>
                      </a:r>
                      <a:endParaRPr lang="en-US" altLang="en-US" sz="200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00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00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00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00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</a:t>
                      </a:r>
                      <a:endParaRPr lang="en-US" altLang="en-US" sz="200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en-US" altLang="en-US" sz="200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文本框 1"/>
          <p:cNvSpPr txBox="1"/>
          <p:nvPr/>
        </p:nvSpPr>
        <p:spPr>
          <a:xfrm>
            <a:off x="282575" y="3923030"/>
            <a:ext cx="8682355" cy="23069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eaLnBrk="1" hangingPunct="1">
              <a:lnSpc>
                <a:spcPct val="150000"/>
              </a:lnSpc>
            </a:pPr>
            <a:r>
              <a:rPr sz="2400" b="1" dirty="0">
                <a:latin typeface="Arial" panose="020B0604020202020204" pitchFamily="34" charset="0"/>
              </a:rPr>
              <a:t>1、组长</a:t>
            </a:r>
            <a:r>
              <a:rPr sz="2400" b="1" dirty="0">
                <a:solidFill>
                  <a:srgbClr val="FF0000"/>
                </a:solidFill>
                <a:latin typeface="Arial" panose="020B0604020202020204" pitchFamily="34" charset="0"/>
              </a:rPr>
              <a:t>分工</a:t>
            </a:r>
            <a:r>
              <a:rPr sz="2400" b="1" dirty="0">
                <a:latin typeface="Arial" panose="020B0604020202020204" pitchFamily="34" charset="0"/>
              </a:rPr>
              <a:t>：谁分，谁记录，谁负责发言，谁来提问其他同学。</a:t>
            </a:r>
            <a:endParaRPr sz="2400" b="1" dirty="0">
              <a:latin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</a:pPr>
            <a:r>
              <a:rPr sz="2400" b="1" dirty="0">
                <a:latin typeface="Arial" panose="020B0604020202020204" pitchFamily="34" charset="0"/>
              </a:rPr>
              <a:t>2、</a:t>
            </a:r>
            <a:r>
              <a:rPr lang="zh-CN" sz="2400" b="1" dirty="0">
                <a:latin typeface="Arial" panose="020B0604020202020204" pitchFamily="34" charset="0"/>
              </a:rPr>
              <a:t>四</a:t>
            </a:r>
            <a:r>
              <a:rPr sz="2400" b="1" dirty="0">
                <a:latin typeface="Arial" panose="020B0604020202020204" pitchFamily="34" charset="0"/>
              </a:rPr>
              <a:t>人一起</a:t>
            </a:r>
            <a:r>
              <a:rPr sz="2400" b="1" dirty="0">
                <a:solidFill>
                  <a:srgbClr val="FF0000"/>
                </a:solidFill>
                <a:latin typeface="Arial" panose="020B0604020202020204" pitchFamily="34" charset="0"/>
              </a:rPr>
              <a:t>讨论</a:t>
            </a:r>
            <a:r>
              <a:rPr sz="2400" b="1" dirty="0">
                <a:latin typeface="Arial" panose="020B0604020202020204" pitchFamily="34" charset="0"/>
              </a:rPr>
              <a:t>，</a:t>
            </a:r>
            <a:r>
              <a:rPr sz="2400" b="1" dirty="0">
                <a:solidFill>
                  <a:srgbClr val="FF0000"/>
                </a:solidFill>
                <a:latin typeface="Arial" panose="020B0604020202020204" pitchFamily="34" charset="0"/>
              </a:rPr>
              <a:t>确定</a:t>
            </a:r>
            <a:r>
              <a:rPr sz="2400" b="1" dirty="0">
                <a:latin typeface="Arial" panose="020B0604020202020204" pitchFamily="34" charset="0"/>
              </a:rPr>
              <a:t>一种</a:t>
            </a:r>
            <a:r>
              <a:rPr sz="2400" b="1" dirty="0">
                <a:solidFill>
                  <a:srgbClr val="FF0000"/>
                </a:solidFill>
                <a:latin typeface="Arial" panose="020B0604020202020204" pitchFamily="34" charset="0"/>
              </a:rPr>
              <a:t>分法</a:t>
            </a:r>
            <a:r>
              <a:rPr sz="2400" b="1" dirty="0">
                <a:latin typeface="Arial" panose="020B0604020202020204" pitchFamily="34" charset="0"/>
              </a:rPr>
              <a:t>。  </a:t>
            </a:r>
            <a:endParaRPr sz="2400" b="1" dirty="0">
              <a:latin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</a:pPr>
            <a:r>
              <a:rPr sz="2400" b="1" dirty="0">
                <a:latin typeface="Arial" panose="020B0604020202020204" pitchFamily="34" charset="0"/>
              </a:rPr>
              <a:t>3、用</a:t>
            </a:r>
            <a:r>
              <a:rPr sz="2400" b="1" dirty="0">
                <a:solidFill>
                  <a:srgbClr val="FF0000"/>
                </a:solidFill>
                <a:latin typeface="Arial" panose="020B0604020202020204" pitchFamily="34" charset="0"/>
              </a:rPr>
              <a:t>圆片</a:t>
            </a:r>
            <a:r>
              <a:rPr sz="2400" b="1" dirty="0">
                <a:latin typeface="Arial" panose="020B0604020202020204" pitchFamily="34" charset="0"/>
              </a:rPr>
              <a:t>代替小朋友，</a:t>
            </a:r>
            <a:r>
              <a:rPr sz="2400" b="1" dirty="0">
                <a:solidFill>
                  <a:srgbClr val="FF0000"/>
                </a:solidFill>
                <a:latin typeface="Arial" panose="020B0604020202020204" pitchFamily="34" charset="0"/>
              </a:rPr>
              <a:t>边分</a:t>
            </a:r>
            <a:r>
              <a:rPr sz="2400" b="1" dirty="0">
                <a:latin typeface="Arial" panose="020B0604020202020204" pitchFamily="34" charset="0"/>
              </a:rPr>
              <a:t>糖果，</a:t>
            </a:r>
            <a:r>
              <a:rPr sz="2400" b="1" dirty="0">
                <a:solidFill>
                  <a:srgbClr val="FF0000"/>
                </a:solidFill>
                <a:latin typeface="Arial" panose="020B0604020202020204" pitchFamily="34" charset="0"/>
              </a:rPr>
              <a:t>边记录</a:t>
            </a:r>
            <a:r>
              <a:rPr sz="2400" b="1" dirty="0">
                <a:latin typeface="Arial" panose="020B0604020202020204" pitchFamily="34" charset="0"/>
              </a:rPr>
              <a:t>。</a:t>
            </a:r>
            <a:endParaRPr sz="2400" b="1" dirty="0">
              <a:latin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</a:pPr>
            <a:r>
              <a:rPr sz="2400" b="1" dirty="0">
                <a:latin typeface="Arial" panose="020B0604020202020204" pitchFamily="34" charset="0"/>
              </a:rPr>
              <a:t>4、分后在组内</a:t>
            </a:r>
            <a:r>
              <a:rPr sz="2400" b="1" dirty="0">
                <a:solidFill>
                  <a:srgbClr val="FF0000"/>
                </a:solidFill>
                <a:latin typeface="Arial" panose="020B0604020202020204" pitchFamily="34" charset="0"/>
              </a:rPr>
              <a:t>试讲</a:t>
            </a:r>
            <a:r>
              <a:rPr sz="2400" b="1" dirty="0">
                <a:latin typeface="Arial" panose="020B0604020202020204" pitchFamily="34" charset="0"/>
              </a:rPr>
              <a:t>一遍分的过程，做好全班分享的准备。</a:t>
            </a:r>
            <a:endParaRPr sz="2400" b="1" dirty="0">
              <a:latin typeface="Arial" panose="020B0604020202020204" pitchFamily="34" charset="0"/>
            </a:endParaRPr>
          </a:p>
        </p:txBody>
      </p:sp>
      <p:sp>
        <p:nvSpPr>
          <p:cNvPr id="9219" name="文本框 8"/>
          <p:cNvSpPr txBox="1"/>
          <p:nvPr/>
        </p:nvSpPr>
        <p:spPr>
          <a:xfrm>
            <a:off x="282575" y="2754313"/>
            <a:ext cx="2200275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2400" b="1" dirty="0">
                <a:latin typeface="Arial" panose="020B0604020202020204" pitchFamily="34" charset="0"/>
              </a:rPr>
              <a:t>合作要求：</a:t>
            </a:r>
            <a:endParaRPr lang="zh-CN" altLang="en-US" sz="2400" b="1" dirty="0">
              <a:latin typeface="Arial" panose="020B0604020202020204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27088" y="117475"/>
            <a:ext cx="1871663" cy="287338"/>
          </a:xfrm>
          <a:prstGeom prst="rect">
            <a:avLst/>
          </a:prstGeom>
          <a:solidFill>
            <a:srgbClr val="C916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成都棠湖外国语附属小学</a:t>
            </a:r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221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22650" y="958850"/>
            <a:ext cx="5416550" cy="26955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心形 1">
            <a:hlinkClick r:id="rId2" action="ppaction://hlinksldjump"/>
          </p:cNvPr>
          <p:cNvSpPr/>
          <p:nvPr/>
        </p:nvSpPr>
        <p:spPr>
          <a:xfrm>
            <a:off x="8316595" y="6406515"/>
            <a:ext cx="360045" cy="216535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474345" y="1478915"/>
            <a:ext cx="2225040" cy="70675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  <a:scene3d>
              <a:camera prst="orthographicFront"/>
              <a:lightRig rig="threePt" dir="t"/>
            </a:scene3d>
          </a:bodyPr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合作学习</a:t>
            </a:r>
            <a:endParaRPr kumimoji="0" lang="zh-CN" altLang="en-US" sz="4000" b="1" i="0" u="none" strike="noStrike" kern="1200" cap="none" spc="0" normalizeH="0" baseline="0" noProof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827088" y="117475"/>
            <a:ext cx="1871663" cy="287338"/>
          </a:xfrm>
          <a:prstGeom prst="rect">
            <a:avLst/>
          </a:prstGeom>
          <a:solidFill>
            <a:srgbClr val="C916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成都棠湖外国语附属小学</a:t>
            </a:r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79425" y="1186180"/>
            <a:ext cx="792226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/>
              <a:t>学校买来</a:t>
            </a:r>
            <a:r>
              <a:rPr lang="en-US" altLang="zh-CN" sz="2400" b="1"/>
              <a:t>70</a:t>
            </a:r>
            <a:r>
              <a:rPr lang="zh-CN" altLang="en-US" sz="2400" b="1"/>
              <a:t>本图书，平均分给二年级的</a:t>
            </a:r>
            <a:r>
              <a:rPr lang="en-US" altLang="zh-CN" sz="2400" b="1"/>
              <a:t>3</a:t>
            </a:r>
            <a:r>
              <a:rPr lang="zh-CN" altLang="en-US" sz="2400" b="1"/>
              <a:t>个班。</a:t>
            </a:r>
            <a:endParaRPr lang="zh-CN" altLang="en-US" sz="2400" b="1"/>
          </a:p>
          <a:p>
            <a:r>
              <a:rPr lang="zh-CN" altLang="en-US" sz="2400" b="1"/>
              <a:t>（</a:t>
            </a:r>
            <a:r>
              <a:rPr lang="en-US" altLang="zh-CN" sz="2400" b="1"/>
              <a:t>1</a:t>
            </a:r>
            <a:r>
              <a:rPr lang="zh-CN" altLang="en-US" sz="2400" b="1"/>
              <a:t>）说一说可以怎样分。</a:t>
            </a:r>
            <a:endParaRPr lang="zh-CN" altLang="en-US" sz="2400" b="1"/>
          </a:p>
          <a:p>
            <a:r>
              <a:rPr lang="zh-CN" altLang="en-US" sz="2400" b="1"/>
              <a:t>（</a:t>
            </a:r>
            <a:r>
              <a:rPr lang="en-US" altLang="zh-CN" sz="2400" b="1"/>
              <a:t>2</a:t>
            </a:r>
            <a:r>
              <a:rPr lang="zh-CN" altLang="en-US" sz="2400" b="1"/>
              <a:t>）分一分，把分的过程记录下来。</a:t>
            </a:r>
            <a:endParaRPr lang="zh-CN" altLang="en-US" sz="2400" b="1"/>
          </a:p>
        </p:txBody>
      </p:sp>
      <p:graphicFrame>
        <p:nvGraphicFramePr>
          <p:cNvPr id="4" name="表格 3"/>
          <p:cNvGraphicFramePr/>
          <p:nvPr>
            <p:custDataLst>
              <p:tags r:id="rId1"/>
            </p:custDataLst>
          </p:nvPr>
        </p:nvGraphicFramePr>
        <p:xfrm>
          <a:off x="947420" y="2540000"/>
          <a:ext cx="7356475" cy="30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6165"/>
                <a:gridCol w="1066165"/>
                <a:gridCol w="1066165"/>
                <a:gridCol w="1066165"/>
                <a:gridCol w="1574165"/>
                <a:gridCol w="1517650"/>
              </a:tblGrid>
              <a:tr h="381000"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班级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  1</a:t>
                      </a:r>
                      <a:r>
                        <a:rPr lang="zh-CN" altLang="en-US"/>
                        <a:t>班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2</a:t>
                      </a:r>
                      <a:r>
                        <a:rPr lang="zh-CN" altLang="en-US"/>
                        <a:t>班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3</a:t>
                      </a:r>
                      <a:r>
                        <a:rPr lang="zh-CN" altLang="en-US"/>
                        <a:t>班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分了多少本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还剩多少本</a:t>
                      </a:r>
                      <a:endParaRPr lang="zh-CN" alt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第</a:t>
                      </a:r>
                      <a:r>
                        <a:rPr lang="en-US" altLang="zh-CN"/>
                        <a:t>1</a:t>
                      </a:r>
                      <a:r>
                        <a:rPr lang="zh-CN" altLang="en-US"/>
                        <a:t>次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第</a:t>
                      </a:r>
                      <a:r>
                        <a:rPr lang="en-US" altLang="zh-CN"/>
                        <a:t>2</a:t>
                      </a:r>
                      <a:r>
                        <a:rPr lang="zh-CN" altLang="en-US"/>
                        <a:t>次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第</a:t>
                      </a:r>
                      <a:r>
                        <a:rPr lang="en-US" altLang="zh-CN"/>
                        <a:t>3</a:t>
                      </a:r>
                      <a:r>
                        <a:rPr lang="zh-CN" altLang="en-US"/>
                        <a:t>次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第</a:t>
                      </a:r>
                      <a:r>
                        <a:rPr lang="en-US" altLang="zh-CN"/>
                        <a:t>4</a:t>
                      </a:r>
                      <a:r>
                        <a:rPr lang="zh-CN" altLang="en-US"/>
                        <a:t>次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1034415" y="5827395"/>
            <a:ext cx="79222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/>
              <a:t>每班分到（    ）本，还剩（     ）本</a:t>
            </a:r>
            <a:endParaRPr lang="zh-CN" altLang="en-US" sz="24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242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00800" y="1628775"/>
            <a:ext cx="2743200" cy="5019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3" name="文本框 4"/>
          <p:cNvSpPr txBox="1"/>
          <p:nvPr/>
        </p:nvSpPr>
        <p:spPr>
          <a:xfrm>
            <a:off x="136525" y="1106488"/>
            <a:ext cx="7667625" cy="58769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3600" b="1" dirty="0">
                <a:latin typeface="Arial" panose="020B0604020202020204" pitchFamily="34" charset="0"/>
              </a:rPr>
              <a:t>抓豆游戏</a:t>
            </a:r>
            <a:endParaRPr lang="zh-CN" altLang="en-US" sz="2000" dirty="0">
              <a:latin typeface="Arial" panose="020B0604020202020204" pitchFamily="34" charset="0"/>
            </a:endParaRPr>
          </a:p>
          <a:p>
            <a:pPr eaLnBrk="1" hangingPunct="1"/>
            <a:endParaRPr lang="zh-CN" altLang="en-US" sz="2000" dirty="0">
              <a:latin typeface="Arial" panose="020B0604020202020204" pitchFamily="34" charset="0"/>
            </a:endParaRPr>
          </a:p>
          <a:p>
            <a:pPr eaLnBrk="1" hangingPunct="1"/>
            <a:r>
              <a:rPr lang="zh-CN" altLang="en-US" sz="2000" dirty="0">
                <a:latin typeface="Arial" panose="020B0604020202020204" pitchFamily="34" charset="0"/>
              </a:rPr>
              <a:t>规则：</a:t>
            </a:r>
            <a:endParaRPr lang="zh-CN" altLang="en-US" sz="2000" dirty="0">
              <a:latin typeface="Arial" panose="020B0604020202020204" pitchFamily="34" charset="0"/>
            </a:endParaRPr>
          </a:p>
          <a:p>
            <a:pPr eaLnBrk="1" hangingPunct="1"/>
            <a:endParaRPr lang="zh-CN" altLang="en-US" sz="2000" dirty="0">
              <a:latin typeface="Arial" panose="020B0604020202020204" pitchFamily="34" charset="0"/>
            </a:endParaRPr>
          </a:p>
          <a:p>
            <a:pPr eaLnBrk="1" hangingPunct="1"/>
            <a:r>
              <a:rPr lang="en-US" altLang="zh-CN" sz="2400" dirty="0">
                <a:latin typeface="Arial" panose="020B0604020202020204" pitchFamily="34" charset="0"/>
              </a:rPr>
              <a:t>1</a:t>
            </a:r>
            <a:r>
              <a:rPr lang="zh-CN" altLang="en-US" sz="2400" dirty="0">
                <a:latin typeface="Arial" panose="020B0604020202020204" pitchFamily="34" charset="0"/>
              </a:rPr>
              <a:t>、随机抓一把豆子，数出总颗数。</a:t>
            </a:r>
            <a:endParaRPr lang="zh-CN" altLang="en-US" sz="2400" dirty="0">
              <a:latin typeface="Arial" panose="020B0604020202020204" pitchFamily="34" charset="0"/>
            </a:endParaRPr>
          </a:p>
          <a:p>
            <a:pPr eaLnBrk="1" hangingPunct="1"/>
            <a:endParaRPr lang="zh-CN" altLang="en-US" sz="2400" dirty="0">
              <a:latin typeface="Arial" panose="020B0604020202020204" pitchFamily="34" charset="0"/>
            </a:endParaRPr>
          </a:p>
          <a:p>
            <a:pPr eaLnBrk="1" hangingPunct="1"/>
            <a:r>
              <a:rPr lang="en-US" altLang="zh-CN" sz="2400" dirty="0">
                <a:latin typeface="Arial" panose="020B0604020202020204" pitchFamily="34" charset="0"/>
              </a:rPr>
              <a:t>2</a:t>
            </a:r>
            <a:r>
              <a:rPr lang="zh-CN" altLang="en-US" sz="2400" dirty="0">
                <a:latin typeface="Arial" panose="020B0604020202020204" pitchFamily="34" charset="0"/>
              </a:rPr>
              <a:t>、豆子总数如果能平均分成</a:t>
            </a:r>
            <a:r>
              <a:rPr lang="en-US" altLang="zh-CN" sz="2400" dirty="0">
                <a:latin typeface="Arial" panose="020B0604020202020204" pitchFamily="34" charset="0"/>
              </a:rPr>
              <a:t>2</a:t>
            </a:r>
            <a:r>
              <a:rPr lang="zh-CN" altLang="en-US" sz="2400" dirty="0">
                <a:latin typeface="Arial" panose="020B0604020202020204" pitchFamily="34" charset="0"/>
              </a:rPr>
              <a:t>份，得</a:t>
            </a:r>
            <a:r>
              <a:rPr lang="en-US" altLang="zh-CN" sz="2400" dirty="0">
                <a:latin typeface="Arial" panose="020B0604020202020204" pitchFamily="34" charset="0"/>
              </a:rPr>
              <a:t>2</a:t>
            </a:r>
            <a:r>
              <a:rPr lang="zh-CN" altLang="en-US" sz="2400" dirty="0">
                <a:latin typeface="Arial" panose="020B0604020202020204" pitchFamily="34" charset="0"/>
              </a:rPr>
              <a:t>分；</a:t>
            </a:r>
            <a:endParaRPr lang="zh-CN" altLang="en-US" sz="2400" dirty="0">
              <a:latin typeface="Arial" panose="020B0604020202020204" pitchFamily="34" charset="0"/>
            </a:endParaRPr>
          </a:p>
          <a:p>
            <a:pPr eaLnBrk="1" hangingPunct="1"/>
            <a:r>
              <a:rPr lang="zh-CN" altLang="en-US" sz="2400" dirty="0">
                <a:latin typeface="Arial" panose="020B0604020202020204" pitchFamily="34" charset="0"/>
              </a:rPr>
              <a:t>     豆子总数如果能平均分成</a:t>
            </a:r>
            <a:r>
              <a:rPr lang="en-US" altLang="zh-CN" sz="2400" dirty="0">
                <a:latin typeface="Arial" panose="020B0604020202020204" pitchFamily="34" charset="0"/>
              </a:rPr>
              <a:t>3</a:t>
            </a:r>
            <a:r>
              <a:rPr lang="zh-CN" altLang="en-US" sz="2400" dirty="0">
                <a:latin typeface="Arial" panose="020B0604020202020204" pitchFamily="34" charset="0"/>
              </a:rPr>
              <a:t>份，得</a:t>
            </a:r>
            <a:r>
              <a:rPr lang="en-US" altLang="zh-CN" sz="2400" dirty="0">
                <a:latin typeface="Arial" panose="020B0604020202020204" pitchFamily="34" charset="0"/>
              </a:rPr>
              <a:t>3</a:t>
            </a:r>
            <a:r>
              <a:rPr lang="zh-CN" altLang="en-US" sz="2400" dirty="0">
                <a:latin typeface="Arial" panose="020B0604020202020204" pitchFamily="34" charset="0"/>
              </a:rPr>
              <a:t>分；</a:t>
            </a:r>
            <a:endParaRPr lang="zh-CN" altLang="en-US" sz="2400" dirty="0">
              <a:latin typeface="Arial" panose="020B0604020202020204" pitchFamily="34" charset="0"/>
            </a:endParaRPr>
          </a:p>
          <a:p>
            <a:pPr eaLnBrk="1" hangingPunct="1"/>
            <a:r>
              <a:rPr lang="zh-CN" altLang="en-US" sz="2400" dirty="0">
                <a:latin typeface="Arial" panose="020B0604020202020204" pitchFamily="34" charset="0"/>
              </a:rPr>
              <a:t>如果既能平均分成</a:t>
            </a:r>
            <a:r>
              <a:rPr lang="en-US" altLang="zh-CN" sz="2400" dirty="0">
                <a:latin typeface="Arial" panose="020B0604020202020204" pitchFamily="34" charset="0"/>
              </a:rPr>
              <a:t>2</a:t>
            </a:r>
            <a:r>
              <a:rPr lang="zh-CN" altLang="en-US" sz="2400" dirty="0">
                <a:latin typeface="Arial" panose="020B0604020202020204" pitchFamily="34" charset="0"/>
              </a:rPr>
              <a:t>份，又能平均分成</a:t>
            </a:r>
            <a:r>
              <a:rPr lang="en-US" altLang="zh-CN" sz="2400" dirty="0">
                <a:latin typeface="Arial" panose="020B0604020202020204" pitchFamily="34" charset="0"/>
              </a:rPr>
              <a:t>3</a:t>
            </a:r>
            <a:r>
              <a:rPr lang="zh-CN" altLang="en-US" sz="2400" dirty="0">
                <a:latin typeface="Arial" panose="020B0604020202020204" pitchFamily="34" charset="0"/>
              </a:rPr>
              <a:t>份，得</a:t>
            </a:r>
            <a:r>
              <a:rPr lang="en-US" altLang="zh-CN" sz="2400" dirty="0">
                <a:latin typeface="Arial" panose="020B0604020202020204" pitchFamily="34" charset="0"/>
              </a:rPr>
              <a:t>6</a:t>
            </a:r>
            <a:r>
              <a:rPr lang="zh-CN" altLang="en-US" sz="2400" dirty="0">
                <a:latin typeface="Arial" panose="020B0604020202020204" pitchFamily="34" charset="0"/>
              </a:rPr>
              <a:t>分。</a:t>
            </a:r>
            <a:endParaRPr lang="zh-CN" altLang="en-US" sz="2400" dirty="0">
              <a:latin typeface="Arial" panose="020B0604020202020204" pitchFamily="34" charset="0"/>
            </a:endParaRPr>
          </a:p>
          <a:p>
            <a:pPr eaLnBrk="1" hangingPunct="1"/>
            <a:r>
              <a:rPr lang="zh-CN" altLang="en-US" sz="2400" dirty="0">
                <a:latin typeface="Arial" panose="020B0604020202020204" pitchFamily="34" charset="0"/>
              </a:rPr>
              <a:t>其他情况不得分。</a:t>
            </a:r>
            <a:endParaRPr lang="zh-CN" altLang="en-US" sz="2400" dirty="0">
              <a:latin typeface="Arial" panose="020B0604020202020204" pitchFamily="34" charset="0"/>
            </a:endParaRPr>
          </a:p>
          <a:p>
            <a:pPr eaLnBrk="1" hangingPunct="1"/>
            <a:endParaRPr lang="zh-CN" altLang="en-US" sz="2400" dirty="0">
              <a:latin typeface="Arial" panose="020B0604020202020204" pitchFamily="34" charset="0"/>
            </a:endParaRPr>
          </a:p>
          <a:p>
            <a:pPr eaLnBrk="1" hangingPunct="1"/>
            <a:r>
              <a:rPr lang="en-US" altLang="zh-CN" sz="2400" dirty="0">
                <a:latin typeface="Arial" panose="020B0604020202020204" pitchFamily="34" charset="0"/>
              </a:rPr>
              <a:t>3</a:t>
            </a:r>
            <a:r>
              <a:rPr lang="zh-CN" altLang="en-US" sz="2400" dirty="0">
                <a:latin typeface="Arial" panose="020B0604020202020204" pitchFamily="34" charset="0"/>
              </a:rPr>
              <a:t>、每人轮流玩</a:t>
            </a:r>
            <a:r>
              <a:rPr lang="en-US" altLang="zh-CN" sz="2400" dirty="0">
                <a:latin typeface="Arial" panose="020B0604020202020204" pitchFamily="34" charset="0"/>
              </a:rPr>
              <a:t>2</a:t>
            </a:r>
            <a:r>
              <a:rPr lang="zh-CN" altLang="en-US" sz="2400" dirty="0">
                <a:latin typeface="Arial" panose="020B0604020202020204" pitchFamily="34" charset="0"/>
              </a:rPr>
              <a:t>次。</a:t>
            </a:r>
            <a:endParaRPr lang="zh-CN" altLang="en-US" sz="2400" dirty="0">
              <a:latin typeface="Arial" panose="020B0604020202020204" pitchFamily="34" charset="0"/>
            </a:endParaRPr>
          </a:p>
          <a:p>
            <a:pPr eaLnBrk="1" hangingPunct="1"/>
            <a:endParaRPr lang="zh-CN" altLang="en-US" sz="2400" dirty="0">
              <a:latin typeface="Arial" panose="020B0604020202020204" pitchFamily="34" charset="0"/>
            </a:endParaRPr>
          </a:p>
          <a:p>
            <a:pPr eaLnBrk="1" hangingPunct="1"/>
            <a:r>
              <a:rPr lang="en-US" altLang="zh-CN" sz="2400" dirty="0">
                <a:latin typeface="Arial" panose="020B0604020202020204" pitchFamily="34" charset="0"/>
              </a:rPr>
              <a:t>4</a:t>
            </a:r>
            <a:r>
              <a:rPr lang="zh-CN" altLang="en-US" sz="2400" dirty="0">
                <a:latin typeface="Arial" panose="020B0604020202020204" pitchFamily="34" charset="0"/>
              </a:rPr>
              <a:t>、得分高的获胜。</a:t>
            </a:r>
            <a:endParaRPr lang="en-US" altLang="zh-CN" sz="2400" dirty="0">
              <a:latin typeface="Arial" panose="020B0604020202020204" pitchFamily="34" charset="0"/>
            </a:endParaRPr>
          </a:p>
          <a:p>
            <a:pPr eaLnBrk="1" hangingPunct="1"/>
            <a:endParaRPr lang="zh-CN" altLang="en-US" sz="2000" dirty="0">
              <a:latin typeface="Arial" panose="020B0604020202020204" pitchFamily="34" charset="0"/>
            </a:endParaRPr>
          </a:p>
          <a:p>
            <a:pPr eaLnBrk="1" hangingPunct="1"/>
            <a:endParaRPr lang="zh-CN" altLang="en-US" sz="2000" dirty="0">
              <a:latin typeface="Arial" panose="020B0604020202020204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27088" y="117475"/>
            <a:ext cx="1871663" cy="287338"/>
          </a:xfrm>
          <a:prstGeom prst="rect">
            <a:avLst/>
          </a:prstGeom>
          <a:solidFill>
            <a:srgbClr val="C916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成都棠湖外国语附属小学</a:t>
            </a:r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136525" y="4437063"/>
            <a:ext cx="1339850" cy="431800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827088" y="117475"/>
            <a:ext cx="1871663" cy="287338"/>
          </a:xfrm>
          <a:prstGeom prst="rect">
            <a:avLst/>
          </a:prstGeom>
          <a:solidFill>
            <a:srgbClr val="C916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成都棠湖外国语附属小学</a:t>
            </a:r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267" name="文本框 8"/>
          <p:cNvSpPr txBox="1"/>
          <p:nvPr/>
        </p:nvSpPr>
        <p:spPr>
          <a:xfrm>
            <a:off x="1960563" y="3113088"/>
            <a:ext cx="6024562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2400" b="1" dirty="0">
                <a:latin typeface="Arial" panose="020B0604020202020204" pitchFamily="34" charset="0"/>
              </a:rPr>
              <a:t>通过今天的活动，你学会了什么？</a:t>
            </a:r>
            <a:endParaRPr lang="zh-CN" altLang="en-US" sz="24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TABLE_BEAUTIFY" val="smartTable{7a1fc1ba-2323-461e-85a4-d1e614d1fce4}"/>
  <p:tag name="TABLE_ENDDRAG_ORIGIN_RECT" val="601*380"/>
  <p:tag name="TABLE_ENDDRAG_RECT" val="54*121*601*380"/>
</p:tagLst>
</file>

<file path=ppt/tags/tag2.xml><?xml version="1.0" encoding="utf-8"?>
<p:tagLst xmlns:p="http://schemas.openxmlformats.org/presentationml/2006/main">
  <p:tag name="KSO_WM_UNIT_TABLE_BEAUTIFY" val="smartTable{3045984a-de90-49bd-a78a-88bdeeb126c7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1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779</Words>
  <Application>WPS 演示</Application>
  <PresentationFormat>全屏显示(4:3)</PresentationFormat>
  <Paragraphs>284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9</vt:i4>
      </vt:variant>
    </vt:vector>
  </HeadingPairs>
  <TitlesOfParts>
    <vt:vector size="18" baseType="lpstr">
      <vt:lpstr>Arial</vt:lpstr>
      <vt:lpstr>宋体</vt:lpstr>
      <vt:lpstr>Wingdings</vt:lpstr>
      <vt:lpstr>Calibri</vt:lpstr>
      <vt:lpstr>Times New Roman</vt:lpstr>
      <vt:lpstr>微软雅黑</vt:lpstr>
      <vt:lpstr>Arial Unicode MS</vt:lpstr>
      <vt:lpstr>默认设计模板</vt:lpstr>
      <vt:lpstr>1_默认设计模板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LM</dc:creator>
  <cp:lastModifiedBy>李梅</cp:lastModifiedBy>
  <cp:revision>11</cp:revision>
  <dcterms:created xsi:type="dcterms:W3CDTF">2020-11-14T01:10:00Z</dcterms:created>
  <dcterms:modified xsi:type="dcterms:W3CDTF">2020-11-22T13:05:15Z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2052-11.1.0.10132</vt:lpwstr>
  </property>
</Properties>
</file>