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1089" r:id="rId2"/>
    <p:sldId id="1090" r:id="rId3"/>
    <p:sldId id="1091" r:id="rId4"/>
    <p:sldId id="1197" r:id="rId5"/>
    <p:sldId id="1092" r:id="rId6"/>
    <p:sldId id="1093" r:id="rId7"/>
    <p:sldId id="1095" r:id="rId8"/>
    <p:sldId id="1096" r:id="rId9"/>
    <p:sldId id="1277" r:id="rId10"/>
    <p:sldId id="1097" r:id="rId11"/>
    <p:sldId id="1098" r:id="rId12"/>
    <p:sldId id="1100" r:id="rId13"/>
    <p:sldId id="1099" r:id="rId14"/>
    <p:sldId id="1156" r:id="rId15"/>
    <p:sldId id="1102" r:id="rId16"/>
    <p:sldId id="1103" r:id="rId17"/>
    <p:sldId id="1104" r:id="rId18"/>
    <p:sldId id="1106" r:id="rId19"/>
    <p:sldId id="1150" r:id="rId20"/>
    <p:sldId id="1228" r:id="rId21"/>
    <p:sldId id="1222" r:id="rId22"/>
    <p:sldId id="1108" r:id="rId23"/>
    <p:sldId id="1107" r:id="rId24"/>
    <p:sldId id="1110" r:id="rId25"/>
    <p:sldId id="1151" r:id="rId26"/>
    <p:sldId id="1111" r:id="rId27"/>
    <p:sldId id="1112" r:id="rId28"/>
    <p:sldId id="1220" r:id="rId29"/>
    <p:sldId id="1223" r:id="rId30"/>
    <p:sldId id="1224" r:id="rId31"/>
    <p:sldId id="1225" r:id="rId32"/>
    <p:sldId id="1219" r:id="rId33"/>
    <p:sldId id="1117" r:id="rId34"/>
    <p:sldId id="1142" r:id="rId35"/>
    <p:sldId id="1231" r:id="rId36"/>
    <p:sldId id="1203" r:id="rId37"/>
    <p:sldId id="1140" r:id="rId38"/>
    <p:sldId id="1217" r:id="rId39"/>
    <p:sldId id="1118" r:id="rId40"/>
    <p:sldId id="1230" r:id="rId41"/>
    <p:sldId id="1232" r:id="rId42"/>
    <p:sldId id="1143" r:id="rId43"/>
    <p:sldId id="1144" r:id="rId44"/>
    <p:sldId id="1146" r:id="rId45"/>
    <p:sldId id="1147" r:id="rId46"/>
    <p:sldId id="1218" r:id="rId47"/>
    <p:sldId id="1125" r:id="rId48"/>
    <p:sldId id="1214" r:id="rId49"/>
    <p:sldId id="1207" r:id="rId50"/>
    <p:sldId id="1155" r:id="rId51"/>
    <p:sldId id="1215" r:id="rId52"/>
    <p:sldId id="1216" r:id="rId53"/>
    <p:sldId id="1153" r:id="rId54"/>
    <p:sldId id="1213" r:id="rId55"/>
    <p:sldId id="1211" r:id="rId56"/>
    <p:sldId id="1129" r:id="rId57"/>
    <p:sldId id="1208" r:id="rId58"/>
    <p:sldId id="1130" r:id="rId59"/>
    <p:sldId id="1199" r:id="rId60"/>
    <p:sldId id="1209" r:id="rId61"/>
    <p:sldId id="1132" r:id="rId62"/>
    <p:sldId id="1133" r:id="rId63"/>
    <p:sldId id="1135" r:id="rId64"/>
    <p:sldId id="1201" r:id="rId65"/>
    <p:sldId id="1227" r:id="rId66"/>
    <p:sldId id="1137" r:id="rId67"/>
    <p:sldId id="1154" r:id="rId68"/>
    <p:sldId id="1008" r:id="rId6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黑体" panose="02010609060101010101" pitchFamily="49" charset="-122"/>
      <p:regular r:id="rId76"/>
    </p:embeddedFont>
    <p:embeddedFont>
      <p:font typeface="华文楷体" panose="02010600040101010101" pitchFamily="2" charset="-122"/>
      <p:regular r:id="rId77"/>
    </p:embeddedFont>
    <p:embeddedFont>
      <p:font typeface="楷体" panose="02010609060101010101" pitchFamily="49" charset="-122"/>
      <p:regular r:id="rId78"/>
    </p:embeddedFont>
    <p:embeddedFont>
      <p:font typeface="微软雅黑" panose="020B0503020204020204" pitchFamily="34" charset="-122"/>
      <p:regular r:id="rId79"/>
      <p:bold r:id="rId80"/>
    </p:embeddedFont>
    <p:embeddedFont>
      <p:font typeface="幼圆" panose="02010509060101010101" pitchFamily="49" charset="-122"/>
      <p:regular r:id="rId81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26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FF"/>
    <a:srgbClr val="00B050"/>
    <a:srgbClr val="A38302"/>
    <a:srgbClr val="0066FF"/>
    <a:srgbClr val="FEFCDE"/>
    <a:srgbClr val="FF00FF"/>
    <a:srgbClr val="FF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5" autoAdjust="0"/>
    <p:restoredTop sz="93824" autoAdjust="0"/>
  </p:normalViewPr>
  <p:slideViewPr>
    <p:cSldViewPr>
      <p:cViewPr varScale="1">
        <p:scale>
          <a:sx n="148" d="100"/>
          <a:sy n="148" d="100"/>
        </p:scale>
        <p:origin x="240" y="114"/>
      </p:cViewPr>
      <p:guideLst>
        <p:guide orient="horz" pos="3162"/>
        <p:guide pos="5760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131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2019/9/29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2019/9/29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67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2019/9/29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81" y="2914650"/>
            <a:ext cx="6400443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2" y="1200151"/>
            <a:ext cx="8229481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282705" y="77589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6 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狼牙山五壮士</a:t>
            </a:r>
          </a:p>
        </p:txBody>
      </p:sp>
      <p:pic>
        <p:nvPicPr>
          <p:cNvPr id="7" name="图片 6" descr="图片1.jpg"/>
          <p:cNvPicPr>
            <a:picLocks noChangeAspect="1"/>
          </p:cNvPicPr>
          <p:nvPr userDrawn="1"/>
        </p:nvPicPr>
        <p:blipFill>
          <a:blip r:embed="rId27" cstate="print"/>
          <a:srcRect l="1176" r="1176"/>
          <a:stretch>
            <a:fillRect/>
          </a:stretch>
        </p:blipFill>
        <p:spPr>
          <a:xfrm>
            <a:off x="0" y="4304097"/>
            <a:ext cx="9144000" cy="8394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slide" Target="slide26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王二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890"/>
            <a:ext cx="9144000" cy="5175250"/>
          </a:xfrm>
          <a:prstGeom prst="rect">
            <a:avLst/>
          </a:prstGeom>
        </p:spPr>
      </p:pic>
      <p:pic>
        <p:nvPicPr>
          <p:cNvPr id="7" name="图片 6" descr="2.jpg"/>
          <p:cNvPicPr>
            <a:picLocks noChangeAspect="1"/>
          </p:cNvPicPr>
          <p:nvPr/>
        </p:nvPicPr>
        <p:blipFill>
          <a:blip r:embed="rId5"/>
          <a:srcRect l="4592" r="3571" b="6614"/>
          <a:stretch>
            <a:fillRect/>
          </a:stretch>
        </p:blipFill>
        <p:spPr>
          <a:xfrm>
            <a:off x="0" y="-8890"/>
            <a:ext cx="9144000" cy="5143500"/>
          </a:xfrm>
          <a:prstGeom prst="rect">
            <a:avLst/>
          </a:prstGeom>
        </p:spPr>
      </p:pic>
      <p:pic>
        <p:nvPicPr>
          <p:cNvPr id="10" name="图片 9" descr="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" y="0"/>
            <a:ext cx="9144000" cy="5143500"/>
          </a:xfrm>
          <a:prstGeom prst="rect">
            <a:avLst/>
          </a:prstGeom>
        </p:spPr>
      </p:pic>
      <p:pic>
        <p:nvPicPr>
          <p:cNvPr id="8" name="图片 7" descr="3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" y="22860"/>
            <a:ext cx="9144000" cy="5143500"/>
          </a:xfrm>
          <a:prstGeom prst="rect">
            <a:avLst/>
          </a:prstGeom>
        </p:spPr>
      </p:pic>
      <p:pic>
        <p:nvPicPr>
          <p:cNvPr id="11" name="图片 10" descr="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" y="2286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7215" y="1303655"/>
            <a:ext cx="7997190" cy="1568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像王二小这样的抗日英雄还有很多，今天我们就来学习狼牙山五壮士的故事。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歌唱二小放牛郎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72960" y="37103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69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3486150"/>
            <a:ext cx="2376170" cy="1635125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51670"/>
            <a:ext cx="2996726" cy="2721241"/>
          </a:xfrm>
          <a:prstGeom prst="rect">
            <a:avLst/>
          </a:prstGeom>
        </p:spPr>
      </p:pic>
      <p:cxnSp>
        <p:nvCxnSpPr>
          <p:cNvPr id="84" name="直线连接符 75"/>
          <p:cNvCxnSpPr/>
          <p:nvPr/>
        </p:nvCxnSpPr>
        <p:spPr>
          <a:xfrm>
            <a:off x="6660232" y="2787774"/>
            <a:ext cx="151216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图片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10" y="1708785"/>
            <a:ext cx="2376170" cy="1635125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51670"/>
            <a:ext cx="3115462" cy="2721241"/>
          </a:xfrm>
          <a:prstGeom prst="rect">
            <a:avLst/>
          </a:prstGeom>
        </p:spPr>
      </p:pic>
      <p:sp>
        <p:nvSpPr>
          <p:cNvPr id="87" name="文本框 64"/>
          <p:cNvSpPr txBox="1"/>
          <p:nvPr/>
        </p:nvSpPr>
        <p:spPr>
          <a:xfrm>
            <a:off x="899592" y="2355726"/>
            <a:ext cx="1800200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  结构</a:t>
            </a:r>
          </a:p>
        </p:txBody>
      </p:sp>
      <p:sp>
        <p:nvSpPr>
          <p:cNvPr id="88" name="文本框 64"/>
          <p:cNvSpPr txBox="1"/>
          <p:nvPr/>
        </p:nvSpPr>
        <p:spPr>
          <a:xfrm>
            <a:off x="2031082" y="987316"/>
            <a:ext cx="608489" cy="56169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副</a:t>
            </a:r>
          </a:p>
        </p:txBody>
      </p:sp>
      <p:sp>
        <p:nvSpPr>
          <p:cNvPr id="89" name="文本框 64"/>
          <p:cNvSpPr txBox="1"/>
          <p:nvPr/>
        </p:nvSpPr>
        <p:spPr>
          <a:xfrm>
            <a:off x="168201" y="987316"/>
            <a:ext cx="608488" cy="56169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寇</a:t>
            </a:r>
          </a:p>
        </p:txBody>
      </p:sp>
      <p:sp>
        <p:nvSpPr>
          <p:cNvPr id="90" name="文本框 64"/>
          <p:cNvSpPr txBox="1"/>
          <p:nvPr/>
        </p:nvSpPr>
        <p:spPr>
          <a:xfrm>
            <a:off x="2699891" y="987316"/>
            <a:ext cx="608489" cy="5607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榴</a:t>
            </a:r>
          </a:p>
        </p:txBody>
      </p:sp>
      <p:sp>
        <p:nvSpPr>
          <p:cNvPr id="91" name="文本框 64"/>
          <p:cNvSpPr txBox="1"/>
          <p:nvPr/>
        </p:nvSpPr>
        <p:spPr>
          <a:xfrm>
            <a:off x="1422951" y="987316"/>
            <a:ext cx="608488" cy="56169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批</a:t>
            </a:r>
          </a:p>
        </p:txBody>
      </p:sp>
      <p:sp>
        <p:nvSpPr>
          <p:cNvPr id="92" name="文本框 64"/>
          <p:cNvSpPr txBox="1"/>
          <p:nvPr/>
        </p:nvSpPr>
        <p:spPr>
          <a:xfrm>
            <a:off x="5616972" y="988586"/>
            <a:ext cx="608489" cy="56169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沸</a:t>
            </a:r>
          </a:p>
        </p:txBody>
      </p:sp>
      <p:sp>
        <p:nvSpPr>
          <p:cNvPr id="93" name="文本框 64"/>
          <p:cNvSpPr txBox="1"/>
          <p:nvPr/>
        </p:nvSpPr>
        <p:spPr>
          <a:xfrm>
            <a:off x="3268479" y="987316"/>
            <a:ext cx="608489" cy="56169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抡</a:t>
            </a:r>
          </a:p>
        </p:txBody>
      </p:sp>
      <p:sp>
        <p:nvSpPr>
          <p:cNvPr id="94" name="文本框 64"/>
          <p:cNvSpPr txBox="1"/>
          <p:nvPr/>
        </p:nvSpPr>
        <p:spPr>
          <a:xfrm>
            <a:off x="3707904" y="2140967"/>
            <a:ext cx="2088231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上中下 结构</a:t>
            </a:r>
          </a:p>
        </p:txBody>
      </p:sp>
      <p:sp>
        <p:nvSpPr>
          <p:cNvPr id="95" name="文本框 64"/>
          <p:cNvSpPr txBox="1"/>
          <p:nvPr/>
        </p:nvSpPr>
        <p:spPr>
          <a:xfrm>
            <a:off x="867435" y="987316"/>
            <a:ext cx="608488" cy="56169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冀</a:t>
            </a:r>
          </a:p>
        </p:txBody>
      </p:sp>
      <p:sp>
        <p:nvSpPr>
          <p:cNvPr id="96" name="文本框 64"/>
          <p:cNvSpPr txBox="1"/>
          <p:nvPr/>
        </p:nvSpPr>
        <p:spPr>
          <a:xfrm>
            <a:off x="6516216" y="2355726"/>
            <a:ext cx="1728192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上下  结构</a:t>
            </a:r>
          </a:p>
        </p:txBody>
      </p:sp>
      <p:sp>
        <p:nvSpPr>
          <p:cNvPr id="97" name="文本框 64"/>
          <p:cNvSpPr txBox="1"/>
          <p:nvPr/>
        </p:nvSpPr>
        <p:spPr>
          <a:xfrm>
            <a:off x="6816814" y="999381"/>
            <a:ext cx="608489" cy="56169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雹</a:t>
            </a:r>
            <a:endParaRPr lang="en-US" altLang="zh-CN" sz="3200" b="1" dirty="0" err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9" name="文本框 64"/>
          <p:cNvSpPr txBox="1"/>
          <p:nvPr/>
        </p:nvSpPr>
        <p:spPr>
          <a:xfrm>
            <a:off x="5020553" y="1011446"/>
            <a:ext cx="608489" cy="56169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悬</a:t>
            </a:r>
          </a:p>
        </p:txBody>
      </p:sp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3909317" y="340380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生字归类</a:t>
            </a:r>
          </a:p>
        </p:txBody>
      </p:sp>
      <p:grpSp>
        <p:nvGrpSpPr>
          <p:cNvPr id="2" name="组合 101"/>
          <p:cNvGrpSpPr/>
          <p:nvPr/>
        </p:nvGrpSpPr>
        <p:grpSpPr>
          <a:xfrm>
            <a:off x="3419872" y="412269"/>
            <a:ext cx="456833" cy="456366"/>
            <a:chOff x="631825" y="5181600"/>
            <a:chExt cx="1554163" cy="1552575"/>
          </a:xfrm>
        </p:grpSpPr>
        <p:sp>
          <p:nvSpPr>
            <p:cNvPr id="10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cxnSp>
        <p:nvCxnSpPr>
          <p:cNvPr id="135" name="直线连接符 5"/>
          <p:cNvCxnSpPr/>
          <p:nvPr/>
        </p:nvCxnSpPr>
        <p:spPr>
          <a:xfrm>
            <a:off x="971600" y="2787774"/>
            <a:ext cx="151216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线连接符 73"/>
          <p:cNvCxnSpPr/>
          <p:nvPr/>
        </p:nvCxnSpPr>
        <p:spPr>
          <a:xfrm flipV="1">
            <a:off x="3779912" y="2573015"/>
            <a:ext cx="1656184" cy="326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225446" y="987951"/>
            <a:ext cx="504056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涧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452593" y="987951"/>
            <a:ext cx="432048" cy="5835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叽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956123" y="988586"/>
            <a:ext cx="5760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屹</a:t>
            </a:r>
          </a:p>
        </p:txBody>
      </p:sp>
      <p:sp>
        <p:nvSpPr>
          <p:cNvPr id="3" name="文本框 64"/>
          <p:cNvSpPr txBox="1"/>
          <p:nvPr/>
        </p:nvSpPr>
        <p:spPr>
          <a:xfrm>
            <a:off x="3803784" y="1011446"/>
            <a:ext cx="608489" cy="56070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贯</a:t>
            </a:r>
          </a:p>
        </p:txBody>
      </p:sp>
      <p:sp>
        <p:nvSpPr>
          <p:cNvPr id="4" name="文本框 64"/>
          <p:cNvSpPr txBox="1"/>
          <p:nvPr/>
        </p:nvSpPr>
        <p:spPr>
          <a:xfrm>
            <a:off x="4412114" y="1010176"/>
            <a:ext cx="608489" cy="56070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棋</a:t>
            </a:r>
          </a:p>
        </p:txBody>
      </p:sp>
      <p:sp>
        <p:nvSpPr>
          <p:cNvPr id="5" name="文本框 64"/>
          <p:cNvSpPr txBox="1"/>
          <p:nvPr/>
        </p:nvSpPr>
        <p:spPr>
          <a:xfrm>
            <a:off x="223446" y="1473091"/>
            <a:ext cx="608488" cy="56070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悦</a:t>
            </a:r>
          </a:p>
        </p:txBody>
      </p:sp>
      <p:sp>
        <p:nvSpPr>
          <p:cNvPr id="6" name="文本框 64"/>
          <p:cNvSpPr txBox="1"/>
          <p:nvPr/>
        </p:nvSpPr>
        <p:spPr>
          <a:xfrm>
            <a:off x="922680" y="1473091"/>
            <a:ext cx="608488" cy="56070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屈</a:t>
            </a:r>
          </a:p>
        </p:txBody>
      </p:sp>
      <p:sp>
        <p:nvSpPr>
          <p:cNvPr id="8" name="文本框 64"/>
          <p:cNvSpPr txBox="1"/>
          <p:nvPr/>
        </p:nvSpPr>
        <p:spPr>
          <a:xfrm>
            <a:off x="3691394" y="3918332"/>
            <a:ext cx="2088231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半包围 结构</a:t>
            </a:r>
          </a:p>
        </p:txBody>
      </p:sp>
      <p:cxnSp>
        <p:nvCxnSpPr>
          <p:cNvPr id="9" name="直线连接符 73"/>
          <p:cNvCxnSpPr/>
          <p:nvPr/>
        </p:nvCxnSpPr>
        <p:spPr>
          <a:xfrm flipV="1">
            <a:off x="3763402" y="4350380"/>
            <a:ext cx="1656184" cy="326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39 0.015309 L 0.653125 0.40753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0" y="1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0.000000 L 0.379792 0.337531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1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22014 0.365556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0.000000 L -0.125556 0.379506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1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35625 0.379630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34792 0.379506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1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18542 0.416914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12639 0.375185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0.000000 L 0.264236 0.416790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2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0.000000 L -0.572778 0.547284 " pathEditMode="relative" rAng="0" ptsTypes="">
                                      <p:cBhvr>
                                        <p:cTn id="4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123 L -0.562778 0.545185 " pathEditMode="relative" rAng="0" ptsTypes="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0" y="1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38611 0.419136 " pathEditMode="relative" rAng="0" ptsTypes="">
                                      <p:cBhvr>
                                        <p:cTn id="5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2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-0.000123 L -0.622083 0.531358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0" y="2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123 L -0.622083 0.545185 " pathEditMode="relative" rAng="0" ptsTypes="">
                                      <p:cBhvr>
                                        <p:cTn id="5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0" y="2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39 0.015309 L 0.284792 0.453210 " pathEditMode="relative" rAng="0" ptsTypes="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0" y="1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0.000000 L 0.373750 0.593210 " pathEditMode="relative" rAng="0" ptsTypes="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1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5" grpId="0"/>
      <p:bldP spid="97" grpId="0"/>
      <p:bldP spid="99" grpId="0"/>
      <p:bldP spid="57" grpId="0"/>
      <p:bldP spid="58" grpId="0"/>
      <p:bldP spid="62" grpId="0"/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3909317" y="555645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识字方法</a:t>
            </a:r>
          </a:p>
        </p:txBody>
      </p:sp>
      <p:grpSp>
        <p:nvGrpSpPr>
          <p:cNvPr id="2" name="组合 101"/>
          <p:cNvGrpSpPr/>
          <p:nvPr/>
        </p:nvGrpSpPr>
        <p:grpSpPr>
          <a:xfrm>
            <a:off x="3419872" y="627534"/>
            <a:ext cx="456833" cy="456366"/>
            <a:chOff x="631825" y="5181600"/>
            <a:chExt cx="1554163" cy="1552575"/>
          </a:xfrm>
        </p:grpSpPr>
        <p:sp>
          <p:nvSpPr>
            <p:cNvPr id="10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27584" y="1275606"/>
            <a:ext cx="1458400" cy="6456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换偏旁：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7584" y="2859782"/>
            <a:ext cx="1763051" cy="7143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比一比：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29205" y="2813685"/>
            <a:ext cx="2154555" cy="807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寇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冠</a:t>
            </a:r>
          </a:p>
        </p:txBody>
      </p:sp>
      <p:pic>
        <p:nvPicPr>
          <p:cNvPr id="47" name="图片 46" descr="图片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1500180"/>
            <a:ext cx="161925" cy="323850"/>
          </a:xfrm>
          <a:prstGeom prst="rect">
            <a:avLst/>
          </a:prstGeom>
        </p:spPr>
      </p:pic>
      <p:pic>
        <p:nvPicPr>
          <p:cNvPr id="48" name="图片 47" descr="图片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1428742"/>
            <a:ext cx="228600" cy="457200"/>
          </a:xfrm>
          <a:prstGeom prst="rect">
            <a:avLst/>
          </a:prstGeom>
        </p:spPr>
      </p:pic>
      <p:pic>
        <p:nvPicPr>
          <p:cNvPr id="50" name="图片 49" descr="图片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1500180"/>
            <a:ext cx="247650" cy="409575"/>
          </a:xfrm>
          <a:prstGeom prst="rect">
            <a:avLst/>
          </a:prstGeom>
        </p:spPr>
      </p:pic>
      <p:pic>
        <p:nvPicPr>
          <p:cNvPr id="54" name="图片 53" descr="下载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214428"/>
            <a:ext cx="3286148" cy="1571636"/>
          </a:xfrm>
          <a:prstGeom prst="rect">
            <a:avLst/>
          </a:prstGeom>
        </p:spPr>
      </p:pic>
      <p:sp>
        <p:nvSpPr>
          <p:cNvPr id="3" name="TextBox 41"/>
          <p:cNvSpPr txBox="1"/>
          <p:nvPr/>
        </p:nvSpPr>
        <p:spPr>
          <a:xfrm>
            <a:off x="4493260" y="2813685"/>
            <a:ext cx="2154555" cy="807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冀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/>
        </p:nvGraphicFramePr>
        <p:xfrm>
          <a:off x="1835696" y="2283718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3"/>
          <p:cNvSpPr txBox="1"/>
          <p:nvPr/>
        </p:nvSpPr>
        <p:spPr>
          <a:xfrm>
            <a:off x="1873531" y="2185008"/>
            <a:ext cx="1420517" cy="1661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寇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2051720" y="1347614"/>
            <a:ext cx="1245290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dirty="0" err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</a:rPr>
              <a:t>kòu</a:t>
            </a:r>
            <a:endParaRPr lang="zh-CN" altLang="en-US" sz="50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4" name="线形标注 2 3"/>
          <p:cNvSpPr/>
          <p:nvPr/>
        </p:nvSpPr>
        <p:spPr>
          <a:xfrm>
            <a:off x="4211960" y="1275607"/>
            <a:ext cx="3312368" cy="432047"/>
          </a:xfrm>
          <a:prstGeom prst="borderCallout2">
            <a:avLst>
              <a:gd name="adj1" fmla="val 96561"/>
              <a:gd name="adj2" fmla="val 49860"/>
              <a:gd name="adj3" fmla="val 96896"/>
              <a:gd name="adj4" fmla="val 50822"/>
              <a:gd name="adj5" fmla="val 272516"/>
              <a:gd name="adj6" fmla="val -32072"/>
            </a:avLst>
          </a:prstGeom>
          <a:grpFill/>
          <a:ln w="317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不要少写一“点”。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9781" y="2582540"/>
            <a:ext cx="3096344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日寇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：侵略中国的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日本军队。</a:t>
            </a:r>
          </a:p>
        </p:txBody>
      </p:sp>
      <p:sp>
        <p:nvSpPr>
          <p:cNvPr id="11" name="椭圆 10"/>
          <p:cNvSpPr/>
          <p:nvPr/>
        </p:nvSpPr>
        <p:spPr>
          <a:xfrm>
            <a:off x="1805216" y="2319784"/>
            <a:ext cx="1512168" cy="504056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4125341" y="410999"/>
            <a:ext cx="145477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易写错</a:t>
            </a:r>
          </a:p>
        </p:txBody>
      </p:sp>
      <p:grpSp>
        <p:nvGrpSpPr>
          <p:cNvPr id="3" name="组合 51"/>
          <p:cNvGrpSpPr/>
          <p:nvPr/>
        </p:nvGrpSpPr>
        <p:grpSpPr>
          <a:xfrm>
            <a:off x="3635896" y="484024"/>
            <a:ext cx="456833" cy="456366"/>
            <a:chOff x="631825" y="5181600"/>
            <a:chExt cx="1554163" cy="1552575"/>
          </a:xfrm>
        </p:grpSpPr>
        <p:sp>
          <p:nvSpPr>
            <p:cNvPr id="5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" grpId="0" bldLvl="0" animBg="1"/>
      <p:bldP spid="7" grpId="0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/>
        </p:nvGraphicFramePr>
        <p:xfrm>
          <a:off x="1799368" y="2067529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3"/>
          <p:cNvSpPr txBox="1"/>
          <p:nvPr/>
        </p:nvSpPr>
        <p:spPr>
          <a:xfrm>
            <a:off x="1837203" y="1968819"/>
            <a:ext cx="1420517" cy="1661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悬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1907704" y="1132349"/>
            <a:ext cx="1551458" cy="8375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000" dirty="0" err="1">
                <a:latin typeface="黑体" panose="02010609060101010101" pitchFamily="49" charset="-122"/>
                <a:ea typeface="黑体" panose="02010609060101010101" pitchFamily="49" charset="-122"/>
              </a:rPr>
              <a:t>xuán</a:t>
            </a:r>
            <a:endParaRPr lang="en-US" altLang="en-US" sz="5000" dirty="0" err="1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95936" y="2429758"/>
            <a:ext cx="4104456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悬崖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：又高又陡的山崖，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形容山势险峻。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线形标注 2 3"/>
          <p:cNvSpPr/>
          <p:nvPr/>
        </p:nvSpPr>
        <p:spPr>
          <a:xfrm>
            <a:off x="4355976" y="1348373"/>
            <a:ext cx="2970717" cy="540060"/>
          </a:xfrm>
          <a:prstGeom prst="borderCallout2">
            <a:avLst>
              <a:gd name="adj1" fmla="val 44404"/>
              <a:gd name="adj2" fmla="val -1182"/>
              <a:gd name="adj3" fmla="val 44404"/>
              <a:gd name="adj4" fmla="val -15112"/>
              <a:gd name="adj5" fmla="val 194675"/>
              <a:gd name="adj6" fmla="val -44752"/>
            </a:avLst>
          </a:prstGeom>
          <a:grpFill/>
          <a:ln w="317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不要多写一“横”</a:t>
            </a:r>
          </a:p>
        </p:txBody>
      </p:sp>
      <p:sp>
        <p:nvSpPr>
          <p:cNvPr id="42" name="椭圆 41"/>
          <p:cNvSpPr/>
          <p:nvPr/>
        </p:nvSpPr>
        <p:spPr>
          <a:xfrm>
            <a:off x="2051720" y="2284477"/>
            <a:ext cx="1008112" cy="576064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4" grpId="0" bldLvl="0" animBg="1"/>
      <p:bldP spid="4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 descr="u=3872278349,2768699271&amp;fm=26&amp;gp=0.jpg"/>
          <p:cNvPicPr>
            <a:picLocks noChangeAspect="1"/>
          </p:cNvPicPr>
          <p:nvPr/>
        </p:nvPicPr>
        <p:blipFill>
          <a:blip r:embed="rId2"/>
          <a:srcRect l="3571" t="2083" r="2381" b="6249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爆炸形 1 18"/>
          <p:cNvSpPr/>
          <p:nvPr/>
        </p:nvSpPr>
        <p:spPr>
          <a:xfrm>
            <a:off x="3698784" y="2141068"/>
            <a:ext cx="1440160" cy="864096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爆炸形 1 19"/>
          <p:cNvSpPr/>
          <p:nvPr/>
        </p:nvSpPr>
        <p:spPr>
          <a:xfrm>
            <a:off x="4994928" y="2213076"/>
            <a:ext cx="2160240" cy="792088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爆炸形 1 17"/>
          <p:cNvSpPr/>
          <p:nvPr/>
        </p:nvSpPr>
        <p:spPr>
          <a:xfrm>
            <a:off x="2330632" y="2213076"/>
            <a:ext cx="1440160" cy="792088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爆炸形 1 16"/>
          <p:cNvSpPr/>
          <p:nvPr/>
        </p:nvSpPr>
        <p:spPr>
          <a:xfrm>
            <a:off x="6867136" y="1132956"/>
            <a:ext cx="1368152" cy="864096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爆炸形 1 15"/>
          <p:cNvSpPr/>
          <p:nvPr/>
        </p:nvSpPr>
        <p:spPr>
          <a:xfrm>
            <a:off x="5354968" y="1060948"/>
            <a:ext cx="1368152" cy="936104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爆炸形 1 14"/>
          <p:cNvSpPr/>
          <p:nvPr/>
        </p:nvSpPr>
        <p:spPr>
          <a:xfrm>
            <a:off x="3914808" y="1132956"/>
            <a:ext cx="1296144" cy="864096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爆炸形 1 11"/>
          <p:cNvSpPr/>
          <p:nvPr/>
        </p:nvSpPr>
        <p:spPr>
          <a:xfrm>
            <a:off x="2402640" y="1204964"/>
            <a:ext cx="1301902" cy="792088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大炮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2960" y="3293195"/>
            <a:ext cx="1379382" cy="1026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8664" y="1276972"/>
            <a:ext cx="1077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日寇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58824" y="1276972"/>
            <a:ext cx="933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悬崖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3159" y="1276972"/>
            <a:ext cx="1365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山涧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664" y="2357092"/>
            <a:ext cx="114953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冰雹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4808" y="2285084"/>
            <a:ext cx="933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大批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2960" y="2285084"/>
            <a:ext cx="16627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斩钉截铁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0992" y="1276972"/>
            <a:ext cx="10058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沸腾</a:t>
            </a:r>
          </a:p>
        </p:txBody>
      </p:sp>
      <p:pic>
        <p:nvPicPr>
          <p:cNvPr id="10" name="图片 9" descr="大炮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77153">
            <a:off x="5444849" y="3197225"/>
            <a:ext cx="1366425" cy="101638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570992" y="3077171"/>
            <a:ext cx="562710" cy="37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●</a:t>
            </a:r>
          </a:p>
        </p:txBody>
      </p:sp>
      <p:pic>
        <p:nvPicPr>
          <p:cNvPr id="13" name="图片 12" descr="大炮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583263">
            <a:off x="5661938" y="3184672"/>
            <a:ext cx="1366426" cy="1016386"/>
          </a:xfrm>
          <a:prstGeom prst="rect">
            <a:avLst/>
          </a:prstGeom>
        </p:spPr>
      </p:pic>
      <p:pic>
        <p:nvPicPr>
          <p:cNvPr id="14" name="图片 13" descr="大炮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831624">
            <a:off x="5789008" y="3186535"/>
            <a:ext cx="1366426" cy="101638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787016" y="3005163"/>
            <a:ext cx="562710" cy="37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●</a:t>
            </a:r>
          </a:p>
        </p:txBody>
      </p:sp>
      <p:sp>
        <p:nvSpPr>
          <p:cNvPr id="22" name="矩形 21"/>
          <p:cNvSpPr/>
          <p:nvPr/>
        </p:nvSpPr>
        <p:spPr>
          <a:xfrm>
            <a:off x="6219064" y="2861147"/>
            <a:ext cx="562710" cy="37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●</a:t>
            </a:r>
          </a:p>
        </p:txBody>
      </p:sp>
      <p:sp>
        <p:nvSpPr>
          <p:cNvPr id="23" name="矩形 22"/>
          <p:cNvSpPr/>
          <p:nvPr/>
        </p:nvSpPr>
        <p:spPr>
          <a:xfrm>
            <a:off x="6075048" y="2933155"/>
            <a:ext cx="562710" cy="37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●</a:t>
            </a:r>
          </a:p>
        </p:txBody>
      </p:sp>
      <p:pic>
        <p:nvPicPr>
          <p:cNvPr id="24" name="图片 23" descr="大炮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65635">
            <a:off x="5590872" y="3158908"/>
            <a:ext cx="1366426" cy="108842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5354968" y="3077171"/>
            <a:ext cx="562710" cy="37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●</a:t>
            </a:r>
          </a:p>
        </p:txBody>
      </p:sp>
      <p:pic>
        <p:nvPicPr>
          <p:cNvPr id="26" name="图片 25" descr="大炮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612784">
            <a:off x="5685906" y="3103652"/>
            <a:ext cx="1366426" cy="1088425"/>
          </a:xfrm>
          <a:prstGeom prst="rect">
            <a:avLst/>
          </a:prstGeom>
        </p:spPr>
      </p:pic>
      <p:pic>
        <p:nvPicPr>
          <p:cNvPr id="27" name="图片 26" descr="大炮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13415">
            <a:off x="5608048" y="3123429"/>
            <a:ext cx="1366426" cy="108842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5426976" y="3005163"/>
            <a:ext cx="562710" cy="37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●</a:t>
            </a:r>
          </a:p>
        </p:txBody>
      </p:sp>
      <p:sp>
        <p:nvSpPr>
          <p:cNvPr id="29" name="矩形 28"/>
          <p:cNvSpPr/>
          <p:nvPr/>
        </p:nvSpPr>
        <p:spPr>
          <a:xfrm>
            <a:off x="5354968" y="2933155"/>
            <a:ext cx="562710" cy="37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●</a:t>
            </a:r>
          </a:p>
        </p:txBody>
      </p:sp>
      <p:pic>
        <p:nvPicPr>
          <p:cNvPr id="30" name="图片 29" descr="大炮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809987" flipV="1">
            <a:off x="5340543" y="3063641"/>
            <a:ext cx="1366426" cy="1143923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219064" y="2933155"/>
            <a:ext cx="562710" cy="37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2844" y="714362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FF00"/>
                </a:solidFill>
                <a:latin typeface="+mn-ea"/>
              </a:rPr>
              <a:t>痛击日本鬼子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357554" y="428610"/>
            <a:ext cx="456833" cy="456366"/>
            <a:chOff x="631825" y="5181600"/>
            <a:chExt cx="1554163" cy="1552575"/>
          </a:xfrm>
        </p:grpSpPr>
        <p:sp>
          <p:nvSpPr>
            <p:cNvPr id="34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66" name="TextBox 11"/>
          <p:cNvSpPr txBox="1">
            <a:spLocks noChangeArrowheads="1"/>
          </p:cNvSpPr>
          <p:nvPr/>
        </p:nvSpPr>
        <p:spPr bwMode="auto">
          <a:xfrm>
            <a:off x="3846999" y="356721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识字游戏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4418E-6 L -0.25208 -0.2937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0" y="-14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604 -0.26589 " pathEditMode="relative" ptsTypes="AA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142 -0.26596 " pathEditMode="relative" ptsTypes="AA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803 L 0.08663 -0.2659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" y="-12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69 -0.08392 " pathEditMode="relative" ptsTypes="AA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663 -0.05615 " pathEditMode="relative" ptsTypes="AA">
                                      <p:cBhvr>
                                        <p:cTn id="1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7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7004 " pathEditMode="relative" ptsTypes="AA">
                                      <p:cBhvr>
                                        <p:cTn id="1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7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0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000"/>
                            </p:stCondLst>
                            <p:childTnLst>
                              <p:par>
                                <p:cTn id="1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0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8" grpId="0" animBg="1"/>
      <p:bldP spid="17" grpId="0" animBg="1"/>
      <p:bldP spid="16" grpId="0" animBg="1"/>
      <p:bldP spid="15" grpId="0" animBg="1"/>
      <p:bldP spid="1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21" grpId="0"/>
      <p:bldP spid="21" grpId="1"/>
      <p:bldP spid="22" grpId="0"/>
      <p:bldP spid="23" grpId="0"/>
      <p:bldP spid="25" grpId="0"/>
      <p:bldP spid="25" grpId="1"/>
      <p:bldP spid="28" grpId="0"/>
      <p:bldP spid="28" grpId="1"/>
      <p:bldP spid="29" grpId="0"/>
      <p:bldP spid="29" grpId="1"/>
      <p:bldP spid="31" grpId="0"/>
      <p:bldP spid="31" grpId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882216" y="641906"/>
            <a:ext cx="1944216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词语解释</a:t>
            </a:r>
          </a:p>
        </p:txBody>
      </p:sp>
      <p:sp>
        <p:nvSpPr>
          <p:cNvPr id="9" name="矩形 8"/>
          <p:cNvSpPr/>
          <p:nvPr/>
        </p:nvSpPr>
        <p:spPr>
          <a:xfrm>
            <a:off x="2483768" y="771550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0" dirty="0"/>
          </a:p>
        </p:txBody>
      </p:sp>
      <p:sp>
        <p:nvSpPr>
          <p:cNvPr id="10" name="矩形 9"/>
          <p:cNvSpPr/>
          <p:nvPr/>
        </p:nvSpPr>
        <p:spPr>
          <a:xfrm>
            <a:off x="891326" y="757900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27584" y="1347614"/>
            <a:ext cx="3315788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全神贯注：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全部精神集中在一点上。形容注意力高度集中。</a:t>
            </a:r>
            <a:r>
              <a:rPr lang="zh-CN" altLang="en-US" sz="2400" b="1" dirty="0">
                <a:solidFill>
                  <a:srgbClr val="0066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</a:rPr>
              <a:t>本课指两个小战士集中精力瞄准敌人射击。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9290" y="3285490"/>
            <a:ext cx="3631565" cy="829945"/>
          </a:xfrm>
          <a:prstGeom prst="rect">
            <a:avLst/>
          </a:prstGeom>
          <a:solidFill>
            <a:schemeClr val="bg2">
              <a:alpha val="13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我在宽敞明亮的教室里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全神贯注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地听老师讲课。</a:t>
            </a:r>
          </a:p>
        </p:txBody>
      </p:sp>
      <p:pic>
        <p:nvPicPr>
          <p:cNvPr id="1026" name="Picture 2" descr="http://www.51wendang.com/pic/90b637dba358704dcab75bce/1-810-jpg_6-1080-0-0-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91974"/>
            <a:ext cx="4454352" cy="3340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99592" y="925979"/>
            <a:ext cx="36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居高临下：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形容占据的地势非常有利。</a:t>
            </a:r>
            <a:r>
              <a:rPr lang="zh-CN" altLang="en-US" sz="2400" b="1" dirty="0">
                <a:solidFill>
                  <a:srgbClr val="0066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charset="0"/>
              </a:rPr>
              <a:t>本课指五壮士占据了狼牙山顶峰，这个地形有利于打击敌人。</a:t>
            </a:r>
          </a:p>
        </p:txBody>
      </p:sp>
      <p:sp>
        <p:nvSpPr>
          <p:cNvPr id="8" name="矩形 7"/>
          <p:cNvSpPr/>
          <p:nvPr/>
        </p:nvSpPr>
        <p:spPr>
          <a:xfrm>
            <a:off x="899592" y="3374122"/>
            <a:ext cx="4320480" cy="461665"/>
          </a:xfrm>
          <a:prstGeom prst="rect">
            <a:avLst/>
          </a:prstGeom>
          <a:solidFill>
            <a:schemeClr val="bg2">
              <a:alpha val="12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这座城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居高临下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，易守难攻。</a:t>
            </a:r>
          </a:p>
        </p:txBody>
      </p:sp>
      <p:pic>
        <p:nvPicPr>
          <p:cNvPr id="9" name="图片 8" descr="e1be5f0b264ff2ce2a628e8851dd31f1_orig.jpg"/>
          <p:cNvPicPr>
            <a:picLocks noChangeAspect="1"/>
          </p:cNvPicPr>
          <p:nvPr/>
        </p:nvPicPr>
        <p:blipFill>
          <a:blip r:embed="rId2" cstate="print"/>
          <a:srcRect t="1675" b="17943"/>
          <a:stretch>
            <a:fillRect/>
          </a:stretch>
        </p:blipFill>
        <p:spPr>
          <a:xfrm>
            <a:off x="4932040" y="1059582"/>
            <a:ext cx="3772857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6"/>
          <p:cNvSpPr txBox="1"/>
          <p:nvPr/>
        </p:nvSpPr>
        <p:spPr>
          <a:xfrm>
            <a:off x="946239" y="987574"/>
            <a:ext cx="12494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bg1"/>
                </a:solidFill>
                <a:latin typeface="迷你简毡笔黑" panose="03000509000000000000" pitchFamily="65" charset="-122"/>
                <a:ea typeface="迷你简毡笔黑" panose="03000509000000000000" pitchFamily="65" charset="-122"/>
              </a:defRPr>
            </a:lvl1pPr>
          </a:lstStyle>
          <a:p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崎岖</a:t>
            </a:r>
          </a:p>
        </p:txBody>
      </p:sp>
      <p:sp>
        <p:nvSpPr>
          <p:cNvPr id="51" name="文本框 6"/>
          <p:cNvSpPr txBox="1"/>
          <p:nvPr/>
        </p:nvSpPr>
        <p:spPr>
          <a:xfrm>
            <a:off x="971600" y="2571750"/>
            <a:ext cx="115212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bg1"/>
                </a:solidFill>
                <a:latin typeface="迷你简毡笔黑" panose="03000509000000000000" pitchFamily="65" charset="-122"/>
                <a:ea typeface="迷你简毡笔黑" panose="03000509000000000000" pitchFamily="65" charset="-122"/>
              </a:defRPr>
            </a:lvl1pPr>
          </a:lstStyle>
          <a:p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屹立</a:t>
            </a:r>
          </a:p>
        </p:txBody>
      </p:sp>
      <p:sp>
        <p:nvSpPr>
          <p:cNvPr id="4" name="右箭头 3"/>
          <p:cNvSpPr/>
          <p:nvPr/>
        </p:nvSpPr>
        <p:spPr>
          <a:xfrm>
            <a:off x="3780671" y="1635646"/>
            <a:ext cx="792088" cy="432048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>
            <a:off x="3780671" y="3363838"/>
            <a:ext cx="792088" cy="432048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72106" y="1563638"/>
            <a:ext cx="2520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形容山路高低不平。</a:t>
            </a:r>
          </a:p>
        </p:txBody>
      </p:sp>
      <p:sp>
        <p:nvSpPr>
          <p:cNvPr id="11" name="矩形 10"/>
          <p:cNvSpPr/>
          <p:nvPr/>
        </p:nvSpPr>
        <p:spPr>
          <a:xfrm>
            <a:off x="972106" y="3219569"/>
            <a:ext cx="2736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高耸挺立，比喻坚定不动摇。</a:t>
            </a:r>
          </a:p>
        </p:txBody>
      </p:sp>
      <p:pic>
        <p:nvPicPr>
          <p:cNvPr id="36866" name="Picture 2" descr="http://p0.so.qhimgs1.com/bdr/_240_/t01c58f2c32d9503fcc.jpg"/>
          <p:cNvPicPr>
            <a:picLocks noChangeAspect="1" noChangeArrowheads="1"/>
          </p:cNvPicPr>
          <p:nvPr/>
        </p:nvPicPr>
        <p:blipFill>
          <a:blip r:embed="rId2" cstate="print">
            <a:lum bright="18000" contrast="6000"/>
          </a:blip>
          <a:srcRect/>
          <a:stretch>
            <a:fillRect/>
          </a:stretch>
        </p:blipFill>
        <p:spPr bwMode="auto">
          <a:xfrm>
            <a:off x="5148570" y="843559"/>
            <a:ext cx="2952328" cy="1728192"/>
          </a:xfrm>
          <a:prstGeom prst="rect">
            <a:avLst/>
          </a:prstGeom>
          <a:noFill/>
        </p:spPr>
      </p:pic>
      <p:pic>
        <p:nvPicPr>
          <p:cNvPr id="36868" name="Picture 4" descr="http://img01.tooopen.com/Downs/images/2009/7/18/sy_20090718114258656334.jpg"/>
          <p:cNvPicPr>
            <a:picLocks noChangeAspect="1" noChangeArrowheads="1"/>
          </p:cNvPicPr>
          <p:nvPr/>
        </p:nvPicPr>
        <p:blipFill>
          <a:blip r:embed="rId3" cstate="print"/>
          <a:srcRect l="39103" t="11524" b="10111"/>
          <a:stretch>
            <a:fillRect/>
          </a:stretch>
        </p:blipFill>
        <p:spPr bwMode="auto">
          <a:xfrm>
            <a:off x="5148570" y="2695228"/>
            <a:ext cx="2952328" cy="16767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1" grpId="0"/>
      <p:bldP spid="4" grpId="0" bldLvl="0" animBg="1"/>
      <p:bldP spid="27" grpId="0" bldLvl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4"/>
          <p:cNvSpPr txBox="1"/>
          <p:nvPr/>
        </p:nvSpPr>
        <p:spPr>
          <a:xfrm>
            <a:off x="536936" y="436158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90926" y="2541017"/>
            <a:ext cx="1270000" cy="605790"/>
            <a:chOff x="1911" y="4034"/>
            <a:chExt cx="2001" cy="954"/>
          </a:xfrm>
        </p:grpSpPr>
        <p:sp>
          <p:nvSpPr>
            <p:cNvPr id="13" name="圆角矩形 12"/>
            <p:cNvSpPr/>
            <p:nvPr/>
          </p:nvSpPr>
          <p:spPr>
            <a:xfrm>
              <a:off x="1911" y="4034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912" y="4164"/>
              <a:ext cx="1987" cy="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马宝玉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548556" y="2541017"/>
            <a:ext cx="1291590" cy="605790"/>
            <a:chOff x="4162" y="4099"/>
            <a:chExt cx="2034" cy="954"/>
          </a:xfrm>
        </p:grpSpPr>
        <p:sp>
          <p:nvSpPr>
            <p:cNvPr id="16" name="圆角矩形 15"/>
            <p:cNvSpPr/>
            <p:nvPr/>
          </p:nvSpPr>
          <p:spPr>
            <a:xfrm>
              <a:off x="4196" y="4099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162" y="4164"/>
              <a:ext cx="1987" cy="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葛振林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977306" y="2541017"/>
            <a:ext cx="1270000" cy="605790"/>
            <a:chOff x="6299" y="4099"/>
            <a:chExt cx="2000" cy="954"/>
          </a:xfrm>
        </p:grpSpPr>
        <p:sp>
          <p:nvSpPr>
            <p:cNvPr id="22" name="圆角矩形 21"/>
            <p:cNvSpPr/>
            <p:nvPr/>
          </p:nvSpPr>
          <p:spPr>
            <a:xfrm>
              <a:off x="6299" y="4099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299" y="4164"/>
              <a:ext cx="1987" cy="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宋学义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402881" y="2541017"/>
            <a:ext cx="1270000" cy="605790"/>
            <a:chOff x="8544" y="4099"/>
            <a:chExt cx="2000" cy="954"/>
          </a:xfrm>
        </p:grpSpPr>
        <p:sp>
          <p:nvSpPr>
            <p:cNvPr id="29" name="圆角矩形 28"/>
            <p:cNvSpPr/>
            <p:nvPr/>
          </p:nvSpPr>
          <p:spPr>
            <a:xfrm>
              <a:off x="8544" y="4099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550" y="4164"/>
              <a:ext cx="1995" cy="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胡德林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831631" y="2541017"/>
            <a:ext cx="1270000" cy="605790"/>
            <a:chOff x="10794" y="4099"/>
            <a:chExt cx="2000" cy="954"/>
          </a:xfrm>
        </p:grpSpPr>
        <p:sp>
          <p:nvSpPr>
            <p:cNvPr id="32" name="圆角矩形 31"/>
            <p:cNvSpPr/>
            <p:nvPr/>
          </p:nvSpPr>
          <p:spPr>
            <a:xfrm>
              <a:off x="10794" y="4099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0800" y="4164"/>
              <a:ext cx="1995" cy="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胡福才</a:t>
              </a:r>
              <a:endParaRPr lang="zh-CN" altLang="en-US" dirty="0"/>
            </a:p>
          </p:txBody>
        </p:sp>
      </p:grpSp>
      <p:sp>
        <p:nvSpPr>
          <p:cNvPr id="23" name="矩形 22"/>
          <p:cNvSpPr/>
          <p:nvPr/>
        </p:nvSpPr>
        <p:spPr>
          <a:xfrm>
            <a:off x="237148" y="1295709"/>
            <a:ext cx="8397875" cy="730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默读课文，说一说课文中五壮士分别指谁？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i01picsos.sogoucdn.com/2df808b2a0881d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47814"/>
            <a:ext cx="2016224" cy="132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p0.so.qhimgs1.com/bdr/_240_/t015a75e5bbcc8e2df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7614"/>
            <a:ext cx="3672408" cy="2286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1635646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想一想，课文主要写了一件什么事？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5508104" y="843558"/>
            <a:ext cx="3168352" cy="1728192"/>
          </a:xfrm>
          <a:prstGeom prst="wedgeRoundRectCallout">
            <a:avLst>
              <a:gd name="adj1" fmla="val -38324"/>
              <a:gd name="adj2" fmla="val 7224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五壮士为了人民群众和连队主力转移，和敌人英勇作战，最后跳崖的事。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1"/>
            <a:ext cx="9144000" cy="51434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63435" y="1614939"/>
            <a:ext cx="540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  </a:t>
            </a:r>
            <a:r>
              <a:rPr lang="zh-CN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狼牙山五壮士</a:t>
            </a:r>
          </a:p>
        </p:txBody>
      </p:sp>
      <p:sp>
        <p:nvSpPr>
          <p:cNvPr id="7" name="矩形 6"/>
          <p:cNvSpPr/>
          <p:nvPr/>
        </p:nvSpPr>
        <p:spPr>
          <a:xfrm flipH="1">
            <a:off x="0" y="267494"/>
            <a:ext cx="3059832" cy="252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238670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30" y="4630420"/>
            <a:ext cx="1614170" cy="39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15">
            <a:hlinkClick r:id="rId4" action="ppaction://hlinksldjump"/>
          </p:cNvPr>
          <p:cNvSpPr txBox="1"/>
          <p:nvPr/>
        </p:nvSpPr>
        <p:spPr>
          <a:xfrm>
            <a:off x="7275010" y="4227934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12" name="文本框 14">
            <a:hlinkClick r:id="rId5" action="ppaction://hlinksldjump"/>
          </p:cNvPr>
          <p:cNvSpPr txBox="1"/>
          <p:nvPr/>
        </p:nvSpPr>
        <p:spPr>
          <a:xfrm>
            <a:off x="7275010" y="4619912"/>
            <a:ext cx="1297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357554" y="2643188"/>
            <a:ext cx="4988068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kern="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不怕牺牲、勇敢的大英雄。</a:t>
            </a:r>
          </a:p>
        </p:txBody>
      </p:sp>
      <p:sp>
        <p:nvSpPr>
          <p:cNvPr id="3" name="文本框 6"/>
          <p:cNvSpPr txBox="1"/>
          <p:nvPr/>
        </p:nvSpPr>
        <p:spPr>
          <a:xfrm>
            <a:off x="53340" y="641350"/>
            <a:ext cx="8614410" cy="811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初读课文后，你觉得五壮士是怎样的人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6" name="Picture 2" descr="http://lywb.lyd.com.cn/images/2014-02/17/1392596131656wzh4224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22"/>
          <a:stretch>
            <a:fillRect/>
          </a:stretch>
        </p:blipFill>
        <p:spPr bwMode="auto">
          <a:xfrm>
            <a:off x="735330" y="1920875"/>
            <a:ext cx="2388235" cy="186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8600" y="1423820"/>
            <a:ext cx="8114502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第一部分</a:t>
            </a:r>
            <a:r>
              <a:rPr lang="en-US" altLang="zh-CN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zh-CN" altLang="en-US" sz="24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：接受任务。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第二部分</a:t>
            </a:r>
            <a:r>
              <a:rPr lang="en-US" altLang="zh-CN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24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：诱敌上山。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第三部分</a:t>
            </a:r>
            <a:r>
              <a:rPr lang="en-US" altLang="zh-CN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24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：引上绝路。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第四部分</a:t>
            </a:r>
            <a:r>
              <a:rPr lang="en-US" altLang="zh-CN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zh-CN" altLang="en-US" sz="24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：顶峰歼敌。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第五部分</a:t>
            </a:r>
            <a:r>
              <a:rPr lang="en-US" altLang="zh-CN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zh-CN" altLang="en-US" sz="2400" b="1" u="sng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en-US" altLang="zh-CN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：英勇跳崖。</a:t>
            </a:r>
          </a:p>
        </p:txBody>
      </p:sp>
      <p:sp>
        <p:nvSpPr>
          <p:cNvPr id="3" name="矩形 2"/>
          <p:cNvSpPr/>
          <p:nvPr/>
        </p:nvSpPr>
        <p:spPr>
          <a:xfrm>
            <a:off x="491490" y="555625"/>
            <a:ext cx="813054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思考课文分为哪几部分，根据每一部分的意思，小组讨论全文的层次划分。</a:t>
            </a:r>
          </a:p>
        </p:txBody>
      </p:sp>
      <p:sp>
        <p:nvSpPr>
          <p:cNvPr id="4" name="矩形 3"/>
          <p:cNvSpPr/>
          <p:nvPr/>
        </p:nvSpPr>
        <p:spPr>
          <a:xfrm>
            <a:off x="2714612" y="150018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14612" y="207168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14612" y="264318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43174" y="314325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43174" y="3714758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6—9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4483859" y="978200"/>
            <a:ext cx="27146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（课后第</a:t>
            </a:r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题）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32401" y="3572452"/>
            <a:ext cx="24482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悬（    ）绝壁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52481" y="3572452"/>
            <a:ext cx="72008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崖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7290" y="1071552"/>
            <a:ext cx="237626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一、补充词语。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32401" y="1916268"/>
            <a:ext cx="24482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（    ）首挺胸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4729" y="1916268"/>
            <a:ext cx="24482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粉身（    ）骨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2401" y="2708356"/>
            <a:ext cx="237626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横七（    ）八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4729" y="2708356"/>
            <a:ext cx="252028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全神（    ）注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4729" y="3500444"/>
            <a:ext cx="252028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斩钉（    ）铁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4529" y="2708356"/>
            <a:ext cx="43204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竖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64849" y="2708356"/>
            <a:ext cx="40075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贯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2441" y="1916268"/>
            <a:ext cx="6480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昂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64849" y="1916268"/>
            <a:ext cx="57606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碎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64849" y="3500444"/>
            <a:ext cx="6480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截</a:t>
            </a:r>
          </a:p>
        </p:txBody>
      </p:sp>
      <p:sp>
        <p:nvSpPr>
          <p:cNvPr id="26" name="文本框 14"/>
          <p:cNvSpPr txBox="1"/>
          <p:nvPr/>
        </p:nvSpPr>
        <p:spPr>
          <a:xfrm>
            <a:off x="624428" y="411510"/>
            <a:ext cx="20033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0" y="464186"/>
            <a:ext cx="366860" cy="456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0" grpId="0"/>
      <p:bldP spid="12" grpId="0"/>
      <p:bldP spid="1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428728" y="1571618"/>
            <a:ext cx="6643734" cy="11182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kumimoji="0" lang="zh-CN" alt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       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               </a:t>
            </a:r>
            <a:r>
              <a:rPr kumimoji="0" lang="zh-CN" alt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、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        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是描写五壮士的词语，表现了五壮士的英雄气概。</a:t>
            </a:r>
          </a:p>
        </p:txBody>
      </p:sp>
      <p:sp>
        <p:nvSpPr>
          <p:cNvPr id="9" name="矩形 8"/>
          <p:cNvSpPr/>
          <p:nvPr/>
        </p:nvSpPr>
        <p:spPr>
          <a:xfrm>
            <a:off x="1357290" y="2857502"/>
            <a:ext cx="6715172" cy="109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</a:t>
            </a:r>
            <a:r>
              <a:rPr lang="zh-CN" altLang="en-US" sz="2800" b="1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sz="2800" b="1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是描写日寇的词语，表达了作者对侵略者的愤恨与不满。</a:t>
            </a:r>
          </a:p>
        </p:txBody>
      </p:sp>
      <p:sp>
        <p:nvSpPr>
          <p:cNvPr id="7" name="矩形 6"/>
          <p:cNvSpPr/>
          <p:nvPr/>
        </p:nvSpPr>
        <p:spPr>
          <a:xfrm>
            <a:off x="2357422" y="164305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昂首挺胸</a:t>
            </a:r>
          </a:p>
        </p:txBody>
      </p:sp>
      <p:sp>
        <p:nvSpPr>
          <p:cNvPr id="10" name="矩形 9"/>
          <p:cNvSpPr/>
          <p:nvPr/>
        </p:nvSpPr>
        <p:spPr>
          <a:xfrm>
            <a:off x="4214810" y="164305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斩钉截铁</a:t>
            </a:r>
          </a:p>
        </p:txBody>
      </p:sp>
      <p:sp>
        <p:nvSpPr>
          <p:cNvPr id="15" name="矩形 14"/>
          <p:cNvSpPr/>
          <p:nvPr/>
        </p:nvSpPr>
        <p:spPr>
          <a:xfrm>
            <a:off x="2500298" y="285750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横七竖八</a:t>
            </a:r>
          </a:p>
        </p:txBody>
      </p:sp>
      <p:sp>
        <p:nvSpPr>
          <p:cNvPr id="17" name="矩形 16"/>
          <p:cNvSpPr/>
          <p:nvPr/>
        </p:nvSpPr>
        <p:spPr>
          <a:xfrm>
            <a:off x="4286248" y="2857502"/>
            <a:ext cx="1620957" cy="5350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粉身碎骨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472" y="785800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二、根据第一题内容填空。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7" grpId="0"/>
      <p:bldP spid="10" grpId="0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/>
          <p:cNvSpPr/>
          <p:nvPr/>
        </p:nvSpPr>
        <p:spPr>
          <a:xfrm>
            <a:off x="857224" y="857238"/>
            <a:ext cx="6664784" cy="58631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三、将下列搭配恰当的词语用线连起来。</a:t>
            </a:r>
          </a:p>
        </p:txBody>
      </p:sp>
      <p:sp>
        <p:nvSpPr>
          <p:cNvPr id="3" name="矩形 20"/>
          <p:cNvSpPr/>
          <p:nvPr/>
        </p:nvSpPr>
        <p:spPr>
          <a:xfrm>
            <a:off x="1860927" y="1682765"/>
            <a:ext cx="1393222" cy="6267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沉着地</a:t>
            </a:r>
          </a:p>
        </p:txBody>
      </p:sp>
      <p:sp>
        <p:nvSpPr>
          <p:cNvPr id="5" name="矩形 20"/>
          <p:cNvSpPr/>
          <p:nvPr/>
        </p:nvSpPr>
        <p:spPr>
          <a:xfrm>
            <a:off x="1547664" y="3291830"/>
            <a:ext cx="2304256" cy="6267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斩钉截铁地</a:t>
            </a:r>
          </a:p>
        </p:txBody>
      </p:sp>
      <p:sp>
        <p:nvSpPr>
          <p:cNvPr id="6" name="矩形 20"/>
          <p:cNvSpPr/>
          <p:nvPr/>
        </p:nvSpPr>
        <p:spPr>
          <a:xfrm>
            <a:off x="5364088" y="1682765"/>
            <a:ext cx="576064" cy="6601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说</a:t>
            </a:r>
          </a:p>
        </p:txBody>
      </p:sp>
      <p:sp>
        <p:nvSpPr>
          <p:cNvPr id="7" name="矩形 20"/>
          <p:cNvSpPr/>
          <p:nvPr/>
        </p:nvSpPr>
        <p:spPr>
          <a:xfrm>
            <a:off x="5220072" y="2427734"/>
            <a:ext cx="1080120" cy="6601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指挥</a:t>
            </a:r>
          </a:p>
        </p:txBody>
      </p:sp>
      <p:sp>
        <p:nvSpPr>
          <p:cNvPr id="8" name="矩形 20"/>
          <p:cNvSpPr/>
          <p:nvPr/>
        </p:nvSpPr>
        <p:spPr>
          <a:xfrm>
            <a:off x="5220072" y="3291830"/>
            <a:ext cx="1008112" cy="6601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瞄准</a:t>
            </a:r>
          </a:p>
        </p:txBody>
      </p:sp>
      <p:cxnSp>
        <p:nvCxnSpPr>
          <p:cNvPr id="10" name="直接连接符 9"/>
          <p:cNvCxnSpPr>
            <a:stCxn id="5" idx="3"/>
            <a:endCxn id="6" idx="1"/>
          </p:cNvCxnSpPr>
          <p:nvPr/>
        </p:nvCxnSpPr>
        <p:spPr>
          <a:xfrm flipV="1">
            <a:off x="3851920" y="2012856"/>
            <a:ext cx="1512168" cy="15923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stCxn id="15" idx="3"/>
            <a:endCxn id="8" idx="1"/>
          </p:cNvCxnSpPr>
          <p:nvPr/>
        </p:nvCxnSpPr>
        <p:spPr>
          <a:xfrm>
            <a:off x="3826689" y="2792130"/>
            <a:ext cx="1393383" cy="8297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stCxn id="3" idx="3"/>
            <a:endCxn id="7" idx="1"/>
          </p:cNvCxnSpPr>
          <p:nvPr/>
        </p:nvCxnSpPr>
        <p:spPr>
          <a:xfrm>
            <a:off x="3254149" y="1996153"/>
            <a:ext cx="1965923" cy="7616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03648" y="2499742"/>
            <a:ext cx="2423041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全神贯注地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857238"/>
            <a:ext cx="8034686" cy="106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四、你能根据课文内容把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顶峰歼敌、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诱敌上山、引上绝路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放入相应的括号中吗？</a:t>
            </a:r>
          </a:p>
        </p:txBody>
      </p:sp>
      <p:sp>
        <p:nvSpPr>
          <p:cNvPr id="3" name="矩形 2"/>
          <p:cNvSpPr/>
          <p:nvPr/>
        </p:nvSpPr>
        <p:spPr>
          <a:xfrm>
            <a:off x="714348" y="2214243"/>
            <a:ext cx="7715304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接受任务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        ）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        ）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        ）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跳下悬崖。</a:t>
            </a:r>
          </a:p>
        </p:txBody>
      </p:sp>
      <p:sp>
        <p:nvSpPr>
          <p:cNvPr id="4" name="矩形 3"/>
          <p:cNvSpPr/>
          <p:nvPr/>
        </p:nvSpPr>
        <p:spPr>
          <a:xfrm>
            <a:off x="3571868" y="235743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诱敌上山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72198" y="235743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引上绝路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1538" y="300037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顶峰歼敌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66435" y="381825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latin typeface="+mj-ea"/>
                <a:ea typeface="+mj-ea"/>
                <a:sym typeface="+mn-ea"/>
              </a:rPr>
              <a:t>字词听写</a:t>
            </a:r>
          </a:p>
        </p:txBody>
      </p:sp>
      <p:pic>
        <p:nvPicPr>
          <p:cNvPr id="8" name="6 狼牙山五壮士：字词听写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8515" y="37388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2644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005080116124727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lum bright="20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714362"/>
            <a:ext cx="4286280" cy="235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2098" y="1131591"/>
            <a:ext cx="3816424" cy="166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狼牙山五壮士歌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  <a:p>
            <a:pPr marL="0" marR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巍巍燕山高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潇潇易水寒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  <a:p>
            <a:pPr marL="0" marR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英雄五壮士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威震狼牙山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57290" y="3214692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让我们唱着这首歌，带着对英雄的崇敬，再次走进课文。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1"/>
          <p:cNvSpPr txBox="1"/>
          <p:nvPr/>
        </p:nvSpPr>
        <p:spPr>
          <a:xfrm>
            <a:off x="333190" y="536227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485584" y="1566279"/>
            <a:ext cx="1080120" cy="43204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5538" name="Picture 2" descr="http://p2.so.qhimgs1.com/bdr/_240_/t0140ef378a65ccb3f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563888" y="3219822"/>
            <a:ext cx="1728192" cy="1365896"/>
          </a:xfrm>
          <a:prstGeom prst="rect">
            <a:avLst/>
          </a:prstGeom>
          <a:noFill/>
        </p:spPr>
      </p:pic>
      <p:sp>
        <p:nvSpPr>
          <p:cNvPr id="8" name="圆角矩形 7"/>
          <p:cNvSpPr/>
          <p:nvPr/>
        </p:nvSpPr>
        <p:spPr>
          <a:xfrm>
            <a:off x="1281625" y="3651870"/>
            <a:ext cx="1296144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勇敢</a:t>
            </a:r>
          </a:p>
        </p:txBody>
      </p:sp>
      <p:sp>
        <p:nvSpPr>
          <p:cNvPr id="5" name="矩形 4"/>
          <p:cNvSpPr/>
          <p:nvPr/>
        </p:nvSpPr>
        <p:spPr>
          <a:xfrm>
            <a:off x="1569657" y="249974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壮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士</a:t>
            </a:r>
          </a:p>
        </p:txBody>
      </p:sp>
      <p:sp>
        <p:nvSpPr>
          <p:cNvPr id="9" name="Freeform 24"/>
          <p:cNvSpPr/>
          <p:nvPr/>
        </p:nvSpPr>
        <p:spPr bwMode="gray">
          <a:xfrm rot="12248031" flipH="1">
            <a:off x="1828368" y="3040854"/>
            <a:ext cx="288566" cy="501952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641665" y="3003798"/>
            <a:ext cx="72008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云形标注 15"/>
          <p:cNvSpPr/>
          <p:nvPr/>
        </p:nvSpPr>
        <p:spPr>
          <a:xfrm>
            <a:off x="5221782" y="2761352"/>
            <a:ext cx="3143272" cy="1571636"/>
          </a:xfrm>
          <a:prstGeom prst="cloudCallout">
            <a:avLst>
              <a:gd name="adj1" fmla="val -45609"/>
              <a:gd name="adj2" fmla="val 42531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5549928" y="2979697"/>
            <a:ext cx="2714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五位战士勇敢机智、奋勇杀敌，这就是壮。</a:t>
            </a:r>
          </a:p>
        </p:txBody>
      </p:sp>
      <p:sp>
        <p:nvSpPr>
          <p:cNvPr id="12" name="文本框 14"/>
          <p:cNvSpPr txBox="1"/>
          <p:nvPr/>
        </p:nvSpPr>
        <p:spPr>
          <a:xfrm>
            <a:off x="610364" y="464186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3534818" y="1978885"/>
            <a:ext cx="936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3180993" y="1037256"/>
            <a:ext cx="906780" cy="475466"/>
            <a:chOff x="1468" y="1220"/>
            <a:chExt cx="2001" cy="978"/>
          </a:xfrm>
        </p:grpSpPr>
        <p:sp>
          <p:nvSpPr>
            <p:cNvPr id="18" name="圆角矩形 17"/>
            <p:cNvSpPr/>
            <p:nvPr/>
          </p:nvSpPr>
          <p:spPr>
            <a:xfrm>
              <a:off x="1468" y="1244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2" y="1220"/>
              <a:ext cx="1427" cy="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地点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214942" y="1000114"/>
            <a:ext cx="906780" cy="523220"/>
            <a:chOff x="5480434" y="699542"/>
            <a:chExt cx="906780" cy="523220"/>
          </a:xfrm>
        </p:grpSpPr>
        <p:sp>
          <p:nvSpPr>
            <p:cNvPr id="20" name="圆角矩形 19"/>
            <p:cNvSpPr/>
            <p:nvPr/>
          </p:nvSpPr>
          <p:spPr>
            <a:xfrm>
              <a:off x="5480434" y="753381"/>
              <a:ext cx="906780" cy="46379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481197" y="699542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人物</a:t>
              </a:r>
            </a:p>
          </p:txBody>
        </p:sp>
      </p:grpSp>
      <p:sp>
        <p:nvSpPr>
          <p:cNvPr id="15360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99592" y="1502460"/>
            <a:ext cx="7848872" cy="997282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buNone/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你从课题“狼牙山五壮士”中了解到哪些问题？你如何理解“壮士”这个词的？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5" grpId="0"/>
      <p:bldP spid="9" grpId="0" animBg="1"/>
      <p:bldP spid="16" grpId="0" animBg="1"/>
      <p:bldP spid="17" grpId="0"/>
      <p:bldP spid="15360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8765" y="1181100"/>
            <a:ext cx="719836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    五壮士的“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壮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”体现在哪里呢？结合每一部分来体会。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181100"/>
            <a:ext cx="1271270" cy="175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18203" y="1718320"/>
            <a:ext cx="6984775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五壮士是在什么情况下接受任务的？接受了什么任务？默读第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自然段举手回答。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00035" y="714362"/>
            <a:ext cx="3286148" cy="642942"/>
            <a:chOff x="1468" y="1220"/>
            <a:chExt cx="2001" cy="1076"/>
          </a:xfrm>
        </p:grpSpPr>
        <p:sp>
          <p:nvSpPr>
            <p:cNvPr id="5" name="圆角矩形 4"/>
            <p:cNvSpPr/>
            <p:nvPr/>
          </p:nvSpPr>
          <p:spPr>
            <a:xfrm>
              <a:off x="1468" y="1244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2" y="1220"/>
              <a:ext cx="100" cy="10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622590" y="755637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接受任务</a:t>
            </a:r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见壮心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820179" y="1166916"/>
            <a:ext cx="3571900" cy="2928958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ts val="3600"/>
              </a:lnSpc>
              <a:spcBef>
                <a:spcPct val="0"/>
              </a:spcBef>
            </a:pPr>
            <a:r>
              <a:rPr kumimoji="0" lang="zh-CN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沈重</a:t>
            </a: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：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  <a:p>
            <a:pPr lvl="0">
              <a:lnSpc>
                <a:spcPts val="3600"/>
              </a:lnSpc>
              <a:spcBef>
                <a:spcPct val="0"/>
              </a:spcBef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  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原名</a:t>
            </a:r>
            <a:r>
              <a:rPr kumimoji="0" lang="zh-CN" altLang="zh-CN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沈绍初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，浙江吴兴县人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，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中共党员。解放战争期间担任《新张家口报》社长，身体有残疾，一目失明。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  <p:pic>
        <p:nvPicPr>
          <p:cNvPr id="6" name="图片 5" descr="沈重.jpg"/>
          <p:cNvPicPr>
            <a:picLocks noChangeAspect="1"/>
          </p:cNvPicPr>
          <p:nvPr/>
        </p:nvPicPr>
        <p:blipFill>
          <a:blip r:embed="rId2" cstate="print"/>
          <a:srcRect l="16949" r="10169"/>
          <a:stretch>
            <a:fillRect/>
          </a:stretch>
        </p:blipFill>
        <p:spPr>
          <a:xfrm>
            <a:off x="5076056" y="1171225"/>
            <a:ext cx="3214710" cy="31541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9" y="536227"/>
            <a:ext cx="1629583" cy="3786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11"/>
          <p:cNvSpPr txBox="1"/>
          <p:nvPr/>
        </p:nvSpPr>
        <p:spPr>
          <a:xfrm>
            <a:off x="172162" y="525491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1245" y="3215005"/>
            <a:ext cx="7041515" cy="8299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敌人大举进犯，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敌我力量悬殊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的情况下，七连接受了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掩护群众和主力部队转移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的任务。</a:t>
            </a:r>
          </a:p>
        </p:txBody>
      </p:sp>
      <p:sp>
        <p:nvSpPr>
          <p:cNvPr id="3" name="矩形 2"/>
          <p:cNvSpPr/>
          <p:nvPr/>
        </p:nvSpPr>
        <p:spPr>
          <a:xfrm>
            <a:off x="928662" y="1357304"/>
            <a:ext cx="72866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1941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年秋，日寇集中兵力，向我晋察冀根据地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大举进犯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。当时，七连奉命在狼牙山一带坚持游击战争。经过一个多月英勇奋战，七连决定向龙王庙转移，把掩护群众和连队转移的任务交给了六班。 </a:t>
            </a:r>
          </a:p>
        </p:txBody>
      </p:sp>
      <p:sp>
        <p:nvSpPr>
          <p:cNvPr id="4" name="椭圆 3"/>
          <p:cNvSpPr/>
          <p:nvPr/>
        </p:nvSpPr>
        <p:spPr>
          <a:xfrm>
            <a:off x="857224" y="1785932"/>
            <a:ext cx="1512168" cy="428628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云形 4"/>
          <p:cNvSpPr/>
          <p:nvPr/>
        </p:nvSpPr>
        <p:spPr>
          <a:xfrm>
            <a:off x="2143108" y="642924"/>
            <a:ext cx="2303116" cy="857256"/>
          </a:xfrm>
          <a:prstGeom prst="clou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大规模地侵犯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1640" y="854852"/>
            <a:ext cx="7056784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</a:rPr>
              <a:t>      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同桌交流：这样的形势下接受这样艰巨的任务，体现出五壮士的什么精神</a:t>
            </a:r>
            <a:r>
              <a:rPr lang="en-US" altLang="zh-CN" sz="28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89933" y="2841851"/>
            <a:ext cx="6340197" cy="58477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勇于承担重任，不怕牺牲的精神。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854710"/>
            <a:ext cx="1240790" cy="175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00034" y="642924"/>
            <a:ext cx="3286148" cy="642942"/>
            <a:chOff x="1468" y="1220"/>
            <a:chExt cx="2001" cy="1076"/>
          </a:xfrm>
        </p:grpSpPr>
        <p:sp>
          <p:nvSpPr>
            <p:cNvPr id="6" name="圆角矩形 5"/>
            <p:cNvSpPr/>
            <p:nvPr/>
          </p:nvSpPr>
          <p:spPr>
            <a:xfrm>
              <a:off x="1468" y="1244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562" y="1220"/>
              <a:ext cx="100" cy="10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83845" y="1428750"/>
            <a:ext cx="8496935" cy="2416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五壮士接受任务后具体是怎样做的？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请找出描写五壮士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动作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神态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的词语，读一读。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从五位壮士的描写中，你感受到了什么？默读第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自然段找出有关的语句。</a:t>
            </a:r>
          </a:p>
        </p:txBody>
      </p:sp>
      <p:sp>
        <p:nvSpPr>
          <p:cNvPr id="3" name="矩形 2"/>
          <p:cNvSpPr/>
          <p:nvPr/>
        </p:nvSpPr>
        <p:spPr>
          <a:xfrm>
            <a:off x="611794" y="683564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诱敌上山</a:t>
            </a:r>
            <a:r>
              <a:rPr lang="en-US" altLang="zh-CN" sz="2800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见壮行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785495" y="2357120"/>
            <a:ext cx="542988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战士宋学义</a:t>
            </a:r>
            <a:r>
              <a:rPr lang="zh-CN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掷一颗手榴弹就把胳膊</a:t>
            </a:r>
            <a:r>
              <a:rPr lang="zh-CN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抡一圈儿</a:t>
            </a:r>
            <a:r>
              <a:rPr lang="zh-CN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，好使出浑身的力气。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835468" y="1339174"/>
            <a:ext cx="5808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副</a:t>
            </a:r>
            <a:r>
              <a:rPr lang="zh-CN" altLang="en-US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班长</a:t>
            </a:r>
            <a:r>
              <a:rPr lang="zh-CN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葛振林</a:t>
            </a:r>
            <a:r>
              <a:rPr lang="zh-CN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打一枪就</a:t>
            </a:r>
            <a:r>
              <a:rPr lang="zh-CN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大吼一声</a:t>
            </a:r>
            <a:r>
              <a:rPr lang="zh-CN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，好像那个细小的枪口喷不完他的满腔怒火。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928662" y="500048"/>
            <a:ext cx="6951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班长马宝玉</a:t>
            </a:r>
            <a:r>
              <a:rPr lang="zh-CN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沉着地指挥</a:t>
            </a:r>
            <a:r>
              <a:rPr lang="zh-CN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战斗，让敌人走近了，才命令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狠狠地打</a:t>
            </a:r>
            <a:r>
              <a:rPr lang="zh-CN" altLang="zh-CN" sz="2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dirty="0"/>
          </a:p>
        </p:txBody>
      </p:sp>
      <p:sp>
        <p:nvSpPr>
          <p:cNvPr id="26" name="云形 25"/>
          <p:cNvSpPr/>
          <p:nvPr/>
        </p:nvSpPr>
        <p:spPr>
          <a:xfrm>
            <a:off x="6143636" y="3000378"/>
            <a:ext cx="2714644" cy="1285884"/>
          </a:xfrm>
          <a:prstGeom prst="cloud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357950" y="3214692"/>
            <a:ext cx="239339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对</a:t>
            </a: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日寇的痛恨和完成任务的决心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5786" y="3286130"/>
            <a:ext cx="49931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胡德林和胡福才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这两个小战士把</a:t>
            </a:r>
            <a:r>
              <a:rPr lang="zh-CN" altLang="zh-CN" sz="2400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脸绷得紧紧的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，全神贯注地</a:t>
            </a:r>
            <a:r>
              <a:rPr lang="zh-CN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瞄准敌人射击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2000232" y="1285866"/>
            <a:ext cx="1214446" cy="54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294869">
            <a:off x="5430378" y="2816388"/>
            <a:ext cx="888347" cy="64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椭圆 9"/>
          <p:cNvSpPr/>
          <p:nvPr/>
        </p:nvSpPr>
        <p:spPr>
          <a:xfrm>
            <a:off x="3000364" y="500048"/>
            <a:ext cx="1714512" cy="428628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572000" y="1357304"/>
            <a:ext cx="1285884" cy="428628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55956" y="2786064"/>
            <a:ext cx="1285884" cy="357190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4961235" y="2136514"/>
            <a:ext cx="1182401" cy="660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3355969" y="3143254"/>
            <a:ext cx="500066" cy="54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/>
          <p:cNvSpPr/>
          <p:nvPr/>
        </p:nvSpPr>
        <p:spPr>
          <a:xfrm>
            <a:off x="1142976" y="3643320"/>
            <a:ext cx="2000264" cy="428628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4857752" y="3643320"/>
            <a:ext cx="642942" cy="380720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857224" y="4037312"/>
            <a:ext cx="1309321" cy="391826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 flipV="1">
            <a:off x="3428992" y="4000510"/>
            <a:ext cx="1156256" cy="2613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7000892" y="1357304"/>
            <a:ext cx="948471" cy="523110"/>
            <a:chOff x="1468" y="1220"/>
            <a:chExt cx="2093" cy="1076"/>
          </a:xfrm>
        </p:grpSpPr>
        <p:sp>
          <p:nvSpPr>
            <p:cNvPr id="39" name="圆角矩形 38"/>
            <p:cNvSpPr/>
            <p:nvPr/>
          </p:nvSpPr>
          <p:spPr>
            <a:xfrm>
              <a:off x="1468" y="1244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562" y="1220"/>
              <a:ext cx="1999" cy="10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动作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000892" y="2143122"/>
            <a:ext cx="948471" cy="523110"/>
            <a:chOff x="1468" y="1220"/>
            <a:chExt cx="2093" cy="1076"/>
          </a:xfrm>
        </p:grpSpPr>
        <p:sp>
          <p:nvSpPr>
            <p:cNvPr id="42" name="圆角矩形 41"/>
            <p:cNvSpPr/>
            <p:nvPr/>
          </p:nvSpPr>
          <p:spPr>
            <a:xfrm>
              <a:off x="1468" y="1244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562" y="1220"/>
              <a:ext cx="1999" cy="10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神态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3" grpId="0"/>
      <p:bldP spid="26" grpId="0" animBg="1"/>
      <p:bldP spid="12" grpId="0"/>
      <p:bldP spid="15" grpId="0"/>
      <p:bldP spid="10" grpId="0" animBg="1"/>
      <p:bldP spid="11" grpId="0" animBg="1"/>
      <p:bldP spid="13" grpId="0" bldLvl="0" animBg="1"/>
      <p:bldP spid="33" grpId="0" animBg="1"/>
      <p:bldP spid="34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764-1F223134924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10" y="987425"/>
            <a:ext cx="4487545" cy="2736215"/>
          </a:xfrm>
          <a:prstGeom prst="rect">
            <a:avLst/>
          </a:prstGeom>
        </p:spPr>
      </p:pic>
      <p:pic>
        <p:nvPicPr>
          <p:cNvPr id="13" name="图片 12" descr="图片1.png"/>
          <p:cNvPicPr>
            <a:picLocks noChangeAspect="1"/>
          </p:cNvPicPr>
          <p:nvPr/>
        </p:nvPicPr>
        <p:blipFill>
          <a:blip r:embed="rId3" cstate="print"/>
          <a:srcRect r="3030"/>
          <a:stretch>
            <a:fillRect/>
          </a:stretch>
        </p:blipFill>
        <p:spPr>
          <a:xfrm>
            <a:off x="4211960" y="3147814"/>
            <a:ext cx="2304256" cy="129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28596" y="57148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说一说</a:t>
            </a:r>
          </a:p>
        </p:txBody>
      </p:sp>
      <p:sp>
        <p:nvSpPr>
          <p:cNvPr id="53252" name="AutoShape 4" descr="http://img01.taopic.com/141113/240475-1411130Q1385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254" name="AutoShape 6" descr="http://sc.admin5.com/uploads/170223/764-1F2231349246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691680" y="1563638"/>
            <a:ext cx="266429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全神贯注</a:t>
            </a:r>
            <a: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是什么意思？说出两个类似的词语。</a:t>
            </a:r>
          </a:p>
        </p:txBody>
      </p:sp>
      <p:sp>
        <p:nvSpPr>
          <p:cNvPr id="15" name="云形标注 14"/>
          <p:cNvSpPr/>
          <p:nvPr/>
        </p:nvSpPr>
        <p:spPr>
          <a:xfrm>
            <a:off x="4572000" y="1428742"/>
            <a:ext cx="2643206" cy="1288164"/>
          </a:xfrm>
          <a:prstGeom prst="cloudCallout">
            <a:avLst>
              <a:gd name="adj1" fmla="val -23622"/>
              <a:gd name="adj2" fmla="val 79344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形容注意力高度集中。</a:t>
            </a:r>
          </a:p>
        </p:txBody>
      </p:sp>
      <p:sp>
        <p:nvSpPr>
          <p:cNvPr id="16" name="云形标注 15"/>
          <p:cNvSpPr/>
          <p:nvPr/>
        </p:nvSpPr>
        <p:spPr>
          <a:xfrm>
            <a:off x="6300192" y="2427734"/>
            <a:ext cx="2376264" cy="1152128"/>
          </a:xfrm>
          <a:prstGeom prst="cloudCallout">
            <a:avLst>
              <a:gd name="adj1" fmla="val -40557"/>
              <a:gd name="adj2" fmla="val 59208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聚精会神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专心致志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00048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A3830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近义词辨析</a:t>
            </a:r>
          </a:p>
        </p:txBody>
      </p:sp>
      <p:sp>
        <p:nvSpPr>
          <p:cNvPr id="7" name="右箭头 6"/>
          <p:cNvSpPr/>
          <p:nvPr/>
        </p:nvSpPr>
        <p:spPr>
          <a:xfrm>
            <a:off x="3643306" y="1643056"/>
            <a:ext cx="714380" cy="214314"/>
          </a:xfrm>
          <a:prstGeom prst="rightArrow">
            <a:avLst/>
          </a:prstGeom>
          <a:solidFill>
            <a:srgbClr val="FF0000"/>
          </a:solidFill>
          <a:ln w="1270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3643306" y="2714626"/>
            <a:ext cx="714380" cy="214314"/>
          </a:xfrm>
          <a:prstGeom prst="rightArrow">
            <a:avLst/>
          </a:prstGeom>
          <a:solidFill>
            <a:srgbClr val="FF0000"/>
          </a:solidFill>
          <a:ln w="1270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2285984" y="3214692"/>
            <a:ext cx="214314" cy="428628"/>
          </a:xfrm>
          <a:prstGeom prst="downArrow">
            <a:avLst/>
          </a:prstGeom>
          <a:solidFill>
            <a:srgbClr val="FF0000"/>
          </a:solidFill>
          <a:ln w="12700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714480" y="1285866"/>
            <a:ext cx="1500198" cy="9286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聚精会神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专心致志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4786314" y="1428742"/>
            <a:ext cx="3000396" cy="5000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形容精神高度集中。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786314" y="2571750"/>
            <a:ext cx="3214710" cy="5000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形容注意力高度集中。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1714480" y="2571750"/>
            <a:ext cx="1500198" cy="5715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全神贯注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857224" y="3714758"/>
            <a:ext cx="7715304" cy="5715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更能体现出两个小战士对日寇的痛恨和完成任务的决心。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01682"/>
            <a:ext cx="7171730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自然段既关注了人物群体，也写了每一位战士，想一想：这样写有什么好处？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992" y="2428874"/>
            <a:ext cx="4929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这样写能让我们感受到整个英雄团体坚不可摧的力量。</a:t>
            </a:r>
          </a:p>
        </p:txBody>
      </p:sp>
      <p:pic>
        <p:nvPicPr>
          <p:cNvPr id="2050" name="Picture 2" descr="http://p5.so.qhimgs1.com/bdr/309__/t016e82d73f28dde5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928808"/>
            <a:ext cx="2286016" cy="25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1893870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（课后第</a:t>
            </a:r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题）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285866"/>
            <a:ext cx="7607821" cy="29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1510"/>
            <a:ext cx="850943" cy="69710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515492" y="1621455"/>
            <a:ext cx="63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在朗读这一部分的时候，红色的词语要重读，读出五壮士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对敌人的无比痛恨和完成任务的决心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sp>
        <p:nvSpPr>
          <p:cNvPr id="17" name="文本框 10"/>
          <p:cNvSpPr txBox="1"/>
          <p:nvPr/>
        </p:nvSpPr>
        <p:spPr>
          <a:xfrm>
            <a:off x="1115616" y="627534"/>
            <a:ext cx="17281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00034" y="642924"/>
            <a:ext cx="3286148" cy="642942"/>
            <a:chOff x="1468" y="1220"/>
            <a:chExt cx="2001" cy="1076"/>
          </a:xfrm>
        </p:grpSpPr>
        <p:sp>
          <p:nvSpPr>
            <p:cNvPr id="6" name="圆角矩形 5"/>
            <p:cNvSpPr/>
            <p:nvPr/>
          </p:nvSpPr>
          <p:spPr>
            <a:xfrm>
              <a:off x="1468" y="1244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562" y="1220"/>
              <a:ext cx="100" cy="10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043608" y="1643056"/>
            <a:ext cx="7028854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准备转移时，摆在五壮士面前的是两条什么样的路？他们选择了哪一条？为什么？从第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自然段找出有关的语句读一读。</a:t>
            </a:r>
          </a:p>
        </p:txBody>
      </p:sp>
      <p:sp>
        <p:nvSpPr>
          <p:cNvPr id="3" name="矩形 2"/>
          <p:cNvSpPr/>
          <p:nvPr/>
        </p:nvSpPr>
        <p:spPr>
          <a:xfrm>
            <a:off x="632750" y="693724"/>
            <a:ext cx="3071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zh-CN" altLang="en-US" sz="2800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引上绝路</a:t>
            </a:r>
            <a:r>
              <a:rPr lang="en-US" altLang="zh-CN" sz="2800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明壮志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1.so.qhimgs1.com/bdr/270__/t01d5b81f29b6723ae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571864"/>
            <a:ext cx="2000264" cy="1571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圆角矩形 12"/>
          <p:cNvSpPr/>
          <p:nvPr/>
        </p:nvSpPr>
        <p:spPr>
          <a:xfrm>
            <a:off x="857224" y="642924"/>
            <a:ext cx="7675786" cy="15875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面前有两条路：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一条通往主力转移的方向，走这条路可以很快追上连队，可是敌人紧跟在身后；另一条是通向狼牙山的顶峰棋盘陀，那儿三面都是悬崖绝壁。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走哪一条路呢？</a:t>
            </a:r>
          </a:p>
        </p:txBody>
      </p:sp>
      <p:sp>
        <p:nvSpPr>
          <p:cNvPr id="16" name="云形 15"/>
          <p:cNvSpPr/>
          <p:nvPr/>
        </p:nvSpPr>
        <p:spPr>
          <a:xfrm>
            <a:off x="457200" y="2643505"/>
            <a:ext cx="1349375" cy="57150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生路</a:t>
            </a:r>
          </a:p>
        </p:txBody>
      </p:sp>
      <p:sp>
        <p:nvSpPr>
          <p:cNvPr id="2" name="右箭头 1"/>
          <p:cNvSpPr/>
          <p:nvPr/>
        </p:nvSpPr>
        <p:spPr>
          <a:xfrm>
            <a:off x="2038610" y="2786064"/>
            <a:ext cx="504056" cy="214314"/>
          </a:xfrm>
          <a:prstGeom prst="rightArrow">
            <a:avLst/>
          </a:prstGeom>
          <a:solidFill>
            <a:srgbClr val="FF000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云形 9"/>
          <p:cNvSpPr/>
          <p:nvPr/>
        </p:nvSpPr>
        <p:spPr>
          <a:xfrm>
            <a:off x="2571736" y="2500312"/>
            <a:ext cx="3099764" cy="79208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暴露主力部队</a:t>
            </a:r>
          </a:p>
        </p:txBody>
      </p:sp>
      <p:sp>
        <p:nvSpPr>
          <p:cNvPr id="11" name="云形 10"/>
          <p:cNvSpPr/>
          <p:nvPr/>
        </p:nvSpPr>
        <p:spPr>
          <a:xfrm>
            <a:off x="642910" y="3429006"/>
            <a:ext cx="1232520" cy="628485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绝路</a:t>
            </a:r>
          </a:p>
        </p:txBody>
      </p:sp>
      <p:sp>
        <p:nvSpPr>
          <p:cNvPr id="12" name="右箭头 11"/>
          <p:cNvSpPr/>
          <p:nvPr/>
        </p:nvSpPr>
        <p:spPr>
          <a:xfrm>
            <a:off x="2071670" y="3643321"/>
            <a:ext cx="504056" cy="214314"/>
          </a:xfrm>
          <a:prstGeom prst="rightArrow">
            <a:avLst/>
          </a:prstGeom>
          <a:solidFill>
            <a:srgbClr val="FF000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云形 14"/>
          <p:cNvSpPr/>
          <p:nvPr/>
        </p:nvSpPr>
        <p:spPr>
          <a:xfrm>
            <a:off x="2643174" y="3357568"/>
            <a:ext cx="2511896" cy="64921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牺牲自己</a:t>
            </a:r>
          </a:p>
        </p:txBody>
      </p:sp>
      <p:sp>
        <p:nvSpPr>
          <p:cNvPr id="3" name="云形标注 2"/>
          <p:cNvSpPr/>
          <p:nvPr/>
        </p:nvSpPr>
        <p:spPr>
          <a:xfrm>
            <a:off x="7000892" y="2500313"/>
            <a:ext cx="1728192" cy="714380"/>
          </a:xfrm>
          <a:prstGeom prst="cloudCallout">
            <a:avLst>
              <a:gd name="adj1" fmla="val -45661"/>
              <a:gd name="adj2" fmla="val 69402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怎么选？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bldLvl="0" animBg="1"/>
      <p:bldP spid="2" grpId="0" animBg="1"/>
      <p:bldP spid="10" grpId="0" animBg="1"/>
      <p:bldP spid="11" grpId="0" animBg="1"/>
      <p:bldP spid="12" grpId="0" animBg="1"/>
      <p:bldP spid="15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20750" y="1000125"/>
            <a:ext cx="7192010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1941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年，日军对河北易县的狼牙山地区抗日根据地进行了连续的“扫荡”，制造了田岗、东娄山等多起惨绝人寰的惨案，妄图以凶残的“三光”政策，“蚕食”我抗日根据地。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9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月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23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日，日寇集中兵力，分三路向易县大举进犯。妄图包围杨城武司令员指挥的晋察冀军分区一分区。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571486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A38302"/>
                </a:solidFill>
              </a:rPr>
              <a:t>背景资料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00100" y="642924"/>
            <a:ext cx="7382624" cy="21551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为了保护人民群众和连队主力，班长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斩钉截铁</a:t>
            </a:r>
            <a:r>
              <a:rPr lang="zh-CN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地说了一声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走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带头</a:t>
            </a:r>
            <a:r>
              <a:rPr lang="zh-CN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向棋盘陀走去。战士们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热血沸腾</a:t>
            </a:r>
            <a:r>
              <a:rPr lang="zh-CN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紧跟</a:t>
            </a:r>
            <a:r>
              <a:rPr lang="zh-CN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在班长后面。他们知道班长要把敌人引上绝路。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043608" y="1275606"/>
            <a:ext cx="1512168" cy="504056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云形 15"/>
          <p:cNvSpPr/>
          <p:nvPr/>
        </p:nvSpPr>
        <p:spPr>
          <a:xfrm>
            <a:off x="1475656" y="3003798"/>
            <a:ext cx="2160240" cy="100811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坚决果断，毫不犹豫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Freeform 24"/>
          <p:cNvSpPr/>
          <p:nvPr/>
        </p:nvSpPr>
        <p:spPr bwMode="gray">
          <a:xfrm rot="12645394" flipH="1">
            <a:off x="1369813" y="1761414"/>
            <a:ext cx="554906" cy="143549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22" name="直接连接符 21"/>
          <p:cNvCxnSpPr/>
          <p:nvPr/>
        </p:nvCxnSpPr>
        <p:spPr>
          <a:xfrm>
            <a:off x="3350144" y="2164325"/>
            <a:ext cx="13658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868144" y="1749773"/>
            <a:ext cx="571504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5073776" y="2164325"/>
            <a:ext cx="682936" cy="137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云形 14"/>
          <p:cNvSpPr/>
          <p:nvPr/>
        </p:nvSpPr>
        <p:spPr>
          <a:xfrm>
            <a:off x="5070356" y="3075806"/>
            <a:ext cx="2738584" cy="100811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战士们崇高的牺牲精神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714876" y="1714494"/>
            <a:ext cx="35719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24"/>
          <p:cNvSpPr/>
          <p:nvPr/>
        </p:nvSpPr>
        <p:spPr bwMode="gray">
          <a:xfrm rot="7428144">
            <a:off x="5890092" y="2121324"/>
            <a:ext cx="524384" cy="97229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041774" y="4012230"/>
            <a:ext cx="27146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（课后第</a:t>
            </a:r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题）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5" grpId="0" animBg="1"/>
      <p:bldP spid="18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71486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A3830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反义词辨析</a:t>
            </a:r>
          </a:p>
        </p:txBody>
      </p:sp>
      <p:sp>
        <p:nvSpPr>
          <p:cNvPr id="9" name="下箭头 8"/>
          <p:cNvSpPr/>
          <p:nvPr/>
        </p:nvSpPr>
        <p:spPr>
          <a:xfrm>
            <a:off x="3214678" y="1857370"/>
            <a:ext cx="214314" cy="357190"/>
          </a:xfrm>
          <a:prstGeom prst="downArrow">
            <a:avLst/>
          </a:prstGeom>
          <a:solidFill>
            <a:srgbClr val="FF000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643174" y="1285866"/>
            <a:ext cx="1500198" cy="5000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斩钉截铁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000760" y="1285866"/>
            <a:ext cx="1500198" cy="5000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犹豫不决</a:t>
            </a:r>
          </a:p>
        </p:txBody>
      </p:sp>
      <p:sp>
        <p:nvSpPr>
          <p:cNvPr id="12" name="下箭头 11"/>
          <p:cNvSpPr/>
          <p:nvPr/>
        </p:nvSpPr>
        <p:spPr>
          <a:xfrm>
            <a:off x="6643702" y="1857370"/>
            <a:ext cx="214314" cy="357190"/>
          </a:xfrm>
          <a:prstGeom prst="downArrow">
            <a:avLst/>
          </a:prstGeom>
          <a:solidFill>
            <a:srgbClr val="FF000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2071670" y="2214560"/>
            <a:ext cx="2571768" cy="107157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坚决果断，毫不犹豫。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云形 14"/>
          <p:cNvSpPr/>
          <p:nvPr/>
        </p:nvSpPr>
        <p:spPr>
          <a:xfrm>
            <a:off x="5500694" y="2214560"/>
            <a:ext cx="2571768" cy="107157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迟疑。拿不定主意。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1462390" y="3827471"/>
            <a:ext cx="4357718" cy="5000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战士们崇高的牺牲精神</a:t>
            </a:r>
          </a:p>
        </p:txBody>
      </p:sp>
      <p:sp>
        <p:nvSpPr>
          <p:cNvPr id="17" name="下箭头 16"/>
          <p:cNvSpPr/>
          <p:nvPr/>
        </p:nvSpPr>
        <p:spPr>
          <a:xfrm>
            <a:off x="3214678" y="3357568"/>
            <a:ext cx="214314" cy="357190"/>
          </a:xfrm>
          <a:prstGeom prst="downArrow">
            <a:avLst/>
          </a:prstGeom>
          <a:solidFill>
            <a:srgbClr val="FF000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左右箭头 17"/>
          <p:cNvSpPr/>
          <p:nvPr/>
        </p:nvSpPr>
        <p:spPr>
          <a:xfrm>
            <a:off x="4786314" y="1428742"/>
            <a:ext cx="571504" cy="214314"/>
          </a:xfrm>
          <a:prstGeom prst="leftRightArrow">
            <a:avLst/>
          </a:prstGeom>
          <a:solidFill>
            <a:srgbClr val="FF000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bldLvl="0" animBg="1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4071934" y="714362"/>
            <a:ext cx="4714908" cy="35004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3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狼牙山东西、东南各长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15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公里，面积为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225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平方千米。环山共有五陀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36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峰，主峰莲花瓣海拔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1105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米，西北两面均为悬崖峭壁，山势险峻。东西两面稍缓，各有一条羊肠小路通向主峰，“阎王鼻子”“小鬼脸”等险要之处非贴壁不可逾越。</a:t>
            </a:r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0482" name="Picture 2" descr="http://s2.sinaimg.cn/middle/8b8a15aex7a4f8628aa21&amp;690"/>
          <p:cNvPicPr>
            <a:picLocks noChangeAspect="1" noChangeArrowheads="1"/>
          </p:cNvPicPr>
          <p:nvPr/>
        </p:nvPicPr>
        <p:blipFill>
          <a:blip r:embed="rId2"/>
          <a:srcRect l="3451" t="3024" r="3374" b="3225"/>
          <a:stretch>
            <a:fillRect/>
          </a:stretch>
        </p:blipFill>
        <p:spPr bwMode="auto">
          <a:xfrm>
            <a:off x="357158" y="785800"/>
            <a:ext cx="3643338" cy="2846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圆角矩形标注 3"/>
          <p:cNvSpPr/>
          <p:nvPr/>
        </p:nvSpPr>
        <p:spPr>
          <a:xfrm>
            <a:off x="1142976" y="3643320"/>
            <a:ext cx="2664296" cy="688623"/>
          </a:xfrm>
          <a:prstGeom prst="wedgeRoundRectCallout">
            <a:avLst>
              <a:gd name="adj1" fmla="val -42834"/>
              <a:gd name="adj2" fmla="val -10178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为什么称这条路为绝路？</a:t>
            </a:r>
            <a:endParaRPr lang="zh-CN" altLang="en-US" sz="24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p4.so.qhmsg.com/bdr/_240_/t01bcc34e2cdc4a5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000378"/>
            <a:ext cx="2492896" cy="1493913"/>
          </a:xfrm>
          <a:prstGeom prst="ellipse">
            <a:avLst/>
          </a:prstGeom>
          <a:ln w="15875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云形标注 6"/>
          <p:cNvSpPr/>
          <p:nvPr/>
        </p:nvSpPr>
        <p:spPr>
          <a:xfrm>
            <a:off x="642910" y="1928808"/>
            <a:ext cx="3143272" cy="1428760"/>
          </a:xfrm>
          <a:prstGeom prst="cloudCallout">
            <a:avLst>
              <a:gd name="adj1" fmla="val 42917"/>
              <a:gd name="adj2" fmla="val 41574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为了不让敌人发现群众和连队主力。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5500694" y="1643056"/>
            <a:ext cx="3286148" cy="1928826"/>
          </a:xfrm>
          <a:prstGeom prst="wedgeRoundRectCallout">
            <a:avLst>
              <a:gd name="adj1" fmla="val -60988"/>
              <a:gd name="adj2" fmla="val 3649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不是，为了群众和部队的安全，他们义无反顾地选择了死亡，表现了不畏牺牲的英雄气概。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7224" y="699542"/>
            <a:ext cx="7286676" cy="1045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为什么要选择这条路？这仅仅是把敌人引上绝路吗？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云形标注 7"/>
          <p:cNvSpPr/>
          <p:nvPr/>
        </p:nvSpPr>
        <p:spPr>
          <a:xfrm>
            <a:off x="4857752" y="915566"/>
            <a:ext cx="4034728" cy="1727622"/>
          </a:xfrm>
          <a:prstGeom prst="cloudCallout">
            <a:avLst>
              <a:gd name="adj1" fmla="val -30348"/>
              <a:gd name="adj2" fmla="val 66914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6" descr="https://i03piccdn.sogoucdn.com/a694448029c933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47614"/>
            <a:ext cx="3571900" cy="20162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42976" y="1571618"/>
            <a:ext cx="300039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4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战士们知道班长要把敌人引上绝路，为什么他们还紧跟着？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4942" y="1142990"/>
            <a:ext cx="324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他们为了保证群众和部队主力安全转移，宁可牺牲自己也要把敌人一网打尽。</a:t>
            </a:r>
          </a:p>
        </p:txBody>
      </p:sp>
      <p:pic>
        <p:nvPicPr>
          <p:cNvPr id="7" name="Picture 2" descr="http://img.mp.sohu.com/q_mini,c_zoom,w_640/upload/20170728/4a009d804bbe47d1a0a324daa89e6a37_th.jpg"/>
          <p:cNvPicPr>
            <a:picLocks noChangeAspect="1" noChangeArrowheads="1"/>
          </p:cNvPicPr>
          <p:nvPr/>
        </p:nvPicPr>
        <p:blipFill>
          <a:blip r:embed="rId3" cstate="print"/>
          <a:srcRect l="7560" r="47081" b="34481"/>
          <a:stretch>
            <a:fillRect/>
          </a:stretch>
        </p:blipFill>
        <p:spPr bwMode="auto">
          <a:xfrm>
            <a:off x="4429124" y="3071816"/>
            <a:ext cx="1430470" cy="12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i01piccdn.sogoucdn.com/3de8065040c4bdf0"/>
          <p:cNvPicPr>
            <a:picLocks noChangeAspect="1" noChangeArrowheads="1"/>
          </p:cNvPicPr>
          <p:nvPr/>
        </p:nvPicPr>
        <p:blipFill>
          <a:blip r:embed="rId2" cstate="print"/>
          <a:srcRect l="7692" t="5767" r="7692" b="13490"/>
          <a:stretch>
            <a:fillRect/>
          </a:stretch>
        </p:blipFill>
        <p:spPr bwMode="auto">
          <a:xfrm flipH="1">
            <a:off x="3643306" y="3286130"/>
            <a:ext cx="2224838" cy="1152128"/>
          </a:xfrm>
          <a:prstGeom prst="rect">
            <a:avLst/>
          </a:prstGeom>
          <a:noFill/>
        </p:spPr>
      </p:pic>
      <p:sp>
        <p:nvSpPr>
          <p:cNvPr id="10" name="圆角矩形标注 9"/>
          <p:cNvSpPr/>
          <p:nvPr/>
        </p:nvSpPr>
        <p:spPr>
          <a:xfrm>
            <a:off x="6500826" y="2285998"/>
            <a:ext cx="2428892" cy="1285884"/>
          </a:xfrm>
          <a:prstGeom prst="wedgeRoundRectCallout">
            <a:avLst>
              <a:gd name="adj1" fmla="val -73770"/>
              <a:gd name="adj2" fmla="val 4497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字里行间书写着五壮士的英雄豪迈，气壮山河，用“壮士”更贴切。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云形标注 8"/>
          <p:cNvSpPr/>
          <p:nvPr/>
        </p:nvSpPr>
        <p:spPr>
          <a:xfrm>
            <a:off x="2714612" y="1714494"/>
            <a:ext cx="3643338" cy="1508748"/>
          </a:xfrm>
          <a:prstGeom prst="cloudCallout">
            <a:avLst>
              <a:gd name="adj1" fmla="val 1361"/>
              <a:gd name="adj2" fmla="val 67472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500034" y="2643188"/>
            <a:ext cx="2143140" cy="1214446"/>
          </a:xfrm>
          <a:prstGeom prst="wedgeRoundRectCallout">
            <a:avLst>
              <a:gd name="adj1" fmla="val 77489"/>
              <a:gd name="adj2" fmla="val 3978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“壮”是勇敢的意思，可以献出自己的生命，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5786" y="571486"/>
            <a:ext cx="7344816" cy="109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这时，你认为称他们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“五壮士”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合适，还是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“五战士”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合适？为什么？ </a:t>
            </a:r>
            <a:endParaRPr lang="zh-CN" altLang="en-US" sz="2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1802" y="1928808"/>
            <a:ext cx="3000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五位战士为了掩护群众和部队主力转移，英勇杀敌，勇于献身，就是壮士。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00034" y="642924"/>
            <a:ext cx="3286148" cy="642942"/>
            <a:chOff x="1468" y="1220"/>
            <a:chExt cx="2001" cy="1076"/>
          </a:xfrm>
        </p:grpSpPr>
        <p:sp>
          <p:nvSpPr>
            <p:cNvPr id="6" name="圆角矩形 5"/>
            <p:cNvSpPr/>
            <p:nvPr/>
          </p:nvSpPr>
          <p:spPr>
            <a:xfrm>
              <a:off x="1468" y="1244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562" y="1220"/>
              <a:ext cx="100" cy="10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85786" y="1714494"/>
            <a:ext cx="7680181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五壮士把敌人引上顶峰后，是怎么做的？小组合作朗读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5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自然段，找出描写五壮士英勇杀敌的词语。</a:t>
            </a:r>
          </a:p>
        </p:txBody>
      </p:sp>
      <p:sp>
        <p:nvSpPr>
          <p:cNvPr id="3" name="矩形 2"/>
          <p:cNvSpPr/>
          <p:nvPr/>
        </p:nvSpPr>
        <p:spPr>
          <a:xfrm>
            <a:off x="632432" y="693724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顶峰歼敌</a:t>
            </a:r>
            <a:r>
              <a:rPr lang="en-US" altLang="zh-CN" sz="2800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看壮举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27"/>
          <p:cNvSpPr/>
          <p:nvPr/>
        </p:nvSpPr>
        <p:spPr>
          <a:xfrm>
            <a:off x="5073334" y="3428689"/>
            <a:ext cx="3071834" cy="7858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石头砸得很密集，非常迅猛，非常有力。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071538" y="785230"/>
            <a:ext cx="7032844" cy="17287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43000" y="857250"/>
            <a:ext cx="6848475" cy="1694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他刚要拧开盖子，马宝玉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抢前一步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夺过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手榴弹插在腰间，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猛地举起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一块磨盘大的石头，大声喊：“同志们！用石头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砸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！”顿时，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石头像雹子一样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带着五位壮士的决心，带着中国人民的仇恨，向敌人头上砸去。</a:t>
            </a:r>
          </a:p>
        </p:txBody>
      </p:sp>
      <p:sp>
        <p:nvSpPr>
          <p:cNvPr id="10" name="椭圆 9"/>
          <p:cNvSpPr/>
          <p:nvPr/>
        </p:nvSpPr>
        <p:spPr>
          <a:xfrm>
            <a:off x="5214942" y="857238"/>
            <a:ext cx="1285884" cy="35719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786578" y="857238"/>
            <a:ext cx="714380" cy="35719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357554" y="1142990"/>
            <a:ext cx="1357322" cy="42862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522150" y="1530978"/>
            <a:ext cx="500066" cy="28575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318896" y="1816730"/>
            <a:ext cx="142876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Freeform 24"/>
          <p:cNvSpPr/>
          <p:nvPr/>
        </p:nvSpPr>
        <p:spPr bwMode="gray">
          <a:xfrm rot="15410282" flipH="1">
            <a:off x="6214987" y="1820536"/>
            <a:ext cx="556793" cy="86727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爆炸形 1 25"/>
          <p:cNvSpPr/>
          <p:nvPr/>
        </p:nvSpPr>
        <p:spPr>
          <a:xfrm>
            <a:off x="5214942" y="2571750"/>
            <a:ext cx="1857388" cy="857256"/>
          </a:xfrm>
          <a:prstGeom prst="irregularSeal1">
            <a:avLst/>
          </a:prstGeom>
          <a:solidFill>
            <a:srgbClr val="FF0000">
              <a:alpha val="64000"/>
            </a:srgbClr>
          </a:solidFill>
          <a:ln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比喻</a:t>
            </a:r>
          </a:p>
        </p:txBody>
      </p:sp>
      <p:sp>
        <p:nvSpPr>
          <p:cNvPr id="14" name="Freeform 24"/>
          <p:cNvSpPr/>
          <p:nvPr/>
        </p:nvSpPr>
        <p:spPr bwMode="gray">
          <a:xfrm rot="15040460" flipH="1">
            <a:off x="3038002" y="1652092"/>
            <a:ext cx="683213" cy="164901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云形 14"/>
          <p:cNvSpPr/>
          <p:nvPr/>
        </p:nvSpPr>
        <p:spPr>
          <a:xfrm>
            <a:off x="1214414" y="3214692"/>
            <a:ext cx="2286016" cy="100013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71604" y="3286130"/>
            <a:ext cx="1571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与敌人血战到底！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259840" y="2139315"/>
            <a:ext cx="86423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50944" y="4002070"/>
            <a:ext cx="27146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（课后第</a:t>
            </a:r>
            <a:r>
              <a:rPr lang="en-US" altLang="zh-CN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800" b="1" dirty="0">
                <a:solidFill>
                  <a:schemeClr val="accent3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题）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9" grpId="0" animBg="1"/>
      <p:bldP spid="16" grpId="0"/>
      <p:bldP spid="10" grpId="0" animBg="1"/>
      <p:bldP spid="11" grpId="0" animBg="1"/>
      <p:bldP spid="12" grpId="0" animBg="1"/>
      <p:bldP spid="13" grpId="0" bldLvl="0" animBg="1"/>
      <p:bldP spid="22" grpId="0" animBg="1"/>
      <p:bldP spid="26" grpId="0" animBg="1"/>
      <p:bldP spid="14" grpId="0" animBg="1"/>
      <p:bldP spid="15" grpId="0" animBg="1"/>
      <p:bldP spid="17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1.jpg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785786" y="1000114"/>
            <a:ext cx="3500462" cy="3143272"/>
          </a:xfrm>
          <a:prstGeom prst="rect">
            <a:avLst/>
          </a:prstGeom>
        </p:spPr>
      </p:pic>
      <p:pic>
        <p:nvPicPr>
          <p:cNvPr id="5" name="Picture 2" descr="http://pic27.photophoto.cn/20130512/0005018364033790_b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849" r="22409" b="11765"/>
          <a:stretch>
            <a:fillRect/>
          </a:stretch>
        </p:blipFill>
        <p:spPr bwMode="auto">
          <a:xfrm flipH="1">
            <a:off x="4429124" y="3214692"/>
            <a:ext cx="1225846" cy="1225276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2143108" y="1857370"/>
            <a:ext cx="1714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为什么用石头砸？</a:t>
            </a:r>
          </a:p>
        </p:txBody>
      </p:sp>
      <p:sp>
        <p:nvSpPr>
          <p:cNvPr id="3" name="矩形 2"/>
          <p:cNvSpPr/>
          <p:nvPr/>
        </p:nvSpPr>
        <p:spPr>
          <a:xfrm>
            <a:off x="1714480" y="2500312"/>
            <a:ext cx="5929354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</a:p>
        </p:txBody>
      </p:sp>
      <p:sp>
        <p:nvSpPr>
          <p:cNvPr id="6" name="云形标注 5"/>
          <p:cNvSpPr/>
          <p:nvPr/>
        </p:nvSpPr>
        <p:spPr>
          <a:xfrm>
            <a:off x="4572000" y="1214428"/>
            <a:ext cx="4071966" cy="1857388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五壮士已经激战数小时，弹药都打完了，他们要与敌人血战到底。</a:t>
            </a:r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/>
          <p:nvPr/>
        </p:nvGrpSpPr>
        <p:grpSpPr>
          <a:xfrm>
            <a:off x="1428728" y="1500182"/>
            <a:ext cx="6643735" cy="2214579"/>
            <a:chOff x="682268" y="1203602"/>
            <a:chExt cx="7575970" cy="2789523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59581" y="594468"/>
              <a:ext cx="2789523" cy="400779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32682" y="545468"/>
              <a:ext cx="2067347" cy="3568176"/>
            </a:xfrm>
            <a:prstGeom prst="rect">
              <a:avLst/>
            </a:prstGeom>
          </p:spPr>
        </p:pic>
        <p:sp>
          <p:nvSpPr>
            <p:cNvPr id="48" name="椭圆 47"/>
            <p:cNvSpPr/>
            <p:nvPr/>
          </p:nvSpPr>
          <p:spPr>
            <a:xfrm>
              <a:off x="3796439" y="1759552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4491260" y="1759552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空心弧 49"/>
            <p:cNvSpPr/>
            <p:nvPr/>
          </p:nvSpPr>
          <p:spPr>
            <a:xfrm>
              <a:off x="3860375" y="1649338"/>
              <a:ext cx="780143" cy="437700"/>
            </a:xfrm>
            <a:prstGeom prst="blockArc">
              <a:avLst>
                <a:gd name="adj1" fmla="val 10568588"/>
                <a:gd name="adj2" fmla="val 0"/>
                <a:gd name="adj3" fmla="val 20563"/>
              </a:avLst>
            </a:prstGeom>
            <a:solidFill>
              <a:srgbClr val="CDBA85"/>
            </a:solidFill>
            <a:ln>
              <a:solidFill>
                <a:srgbClr val="CDBA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782845" y="2272201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4477666" y="2272201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空心弧 52"/>
            <p:cNvSpPr/>
            <p:nvPr/>
          </p:nvSpPr>
          <p:spPr>
            <a:xfrm>
              <a:off x="3846781" y="2161987"/>
              <a:ext cx="780143" cy="437700"/>
            </a:xfrm>
            <a:prstGeom prst="blockArc">
              <a:avLst>
                <a:gd name="adj1" fmla="val 10568588"/>
                <a:gd name="adj2" fmla="val 0"/>
                <a:gd name="adj3" fmla="val 20563"/>
              </a:avLst>
            </a:prstGeom>
            <a:solidFill>
              <a:srgbClr val="CDBA85"/>
            </a:solidFill>
            <a:ln>
              <a:solidFill>
                <a:srgbClr val="CDBA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782844" y="2797233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4477665" y="2797233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空心弧 58"/>
            <p:cNvSpPr/>
            <p:nvPr/>
          </p:nvSpPr>
          <p:spPr>
            <a:xfrm>
              <a:off x="3846780" y="2687019"/>
              <a:ext cx="780143" cy="437700"/>
            </a:xfrm>
            <a:prstGeom prst="blockArc">
              <a:avLst>
                <a:gd name="adj1" fmla="val 10568588"/>
                <a:gd name="adj2" fmla="val 0"/>
                <a:gd name="adj3" fmla="val 20563"/>
              </a:avLst>
            </a:prstGeom>
            <a:solidFill>
              <a:srgbClr val="CDBA85"/>
            </a:solidFill>
            <a:ln>
              <a:solidFill>
                <a:srgbClr val="CDBA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857224" y="1000114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小讨论：和原句对比读，哪句话给你印象更为深刻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</a:p>
        </p:txBody>
      </p:sp>
      <p:sp>
        <p:nvSpPr>
          <p:cNvPr id="6" name="矩形 5"/>
          <p:cNvSpPr/>
          <p:nvPr/>
        </p:nvSpPr>
        <p:spPr>
          <a:xfrm>
            <a:off x="1591945" y="1785620"/>
            <a:ext cx="250444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拾起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一块石头，大声喊：“同志们！用石头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扔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！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14942" y="1857371"/>
            <a:ext cx="2428892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猛地举起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一块</a:t>
            </a:r>
            <a:r>
              <a:rPr lang="zh-CN" altLang="en-US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磨盘大的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石头，大声喊：“同志们！用石头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砸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！</a:t>
            </a:r>
            <a:endParaRPr lang="en-US" altLang="zh-CN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Freeform 24"/>
          <p:cNvSpPr/>
          <p:nvPr/>
        </p:nvSpPr>
        <p:spPr bwMode="gray">
          <a:xfrm rot="12248031">
            <a:off x="4456101" y="2940142"/>
            <a:ext cx="647608" cy="113842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" y="309880"/>
            <a:ext cx="1511935" cy="613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214282" y="5000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比较句子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1142976" y="3214692"/>
            <a:ext cx="2928958" cy="12144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体现出五壮士对敌人的仇恨，与敌人血战到底的决心。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31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600" y="1131590"/>
            <a:ext cx="7344816" cy="31700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狼牙山在河北省易县西南，北临易水。海拔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1105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米，上有大联陀、小鬼脸、阎王鼻子、天梯、棋盘陀五个山峰。形势险要，状如狼牙，故名。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1941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年抗日战争时，八路军五壮士同日军在此英勇战斗。主峰棋盘陀上建有狼牙山五勇士纪念塔。</a:t>
            </a:r>
          </a:p>
        </p:txBody>
      </p:sp>
      <p:sp>
        <p:nvSpPr>
          <p:cNvPr id="9" name="矩形 8"/>
          <p:cNvSpPr/>
          <p:nvPr/>
        </p:nvSpPr>
        <p:spPr>
          <a:xfrm>
            <a:off x="611560" y="555526"/>
            <a:ext cx="1261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狼牙山</a:t>
            </a:r>
            <a:endParaRPr lang="zh-CN" altLang="en-US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" y="2790825"/>
            <a:ext cx="8280400" cy="156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7" y="2116701"/>
            <a:ext cx="850943" cy="69710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71538" y="2791136"/>
            <a:ext cx="7286676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两个“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带着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”，后一个语气更强，“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砸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”前稍做停顿，“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砸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”读重音。</a:t>
            </a:r>
            <a:r>
              <a:rPr lang="zh-CN" altLang="en-US" sz="2800" dirty="0">
                <a:solidFill>
                  <a:srgbClr val="0000FF"/>
                </a:solidFill>
              </a:rPr>
              <a:t>　　</a:t>
            </a:r>
            <a:endParaRPr lang="zh-CN" altLang="en-US" sz="28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文本框 10"/>
          <p:cNvSpPr txBox="1"/>
          <p:nvPr/>
        </p:nvSpPr>
        <p:spPr>
          <a:xfrm>
            <a:off x="1410038" y="2298065"/>
            <a:ext cx="3578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</a:p>
        </p:txBody>
      </p:sp>
      <p:sp>
        <p:nvSpPr>
          <p:cNvPr id="2" name="矩形 1"/>
          <p:cNvSpPr/>
          <p:nvPr/>
        </p:nvSpPr>
        <p:spPr>
          <a:xfrm>
            <a:off x="759460" y="696595"/>
            <a:ext cx="759841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石头像雹子一样带着五位壮士的决心，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带着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中国人民的仇恨，向敌人头上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砸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去。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28728" y="1643056"/>
            <a:ext cx="6786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＊石头像雹子一样带着五位壮士的决心，</a:t>
            </a:r>
            <a:endParaRPr lang="en-US" altLang="zh-CN" sz="2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带着中国人民的仇恨，向敌人头上砸去。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728" y="3000378"/>
            <a:ext cx="6500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＊刘翔像离弦的箭一样带着自己的决心， 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带着全国人民的期望，向终点奔去。</a:t>
            </a:r>
          </a:p>
        </p:txBody>
      </p:sp>
      <p:sp>
        <p:nvSpPr>
          <p:cNvPr id="7" name="矩形 6"/>
          <p:cNvSpPr/>
          <p:nvPr/>
        </p:nvSpPr>
        <p:spPr>
          <a:xfrm>
            <a:off x="869950" y="477520"/>
            <a:ext cx="50253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仿照下面句子写一句话。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3" y="527891"/>
            <a:ext cx="559476" cy="545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28596" y="571486"/>
            <a:ext cx="3286148" cy="642942"/>
            <a:chOff x="1468" y="1220"/>
            <a:chExt cx="2001" cy="1076"/>
          </a:xfrm>
        </p:grpSpPr>
        <p:sp>
          <p:nvSpPr>
            <p:cNvPr id="6" name="圆角矩形 5"/>
            <p:cNvSpPr/>
            <p:nvPr/>
          </p:nvSpPr>
          <p:spPr>
            <a:xfrm>
              <a:off x="1468" y="1244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562" y="1220"/>
              <a:ext cx="100" cy="10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998220" y="1499870"/>
            <a:ext cx="700278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五壮士胜利完成任务后，是怎样高喊着口号英勇跳崖的？这表现了什么？找出五壮士跳崖的语句。</a:t>
            </a:r>
          </a:p>
        </p:txBody>
      </p:sp>
      <p:sp>
        <p:nvSpPr>
          <p:cNvPr id="3" name="矩形 2"/>
          <p:cNvSpPr/>
          <p:nvPr/>
        </p:nvSpPr>
        <p:spPr>
          <a:xfrm>
            <a:off x="560760" y="633081"/>
            <a:ext cx="3070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英勇跳崖</a:t>
            </a:r>
            <a:r>
              <a:rPr lang="en-US" altLang="zh-CN" sz="2800" dirty="0">
                <a:solidFill>
                  <a:schemeClr val="accent3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感壮言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928662" y="642924"/>
            <a:ext cx="7461472" cy="17145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8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“打倒日本帝国主义！”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288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“中国共产党万岁！”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288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这是英雄的中国人民坚强不屈的声音！这声音惊天动地，气壮山河！</a:t>
            </a:r>
          </a:p>
        </p:txBody>
      </p:sp>
      <p:pic>
        <p:nvPicPr>
          <p:cNvPr id="14" name="图片 13" descr="图片1.jpg"/>
          <p:cNvPicPr>
            <a:picLocks noChangeAspect="1"/>
          </p:cNvPicPr>
          <p:nvPr/>
        </p:nvPicPr>
        <p:blipFill>
          <a:blip r:embed="rId2"/>
          <a:srcRect t="10733" b="6806"/>
          <a:stretch>
            <a:fillRect/>
          </a:stretch>
        </p:blipFill>
        <p:spPr>
          <a:xfrm>
            <a:off x="3286116" y="3071816"/>
            <a:ext cx="2071702" cy="1357322"/>
          </a:xfrm>
          <a:prstGeom prst="rect">
            <a:avLst/>
          </a:prstGeom>
        </p:spPr>
      </p:pic>
      <p:sp>
        <p:nvSpPr>
          <p:cNvPr id="15" name="圆角矩形标注 14"/>
          <p:cNvSpPr/>
          <p:nvPr/>
        </p:nvSpPr>
        <p:spPr>
          <a:xfrm>
            <a:off x="571472" y="2500312"/>
            <a:ext cx="2500330" cy="1214446"/>
          </a:xfrm>
          <a:prstGeom prst="wedgeRoundRectCallout">
            <a:avLst>
              <a:gd name="adj1" fmla="val 56403"/>
              <a:gd name="adj2" fmla="val 3590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对敌人的无比仇恨和将抗战进行到底的决心。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1928794" y="1480177"/>
            <a:ext cx="2571768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928794" y="1122987"/>
            <a:ext cx="2643206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圆角矩形标注 12"/>
          <p:cNvSpPr/>
          <p:nvPr/>
        </p:nvSpPr>
        <p:spPr>
          <a:xfrm>
            <a:off x="5929322" y="2643188"/>
            <a:ext cx="2571768" cy="1500198"/>
          </a:xfrm>
          <a:prstGeom prst="wedgeRoundRectCallout">
            <a:avLst>
              <a:gd name="adj1" fmla="val -72798"/>
              <a:gd name="adj2" fmla="val -184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对祖国、人民的无比热爱和不怕牺牲、视死如归的英雄气概。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14480" y="714362"/>
            <a:ext cx="6643734" cy="148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“五壮士为什么跳崖？”带着对“五壮士”的崇敬和赞美找出有关的句子读一读，体会英雄们当时的心情？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0785" y="2562225"/>
            <a:ext cx="7157720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任务胜利地完成了，此时此刻他们感到无比的轻松。他们不想做日本鬼子的俘虏，毅然选择跳崖。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" y="577215"/>
            <a:ext cx="1358265" cy="175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62935" y="163195"/>
            <a:ext cx="3383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五壮士跳崖片段欣赏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897495" y="1296670"/>
            <a:ext cx="48768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点</a:t>
            </a:r>
          </a:p>
          <a:p>
            <a:r>
              <a:rPr lang="zh-CN" altLang="en-US" sz="2400" b="1">
                <a:solidFill>
                  <a:srgbClr val="FF0000"/>
                </a:solidFill>
              </a:rPr>
              <a:t>击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播</a:t>
            </a:r>
          </a:p>
          <a:p>
            <a:r>
              <a:rPr lang="zh-CN" altLang="en-US" sz="2400" b="1">
                <a:solidFill>
                  <a:srgbClr val="FF0000"/>
                </a:solidFill>
              </a:rPr>
              <a:t>放</a:t>
            </a:r>
          </a:p>
        </p:txBody>
      </p:sp>
      <p:pic>
        <p:nvPicPr>
          <p:cNvPr id="5" name="狼牙山五壮士跳崖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450" y="685165"/>
            <a:ext cx="5302885" cy="3888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狼牙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4546" y="2714626"/>
            <a:ext cx="535785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壮士一去兮不复还</a:t>
            </a:r>
          </a:p>
        </p:txBody>
      </p:sp>
      <p:sp>
        <p:nvSpPr>
          <p:cNvPr id="4" name="矩形 3"/>
          <p:cNvSpPr/>
          <p:nvPr/>
        </p:nvSpPr>
        <p:spPr>
          <a:xfrm>
            <a:off x="2500298" y="1285866"/>
            <a:ext cx="46762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+mj-ea"/>
              </a:rPr>
              <a:t>风萧萧兮易水寒 </a:t>
            </a:r>
            <a:endParaRPr lang="zh-CN" altLang="en-US" sz="4800" dirty="0"/>
          </a:p>
        </p:txBody>
      </p:sp>
      <p:pic>
        <p:nvPicPr>
          <p:cNvPr id="2" name="悲壮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2375" y="38754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35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214428"/>
            <a:ext cx="7780337" cy="292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文本框 6"/>
          <p:cNvSpPr txBox="1"/>
          <p:nvPr/>
        </p:nvSpPr>
        <p:spPr>
          <a:xfrm>
            <a:off x="1214414" y="1428742"/>
            <a:ext cx="669674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视死如归  不畏牺牲 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气壮山河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顶天立地 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昂首挺胸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义无反顾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1"/>
          <p:cNvSpPr txBox="1"/>
          <p:nvPr/>
        </p:nvSpPr>
        <p:spPr>
          <a:xfrm>
            <a:off x="857224" y="571486"/>
            <a:ext cx="61468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rPr>
              <a:t>词语积累（</a:t>
            </a:r>
            <a:r>
              <a:rPr lang="zh-CN" altLang="en-US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表现五壮士英雄气概的词语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500048"/>
            <a:ext cx="447979" cy="53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32205" y="1032510"/>
            <a:ext cx="7022465" cy="11169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近年来，有人在网上诋毁“五壮士”，你觉得这样的做法正确吗？为什么？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509029"/>
            <a:ext cx="2818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A3830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小组互动来讨论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100" y="2857502"/>
            <a:ext cx="1095198" cy="145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云形标注 2"/>
          <p:cNvSpPr/>
          <p:nvPr/>
        </p:nvSpPr>
        <p:spPr>
          <a:xfrm>
            <a:off x="2984177" y="2195826"/>
            <a:ext cx="3571900" cy="1464343"/>
          </a:xfrm>
          <a:prstGeom prst="cloudCallout">
            <a:avLst>
              <a:gd name="adj1" fmla="val -60501"/>
              <a:gd name="adj2" fmla="val 36976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不对。我们应该对烈士怀着敬仰的心情。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43042" y="857238"/>
            <a:ext cx="67368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这篇课文按事情的发展顺序记叙了“五壮士” 为了人民群众和连主队力转移，和敌人英勇作战，最后跳崖的事。说一说这是一群什么样的战士？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857356" y="3071816"/>
            <a:ext cx="6500858" cy="5715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这是一群视死如归、不畏牺牲的战士。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7" y="901209"/>
            <a:ext cx="1290533" cy="1758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p0.ifengimg.com/cmpp/2016/08/24/11/4b5c6c16-3e76-4f43-bafd-4b4d0842ee52_size325_w558_h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5302" name="Picture 6" descr="http://p3.so.qhmsg.com/bdr/_240_/t010260c5ef24f66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5304" name="Picture 8" descr="http://p4.so.qhmsg.com/bdr/_240_/t01adde772af9fa67c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图片 6" descr="455dd60et6c009dfdb5af&amp;6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7224" y="1214428"/>
            <a:ext cx="7643866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同学们，我们今天能在和平的环境下，健康快乐地成长，都是烈士们抛头颅洒热血换来的，此时此刻你想对这些革命烈士说些什么？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500048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全班互动交流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7224" y="2714626"/>
            <a:ext cx="7358114" cy="63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857250" y="2868295"/>
            <a:ext cx="7448550" cy="11830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敬爱的叔叔阿姨 ，你们放心。我们会好好学习，长大为祖国建设尽自己的一份力量。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/>
        </p:nvSpPr>
        <p:spPr>
          <a:xfrm>
            <a:off x="1000100" y="1214428"/>
            <a:ext cx="7416824" cy="2928958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6226" y="1563638"/>
            <a:ext cx="615553" cy="22322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狼牙山五壮士</a:t>
            </a: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2786620" y="186228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诱敌上山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86050" y="238285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引上绝路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6050" y="295435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顶峰歼敌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6050" y="352586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英勇跳崖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6314" y="1882789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见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壮行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6314" y="2382855"/>
            <a:ext cx="1297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见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壮志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6314" y="2954359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见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壮举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86314" y="3525863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见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壮言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00826" y="2071684"/>
            <a:ext cx="169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视死如归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不畏牺牲</a:t>
            </a:r>
          </a:p>
        </p:txBody>
      </p:sp>
      <p:sp>
        <p:nvSpPr>
          <p:cNvPr id="27" name="左大括号 26"/>
          <p:cNvSpPr/>
          <p:nvPr/>
        </p:nvSpPr>
        <p:spPr>
          <a:xfrm>
            <a:off x="2357422" y="1563638"/>
            <a:ext cx="214314" cy="2232248"/>
          </a:xfrm>
          <a:prstGeom prst="leftBrac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左大括号 27"/>
          <p:cNvSpPr/>
          <p:nvPr/>
        </p:nvSpPr>
        <p:spPr>
          <a:xfrm flipH="1">
            <a:off x="6000760" y="1631448"/>
            <a:ext cx="300002" cy="2236445"/>
          </a:xfrm>
          <a:prstGeom prst="leftBrac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框 14"/>
          <p:cNvSpPr txBox="1"/>
          <p:nvPr/>
        </p:nvSpPr>
        <p:spPr>
          <a:xfrm>
            <a:off x="642910" y="500048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结构梳理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5" y="567616"/>
            <a:ext cx="366860" cy="4563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0800000" flipV="1">
            <a:off x="2768943" y="142112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接受任务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6314" y="1400616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见壮心 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/>
      <p:bldP spid="10" grpId="0"/>
      <p:bldP spid="11" grpId="0"/>
      <p:bldP spid="12" grpId="0"/>
      <p:bldP spid="14" grpId="0"/>
      <p:bldP spid="19" grpId="0"/>
      <p:bldP spid="20" grpId="0"/>
      <p:bldP spid="21" grpId="0"/>
      <p:bldP spid="22" grpId="0"/>
      <p:bldP spid="24" grpId="0"/>
      <p:bldP spid="27" grpId="0" animBg="1"/>
      <p:bldP spid="28" grpId="0" animBg="1"/>
      <p:bldP spid="17" grpId="0"/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131590"/>
            <a:ext cx="7056784" cy="316928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本文记叙了抗日战争时期，八路军某部七连六班的五位战士为了掩护群众和部队的转移</a:t>
            </a:r>
            <a:r>
              <a:rPr kumimoji="0" lang="zh-CN" alt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，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              </a:t>
            </a:r>
            <a:r>
              <a:rPr kumimoji="0" lang="zh-CN" alt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把敌人             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             ，最后 </a:t>
            </a: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             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的故事，表现了五位壮士        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        、               、               的革命精神和英雄气概。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2211710"/>
            <a:ext cx="1656184" cy="52197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诱敌上山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2211710"/>
            <a:ext cx="2736304" cy="52197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引上狼牙山顶峰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3219822"/>
            <a:ext cx="1656184" cy="52197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仇恨敌人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5936" y="3219822"/>
            <a:ext cx="2448272" cy="52197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勇于牺牲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35696" y="2643758"/>
            <a:ext cx="1607820" cy="603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英勇跳崖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08304" y="2643758"/>
            <a:ext cx="895350" cy="603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热爱</a:t>
            </a:r>
          </a:p>
        </p:txBody>
      </p:sp>
      <p:sp>
        <p:nvSpPr>
          <p:cNvPr id="20" name="矩形 19"/>
          <p:cNvSpPr/>
          <p:nvPr/>
        </p:nvSpPr>
        <p:spPr>
          <a:xfrm>
            <a:off x="1187624" y="3219822"/>
            <a:ext cx="89535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祖国</a:t>
            </a:r>
            <a:endParaRPr lang="zh-CN" altLang="en-US" sz="28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267744" y="2643758"/>
            <a:ext cx="14401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1979712" y="3147814"/>
            <a:ext cx="14401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2411760" y="3651870"/>
            <a:ext cx="14401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139952" y="3651870"/>
            <a:ext cx="14401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endCxn id="19" idx="0"/>
          </p:cNvCxnSpPr>
          <p:nvPr/>
        </p:nvCxnSpPr>
        <p:spPr>
          <a:xfrm>
            <a:off x="5288270" y="2643758"/>
            <a:ext cx="246763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1331640" y="3651870"/>
            <a:ext cx="72008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452320" y="3147814"/>
            <a:ext cx="6480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14"/>
          <p:cNvSpPr txBox="1"/>
          <p:nvPr/>
        </p:nvSpPr>
        <p:spPr>
          <a:xfrm>
            <a:off x="624427" y="411510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主题概括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3" grpId="0"/>
      <p:bldP spid="15" grpId="0"/>
      <p:bldP spid="18" grpId="0"/>
      <p:bldP spid="19" grpId="0"/>
      <p:bldP spid="2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0" descr="G:\f盘\2013年及前\各种稿件\以往稿件集锦\2013年 我的稿件\png（小图标）\K框\kua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6"/>
          <a:stretch>
            <a:fillRect/>
          </a:stretch>
        </p:blipFill>
        <p:spPr bwMode="auto">
          <a:xfrm>
            <a:off x="971550" y="231775"/>
            <a:ext cx="7444740" cy="412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5634" y="1561992"/>
            <a:ext cx="5688632" cy="2416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五位壮士英勇跳崖后，爬上崖头的日军，面对五壮士跳崖处，随着指挥官的口令整整齐齐地排成几列，恭恭敬敬地三鞠躬。这群“皇军武士”，终于发现和他们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3000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多人激战一天的八路军，仅仅只有五人，他们震惊之余，完全被我中华勇士捐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  <a:p>
            <a:pPr marL="0" marR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   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躯殉国的牺牲精神折服了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……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8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拓展延伸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571486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推荐阅读</a:t>
            </a:r>
          </a:p>
        </p:txBody>
      </p:sp>
      <p:pic>
        <p:nvPicPr>
          <p:cNvPr id="6" name="图片 5" descr="图片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1214428"/>
            <a:ext cx="2428892" cy="3095630"/>
          </a:xfrm>
          <a:prstGeom prst="rect">
            <a:avLst/>
          </a:prstGeom>
        </p:spPr>
      </p:pic>
      <p:pic>
        <p:nvPicPr>
          <p:cNvPr id="8" name="图片 7" descr="图片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1214428"/>
            <a:ext cx="2214578" cy="3057532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2865" y="1058317"/>
            <a:ext cx="3744416" cy="52197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一、按要求写句子。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348" y="1643056"/>
            <a:ext cx="7744250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1.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五位壮士眺望着群众和部队主力远去的方向。（缩句）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728" y="2143122"/>
            <a:ext cx="273630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壮士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眺望着方向。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348" y="2643188"/>
            <a:ext cx="7715304" cy="8299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2.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五壮士向顶峰攀登。五位壮士依托大树和岩石向敌人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  <a:p>
            <a: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射击。（用关联词语合为一句话）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8520" y="3473450"/>
            <a:ext cx="7456805" cy="8299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 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五位壮士</a:t>
            </a:r>
            <a:r>
              <a:rPr kumimoji="0" lang="zh-CN" altLang="en-US" sz="2400" b="1" i="0" u="heavy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一面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向顶峰攀登，</a:t>
            </a:r>
            <a:r>
              <a:rPr kumimoji="0" lang="zh-CN" altLang="en-US" sz="2400" b="1" i="0" u="heavy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一面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依托大树和岩石向敌人射击。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499731"/>
            <a:ext cx="366860" cy="456339"/>
          </a:xfrm>
          <a:prstGeom prst="rect">
            <a:avLst/>
          </a:prstGeom>
        </p:spPr>
      </p:pic>
      <p:sp>
        <p:nvSpPr>
          <p:cNvPr id="7" name="文本框 14"/>
          <p:cNvSpPr txBox="1"/>
          <p:nvPr/>
        </p:nvSpPr>
        <p:spPr>
          <a:xfrm>
            <a:off x="714348" y="428293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020" y="575945"/>
            <a:ext cx="8033385" cy="11169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   二、为了纪念五位壮士，易县人民政府修建了纪念塔。面对着纪念塔，你想说些什么？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4677" y="1978974"/>
            <a:ext cx="4176464" cy="22561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6858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示例：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  <a:p>
            <a:pPr marL="0" marR="0" indent="0" defTabSz="6858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   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敬爱的战士们，你们为了人民群众和部队主力的安全，英勇地献出了自己年轻的生命，你们永远活在我们心中。</a:t>
            </a:r>
          </a:p>
        </p:txBody>
      </p:sp>
      <p:pic>
        <p:nvPicPr>
          <p:cNvPr id="6" name="图片 5" descr="455dd60et6c009dfdb5af&amp;6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0655" y="1865627"/>
            <a:ext cx="3500462" cy="223395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00125" y="601345"/>
            <a:ext cx="7026275" cy="1116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三、课下在网络上搜一搜根据这篇课文改编的电影，看一看。</a:t>
            </a:r>
            <a:endParaRPr lang="en-US" altLang="zh-CN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9" name="图片 8" descr="图片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928808"/>
            <a:ext cx="3429024" cy="22860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928808"/>
            <a:ext cx="3143272" cy="2286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34775" y="1419622"/>
            <a:ext cx="1866900" cy="110680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再见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482413" y="1899421"/>
            <a:ext cx="614114" cy="810101"/>
            <a:chOff x="912943" y="1201103"/>
            <a:chExt cx="614114" cy="810101"/>
          </a:xfrm>
        </p:grpSpPr>
        <p:sp>
          <p:nvSpPr>
            <p:cNvPr id="10" name="椭圆 9"/>
            <p:cNvSpPr/>
            <p:nvPr/>
          </p:nvSpPr>
          <p:spPr>
            <a:xfrm>
              <a:off x="933096" y="1201103"/>
              <a:ext cx="593961" cy="810101"/>
            </a:xfrm>
            <a:prstGeom prst="ellipse">
              <a:avLst/>
            </a:prstGeom>
            <a:solidFill>
              <a:srgbClr val="DCFDFF"/>
            </a:solidFill>
            <a:ln>
              <a:solidFill>
                <a:schemeClr val="tx2"/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912943" y="1271110"/>
              <a:ext cx="535855" cy="58936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r>
                <a:rPr lang="zh-CN" altLang="en-US" sz="4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横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7883356" y="1562120"/>
            <a:ext cx="760465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hèng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26845" y="2073910"/>
            <a:ext cx="6088380" cy="499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地上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横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七竖八地躺着许多敌人的尸体。</a:t>
            </a:r>
          </a:p>
        </p:txBody>
      </p:sp>
      <p:grpSp>
        <p:nvGrpSpPr>
          <p:cNvPr id="4" name="组合 12"/>
          <p:cNvGrpSpPr/>
          <p:nvPr/>
        </p:nvGrpSpPr>
        <p:grpSpPr>
          <a:xfrm>
            <a:off x="3752862" y="1100297"/>
            <a:ext cx="410581" cy="377666"/>
            <a:chOff x="631825" y="5181600"/>
            <a:chExt cx="1554163" cy="1552575"/>
          </a:xfrm>
        </p:grpSpPr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62967" y="1005999"/>
            <a:ext cx="1564685" cy="55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多音字</a:t>
            </a:r>
            <a:endParaRPr lang="zh-CN" altLang="en-US" sz="2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43088" y="1626890"/>
            <a:ext cx="112574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héng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907704" y="3506589"/>
            <a:ext cx="5028454" cy="500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这两个小战士把脸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绷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得紧紧的。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12943" y="3336079"/>
            <a:ext cx="614114" cy="810101"/>
            <a:chOff x="912943" y="3087053"/>
            <a:chExt cx="614114" cy="810101"/>
          </a:xfrm>
        </p:grpSpPr>
        <p:sp>
          <p:nvSpPr>
            <p:cNvPr id="7" name="椭圆 6"/>
            <p:cNvSpPr/>
            <p:nvPr/>
          </p:nvSpPr>
          <p:spPr>
            <a:xfrm>
              <a:off x="933096" y="3087053"/>
              <a:ext cx="593961" cy="810101"/>
            </a:xfrm>
            <a:prstGeom prst="ellipse">
              <a:avLst/>
            </a:prstGeom>
            <a:solidFill>
              <a:srgbClr val="DCFDFF"/>
            </a:solidFill>
            <a:ln>
              <a:solidFill>
                <a:schemeClr val="tx2"/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912943" y="3157060"/>
              <a:ext cx="535855" cy="58936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r>
                <a:rPr lang="zh-CN" altLang="en-US" sz="4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绷</a:t>
              </a:r>
            </a:p>
          </p:txBody>
        </p:sp>
      </p:grpSp>
      <p:sp>
        <p:nvSpPr>
          <p:cNvPr id="32" name="矩形 31"/>
          <p:cNvSpPr/>
          <p:nvPr/>
        </p:nvSpPr>
        <p:spPr>
          <a:xfrm>
            <a:off x="4644008" y="3074541"/>
            <a:ext cx="86694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běng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092280" y="3506589"/>
            <a:ext cx="923679" cy="484748"/>
          </a:xfrm>
          <a:prstGeom prst="rect">
            <a:avLst/>
          </a:prstGeom>
          <a:solidFill>
            <a:srgbClr val="FDFEC3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绷</a:t>
            </a:r>
            <a:r>
              <a:rPr lang="zh-CN" altLang="en-US" sz="27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带</a:t>
            </a:r>
            <a:endParaRPr lang="zh-CN" altLang="en-US" sz="27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020272" y="3002533"/>
            <a:ext cx="760465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bēng</a:t>
            </a:r>
            <a:endParaRPr 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67332" y="1994168"/>
            <a:ext cx="90281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蛮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横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28120"/>
            <a:ext cx="366860" cy="456339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639445" y="407670"/>
            <a:ext cx="3654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朗读课文 扫清障碍</a:t>
            </a:r>
          </a:p>
        </p:txBody>
      </p:sp>
      <p:pic>
        <p:nvPicPr>
          <p:cNvPr id="55" name="6 狼牙山五壮士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3870" y="38989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5" dur="30853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000">
                <p:cTn id="5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6" grpId="0"/>
      <p:bldP spid="9" grpId="0" bldLvl="0" animBg="1"/>
      <p:bldP spid="8" grpId="0"/>
      <p:bldP spid="23" grpId="0" bldLvl="0" animBg="1"/>
      <p:bldP spid="32" grpId="0"/>
      <p:bldP spid="51" grpId="0" bldLvl="0" animBg="1"/>
      <p:bldP spid="52" grpId="0"/>
      <p:bldP spid="5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文本框 64"/>
          <p:cNvSpPr txBox="1"/>
          <p:nvPr/>
        </p:nvSpPr>
        <p:spPr>
          <a:xfrm>
            <a:off x="971853" y="1492136"/>
            <a:ext cx="608489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寇</a:t>
            </a:r>
            <a:endParaRPr lang="en-US" altLang="zh-CN" sz="6600" b="1" dirty="0" err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294" name="文本框 64"/>
          <p:cNvSpPr txBox="1"/>
          <p:nvPr/>
        </p:nvSpPr>
        <p:spPr>
          <a:xfrm>
            <a:off x="2267997" y="1492136"/>
            <a:ext cx="999303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冀</a:t>
            </a:r>
          </a:p>
        </p:txBody>
      </p:sp>
      <p:sp>
        <p:nvSpPr>
          <p:cNvPr id="12296" name="文本框 64"/>
          <p:cNvSpPr txBox="1"/>
          <p:nvPr/>
        </p:nvSpPr>
        <p:spPr>
          <a:xfrm>
            <a:off x="3564141" y="1492136"/>
            <a:ext cx="94452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批</a:t>
            </a:r>
          </a:p>
        </p:txBody>
      </p:sp>
      <p:sp>
        <p:nvSpPr>
          <p:cNvPr id="12298" name="文本框 64"/>
          <p:cNvSpPr txBox="1"/>
          <p:nvPr/>
        </p:nvSpPr>
        <p:spPr>
          <a:xfrm>
            <a:off x="4788277" y="1492136"/>
            <a:ext cx="94452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副</a:t>
            </a:r>
          </a:p>
        </p:txBody>
      </p:sp>
      <p:sp>
        <p:nvSpPr>
          <p:cNvPr id="12300" name="文本框 64"/>
          <p:cNvSpPr txBox="1"/>
          <p:nvPr/>
        </p:nvSpPr>
        <p:spPr>
          <a:xfrm>
            <a:off x="6012413" y="1492136"/>
            <a:ext cx="93547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榴</a:t>
            </a:r>
          </a:p>
        </p:txBody>
      </p:sp>
      <p:sp>
        <p:nvSpPr>
          <p:cNvPr id="12302" name="文本框 64"/>
          <p:cNvSpPr txBox="1"/>
          <p:nvPr/>
        </p:nvSpPr>
        <p:spPr>
          <a:xfrm>
            <a:off x="7236549" y="1492136"/>
            <a:ext cx="834658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抡</a:t>
            </a:r>
          </a:p>
        </p:txBody>
      </p:sp>
      <p:sp>
        <p:nvSpPr>
          <p:cNvPr id="12304" name="文本框 64"/>
          <p:cNvSpPr txBox="1"/>
          <p:nvPr/>
        </p:nvSpPr>
        <p:spPr>
          <a:xfrm>
            <a:off x="3411523" y="3076059"/>
            <a:ext cx="908744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悬</a:t>
            </a:r>
          </a:p>
        </p:txBody>
      </p:sp>
      <p:sp>
        <p:nvSpPr>
          <p:cNvPr id="12306" name="文本框 64"/>
          <p:cNvSpPr txBox="1"/>
          <p:nvPr/>
        </p:nvSpPr>
        <p:spPr>
          <a:xfrm>
            <a:off x="4779675" y="3076803"/>
            <a:ext cx="566811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沸</a:t>
            </a:r>
          </a:p>
        </p:txBody>
      </p:sp>
      <p:sp>
        <p:nvSpPr>
          <p:cNvPr id="12308" name="文本框 64"/>
          <p:cNvSpPr txBox="1"/>
          <p:nvPr/>
        </p:nvSpPr>
        <p:spPr>
          <a:xfrm>
            <a:off x="6043395" y="3076803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涧</a:t>
            </a:r>
          </a:p>
        </p:txBody>
      </p:sp>
      <p:sp>
        <p:nvSpPr>
          <p:cNvPr id="12310" name="文本框 64"/>
          <p:cNvSpPr txBox="1"/>
          <p:nvPr/>
        </p:nvSpPr>
        <p:spPr>
          <a:xfrm>
            <a:off x="1083258" y="3082947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贯</a:t>
            </a:r>
          </a:p>
        </p:txBody>
      </p:sp>
      <p:sp>
        <p:nvSpPr>
          <p:cNvPr id="12312" name="文本框 64"/>
          <p:cNvSpPr txBox="1"/>
          <p:nvPr/>
        </p:nvSpPr>
        <p:spPr>
          <a:xfrm>
            <a:off x="7160746" y="3076803"/>
            <a:ext cx="854291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雹</a:t>
            </a:r>
          </a:p>
        </p:txBody>
      </p:sp>
      <p:grpSp>
        <p:nvGrpSpPr>
          <p:cNvPr id="2" name="组合 7"/>
          <p:cNvGrpSpPr/>
          <p:nvPr/>
        </p:nvGrpSpPr>
        <p:grpSpPr>
          <a:xfrm>
            <a:off x="7236549" y="1492136"/>
            <a:ext cx="1029163" cy="1085656"/>
            <a:chOff x="2437" y="2032"/>
            <a:chExt cx="1244" cy="1264"/>
          </a:xfrm>
        </p:grpSpPr>
        <p:sp>
          <p:nvSpPr>
            <p:cNvPr id="2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2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3" name="组合 7"/>
          <p:cNvGrpSpPr/>
          <p:nvPr/>
        </p:nvGrpSpPr>
        <p:grpSpPr>
          <a:xfrm>
            <a:off x="3411523" y="3076059"/>
            <a:ext cx="1029163" cy="1085656"/>
            <a:chOff x="2437" y="2032"/>
            <a:chExt cx="1244" cy="1264"/>
          </a:xfrm>
        </p:grpSpPr>
        <p:sp>
          <p:nvSpPr>
            <p:cNvPr id="7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7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4" name="组合 7"/>
          <p:cNvGrpSpPr/>
          <p:nvPr/>
        </p:nvGrpSpPr>
        <p:grpSpPr>
          <a:xfrm>
            <a:off x="4707667" y="3076059"/>
            <a:ext cx="1029163" cy="1085656"/>
            <a:chOff x="2437" y="2032"/>
            <a:chExt cx="1244" cy="1264"/>
          </a:xfrm>
        </p:grpSpPr>
        <p:sp>
          <p:nvSpPr>
            <p:cNvPr id="7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7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5" name="组合 7"/>
          <p:cNvGrpSpPr/>
          <p:nvPr/>
        </p:nvGrpSpPr>
        <p:grpSpPr>
          <a:xfrm>
            <a:off x="5931803" y="3076059"/>
            <a:ext cx="1029163" cy="1085656"/>
            <a:chOff x="2437" y="2032"/>
            <a:chExt cx="1244" cy="1264"/>
          </a:xfrm>
        </p:grpSpPr>
        <p:sp>
          <p:nvSpPr>
            <p:cNvPr id="8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8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6" name="组合 7"/>
          <p:cNvGrpSpPr/>
          <p:nvPr/>
        </p:nvGrpSpPr>
        <p:grpSpPr>
          <a:xfrm>
            <a:off x="1066542" y="3057644"/>
            <a:ext cx="1029163" cy="1085656"/>
            <a:chOff x="2437" y="2032"/>
            <a:chExt cx="1244" cy="1264"/>
          </a:xfrm>
        </p:grpSpPr>
        <p:sp>
          <p:nvSpPr>
            <p:cNvPr id="8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8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7" name="组合 7"/>
          <p:cNvGrpSpPr/>
          <p:nvPr/>
        </p:nvGrpSpPr>
        <p:grpSpPr>
          <a:xfrm>
            <a:off x="7088738" y="3076059"/>
            <a:ext cx="1029163" cy="1085656"/>
            <a:chOff x="2437" y="2032"/>
            <a:chExt cx="1244" cy="1264"/>
          </a:xfrm>
        </p:grpSpPr>
        <p:sp>
          <p:nvSpPr>
            <p:cNvPr id="8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8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8" name="组合 7"/>
          <p:cNvGrpSpPr/>
          <p:nvPr/>
        </p:nvGrpSpPr>
        <p:grpSpPr>
          <a:xfrm>
            <a:off x="6012413" y="1492136"/>
            <a:ext cx="1029163" cy="1085656"/>
            <a:chOff x="2437" y="2032"/>
            <a:chExt cx="1244" cy="1264"/>
          </a:xfrm>
        </p:grpSpPr>
        <p:sp>
          <p:nvSpPr>
            <p:cNvPr id="9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9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9" name="组合 7"/>
          <p:cNvGrpSpPr/>
          <p:nvPr/>
        </p:nvGrpSpPr>
        <p:grpSpPr>
          <a:xfrm>
            <a:off x="4785997" y="1484909"/>
            <a:ext cx="1029163" cy="1085656"/>
            <a:chOff x="2437" y="2032"/>
            <a:chExt cx="1244" cy="1264"/>
          </a:xfrm>
        </p:grpSpPr>
        <p:sp>
          <p:nvSpPr>
            <p:cNvPr id="9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9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0" name="组合 7"/>
          <p:cNvGrpSpPr/>
          <p:nvPr/>
        </p:nvGrpSpPr>
        <p:grpSpPr>
          <a:xfrm>
            <a:off x="3492133" y="1486600"/>
            <a:ext cx="1029163" cy="1085656"/>
            <a:chOff x="2437" y="2032"/>
            <a:chExt cx="1244" cy="1264"/>
          </a:xfrm>
        </p:grpSpPr>
        <p:sp>
          <p:nvSpPr>
            <p:cNvPr id="10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0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1" name="组合 7"/>
          <p:cNvGrpSpPr/>
          <p:nvPr/>
        </p:nvGrpSpPr>
        <p:grpSpPr>
          <a:xfrm>
            <a:off x="2267997" y="1486600"/>
            <a:ext cx="1029163" cy="1085656"/>
            <a:chOff x="2437" y="2032"/>
            <a:chExt cx="1244" cy="1264"/>
          </a:xfrm>
        </p:grpSpPr>
        <p:sp>
          <p:nvSpPr>
            <p:cNvPr id="10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0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2" name="组合 7"/>
          <p:cNvGrpSpPr/>
          <p:nvPr/>
        </p:nvGrpSpPr>
        <p:grpSpPr>
          <a:xfrm>
            <a:off x="999783" y="1484909"/>
            <a:ext cx="1029990" cy="1086515"/>
            <a:chOff x="2437" y="2032"/>
            <a:chExt cx="1245" cy="1265"/>
          </a:xfrm>
        </p:grpSpPr>
        <p:sp>
          <p:nvSpPr>
            <p:cNvPr id="10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09" name="直接连接符 4"/>
            <p:cNvCxnSpPr/>
            <p:nvPr/>
          </p:nvCxnSpPr>
          <p:spPr>
            <a:xfrm>
              <a:off x="2437" y="2697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69" name="矩形 68"/>
          <p:cNvSpPr/>
          <p:nvPr/>
        </p:nvSpPr>
        <p:spPr>
          <a:xfrm>
            <a:off x="1504535" y="591566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487913" y="617000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3" name="组合 7"/>
          <p:cNvGrpSpPr/>
          <p:nvPr/>
        </p:nvGrpSpPr>
        <p:grpSpPr>
          <a:xfrm>
            <a:off x="2246731" y="3059484"/>
            <a:ext cx="1029163" cy="1085656"/>
            <a:chOff x="2437" y="2032"/>
            <a:chExt cx="1244" cy="1264"/>
          </a:xfrm>
        </p:grpSpPr>
        <p:sp>
          <p:nvSpPr>
            <p:cNvPr id="63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64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65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66" name="TextBox 65"/>
          <p:cNvSpPr txBox="1"/>
          <p:nvPr/>
        </p:nvSpPr>
        <p:spPr>
          <a:xfrm>
            <a:off x="2206534" y="3058914"/>
            <a:ext cx="1022350" cy="110680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棋</a:t>
            </a:r>
          </a:p>
        </p:txBody>
      </p:sp>
      <p:sp>
        <p:nvSpPr>
          <p:cNvPr id="71" name="矩形 70"/>
          <p:cNvSpPr/>
          <p:nvPr/>
        </p:nvSpPr>
        <p:spPr>
          <a:xfrm>
            <a:off x="1187877" y="1060088"/>
            <a:ext cx="112574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kòu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3780165" y="1060088"/>
            <a:ext cx="112574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pī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7304762" y="2644011"/>
            <a:ext cx="112574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báo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1187450" y="2645410"/>
            <a:ext cx="842010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guàn</a:t>
            </a:r>
          </a:p>
        </p:txBody>
      </p:sp>
      <p:sp>
        <p:nvSpPr>
          <p:cNvPr id="87" name="矩形 86"/>
          <p:cNvSpPr/>
          <p:nvPr/>
        </p:nvSpPr>
        <p:spPr>
          <a:xfrm>
            <a:off x="3555539" y="2644011"/>
            <a:ext cx="112574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xuán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6075819" y="2644011"/>
            <a:ext cx="112574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jiàn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4923691" y="2644011"/>
            <a:ext cx="112574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fèi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2556029" y="1060088"/>
            <a:ext cx="112574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jì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2488565" y="2626995"/>
            <a:ext cx="721360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qí</a:t>
            </a:r>
          </a:p>
        </p:txBody>
      </p:sp>
      <p:sp>
        <p:nvSpPr>
          <p:cNvPr id="107" name="矩形 106"/>
          <p:cNvSpPr/>
          <p:nvPr/>
        </p:nvSpPr>
        <p:spPr>
          <a:xfrm>
            <a:off x="7380565" y="1060088"/>
            <a:ext cx="112574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lūn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6156429" y="1060088"/>
            <a:ext cx="112574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liú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5004301" y="1060088"/>
            <a:ext cx="112574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fù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9420" y="591820"/>
            <a:ext cx="11010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我会写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4" grpId="0"/>
      <p:bldP spid="12296" grpId="0"/>
      <p:bldP spid="12298" grpId="0"/>
      <p:bldP spid="12300" grpId="0"/>
      <p:bldP spid="12302" grpId="0"/>
      <p:bldP spid="12304" grpId="0"/>
      <p:bldP spid="12306" grpId="0"/>
      <p:bldP spid="12308" grpId="0"/>
      <p:bldP spid="12310" grpId="0"/>
      <p:bldP spid="12312" grpId="0"/>
      <p:bldP spid="66" grpId="0"/>
      <p:bldP spid="71" grpId="0"/>
      <p:bldP spid="71" grpId="2"/>
      <p:bldP spid="75" grpId="0"/>
      <p:bldP spid="75" grpId="2"/>
      <p:bldP spid="79" grpId="0"/>
      <p:bldP spid="79" grpId="2"/>
      <p:bldP spid="83" grpId="0"/>
      <p:bldP spid="83" grpId="2"/>
      <p:bldP spid="87" grpId="0"/>
      <p:bldP spid="87" grpId="2"/>
      <p:bldP spid="91" grpId="0"/>
      <p:bldP spid="91" grpId="2"/>
      <p:bldP spid="95" grpId="0"/>
      <p:bldP spid="95" grpId="2"/>
      <p:bldP spid="99" grpId="0"/>
      <p:bldP spid="99" grpId="2"/>
      <p:bldP spid="103" grpId="0"/>
      <p:bldP spid="103" grpId="2"/>
      <p:bldP spid="107" grpId="0"/>
      <p:bldP spid="107" grpId="2"/>
      <p:bldP spid="111" grpId="0"/>
      <p:bldP spid="111" grpId="2"/>
      <p:bldP spid="112" grpId="0"/>
      <p:bldP spid="11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文本框 64"/>
          <p:cNvSpPr txBox="1"/>
          <p:nvPr/>
        </p:nvSpPr>
        <p:spPr>
          <a:xfrm>
            <a:off x="1904668" y="1707401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叽</a:t>
            </a:r>
          </a:p>
        </p:txBody>
      </p:sp>
      <p:sp>
        <p:nvSpPr>
          <p:cNvPr id="12294" name="文本框 64"/>
          <p:cNvSpPr txBox="1"/>
          <p:nvPr/>
        </p:nvSpPr>
        <p:spPr>
          <a:xfrm>
            <a:off x="3200812" y="1707401"/>
            <a:ext cx="999303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屹</a:t>
            </a:r>
          </a:p>
        </p:txBody>
      </p:sp>
      <p:sp>
        <p:nvSpPr>
          <p:cNvPr id="12296" name="文本框 64"/>
          <p:cNvSpPr txBox="1"/>
          <p:nvPr/>
        </p:nvSpPr>
        <p:spPr>
          <a:xfrm>
            <a:off x="4496956" y="1707401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悦</a:t>
            </a:r>
          </a:p>
        </p:txBody>
      </p:sp>
      <p:sp>
        <p:nvSpPr>
          <p:cNvPr id="12298" name="文本框 64"/>
          <p:cNvSpPr txBox="1"/>
          <p:nvPr/>
        </p:nvSpPr>
        <p:spPr>
          <a:xfrm>
            <a:off x="5721092" y="1707401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屈</a:t>
            </a:r>
          </a:p>
        </p:txBody>
      </p:sp>
      <p:grpSp>
        <p:nvGrpSpPr>
          <p:cNvPr id="9" name="组合 7"/>
          <p:cNvGrpSpPr/>
          <p:nvPr/>
        </p:nvGrpSpPr>
        <p:grpSpPr>
          <a:xfrm>
            <a:off x="5718812" y="1700174"/>
            <a:ext cx="1029163" cy="1085656"/>
            <a:chOff x="2437" y="2032"/>
            <a:chExt cx="1244" cy="1264"/>
          </a:xfrm>
        </p:grpSpPr>
        <p:sp>
          <p:nvSpPr>
            <p:cNvPr id="9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9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0" name="组合 7"/>
          <p:cNvGrpSpPr/>
          <p:nvPr/>
        </p:nvGrpSpPr>
        <p:grpSpPr>
          <a:xfrm>
            <a:off x="4424948" y="1701865"/>
            <a:ext cx="1029163" cy="1085656"/>
            <a:chOff x="2437" y="2032"/>
            <a:chExt cx="1244" cy="1264"/>
          </a:xfrm>
        </p:grpSpPr>
        <p:sp>
          <p:nvSpPr>
            <p:cNvPr id="10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0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1" name="组合 7"/>
          <p:cNvGrpSpPr/>
          <p:nvPr/>
        </p:nvGrpSpPr>
        <p:grpSpPr>
          <a:xfrm>
            <a:off x="3200812" y="1701865"/>
            <a:ext cx="1029163" cy="1085656"/>
            <a:chOff x="2437" y="2032"/>
            <a:chExt cx="1244" cy="1264"/>
          </a:xfrm>
        </p:grpSpPr>
        <p:sp>
          <p:nvSpPr>
            <p:cNvPr id="10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0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2" name="组合 7"/>
          <p:cNvGrpSpPr/>
          <p:nvPr/>
        </p:nvGrpSpPr>
        <p:grpSpPr>
          <a:xfrm>
            <a:off x="1932598" y="1700174"/>
            <a:ext cx="1029990" cy="1086515"/>
            <a:chOff x="2437" y="2032"/>
            <a:chExt cx="1245" cy="1265"/>
          </a:xfrm>
        </p:grpSpPr>
        <p:sp>
          <p:nvSpPr>
            <p:cNvPr id="10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09" name="直接连接符 4"/>
            <p:cNvCxnSpPr/>
            <p:nvPr/>
          </p:nvCxnSpPr>
          <p:spPr>
            <a:xfrm>
              <a:off x="2437" y="2697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71" name="矩形 70"/>
          <p:cNvSpPr/>
          <p:nvPr/>
        </p:nvSpPr>
        <p:spPr>
          <a:xfrm>
            <a:off x="2120692" y="127535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j</a:t>
            </a:r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ī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4641225" y="127535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yuè</a:t>
            </a:r>
          </a:p>
        </p:txBody>
      </p:sp>
      <p:sp>
        <p:nvSpPr>
          <p:cNvPr id="99" name="矩形 98"/>
          <p:cNvSpPr/>
          <p:nvPr/>
        </p:nvSpPr>
        <p:spPr>
          <a:xfrm>
            <a:off x="3488844" y="127535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yì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5937116" y="1275353"/>
            <a:ext cx="1125743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qū</a:t>
            </a:r>
            <a:endParaRPr lang="en-US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4" grpId="0"/>
      <p:bldP spid="12296" grpId="0"/>
      <p:bldP spid="12298" grpId="0"/>
      <p:bldP spid="71" grpId="0"/>
      <p:bldP spid="71" grpId="2"/>
      <p:bldP spid="75" grpId="0"/>
      <p:bldP spid="75" grpId="2"/>
      <p:bldP spid="99" grpId="0"/>
      <p:bldP spid="99" grpId="2"/>
      <p:bldP spid="112" grpId="0"/>
      <p:bldP spid="112" grpId="2"/>
    </p:bldLst>
  </p:timing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tx1">
              <a:lumMod val="50000"/>
              <a:lumOff val="50000"/>
            </a:schemeClr>
          </a:solidFill>
        </a:ln>
        <a:effectLst>
          <a:outerShdw blurRad="444500" dist="254000" dir="8100000" algn="tr" rotWithShape="0">
            <a:schemeClr val="bg1">
              <a:alpha val="50000"/>
            </a:schemeClr>
          </a:outerShdw>
        </a:effectLst>
      </a:spPr>
      <a:bodyPr rtlCol="0" anchor="ctr"/>
      <a:lstStyle>
        <a:defPPr algn="ctr">
          <a:defRPr sz="2400" b="1" dirty="0" smtClean="0">
            <a:solidFill>
              <a:schemeClr val="tx1"/>
            </a:solidFill>
            <a:latin typeface="楷体_GB2312" panose="02010609030101010101" pitchFamily="49" charset="-122"/>
            <a:ea typeface="楷体_GB2312" panose="02010609030101010101" pitchFamily="49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2766</Words>
  <Application>Microsoft Office PowerPoint</Application>
  <PresentationFormat>全屏显示(16:9)</PresentationFormat>
  <Paragraphs>353</Paragraphs>
  <Slides>68</Slides>
  <Notes>8</Notes>
  <HiddenSlides>0</HiddenSlides>
  <MMClips>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79" baseType="lpstr">
      <vt:lpstr>Xingkai SC</vt:lpstr>
      <vt:lpstr>楷体</vt:lpstr>
      <vt:lpstr>幼圆</vt:lpstr>
      <vt:lpstr>华文楷体</vt:lpstr>
      <vt:lpstr>微软雅黑</vt:lpstr>
      <vt:lpstr>宋体</vt:lpstr>
      <vt:lpstr>Times New Roman</vt:lpstr>
      <vt:lpstr>Arial</vt:lpstr>
      <vt:lpstr>黑体</vt:lpstr>
      <vt:lpstr>Calibri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</dc:title>
  <dc:creator/>
  <cp:lastModifiedBy/>
  <cp:revision>114</cp:revision>
  <dcterms:created xsi:type="dcterms:W3CDTF">2017-03-17T02:28:00Z</dcterms:created>
  <dcterms:modified xsi:type="dcterms:W3CDTF">2019-09-29T11:12:42Z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