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82" r:id="rId2"/>
    <p:sldId id="351" r:id="rId3"/>
    <p:sldId id="408" r:id="rId4"/>
    <p:sldId id="260" r:id="rId5"/>
    <p:sldId id="435" r:id="rId6"/>
    <p:sldId id="488" r:id="rId7"/>
    <p:sldId id="490" r:id="rId8"/>
    <p:sldId id="492" r:id="rId9"/>
    <p:sldId id="475" r:id="rId10"/>
    <p:sldId id="486" r:id="rId11"/>
    <p:sldId id="485" r:id="rId12"/>
    <p:sldId id="494" r:id="rId13"/>
    <p:sldId id="405" r:id="rId14"/>
    <p:sldId id="496" r:id="rId15"/>
    <p:sldId id="487" r:id="rId16"/>
    <p:sldId id="472" r:id="rId17"/>
    <p:sldId id="473" r:id="rId18"/>
    <p:sldId id="404" r:id="rId19"/>
    <p:sldId id="474" r:id="rId20"/>
    <p:sldId id="497" r:id="rId21"/>
    <p:sldId id="407" r:id="rId22"/>
    <p:sldId id="339" r:id="rId23"/>
  </p:sldIdLst>
  <p:sldSz cx="9144000" cy="5143500" type="screen16x9"/>
  <p:notesSz cx="7104063" cy="10234613"/>
  <p:embeddedFontLst>
    <p:embeddedFont>
      <p:font typeface="仿宋" panose="020106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黑体" panose="02010609060101010101" pitchFamily="49" charset="-122"/>
      <p:regular r:id="rId31"/>
    </p:embeddedFont>
    <p:embeddedFont>
      <p:font typeface="等线" panose="02010600030101010101" pitchFamily="2" charset="-122"/>
      <p:regular r:id="rId32"/>
      <p:bold r:id="rId33"/>
    </p:embeddedFont>
    <p:embeddedFont>
      <p:font typeface="华文新魏" panose="02010800040101010101" pitchFamily="2" charset="-122"/>
      <p:regular r:id="rId34"/>
    </p:embeddedFont>
    <p:embeddedFont>
      <p:font typeface="楷体" panose="02010609060101010101" pitchFamily="49" charset="-122"/>
      <p:regular r:id="rId35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>
          <p15:clr>
            <a:srgbClr val="A4A3A4"/>
          </p15:clr>
        </p15:guide>
        <p15:guide id="2" pos="292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w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0B818"/>
    <a:srgbClr val="FF00FF"/>
    <a:srgbClr val="C0FEF4"/>
    <a:srgbClr val="FFFBCC"/>
    <a:srgbClr val="FAFB8E"/>
    <a:srgbClr val="FEF9BD"/>
    <a:srgbClr val="FEFBCD"/>
    <a:srgbClr val="FDF9B1"/>
    <a:srgbClr val="C0F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572" y="52"/>
      </p:cViewPr>
      <p:guideLst>
        <p:guide orient="horz" pos="2132"/>
        <p:guide pos="2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pPr fontAlgn="base"/>
            <a:fld id="{0F9B84EA-7D68-4D60-9CB1-D50884785D1C}" type="datetimeFigureOut">
              <a:rPr lang="zh-CN" altLang="en-US" sz="1245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2021/1/5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pPr fontAlgn="base"/>
            <a:fld id="{8D4E0FC9-F1F8-4FAE-9988-3BA365CFD46F}" type="slidenum">
              <a:rPr lang="zh-CN" altLang="en-US" sz="1245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2021/1/5</a:t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1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FontTx/>
              <a:buNone/>
            </a:pPr>
            <a:r>
              <a:rPr lang="zh-CN" altLang="en-US" sz="1200" dirty="0">
                <a:sym typeface="+mn-ea"/>
              </a:rPr>
              <a:t>绿色圃中小学教育http://www.LSPJY.com   </a:t>
            </a:r>
          </a:p>
        </p:txBody>
      </p:sp>
      <p:sp>
        <p:nvSpPr>
          <p:cNvPr id="81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FontTx/>
              <a:buNone/>
            </a:pPr>
            <a:r>
              <a:rPr lang="zh-CN" altLang="en-US" sz="1200" dirty="0">
                <a:sym typeface="+mn-ea"/>
              </a:rPr>
              <a:t>绿色圃中小学教育http://www.LSPJY.com  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77850" y="-1028700"/>
            <a:ext cx="10621963" cy="674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35375" y="-363537"/>
            <a:ext cx="2085975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6"/>
          <p:cNvPicPr>
            <a:picLocks noChangeAspect="1"/>
          </p:cNvPicPr>
          <p:nvPr userDrawn="1"/>
        </p:nvPicPr>
        <p:blipFill>
          <a:blip r:embed="rId5"/>
          <a:srcRect t="43210"/>
          <a:stretch>
            <a:fillRect/>
          </a:stretch>
        </p:blipFill>
        <p:spPr>
          <a:xfrm>
            <a:off x="-376237" y="-20637"/>
            <a:ext cx="2500312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07950" y="3940175"/>
            <a:ext cx="1439863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8"/>
          <p:cNvPicPr>
            <a:picLocks noChangeAspect="1"/>
          </p:cNvPicPr>
          <p:nvPr userDrawn="1"/>
        </p:nvPicPr>
        <p:blipFill>
          <a:blip r:embed="rId7"/>
          <a:srcRect r="43851"/>
          <a:stretch>
            <a:fillRect/>
          </a:stretch>
        </p:blipFill>
        <p:spPr>
          <a:xfrm>
            <a:off x="8064500" y="3506788"/>
            <a:ext cx="10795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tif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timg (21)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882"/>
          <a:stretch>
            <a:fillRect/>
          </a:stretch>
        </p:blipFill>
        <p:spPr>
          <a:xfrm>
            <a:off x="3175" y="4117975"/>
            <a:ext cx="1917700" cy="1020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"/>
          <p:cNvSpPr/>
          <p:nvPr/>
        </p:nvSpPr>
        <p:spPr>
          <a:xfrm>
            <a:off x="1410970" y="4049713"/>
            <a:ext cx="2520950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</a:p>
        </p:txBody>
      </p:sp>
      <p:sp>
        <p:nvSpPr>
          <p:cNvPr id="9219" name="矩形 1"/>
          <p:cNvSpPr/>
          <p:nvPr/>
        </p:nvSpPr>
        <p:spPr>
          <a:xfrm>
            <a:off x="5075555" y="4049713"/>
            <a:ext cx="3168650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司马光砸缸</a:t>
            </a:r>
          </a:p>
        </p:txBody>
      </p:sp>
      <p:pic>
        <p:nvPicPr>
          <p:cNvPr id="922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842963"/>
            <a:ext cx="375285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871538"/>
            <a:ext cx="3743325" cy="2995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350" y="834101"/>
            <a:ext cx="3035300" cy="227584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文本框 1"/>
          <p:cNvSpPr txBox="1"/>
          <p:nvPr/>
        </p:nvSpPr>
        <p:spPr>
          <a:xfrm>
            <a:off x="185499" y="1972022"/>
            <a:ext cx="26383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诸儿竞走取之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04887" y="1832321"/>
            <a:ext cx="213129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唯戎不动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885" y="240030"/>
            <a:ext cx="3581400" cy="268478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文本框 1"/>
          <p:cNvSpPr txBox="1"/>
          <p:nvPr/>
        </p:nvSpPr>
        <p:spPr>
          <a:xfrm>
            <a:off x="286187" y="1826871"/>
            <a:ext cx="26383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诸儿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走取之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90637" y="1783061"/>
            <a:ext cx="213129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不动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90385" y="1397754"/>
            <a:ext cx="11697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争着抢着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03456" y="1826905"/>
            <a:ext cx="1528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</a:p>
        </p:txBody>
      </p:sp>
      <p:sp>
        <p:nvSpPr>
          <p:cNvPr id="9" name="流程图: 终止 8"/>
          <p:cNvSpPr/>
          <p:nvPr/>
        </p:nvSpPr>
        <p:spPr>
          <a:xfrm>
            <a:off x="1320776" y="3849804"/>
            <a:ext cx="1285978" cy="40772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古今异义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1578003" y="2603194"/>
            <a:ext cx="619125" cy="9645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1" name="文本框 10"/>
          <p:cNvSpPr txBox="1"/>
          <p:nvPr/>
        </p:nvSpPr>
        <p:spPr>
          <a:xfrm>
            <a:off x="1180228" y="2810537"/>
            <a:ext cx="397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893067" y="2693725"/>
            <a:ext cx="25352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古：跑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895597" y="3121755"/>
            <a:ext cx="25352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今：走动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  <p:bldP spid="10" grpId="0" bldLvl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78" y="-168910"/>
            <a:ext cx="3035300" cy="227584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文本框 1"/>
          <p:cNvSpPr txBox="1"/>
          <p:nvPr/>
        </p:nvSpPr>
        <p:spPr>
          <a:xfrm>
            <a:off x="4134842" y="594072"/>
            <a:ext cx="26383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诸儿竞走取之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99317" y="1346070"/>
            <a:ext cx="27093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依据原文讲清楚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63792" y="2608013"/>
            <a:ext cx="27093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补充内容讲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具体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85542" y="2036513"/>
            <a:ext cx="5032522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小伙伴们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争着抢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过去摘取李子。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96325" y="3302623"/>
            <a:ext cx="6994112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小伙伴们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争着抢着地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过去摘取李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树上又圆又大的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李子。</a:t>
            </a:r>
          </a:p>
        </p:txBody>
      </p:sp>
    </p:spTree>
    <p:extLst>
      <p:ext uri="{BB962C8B-B14F-4D97-AF65-F5344CB8AC3E}">
        <p14:creationId xmlns:p14="http://schemas.microsoft.com/office/powerpoint/2010/main" val="21619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729"/>
            <a:ext cx="3167380" cy="23749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文本框 1"/>
          <p:cNvSpPr txBox="1"/>
          <p:nvPr/>
        </p:nvSpPr>
        <p:spPr>
          <a:xfrm>
            <a:off x="3421817" y="386051"/>
            <a:ext cx="26383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诸儿竞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走取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21817" y="1104191"/>
            <a:ext cx="26383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动作：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12615" y="1430258"/>
            <a:ext cx="572218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3214" y="1076271"/>
            <a:ext cx="3835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冲向大树  爬上树杈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3214" y="1435046"/>
            <a:ext cx="3835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笑容满面  满脸惊喜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8350" y="2852058"/>
            <a:ext cx="674229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小伙伴们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争着抢着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过去摘取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树上又圆又大的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李子。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5425" y="3266515"/>
            <a:ext cx="83248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小伙伴们都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满心欢喜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都争着抢着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冲向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李树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迅速跳上树杈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笑容满面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地摘取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树上又圆又大的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李子，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真是激动不已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89092" y="4208213"/>
            <a:ext cx="27093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添加想象讲生动</a:t>
            </a:r>
            <a:endParaRPr lang="zh-CN" altLang="en-US" sz="28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7A7A9B-B077-4BEC-981C-BA19E54EB9AF}"/>
              </a:ext>
            </a:extLst>
          </p:cNvPr>
          <p:cNvSpPr txBox="1"/>
          <p:nvPr/>
        </p:nvSpPr>
        <p:spPr>
          <a:xfrm>
            <a:off x="4343214" y="1818307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满心欢喜  激动不已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9" grpId="0"/>
      <p:bldP spid="10" grpId="0"/>
      <p:bldP spid="11" grpId="0"/>
      <p:bldP spid="12" grpId="0"/>
      <p:bldP spid="13" grpId="0" animBg="1"/>
      <p:bldP spid="13" grpId="1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512693" y="809010"/>
            <a:ext cx="162736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依据原文</a:t>
            </a:r>
            <a:endParaRPr lang="zh-CN" altLang="en-US" sz="28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87293" y="1458663"/>
            <a:ext cx="162736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补充内容</a:t>
            </a:r>
            <a:endParaRPr lang="zh-CN" altLang="en-US" sz="28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0943" y="2108316"/>
            <a:ext cx="162736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添加想象</a:t>
            </a:r>
            <a:endParaRPr lang="zh-CN" altLang="en-US" sz="28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75923" y="2978266"/>
            <a:ext cx="365010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短话长说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创造性复述</a:t>
            </a:r>
            <a:endParaRPr lang="zh-CN" altLang="en-US" sz="2800" b="1" dirty="0"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81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943" y="0"/>
            <a:ext cx="3035300" cy="227584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文本框 1"/>
          <p:cNvSpPr txBox="1"/>
          <p:nvPr/>
        </p:nvSpPr>
        <p:spPr>
          <a:xfrm>
            <a:off x="6241852" y="1236321"/>
            <a:ext cx="26383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诸儿竞走取之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7652" y="1236326"/>
            <a:ext cx="213129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唯戎不动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23643" y="2722880"/>
            <a:ext cx="126669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人问之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371600" y="2032000"/>
            <a:ext cx="825500" cy="749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87223" y="2722880"/>
            <a:ext cx="365010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短话长说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创造性复述</a:t>
            </a:r>
            <a:endParaRPr lang="zh-CN" altLang="en-US" sz="2800" b="1" dirty="0"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6662" y="3566188"/>
            <a:ext cx="4745614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路过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的人们感到十分奇怪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满脸疑惑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地问王戎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动不动呢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4" grpId="1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965" y="2894330"/>
            <a:ext cx="2985523" cy="203390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3" name="矩形 1"/>
          <p:cNvSpPr/>
          <p:nvPr/>
        </p:nvSpPr>
        <p:spPr>
          <a:xfrm>
            <a:off x="327025" y="233045"/>
            <a:ext cx="8489950" cy="26612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王戎不取道旁李</a:t>
            </a:r>
            <a:endParaRPr lang="zh-CN" altLang="en-US" sz="24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王戎七岁，尝与诸小儿游。看道边李树多子折枝，诸儿竞走取之，唯戎不动。</a:t>
            </a:r>
            <a:r>
              <a:rPr lang="zh-CN" altLang="en-US" sz="2800" b="1" strike="noStrike" noProof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人问之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，答曰：“</a:t>
            </a:r>
            <a:r>
              <a:rPr lang="zh-CN" altLang="en-US" sz="2800" b="1" strike="noStrike" noProof="1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树在道边而多子，此必苦李。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”</a:t>
            </a:r>
            <a:r>
              <a:rPr lang="zh-CN" altLang="en-US" sz="2800" b="1" strike="noStrike" noProof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取之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，信然。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1"/>
          <p:cNvSpPr/>
          <p:nvPr/>
        </p:nvSpPr>
        <p:spPr>
          <a:xfrm>
            <a:off x="296868" y="872861"/>
            <a:ext cx="8577263" cy="30162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王戎不取道旁李</a:t>
            </a:r>
            <a:endParaRPr lang="zh-CN" altLang="en-US" sz="24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王戎七岁，尝与诸小儿游。看道边李树多子折枝，诸儿竞走取之，唯戎不动。</a:t>
            </a:r>
            <a:r>
              <a:rPr lang="zh-CN" altLang="en-US" sz="2400" b="1" strike="noStrike" noProof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人问之，答曰：“树在道边而多子，此必苦李。”取之，</a:t>
            </a:r>
            <a:r>
              <a:rPr lang="zh-CN" altLang="en-US" sz="2400" b="1" strike="noStrike" noProof="1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信然。</a:t>
            </a:r>
            <a:endParaRPr lang="en-US" altLang="zh-CN" sz="2400" b="1" strike="noStrike" noProof="1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600"/>
              </a:spcBef>
            </a:pPr>
            <a:endParaRPr lang="zh-CN" altLang="en-US" sz="2400" b="1" strike="noStrike" noProof="1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等线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69C3E2-268B-4FFF-8D0F-95D08A9FF980}"/>
              </a:ext>
            </a:extLst>
          </p:cNvPr>
          <p:cNvSpPr txBox="1"/>
          <p:nvPr/>
        </p:nvSpPr>
        <p:spPr>
          <a:xfrm>
            <a:off x="3409718" y="2941907"/>
            <a:ext cx="213129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果然如此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图片 4" descr="1副本"/>
          <p:cNvPicPr>
            <a:picLocks noChangeAspect="1"/>
          </p:cNvPicPr>
          <p:nvPr/>
        </p:nvPicPr>
        <p:blipFill>
          <a:blip r:embed="rId2"/>
          <a:srcRect l="5946" t="20332" b="14432"/>
          <a:stretch>
            <a:fillRect/>
          </a:stretch>
        </p:blipFill>
        <p:spPr>
          <a:xfrm>
            <a:off x="68263" y="144463"/>
            <a:ext cx="2868612" cy="690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15"/>
          <a:stretch>
            <a:fillRect/>
          </a:stretch>
        </p:blipFill>
        <p:spPr>
          <a:xfrm>
            <a:off x="6586855" y="3300095"/>
            <a:ext cx="2466975" cy="184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337627" y="2548497"/>
            <a:ext cx="6482715" cy="645160"/>
          </a:xfrm>
          <a:prstGeom prst="rect">
            <a:avLst/>
          </a:prstGeom>
          <a:noFill/>
          <a:ln w="31750" cap="flat" cmpd="dbl">
            <a:solidFill>
              <a:srgbClr val="00B05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     善于观察、乐于思考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0301" y="1525782"/>
            <a:ext cx="6619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你觉得王戎是个什么样的人？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1"/>
          <p:cNvSpPr/>
          <p:nvPr/>
        </p:nvSpPr>
        <p:spPr>
          <a:xfrm>
            <a:off x="353218" y="630456"/>
            <a:ext cx="8577263" cy="238442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王戎不取道旁李</a:t>
            </a:r>
            <a:endParaRPr lang="zh-CN" altLang="en-US" sz="24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王戎七岁，尝与诸小儿</a:t>
            </a:r>
            <a:r>
              <a:rPr lang="zh-CN" altLang="en-US" sz="2400" b="1" strike="noStrike" noProof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游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。看道边李树多子折枝，诸儿竞走取之，唯戎不动。</a:t>
            </a:r>
            <a:r>
              <a:rPr lang="zh-CN" altLang="en-US" sz="2400" b="1" strike="noStrike" noProof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人问之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，答曰：“树在道边而多子，此必苦李。”</a:t>
            </a:r>
            <a:r>
              <a:rPr lang="zh-CN" altLang="en-US" sz="2400" b="1" strike="noStrike" noProof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取之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，信然。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40425" y="0"/>
            <a:ext cx="2063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故事大王</a:t>
            </a:r>
          </a:p>
        </p:txBody>
      </p:sp>
      <p:graphicFrame>
        <p:nvGraphicFramePr>
          <p:cNvPr id="4" name="表格 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32275569"/>
              </p:ext>
            </p:extLst>
          </p:nvPr>
        </p:nvGraphicFramePr>
        <p:xfrm>
          <a:off x="1593850" y="3092450"/>
          <a:ext cx="6096000" cy="993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355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依据原文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补充内容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添加想像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总评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030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星形: 五角 9"/>
          <p:cNvSpPr/>
          <p:nvPr/>
        </p:nvSpPr>
        <p:spPr>
          <a:xfrm>
            <a:off x="5829300" y="336550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星形: 五角 11"/>
          <p:cNvSpPr/>
          <p:nvPr/>
        </p:nvSpPr>
        <p:spPr>
          <a:xfrm>
            <a:off x="5626100" y="336550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星形: 五角 12"/>
          <p:cNvSpPr/>
          <p:nvPr/>
        </p:nvSpPr>
        <p:spPr>
          <a:xfrm>
            <a:off x="2406650" y="339725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五角 13"/>
          <p:cNvSpPr/>
          <p:nvPr/>
        </p:nvSpPr>
        <p:spPr>
          <a:xfrm>
            <a:off x="2635250" y="3387725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五角 14"/>
          <p:cNvSpPr/>
          <p:nvPr/>
        </p:nvSpPr>
        <p:spPr>
          <a:xfrm>
            <a:off x="2813050" y="3387725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星形: 五角 15"/>
          <p:cNvSpPr/>
          <p:nvPr/>
        </p:nvSpPr>
        <p:spPr>
          <a:xfrm>
            <a:off x="3949700" y="338455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五角 16"/>
          <p:cNvSpPr/>
          <p:nvPr/>
        </p:nvSpPr>
        <p:spPr>
          <a:xfrm>
            <a:off x="4152900" y="3376653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五角 17"/>
          <p:cNvSpPr/>
          <p:nvPr/>
        </p:nvSpPr>
        <p:spPr>
          <a:xfrm>
            <a:off x="4381500" y="337185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五角 18"/>
          <p:cNvSpPr/>
          <p:nvPr/>
        </p:nvSpPr>
        <p:spPr>
          <a:xfrm>
            <a:off x="5429250" y="336550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五角 19"/>
          <p:cNvSpPr/>
          <p:nvPr/>
        </p:nvSpPr>
        <p:spPr>
          <a:xfrm>
            <a:off x="2197100" y="3384550"/>
            <a:ext cx="114300" cy="1460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/>
        </p:nvGrpSpPr>
        <p:grpSpPr>
          <a:xfrm>
            <a:off x="1710212" y="2642870"/>
            <a:ext cx="5473700" cy="777875"/>
            <a:chOff x="895" y="3537"/>
            <a:chExt cx="8621" cy="1225"/>
          </a:xfrm>
        </p:grpSpPr>
        <p:sp>
          <p:nvSpPr>
            <p:cNvPr id="3" name="椭圆 2"/>
            <p:cNvSpPr/>
            <p:nvPr/>
          </p:nvSpPr>
          <p:spPr>
            <a:xfrm>
              <a:off x="3380" y="3537"/>
              <a:ext cx="1241" cy="116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4" name="标题 1"/>
            <p:cNvSpPr txBox="1"/>
            <p:nvPr/>
          </p:nvSpPr>
          <p:spPr>
            <a:xfrm>
              <a:off x="895" y="3537"/>
              <a:ext cx="8621" cy="122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4400" b="1" dirty="0">
                  <a:solidFill>
                    <a:srgbClr val="F2F2F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en-US" altLang="zh-CN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</a:t>
              </a:r>
              <a:r>
                <a:rPr lang="zh-CN" altLang="en-US" sz="4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戎</a:t>
              </a:r>
              <a:endPara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20055" y="2658745"/>
            <a:ext cx="27355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不取道旁李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1"/>
          <p:cNvSpPr/>
          <p:nvPr/>
        </p:nvSpPr>
        <p:spPr>
          <a:xfrm>
            <a:off x="271463" y="776288"/>
            <a:ext cx="8577263" cy="293926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          王戎</a:t>
            </a:r>
            <a:r>
              <a:rPr lang="zh-CN" altLang="en-US" sz="3000" b="1" u="sng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                 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</a:t>
            </a:r>
            <a:endParaRPr lang="en-US" altLang="zh-CN" sz="3000" b="1" strike="noStrike" noProof="1" smtClean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等线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王戎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尝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与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游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。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看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多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子折枝，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诸儿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，唯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。人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答曰：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“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      </a:t>
            </a:r>
            <a:r>
              <a:rPr lang="zh-CN" altLang="en-US" sz="3000" b="1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</a:t>
            </a:r>
            <a:r>
              <a:rPr lang="zh-CN" altLang="en-US" sz="3000" b="1" strike="noStrike" noProof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。”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取之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，</a:t>
            </a:r>
            <a:r>
              <a:rPr lang="zh-CN" altLang="en-US" sz="3000" b="1" u="sng" strike="noStrike" noProof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</a:t>
            </a:r>
            <a:r>
              <a:rPr lang="zh-CN" altLang="en-US" sz="3000" b="1" strike="noStrike" noProof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。</a:t>
            </a:r>
            <a:endParaRPr lang="zh-CN" altLang="en-US" sz="30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pic>
        <p:nvPicPr>
          <p:cNvPr id="8199" name="图片 13" descr="3"/>
          <p:cNvPicPr>
            <a:picLocks noChangeAspect="1"/>
          </p:cNvPicPr>
          <p:nvPr/>
        </p:nvPicPr>
        <p:blipFill>
          <a:blip r:embed="rId2"/>
          <a:srcRect l="4538" t="17604" b="10710"/>
          <a:stretch>
            <a:fillRect/>
          </a:stretch>
        </p:blipFill>
        <p:spPr>
          <a:xfrm>
            <a:off x="22225" y="114300"/>
            <a:ext cx="2962275" cy="7731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4355615" y="1333209"/>
            <a:ext cx="1542614" cy="69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58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f061d950a7b0208e31a806562d9f2d3562cc8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573088" y="1662113"/>
            <a:ext cx="1600200" cy="21288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2440949" y="1329560"/>
            <a:ext cx="5977115" cy="24191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《世说新语》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我国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南朝宋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产生的一部主要记述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魏晋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人物言谈轶事的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笔记小说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。该书语言精练、朴实、传神</a:t>
            </a:r>
            <a:r>
              <a:rPr lang="zh-CN" altLang="zh-CN" dirty="0"/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历经千年，依然鲜活生动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，是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我国最早的一部文言志人小说集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575" y="3263265"/>
            <a:ext cx="3143250" cy="1943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3876" y="587375"/>
            <a:ext cx="7709535" cy="3448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4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宋体" panose="02010600030101010101" pitchFamily="2" charset="-122"/>
                <a:sym typeface="+mn-ea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学而不思则罔，思而不学则殆。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春秋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孔 子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宋体" panose="02010600030101010101" pitchFamily="2" charset="-122"/>
                <a:sym typeface="+mn-ea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业精于勤，荒于嬉；行成于思，毁于随。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ym typeface="+mn-ea"/>
              </a:rPr>
              <a:t>                                                                    </a:t>
            </a:r>
            <a:r>
              <a:rPr lang="en-US" altLang="zh-CN" sz="2400" b="1" dirty="0">
                <a:latin typeface="仿宋" panose="02010609060101010101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春秋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韩 愈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思考是行为的种子。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</a:rPr>
              <a:t>                      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49" charset="-122"/>
              </a:rPr>
              <a:t>——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[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美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]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爱默生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沉思就是劳动，思考就是行动。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                   </a:t>
            </a:r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——[法]雨 果</a:t>
            </a:r>
          </a:p>
        </p:txBody>
      </p:sp>
      <p:pic>
        <p:nvPicPr>
          <p:cNvPr id="28676" name="图片 2" descr="5b84bb00b250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960"/>
          <a:stretch>
            <a:fillRect/>
          </a:stretch>
        </p:blipFill>
        <p:spPr>
          <a:xfrm>
            <a:off x="8218805" y="-18415"/>
            <a:ext cx="1019175" cy="1057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7" name="图片 2" descr="7"/>
          <p:cNvPicPr>
            <a:picLocks noChangeAspect="1"/>
          </p:cNvPicPr>
          <p:nvPr/>
        </p:nvPicPr>
        <p:blipFill>
          <a:blip r:embed="rId4"/>
          <a:srcRect l="6506" t="19272" b="12309"/>
          <a:stretch>
            <a:fillRect/>
          </a:stretch>
        </p:blipFill>
        <p:spPr>
          <a:xfrm>
            <a:off x="96838" y="134938"/>
            <a:ext cx="2878137" cy="731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"/>
          <p:cNvSpPr txBox="1"/>
          <p:nvPr/>
        </p:nvSpPr>
        <p:spPr>
          <a:xfrm>
            <a:off x="2788632" y="351640"/>
            <a:ext cx="4337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FF"/>
                </a:solidFill>
                <a:latin typeface="仿宋" panose="02010609060101010101" charset="-122"/>
                <a:ea typeface="仿宋" panose="02010609060101010101" charset="-122"/>
              </a:rPr>
              <a:t>关于思考的名言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726" y="-438150"/>
            <a:ext cx="10058400" cy="5657850"/>
          </a:xfrm>
          <a:prstGeom prst="rect">
            <a:avLst/>
          </a:prstGeom>
        </p:spPr>
      </p:pic>
      <p:pic>
        <p:nvPicPr>
          <p:cNvPr id="8199" name="图片 13" descr="3"/>
          <p:cNvPicPr>
            <a:picLocks noChangeAspect="1"/>
          </p:cNvPicPr>
          <p:nvPr/>
        </p:nvPicPr>
        <p:blipFill>
          <a:blip r:embed="rId3"/>
          <a:srcRect l="4538" t="17604" b="10710"/>
          <a:stretch>
            <a:fillRect/>
          </a:stretch>
        </p:blipFill>
        <p:spPr>
          <a:xfrm>
            <a:off x="22225" y="114300"/>
            <a:ext cx="2962275" cy="77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-105673" y="1420813"/>
            <a:ext cx="8885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自由朗读课文，注意读准字音，尤其注意课文中带拼音的生字，读完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三遍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用坐姿告诉老师。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1"/>
          <p:cNvSpPr/>
          <p:nvPr/>
        </p:nvSpPr>
        <p:spPr>
          <a:xfrm>
            <a:off x="373063" y="1639888"/>
            <a:ext cx="8577263" cy="2938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王戎不取道旁李</a:t>
            </a:r>
            <a:endParaRPr lang="zh-CN" altLang="en-US" sz="30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王戎七岁，尝与诸小儿游。看道边李树多子折枝，诸儿竞走取之，唯戎不动。人问之，答曰：“树在道边而多子，此必苦李。”取之，信然。</a:t>
            </a:r>
            <a:endParaRPr lang="zh-CN" altLang="en-US" sz="30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105" y="1637262"/>
            <a:ext cx="8575675" cy="293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王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戎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不取道旁李</a:t>
            </a:r>
            <a:endParaRPr lang="zh-CN" altLang="en-US" sz="30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    王戎七岁，尝与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诸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小儿游。看道边李树多子折枝，诸儿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竞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等线" panose="02010600030101010101" pitchFamily="2" charset="-122"/>
              </a:rPr>
              <a:t>走取之，唯戎不动。人问之，答曰：“树在道边而多子，此必苦李。”取之，信然。</a:t>
            </a:r>
            <a:endParaRPr lang="zh-CN" altLang="en-US" sz="3000" b="1" strike="noStrike" noProof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8195" name="矩形 13"/>
          <p:cNvSpPr/>
          <p:nvPr/>
        </p:nvSpPr>
        <p:spPr>
          <a:xfrm>
            <a:off x="2855595" y="185420"/>
            <a:ext cx="4791075" cy="450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600" b="1" dirty="0">
                <a:solidFill>
                  <a:srgbClr val="7030A0"/>
                </a:solidFill>
                <a:latin typeface="宋体" panose="02010600030101010101" pitchFamily="2" charset="-122"/>
              </a:rPr>
              <a:t>初读古文，尤其注意文中带拼音的生字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3740150" y="2255838"/>
            <a:ext cx="684213" cy="4905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strike="noStrike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zhū</a:t>
            </a:r>
          </a:p>
        </p:txBody>
      </p:sp>
      <p:sp>
        <p:nvSpPr>
          <p:cNvPr id="42" name="矩形 41"/>
          <p:cNvSpPr/>
          <p:nvPr/>
        </p:nvSpPr>
        <p:spPr>
          <a:xfrm>
            <a:off x="3503613" y="1446213"/>
            <a:ext cx="85090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strike="noStrike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rónɡ</a:t>
            </a:r>
          </a:p>
        </p:txBody>
      </p:sp>
      <p:sp>
        <p:nvSpPr>
          <p:cNvPr id="44" name="矩形 43"/>
          <p:cNvSpPr/>
          <p:nvPr/>
        </p:nvSpPr>
        <p:spPr>
          <a:xfrm>
            <a:off x="2139950" y="2944813"/>
            <a:ext cx="850900" cy="4905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strike="noStrike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jìnɡ</a:t>
            </a:r>
            <a:endParaRPr kumimoji="0" lang="en-US" altLang="zh-CN" sz="2600" b="1" i="0" strike="noStrike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+mn-ea"/>
            </a:endParaRPr>
          </a:p>
        </p:txBody>
      </p:sp>
      <p:pic>
        <p:nvPicPr>
          <p:cNvPr id="8199" name="图片 13" descr="3"/>
          <p:cNvPicPr>
            <a:picLocks noChangeAspect="1"/>
          </p:cNvPicPr>
          <p:nvPr/>
        </p:nvPicPr>
        <p:blipFill>
          <a:blip r:embed="rId2"/>
          <a:srcRect l="4538" t="17604" b="10710"/>
          <a:stretch>
            <a:fillRect/>
          </a:stretch>
        </p:blipFill>
        <p:spPr>
          <a:xfrm>
            <a:off x="22225" y="114300"/>
            <a:ext cx="2962275" cy="77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 rot="21057013">
            <a:off x="4934338" y="3193732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  <p:sp>
        <p:nvSpPr>
          <p:cNvPr id="11" name="矩形 10"/>
          <p:cNvSpPr/>
          <p:nvPr/>
        </p:nvSpPr>
        <p:spPr>
          <a:xfrm rot="20896537">
            <a:off x="4866481" y="2501107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  <p:sp>
        <p:nvSpPr>
          <p:cNvPr id="12" name="矩形 11"/>
          <p:cNvSpPr/>
          <p:nvPr/>
        </p:nvSpPr>
        <p:spPr>
          <a:xfrm rot="21057013">
            <a:off x="7596189" y="2494672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  <p:sp>
        <p:nvSpPr>
          <p:cNvPr id="13" name="矩形 12"/>
          <p:cNvSpPr/>
          <p:nvPr/>
        </p:nvSpPr>
        <p:spPr>
          <a:xfrm rot="21057013">
            <a:off x="2187974" y="3193732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  <p:sp>
        <p:nvSpPr>
          <p:cNvPr id="14" name="矩形 13"/>
          <p:cNvSpPr/>
          <p:nvPr/>
        </p:nvSpPr>
        <p:spPr>
          <a:xfrm rot="21057013">
            <a:off x="6407938" y="3181554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  <p:sp>
        <p:nvSpPr>
          <p:cNvPr id="15" name="矩形 14"/>
          <p:cNvSpPr/>
          <p:nvPr/>
        </p:nvSpPr>
        <p:spPr>
          <a:xfrm rot="21057013">
            <a:off x="2183484" y="3860802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  <p:sp>
        <p:nvSpPr>
          <p:cNvPr id="16" name="矩形 15"/>
          <p:cNvSpPr/>
          <p:nvPr/>
        </p:nvSpPr>
        <p:spPr>
          <a:xfrm rot="21057013">
            <a:off x="1802200" y="2555876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2" grpId="0"/>
      <p:bldP spid="42" grpId="1"/>
      <p:bldP spid="44" grpId="0"/>
      <p:bldP spid="44" grpId="1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23975" y="1683385"/>
            <a:ext cx="2929890" cy="1888490"/>
          </a:xfrm>
          <a:prstGeom prst="rect">
            <a:avLst/>
          </a:prstGeom>
        </p:spPr>
      </p:pic>
      <p:pic>
        <p:nvPicPr>
          <p:cNvPr id="3" name="图片 2" descr="777be8b937234a88bbff5d2c3dca5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1683385"/>
            <a:ext cx="2875915" cy="1887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83130" y="3705860"/>
            <a:ext cx="47777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看道边李树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多子</a:t>
            </a:r>
            <a:r>
              <a:rPr lang="zh-CN" altLang="en-US" sz="4000" b="1" dirty="0">
                <a:solidFill>
                  <a:schemeClr val="accent5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折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30730" y="855345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王戎和小伙伴看到了什么？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24441" y="440372"/>
            <a:ext cx="2204023" cy="1420625"/>
          </a:xfrm>
          <a:prstGeom prst="rect">
            <a:avLst/>
          </a:prstGeom>
        </p:spPr>
      </p:pic>
      <p:pic>
        <p:nvPicPr>
          <p:cNvPr id="3" name="图片 2" descr="777be8b937234a88bbff5d2c3dca5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536" y="440372"/>
            <a:ext cx="2164148" cy="1420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12988" y="1985248"/>
            <a:ext cx="343074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看道边李树</a:t>
            </a:r>
            <a:r>
              <a:rPr lang="zh-CN" altLang="en-US" sz="2800" b="1" dirty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多子折枝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9994" y="2526802"/>
            <a:ext cx="730039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王戎他们看见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路边的李树有很多果实，压弯了枝丫。</a:t>
            </a:r>
            <a:endParaRPr lang="zh-CN" altLang="en-US" sz="2400" b="1" dirty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293" y="3174273"/>
            <a:ext cx="27093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依据原文讲清楚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5" grpId="0"/>
      <p:bldP spid="5" grpId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8575" y="440372"/>
            <a:ext cx="2929890" cy="1888490"/>
          </a:xfrm>
          <a:prstGeom prst="rect">
            <a:avLst/>
          </a:prstGeom>
        </p:spPr>
      </p:pic>
      <p:pic>
        <p:nvPicPr>
          <p:cNvPr id="3" name="图片 2" descr="777be8b937234a88bbff5d2c3dca5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6769" y="440372"/>
            <a:ext cx="2875915" cy="1887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33980" y="2376963"/>
            <a:ext cx="343074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看道边李树</a:t>
            </a:r>
            <a:r>
              <a:rPr lang="zh-CN" altLang="en-US" sz="2800" b="1" dirty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多子折枝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2442" y="2795269"/>
            <a:ext cx="668163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王戎看见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路边的李树有很多果实，压弯了枝丫。</a:t>
            </a:r>
            <a:endParaRPr lang="zh-CN" altLang="en-US" sz="2400" b="1" dirty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3208" y="3212010"/>
            <a:ext cx="71787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谁？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20264" y="3219044"/>
            <a:ext cx="78527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怎样？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3282" y="3209049"/>
            <a:ext cx="83371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怎样？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7381" y="3241163"/>
            <a:ext cx="767516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怎样？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6647" y="3672432"/>
            <a:ext cx="855234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王戎和小伙伴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看见路边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高大的李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树上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结满了又圆又大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的李子，压弯了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粗壮的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树枝。</a:t>
            </a:r>
            <a:endParaRPr lang="zh-CN" altLang="en-US" b="1" dirty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92E3D2-E109-49AE-AB2D-63500C7A4548}"/>
              </a:ext>
            </a:extLst>
          </p:cNvPr>
          <p:cNvSpPr/>
          <p:nvPr/>
        </p:nvSpPr>
        <p:spPr>
          <a:xfrm>
            <a:off x="803505" y="4041764"/>
            <a:ext cx="71787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成分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87EF0DD-2BEA-49CC-9C55-49194C41ED5F}"/>
              </a:ext>
            </a:extLst>
          </p:cNvPr>
          <p:cNvSpPr/>
          <p:nvPr/>
        </p:nvSpPr>
        <p:spPr>
          <a:xfrm>
            <a:off x="4424950" y="4041764"/>
            <a:ext cx="882049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修饰词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483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 animBg="1"/>
      <p:bldP spid="8" grpId="0" animBg="1"/>
      <p:bldP spid="9" grpId="0" animBg="1"/>
      <p:bldP spid="10" grpId="0" animBg="1"/>
      <p:bldP spid="11" grpId="0"/>
      <p:bldP spid="11" grpId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8575" y="440372"/>
            <a:ext cx="2929890" cy="1888490"/>
          </a:xfrm>
          <a:prstGeom prst="rect">
            <a:avLst/>
          </a:prstGeom>
        </p:spPr>
      </p:pic>
      <p:pic>
        <p:nvPicPr>
          <p:cNvPr id="3" name="图片 2" descr="777be8b937234a88bbff5d2c3dca5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6769" y="440372"/>
            <a:ext cx="2875915" cy="1887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33980" y="2376963"/>
            <a:ext cx="343074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看道边李树</a:t>
            </a:r>
            <a:r>
              <a:rPr lang="zh-CN" altLang="en-US" sz="2800" b="1" dirty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多子折枝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44530" y="2862083"/>
            <a:ext cx="606287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看见路边的李树有很多果实，压弯了枝丫。</a:t>
            </a:r>
            <a:endParaRPr lang="zh-CN" altLang="en-US" sz="2400" b="1" dirty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648" y="3395592"/>
            <a:ext cx="855234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王戎和小伙伴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看见路边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高大的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李树上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结满了又圆又大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的李子，压弯了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粗壮的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树枝。</a:t>
            </a:r>
            <a:endParaRPr lang="zh-CN" altLang="en-US" b="1" dirty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30917" y="3966913"/>
            <a:ext cx="27093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补充内容讲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具体</a:t>
            </a:r>
          </a:p>
        </p:txBody>
      </p:sp>
    </p:spTree>
    <p:extLst>
      <p:ext uri="{BB962C8B-B14F-4D97-AF65-F5344CB8AC3E}">
        <p14:creationId xmlns:p14="http://schemas.microsoft.com/office/powerpoint/2010/main" val="42882829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1" grpId="0"/>
      <p:bldP spid="11" grpId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2012" y="3071674"/>
            <a:ext cx="7667625" cy="107721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看见满树诱人的李子，王戎和他的小伙伴有什么不同的表现呢？（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找出原文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下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50620" y="726440"/>
            <a:ext cx="3302000" cy="1888490"/>
          </a:xfrm>
          <a:prstGeom prst="rect">
            <a:avLst/>
          </a:prstGeom>
        </p:spPr>
      </p:pic>
      <p:pic>
        <p:nvPicPr>
          <p:cNvPr id="5" name="图片 4" descr="777be8b937234a88bbff5d2c3dca5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1755" y="727075"/>
            <a:ext cx="2875915" cy="188785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660,&quot;width&quot;:974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660,&quot;width&quot;:974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660,&quot;width&quot;:974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660,&quot;width&quot;:974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660,&quot;width&quot;:974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5979584-4b23-4b42-99db-a310c1adc03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957</Words>
  <Application>Microsoft Office PowerPoint</Application>
  <PresentationFormat>全屏显示(16:9)</PresentationFormat>
  <Paragraphs>102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仿宋</vt:lpstr>
      <vt:lpstr>Wingdings</vt:lpstr>
      <vt:lpstr>Calibri</vt:lpstr>
      <vt:lpstr>黑体</vt:lpstr>
      <vt:lpstr>等线</vt:lpstr>
      <vt:lpstr>华文新魏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快乐学习</Manager>
  <Company>快乐学习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快乐学习</dc:title>
  <dc:subject>快乐学习</dc:subject>
  <dc:creator>快乐学习</dc:creator>
  <cp:keywords>快乐学习</cp:keywords>
  <dc:description>快乐学习</dc:description>
  <cp:lastModifiedBy>tw</cp:lastModifiedBy>
  <cp:revision>246</cp:revision>
  <dcterms:created xsi:type="dcterms:W3CDTF">2018-12-18T01:23:00Z</dcterms:created>
  <dcterms:modified xsi:type="dcterms:W3CDTF">2021-01-04T23:48:12Z</dcterms:modified>
  <cp:category>快乐学习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