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sldIdLst>
    <p:sldId id="318" r:id="rId3"/>
    <p:sldId id="276" r:id="rId4"/>
    <p:sldId id="314" r:id="rId5"/>
    <p:sldId id="295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296" r:id="rId15"/>
    <p:sldId id="308" r:id="rId16"/>
    <p:sldId id="309" r:id="rId17"/>
    <p:sldId id="310" r:id="rId18"/>
    <p:sldId id="311" r:id="rId19"/>
    <p:sldId id="312" r:id="rId20"/>
    <p:sldId id="315" r:id="rId21"/>
    <p:sldId id="317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101"/>
    <a:srgbClr val="FF3300"/>
    <a:srgbClr val="FF7C80"/>
    <a:srgbClr val="FF0000"/>
    <a:srgbClr val="E8FF01"/>
    <a:srgbClr val="CC3300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3088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44" y="3565525"/>
            <a:ext cx="8139113" cy="801370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7" y="2108201"/>
            <a:ext cx="5995988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0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0"/>
            <a:ext cx="462915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581225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502444" y="1508125"/>
            <a:ext cx="8139113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30079" y="727710"/>
            <a:ext cx="2948940" cy="1115060"/>
          </a:xfrm>
        </p:spPr>
        <p:txBody>
          <a:bodyPr anchor="ctr" anchorCtr="0"/>
          <a:lstStyle>
            <a:lvl1pPr>
              <a:defRPr sz="2400"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3853815" y="727710"/>
            <a:ext cx="4629150" cy="5403215"/>
          </a:xfrm>
        </p:spPr>
        <p:txBody>
          <a:bodyPr/>
          <a:lstStyle>
            <a:lvl1pPr>
              <a:defRPr sz="1800">
                <a:latin typeface="+mn-ea"/>
                <a:ea typeface="+mn-ea"/>
              </a:defRPr>
            </a:lvl1pPr>
            <a:lvl2pPr marL="342900" indent="0">
              <a:buNone/>
              <a:defRPr sz="18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630079" y="2239645"/>
            <a:ext cx="2948940" cy="3891915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>
                <a:latin typeface="+mn-ea"/>
                <a:ea typeface="+mn-ea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单击此处编辑正文</a:t>
            </a:r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</a:p>
          <a:p>
            <a:pPr lvl="0"/>
            <a:r>
              <a:rPr lang="zh-CN" altLang="en-US" smtClean="0">
                <a:sym typeface="+mn-ea"/>
              </a:rPr>
              <a:t>单击此处编辑正文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502444" y="5605145"/>
            <a:ext cx="8139113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502444" y="641350"/>
            <a:ext cx="8139113" cy="455612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7334" cy="686816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350996" y="565150"/>
            <a:ext cx="4050030" cy="57277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4715828" y="565150"/>
            <a:ext cx="4050030" cy="57277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623591"/>
            <a:ext cx="8139178" cy="899167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fvfbn"/>
          <p:cNvPicPr>
            <a:picLocks noChangeAspect="1"/>
          </p:cNvPicPr>
          <p:nvPr/>
        </p:nvPicPr>
        <p:blipFill>
          <a:blip r:embed="rId2"/>
          <a:srcRect l="5772" t="188" r="2086" b="-188"/>
          <a:stretch>
            <a:fillRect/>
          </a:stretch>
        </p:blipFill>
        <p:spPr>
          <a:xfrm>
            <a:off x="111125" y="96838"/>
            <a:ext cx="8921750" cy="676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2" descr="cfvfb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988" y="3417888"/>
            <a:ext cx="4926012" cy="3440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692149" y="2394943"/>
            <a:ext cx="5327651" cy="375928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692149" y="1127469"/>
            <a:ext cx="5327651" cy="117372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pPr algn="r">
                <a:buNone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502412" y="581225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502444" y="1508125"/>
            <a:ext cx="8139113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7"/>
          <p:cNvGrpSpPr/>
          <p:nvPr/>
        </p:nvGrpSpPr>
        <p:grpSpPr>
          <a:xfrm>
            <a:off x="0" y="0"/>
            <a:ext cx="9144000" cy="6858000"/>
            <a:chOff x="0" y="0"/>
            <a:chExt cx="9143999" cy="6858000"/>
          </a:xfrm>
        </p:grpSpPr>
        <p:pic>
          <p:nvPicPr>
            <p:cNvPr id="2056" name="Picture 2" descr="cfvfbn"/>
            <p:cNvPicPr>
              <a:picLocks noChangeAspect="1"/>
            </p:cNvPicPr>
            <p:nvPr userDrawn="1"/>
          </p:nvPicPr>
          <p:blipFill>
            <a:blip r:embed="rId13"/>
            <a:srcRect l="5772" t="188" r="2086" b="-188"/>
            <a:stretch>
              <a:fillRect/>
            </a:stretch>
          </p:blipFill>
          <p:spPr>
            <a:xfrm>
              <a:off x="111604" y="97061"/>
              <a:ext cx="8920792" cy="67609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9143999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969697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054" name="KSO_BC1"/>
          <p:cNvSpPr>
            <a:spLocks noGrp="1"/>
          </p:cNvSpPr>
          <p:nvPr>
            <p:ph type="body" idx="1"/>
          </p:nvPr>
        </p:nvSpPr>
        <p:spPr>
          <a:xfrm>
            <a:off x="466725" y="1019175"/>
            <a:ext cx="8215313" cy="52149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055" name="KSO_BT1"/>
          <p:cNvSpPr>
            <a:spLocks noGrp="1"/>
          </p:cNvSpPr>
          <p:nvPr>
            <p:ph type="title"/>
          </p:nvPr>
        </p:nvSpPr>
        <p:spPr>
          <a:xfrm>
            <a:off x="466725" y="71438"/>
            <a:ext cx="8215313" cy="7953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m"/>
        <a:defRPr lang="zh-CN" altLang="en-US" sz="2400" kern="1200" dirty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1200"/>
        </a:spcAft>
        <a:buClr>
          <a:srgbClr val="F2C37D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baike.baidu.com/pic/%E6%99%95%E8%BD%A6%E8%B4%B4/8235542/0/373bc4b4eeb5785e8bd4b2a3?fr=lemma&amp;ct=singl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75" y="1000125"/>
            <a:ext cx="5327650" cy="2308225"/>
          </a:xfrm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4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  <a:t>非连续性文本</a:t>
            </a:r>
            <a:r>
              <a:rPr kumimoji="0" lang="zh-CN" altLang="en-US" sz="48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4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kumimoji="0" lang="en-US" altLang="zh-CN" sz="48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kumimoji="0" lang="en-US" altLang="zh-CN" sz="48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kumimoji="0" lang="en-US" altLang="zh-CN" sz="48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endParaRPr kumimoji="0" lang="zh-CN" altLang="en-US" sz="4800" b="1" i="0" u="none" strike="noStrike" kern="10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4099" name="文本框 2"/>
          <p:cNvSpPr txBox="1"/>
          <p:nvPr/>
        </p:nvSpPr>
        <p:spPr>
          <a:xfrm>
            <a:off x="2786063" y="3286125"/>
            <a:ext cx="40338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棠外附小</a:t>
            </a:r>
            <a:r>
              <a:rPr lang="en-US" altLang="zh-CN" sz="3200" b="1" dirty="0">
                <a:latin typeface="Arial" panose="020B0604020202020204" pitchFamily="34" charset="0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杜燕玲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188913"/>
            <a:ext cx="61928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聚焦一：小儿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止咳糖浆能喝吗？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4339" name="图片 2" descr="小儿止咳糖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571625"/>
            <a:ext cx="2592388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 Box 3"/>
          <p:cNvSpPr txBox="1"/>
          <p:nvPr/>
        </p:nvSpPr>
        <p:spPr>
          <a:xfrm>
            <a:off x="3995738" y="1196975"/>
            <a:ext cx="4968875" cy="48323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小儿止咳糖浆说明书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成份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甘草流浸膏、桔梗、橙皮酊、氯化铵，辅料为蔗糖、苯钾酸钠。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性 状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本品为红棕色半透明的粘稠液体；味甜。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功能主治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祛痰，镇咳，用于小儿咳嗽。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产品规格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每瓶装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120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ml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用法用量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口服，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岁一次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毫升，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岁以下酌情递减，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岁以上一次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10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毫升，一日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4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次。 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生产日期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2016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年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11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月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26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日。 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有效期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24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个月。 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批准文号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国药准字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Z52020503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生产企业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贵州益佰制药股份有限公司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储藏方法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遮光密封，置阴凉处。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注意事项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/>
            </a:r>
            <a:b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忌食生冷辛辣食物。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糖尿病患儿应在医师指导下服用。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服药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天症状无改善者，应及时就医。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4.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两岁以下用量应咨询医师指导。</a:t>
            </a:r>
            <a:b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如正在服用其他药品，使用本品前请咨询医师或药师。 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6.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儿童必须在成 人的监护下使用。</a:t>
            </a:r>
            <a:b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7.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建议摇匀后服用。</a:t>
            </a:r>
            <a:b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endParaRPr lang="zh-CN" altLang="zh-CN" sz="1400" dirty="0">
              <a:solidFill>
                <a:srgbClr val="333333"/>
              </a:solidFill>
              <a:latin typeface="Tahoma" panose="020B0604030504040204" pitchFamily="34" charset="0"/>
              <a:ea typeface="楷体" panose="02010609060101010101" pitchFamily="49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285750" y="4643438"/>
            <a:ext cx="364331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回顾“症状”：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zh-CN" sz="2400" b="1" u="sng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“咳咳咳——”</a:t>
            </a:r>
            <a:r>
              <a:rPr lang="zh-CN" altLang="en-US" sz="2400" b="1" u="sng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妹妹的咳嗽一声接着一声。</a:t>
            </a:r>
          </a:p>
          <a:p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313" y="333375"/>
            <a:ext cx="59515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聚焦二：小儿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止咳糖浆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怎么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63" name="图片 2" descr="小儿止咳糖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989138"/>
            <a:ext cx="2592387" cy="2592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3"/>
          <p:cNvSpPr txBox="1"/>
          <p:nvPr/>
        </p:nvSpPr>
        <p:spPr>
          <a:xfrm>
            <a:off x="3995738" y="1196975"/>
            <a:ext cx="4968875" cy="48323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小儿止咳糖浆说明书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成份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甘草流浸膏、桔梗、橙皮酊、氯化铵，辅料为蔗糖、苯钾酸钠。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性 状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本品为红棕色半透明的粘稠液体；味甜。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功能主治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祛痰，镇咳，用于小儿咳嗽。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产品规格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每瓶装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120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ml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用法用量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口服，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岁一次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毫升，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岁以下酌情递减，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岁以上一次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10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毫升，一日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4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次。 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生产日期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2016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年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11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月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26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日。 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有效期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24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个月。 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批准文号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国药准字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Z52020503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生产企业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贵州益佰制药股份有限公司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储藏方法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遮光密封，置阴凉处。</a:t>
            </a:r>
          </a:p>
          <a:p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注意事项</a:t>
            </a:r>
            <a:r>
              <a:rPr lang="en-US" altLang="zh-CN" sz="14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/>
            </a:r>
            <a:b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忌食生冷辛辣食物。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糖尿病患儿应在医师指导下服用。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服药</a:t>
            </a: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天症状无改善者，应及时就医。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4.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两岁以下用量应咨询医师指导。</a:t>
            </a:r>
            <a:b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如正在服用其他药品，使用本品前请咨询医师或药师。 </a:t>
            </a:r>
          </a:p>
          <a:p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6.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儿童必须在成 人的监护下使用。</a:t>
            </a:r>
            <a:b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7.</a:t>
            </a:r>
            <a: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建议摇匀后服用。</a:t>
            </a:r>
            <a:br>
              <a:rPr lang="zh-CN" altLang="en-US" sz="14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endParaRPr lang="zh-CN" altLang="zh-CN" sz="1400" dirty="0">
              <a:solidFill>
                <a:srgbClr val="333333"/>
              </a:solidFill>
              <a:latin typeface="Tahoma" panose="020B060403050404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/>
          <p:nvPr/>
        </p:nvSpPr>
        <p:spPr>
          <a:xfrm>
            <a:off x="971550" y="620713"/>
            <a:ext cx="7416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   在同学们的帮助下，张磊明确了止咳糖浆的服用方法，正当他要给妹妹喝的时候，</a:t>
            </a:r>
          </a:p>
        </p:txBody>
      </p:sp>
      <p:sp>
        <p:nvSpPr>
          <p:cNvPr id="19459" name="矩形 3"/>
          <p:cNvSpPr/>
          <p:nvPr/>
        </p:nvSpPr>
        <p:spPr>
          <a:xfrm>
            <a:off x="971550" y="1628775"/>
            <a:ext cx="7056438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  心里闪过一丝疑虑，这药真的适合妹妹吗？妹妹喝了，万一药品不适合产生不良症状，怎么办？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timg.jpg"/>
          <p:cNvPicPr>
            <a:picLocks noChangeAspect="1"/>
          </p:cNvPicPr>
          <p:nvPr/>
        </p:nvPicPr>
        <p:blipFill>
          <a:blip r:embed="rId2"/>
          <a:srcRect r="-5049" b="41666"/>
          <a:stretch>
            <a:fillRect/>
          </a:stretch>
        </p:blipFill>
        <p:spPr>
          <a:xfrm>
            <a:off x="714375" y="3643313"/>
            <a:ext cx="2286000" cy="272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" descr="timg (1).jpg"/>
          <p:cNvPicPr>
            <a:picLocks noChangeAspect="1"/>
          </p:cNvPicPr>
          <p:nvPr/>
        </p:nvPicPr>
        <p:blipFill>
          <a:blip r:embed="rId3"/>
          <a:srcRect l="33530" t="14874" r="25000" b="32005"/>
          <a:stretch>
            <a:fillRect/>
          </a:stretch>
        </p:blipFill>
        <p:spPr>
          <a:xfrm>
            <a:off x="6143625" y="285750"/>
            <a:ext cx="2428875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Box 3"/>
          <p:cNvSpPr txBox="1"/>
          <p:nvPr/>
        </p:nvSpPr>
        <p:spPr>
          <a:xfrm>
            <a:off x="1042988" y="620713"/>
            <a:ext cx="532923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“您好，妈妈！妹妹一直咳嗽，我可以给她喝止咳糖浆吗？妹妹以前喝过吗？”</a:t>
            </a:r>
          </a:p>
        </p:txBody>
      </p:sp>
      <p:sp>
        <p:nvSpPr>
          <p:cNvPr id="20485" name="TextBox 4"/>
          <p:cNvSpPr txBox="1"/>
          <p:nvPr/>
        </p:nvSpPr>
        <p:spPr>
          <a:xfrm>
            <a:off x="2987675" y="4797425"/>
            <a:ext cx="58324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“可以，妹妹以前服用过，而且她对药物没有过敏现象。”</a:t>
            </a:r>
          </a:p>
        </p:txBody>
      </p:sp>
      <p:pic>
        <p:nvPicPr>
          <p:cNvPr id="20486" name="图片 5" descr="电话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475" y="2492375"/>
            <a:ext cx="2786063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 descr="timg (1).jpg"/>
          <p:cNvPicPr>
            <a:picLocks noChangeAspect="1"/>
          </p:cNvPicPr>
          <p:nvPr/>
        </p:nvPicPr>
        <p:blipFill>
          <a:blip r:embed="rId2"/>
          <a:srcRect l="33530" t="14874" r="25000" b="32005"/>
          <a:stretch>
            <a:fillRect/>
          </a:stretch>
        </p:blipFill>
        <p:spPr>
          <a:xfrm>
            <a:off x="6072188" y="3429000"/>
            <a:ext cx="2428875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3"/>
          <p:cNvSpPr txBox="1"/>
          <p:nvPr/>
        </p:nvSpPr>
        <p:spPr>
          <a:xfrm>
            <a:off x="785813" y="714375"/>
            <a:ext cx="68580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    喂完药后，张磊把止咳糖浆放到储物柜的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最高层</a:t>
            </a:r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1508" name="TextBox 4"/>
          <p:cNvSpPr txBox="1"/>
          <p:nvPr/>
        </p:nvSpPr>
        <p:spPr>
          <a:xfrm>
            <a:off x="3059113" y="2781300"/>
            <a:ext cx="29527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为什么</a:t>
            </a:r>
          </a:p>
        </p:txBody>
      </p:sp>
      <p:pic>
        <p:nvPicPr>
          <p:cNvPr id="21509" name="图片 4" descr="问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2276475"/>
            <a:ext cx="1306512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8"/>
          <p:cNvSpPr txBox="1"/>
          <p:nvPr/>
        </p:nvSpPr>
        <p:spPr>
          <a:xfrm>
            <a:off x="1500188" y="3571875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慎用？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500188" y="4714875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/>
          <p:nvPr/>
        </p:nvSpPr>
        <p:spPr>
          <a:xfrm>
            <a:off x="250825" y="260350"/>
            <a:ext cx="8001000" cy="5857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/>
            <a:r>
              <a:rPr lang="zh-CN" altLang="en-US" sz="3200" b="1" dirty="0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没过多久，一阵急促的声音传来</a:t>
            </a:r>
            <a:r>
              <a:rPr lang="en-US" altLang="zh-CN" sz="3200" b="1" dirty="0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  <p:sp>
        <p:nvSpPr>
          <p:cNvPr id="22531" name="矩形 4"/>
          <p:cNvSpPr/>
          <p:nvPr/>
        </p:nvSpPr>
        <p:spPr>
          <a:xfrm>
            <a:off x="1835150" y="981075"/>
            <a:ext cx="47164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“哥哥，我好难受啊！”</a:t>
            </a:r>
          </a:p>
        </p:txBody>
      </p:sp>
      <p:sp>
        <p:nvSpPr>
          <p:cNvPr id="22532" name="TextBox 5"/>
          <p:cNvSpPr txBox="1"/>
          <p:nvPr/>
        </p:nvSpPr>
        <p:spPr>
          <a:xfrm>
            <a:off x="539750" y="1557338"/>
            <a:ext cx="8280400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张磊一摸妹妹的脑袋，真烫！拿出体温计给妹妹一量：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38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℃</a:t>
            </a:r>
          </a:p>
        </p:txBody>
      </p:sp>
      <p:sp>
        <p:nvSpPr>
          <p:cNvPr id="22533" name="TextBox 6"/>
          <p:cNvSpPr txBox="1"/>
          <p:nvPr/>
        </p:nvSpPr>
        <p:spPr>
          <a:xfrm>
            <a:off x="611188" y="2924175"/>
            <a:ext cx="5113337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“哥哥，我头疼得厉害，喉咙有点痛，我很难受啊！ ”妹妹流着鼻涕说。她还时不时打喷嚏</a:t>
            </a:r>
            <a:r>
              <a:rPr lang="en-US" altLang="zh-CN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… …</a:t>
            </a:r>
            <a:endParaRPr lang="zh-CN" altLang="en-US" sz="32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2534" name="TextBox 7"/>
          <p:cNvSpPr txBox="1"/>
          <p:nvPr/>
        </p:nvSpPr>
        <p:spPr>
          <a:xfrm>
            <a:off x="500063" y="5357813"/>
            <a:ext cx="7572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哎呀，妹妹的体温已经上升到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38.6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℃！</a:t>
            </a:r>
          </a:p>
        </p:txBody>
      </p:sp>
      <p:pic>
        <p:nvPicPr>
          <p:cNvPr id="22535" name="图片 7" descr="生病.jpg"/>
          <p:cNvPicPr>
            <a:picLocks noChangeAspect="1"/>
          </p:cNvPicPr>
          <p:nvPr/>
        </p:nvPicPr>
        <p:blipFill>
          <a:blip r:embed="rId2"/>
          <a:srcRect r="12534" b="19000"/>
          <a:stretch>
            <a:fillRect/>
          </a:stretch>
        </p:blipFill>
        <p:spPr>
          <a:xfrm>
            <a:off x="5724525" y="2276475"/>
            <a:ext cx="2978150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/>
          <p:nvPr/>
        </p:nvSpPr>
        <p:spPr>
          <a:xfrm>
            <a:off x="755650" y="404813"/>
            <a:ext cx="76755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      张磊赶紧拿出药箱，从里面翻出几种药，翻阅起说明书来。有适合妹妹服用的药吗？</a:t>
            </a:r>
          </a:p>
        </p:txBody>
      </p:sp>
      <p:pic>
        <p:nvPicPr>
          <p:cNvPr id="20483" name="图片 2" descr="药箱.jpg"/>
          <p:cNvPicPr>
            <a:picLocks noChangeAspect="1"/>
          </p:cNvPicPr>
          <p:nvPr/>
        </p:nvPicPr>
        <p:blipFill>
          <a:blip r:embed="rId2"/>
          <a:srcRect r="8871" b="8421"/>
          <a:stretch>
            <a:fillRect/>
          </a:stretch>
        </p:blipFill>
        <p:spPr>
          <a:xfrm>
            <a:off x="0" y="3473450"/>
            <a:ext cx="3249613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3" descr="布诺芬.jpg"/>
          <p:cNvPicPr>
            <a:picLocks noChangeAspect="1"/>
          </p:cNvPicPr>
          <p:nvPr/>
        </p:nvPicPr>
        <p:blipFill>
          <a:blip r:embed="rId3"/>
          <a:srcRect t="27213"/>
          <a:stretch>
            <a:fillRect/>
          </a:stretch>
        </p:blipFill>
        <p:spPr>
          <a:xfrm>
            <a:off x="2214563" y="1428750"/>
            <a:ext cx="2868612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4" descr="美林.jpg"/>
          <p:cNvPicPr>
            <a:picLocks noChangeAspect="1"/>
          </p:cNvPicPr>
          <p:nvPr/>
        </p:nvPicPr>
        <p:blipFill>
          <a:blip r:embed="rId4"/>
          <a:srcRect l="7864" t="14786" r="59062" b="1875"/>
          <a:stretch>
            <a:fillRect/>
          </a:stretch>
        </p:blipFill>
        <p:spPr>
          <a:xfrm>
            <a:off x="3643313" y="3643313"/>
            <a:ext cx="2019300" cy="297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5" descr="泰诺.jpg"/>
          <p:cNvPicPr>
            <a:picLocks noChangeAspect="1"/>
          </p:cNvPicPr>
          <p:nvPr/>
        </p:nvPicPr>
        <p:blipFill>
          <a:blip r:embed="rId5"/>
          <a:srcRect l="25200" r="23750" b="2351"/>
          <a:stretch>
            <a:fillRect/>
          </a:stretch>
        </p:blipFill>
        <p:spPr>
          <a:xfrm>
            <a:off x="5786438" y="1714500"/>
            <a:ext cx="1584325" cy="303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571500" y="714375"/>
            <a:ext cx="8429625" cy="2678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 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四人小组为单位，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合作阅读材料（二）</a:t>
            </a: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一起帮张磊看看该选哪一种呢？怎么服用呢？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要求：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、小组成员先独自阅读三份药品说明书，将有用的信息画出来。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、小组成员依次发表自己的意见，共同填写信息汇总表一。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</a:rPr>
              <a:t>、小组选派代表汇报。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507" name="TextBox 3"/>
          <p:cNvSpPr txBox="1"/>
          <p:nvPr/>
        </p:nvSpPr>
        <p:spPr>
          <a:xfrm>
            <a:off x="323850" y="115888"/>
            <a:ext cx="5184775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u="sng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阅读，合作学习</a:t>
            </a:r>
          </a:p>
        </p:txBody>
      </p:sp>
      <p:sp>
        <p:nvSpPr>
          <p:cNvPr id="24581" name="TextBox 4"/>
          <p:cNvSpPr txBox="1"/>
          <p:nvPr/>
        </p:nvSpPr>
        <p:spPr>
          <a:xfrm>
            <a:off x="214313" y="4857750"/>
            <a:ext cx="8643937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回顾“症状”：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、“哥哥，我头疼得厉害，喉咙有点痛，我很难受啊！ ”妹妹流着鼻涕说。她还时不时打喷嚏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… …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2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、哎呀，妹妹的体温已经上升到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38.6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℃！</a:t>
            </a:r>
          </a:p>
          <a:p>
            <a:pPr>
              <a:lnSpc>
                <a:spcPct val="130000"/>
              </a:lnSpc>
            </a:pP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42938" y="3714750"/>
          <a:ext cx="7572456" cy="1096963"/>
        </p:xfrm>
        <a:graphic>
          <a:graphicData uri="http://schemas.openxmlformats.org/drawingml/2006/table">
            <a:tbl>
              <a:tblPr/>
              <a:tblGrid>
                <a:gridCol w="7572456"/>
              </a:tblGrid>
              <a:tr h="2143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我选帮张磊选的药是：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原因：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使用方法：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8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21" name="Rectangle 6"/>
          <p:cNvSpPr/>
          <p:nvPr/>
        </p:nvSpPr>
        <p:spPr>
          <a:xfrm>
            <a:off x="3429000" y="3286125"/>
            <a:ext cx="20320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汇报表（一）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/>
          <p:cNvSpPr/>
          <p:nvPr/>
        </p:nvSpPr>
        <p:spPr>
          <a:xfrm>
            <a:off x="900113" y="620713"/>
            <a:ext cx="69850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在大家的帮助下，张磊选择了合适的要给妹妹服用，真是药到病除，很快妹妹的病情就好转了。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4"/>
          <p:cNvSpPr/>
          <p:nvPr/>
        </p:nvSpPr>
        <p:spPr>
          <a:xfrm>
            <a:off x="1042988" y="2565400"/>
            <a:ext cx="698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爸爸、妈妈回家直夸张磊长大了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2253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3571875"/>
            <a:ext cx="1571625" cy="243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1"/>
          <p:cNvPicPr>
            <a:picLocks noChangeAspect="1"/>
          </p:cNvPicPr>
          <p:nvPr/>
        </p:nvPicPr>
        <p:blipFill>
          <a:blip r:embed="rId3"/>
          <a:srcRect l="32338" t="10921" r="29015" b="4044"/>
          <a:stretch>
            <a:fillRect/>
          </a:stretch>
        </p:blipFill>
        <p:spPr>
          <a:xfrm>
            <a:off x="6286500" y="3286125"/>
            <a:ext cx="1797050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"/>
          <p:cNvSpPr/>
          <p:nvPr/>
        </p:nvSpPr>
        <p:spPr>
          <a:xfrm>
            <a:off x="539750" y="260350"/>
            <a:ext cx="6461125" cy="2239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奶奶周末要去都江堰参加一个“夕阳红”节目，可是奶奶一坐车就晕车，市面上的晕车药众多，奶奶也请张磊帮忙选一种，试试他到底是不是真的会读药品说明书？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图片 3" descr="老奶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0"/>
            <a:ext cx="1905000" cy="369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" descr="timg (1).jpg"/>
          <p:cNvPicPr>
            <a:picLocks noChangeAspect="1"/>
          </p:cNvPicPr>
          <p:nvPr/>
        </p:nvPicPr>
        <p:blipFill>
          <a:blip r:embed="rId3"/>
          <a:srcRect l="33530" t="14874" r="25000" b="32005"/>
          <a:stretch>
            <a:fillRect/>
          </a:stretch>
        </p:blipFill>
        <p:spPr>
          <a:xfrm>
            <a:off x="6643688" y="3571875"/>
            <a:ext cx="2233612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1" descr="晕车贴">
            <a:hlinkClick r:id="rId4" tooltip="&quot;晕车贴&quot;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0" y="2071688"/>
            <a:ext cx="209550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6" descr="飞赛乐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00" y="2071688"/>
            <a:ext cx="2287588" cy="228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7" descr="晕动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625" y="2643188"/>
            <a:ext cx="2538413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28625" y="5000625"/>
            <a:ext cx="6929438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提示：</a:t>
            </a:r>
            <a:r>
              <a:rPr kumimoji="0" lang="zh-CN" altLang="en-US" sz="2800" b="1" kern="1200" cap="none" spc="0" normalizeH="0" baseline="0" noProof="0" dirty="0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对比</a:t>
            </a:r>
            <a:r>
              <a:rPr kumimoji="0" lang="zh-CN" altLang="en-US" sz="28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阅读三份说明书，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筛选最</a:t>
            </a:r>
            <a:r>
              <a:rPr kumimoji="0" lang="zh-CN" altLang="en-US" sz="2800" b="1" kern="1200" cap="none" spc="0" normalizeH="0" baseline="0" noProof="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适合</a:t>
            </a:r>
            <a:r>
              <a:rPr kumimoji="0" lang="zh-CN" altLang="en-US" sz="28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适合的药品，完成“汇报表二”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/>
          <p:nvPr/>
        </p:nvSpPr>
        <p:spPr>
          <a:xfrm>
            <a:off x="827088" y="2349500"/>
            <a:ext cx="773747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非连续性文本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相对整篇文章而言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的阅读材料，它往往是由</a:t>
            </a: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版块文字、图表、图文结合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等形式呈现。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350" y="476250"/>
            <a:ext cx="6913563" cy="81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什么是非连续性文本？</a:t>
            </a: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</a:p>
        </p:txBody>
      </p:sp>
      <p:pic>
        <p:nvPicPr>
          <p:cNvPr id="5124" name="图片 3" descr="问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8100" cy="146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>
          <a:xfrm>
            <a:off x="692150" y="2395538"/>
            <a:ext cx="5327650" cy="374650"/>
          </a:xfrm>
        </p:spPr>
        <p:txBody>
          <a:bodyPr vert="horz" wrap="square" lIns="91440" tIns="45720" rIns="91440" bIns="45720" anchor="t"/>
          <a:lstStyle/>
          <a:p>
            <a:pPr defTabSz="685800">
              <a:buSzPct val="50000"/>
            </a:pPr>
            <a:endParaRPr lang="zh-CN" altLang="en-US" kern="120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92150" y="1127125"/>
            <a:ext cx="5327650" cy="1174750"/>
          </a:xfrm>
        </p:spPr>
        <p:txBody>
          <a:bodyPr vert="horz" wrap="square" lIns="91440" tIns="45720" rIns="91440" bIns="45720" numCol="1" anchor="b" anchorCtr="0" compatLnSpc="1">
            <a:no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0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813" y="642938"/>
            <a:ext cx="8072438" cy="153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在日常生活中，你接触过哪些非连续性文本？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4213" y="2276475"/>
            <a:ext cx="7561263" cy="1081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地图、合同、发票、广告、表格、清单、说明书、统计资料</a:t>
            </a:r>
            <a:r>
              <a:rPr kumimoji="0" lang="en-US" altLang="zh-CN" sz="32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/>
          <p:nvPr/>
        </p:nvSpPr>
        <p:spPr>
          <a:xfrm>
            <a:off x="3357563" y="2357438"/>
            <a:ext cx="15811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说明书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195" name="文本框 2"/>
          <p:cNvSpPr txBox="1"/>
          <p:nvPr/>
        </p:nvSpPr>
        <p:spPr>
          <a:xfrm>
            <a:off x="4500563" y="4071938"/>
            <a:ext cx="3286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“麻烦”</a:t>
            </a:r>
          </a:p>
        </p:txBody>
      </p:sp>
      <p:sp>
        <p:nvSpPr>
          <p:cNvPr id="8196" name="TextBox 3"/>
          <p:cNvSpPr txBox="1"/>
          <p:nvPr/>
        </p:nvSpPr>
        <p:spPr>
          <a:xfrm>
            <a:off x="1000125" y="714375"/>
            <a:ext cx="61436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“非连续性文本”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/>
          <p:nvPr/>
        </p:nvSpPr>
        <p:spPr>
          <a:xfrm>
            <a:off x="428625" y="357188"/>
            <a:ext cx="8072438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当“麻烦”</a:t>
            </a:r>
          </a:p>
        </p:txBody>
      </p:sp>
      <p:pic>
        <p:nvPicPr>
          <p:cNvPr id="6" name="图片 5" descr="乐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786190"/>
            <a:ext cx="3714776" cy="2477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节目单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4429132"/>
            <a:ext cx="3690003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图片 7" descr="电饭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1643050"/>
            <a:ext cx="2500330" cy="25003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22" name="矩形 9"/>
          <p:cNvSpPr/>
          <p:nvPr/>
        </p:nvSpPr>
        <p:spPr>
          <a:xfrm>
            <a:off x="2428875" y="357188"/>
            <a:ext cx="3659188" cy="709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遇到说明书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 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Box 10"/>
          <p:cNvSpPr txBox="1"/>
          <p:nvPr/>
        </p:nvSpPr>
        <p:spPr>
          <a:xfrm>
            <a:off x="2143125" y="1928813"/>
            <a:ext cx="314325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1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迎刃而解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2627313" y="2205038"/>
            <a:ext cx="49688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5400" b="1" dirty="0">
                <a:latin typeface="Arial" panose="020B0604020202020204" pitchFamily="34" charset="0"/>
                <a:ea typeface="楷体" panose="02010609060101010101" pitchFamily="49" charset="-122"/>
              </a:rPr>
              <a:t>药品说明书</a:t>
            </a:r>
            <a:endParaRPr lang="zh-CN" altLang="en-US" sz="5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260475" y="355600"/>
            <a:ext cx="66881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非连续性文本</a:t>
            </a:r>
            <a:endParaRPr kumimoji="0" lang="en-US" altLang="zh-CN" sz="3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rcRect l="32338" t="10921" r="29015" b="4044"/>
          <a:stretch>
            <a:fillRect/>
          </a:stretch>
        </p:blipFill>
        <p:spPr>
          <a:xfrm>
            <a:off x="7451725" y="115888"/>
            <a:ext cx="1368425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3860800"/>
            <a:ext cx="1244600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5"/>
          <p:cNvSpPr txBox="1"/>
          <p:nvPr/>
        </p:nvSpPr>
        <p:spPr>
          <a:xfrm>
            <a:off x="1547813" y="836613"/>
            <a:ext cx="6075362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u="sng" dirty="0">
                <a:latin typeface="Arial" panose="020B0604020202020204" pitchFamily="34" charset="0"/>
                <a:ea typeface="楷体" panose="02010609060101010101" pitchFamily="49" charset="-122"/>
              </a:rPr>
              <a:t>磊磊：</a:t>
            </a:r>
            <a:endParaRPr lang="en-US" altLang="zh-CN" sz="3600" b="1" u="sng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en-US" altLang="zh-CN" sz="3600" b="1" u="sng" dirty="0">
                <a:latin typeface="Arial" panose="020B0604020202020204" pitchFamily="34" charset="0"/>
                <a:ea typeface="楷体" panose="02010609060101010101" pitchFamily="49" charset="-122"/>
              </a:rPr>
              <a:t>     </a:t>
            </a:r>
            <a:r>
              <a:rPr lang="zh-CN" altLang="zh-CN" sz="3600" b="1" u="sng" dirty="0">
                <a:latin typeface="Arial" panose="020B0604020202020204" pitchFamily="34" charset="0"/>
                <a:ea typeface="楷体" panose="02010609060101010101" pitchFamily="49" charset="-122"/>
              </a:rPr>
              <a:t>爸爸、妈妈有事外出，你现在是个大孩子了。今天在家陪妹妹玩，爸爸妈妈办完事就回来。！</a:t>
            </a:r>
            <a:endParaRPr lang="en-US" altLang="zh-CN" sz="3600" b="1" u="sng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Arial" panose="020B0604020202020204" pitchFamily="34" charset="0"/>
                <a:ea typeface="楷体" panose="02010609060101010101" pitchFamily="49" charset="-122"/>
              </a:rPr>
              <a:t>                 </a:t>
            </a:r>
            <a:r>
              <a:rPr lang="zh-CN" altLang="zh-CN" sz="3600" b="1" u="sng" dirty="0">
                <a:latin typeface="Arial" panose="020B0604020202020204" pitchFamily="34" charset="0"/>
                <a:ea typeface="楷体" panose="02010609060101010101" pitchFamily="49" charset="-122"/>
              </a:rPr>
              <a:t>爱你的爸爸、妈妈</a:t>
            </a:r>
          </a:p>
          <a:p>
            <a:endParaRPr lang="zh-CN" altLang="en-US" sz="3600" b="1" u="sng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341" name="TextBox 5"/>
          <p:cNvSpPr txBox="1"/>
          <p:nvPr/>
        </p:nvSpPr>
        <p:spPr>
          <a:xfrm>
            <a:off x="7524750" y="2924175"/>
            <a:ext cx="1403350" cy="452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张磊，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</a:p>
        </p:txBody>
      </p:sp>
      <p:sp>
        <p:nvSpPr>
          <p:cNvPr id="14342" name="TextBox 6"/>
          <p:cNvSpPr txBox="1"/>
          <p:nvPr/>
        </p:nvSpPr>
        <p:spPr>
          <a:xfrm>
            <a:off x="1763713" y="5589588"/>
            <a:ext cx="1295400" cy="452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妹妹，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/>
          <a:srcRect l="33908" t="12054" r="25410" b="3661"/>
          <a:stretch>
            <a:fillRect/>
          </a:stretch>
        </p:blipFill>
        <p:spPr>
          <a:xfrm>
            <a:off x="6804025" y="3933825"/>
            <a:ext cx="1439863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8" y="219075"/>
            <a:ext cx="1243012" cy="2652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3"/>
          <p:cNvSpPr txBox="1"/>
          <p:nvPr/>
        </p:nvSpPr>
        <p:spPr>
          <a:xfrm>
            <a:off x="2116138" y="868363"/>
            <a:ext cx="5032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Arial" panose="020B0604020202020204" pitchFamily="34" charset="0"/>
                <a:ea typeface="楷体" panose="02010609060101010101" pitchFamily="49" charset="-122"/>
              </a:rPr>
              <a:t>“咳咳咳——”</a:t>
            </a:r>
            <a:endParaRPr lang="zh-CN" altLang="en-US" sz="32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5" name="文本框 4"/>
          <p:cNvSpPr txBox="1"/>
          <p:nvPr/>
        </p:nvSpPr>
        <p:spPr>
          <a:xfrm>
            <a:off x="2051050" y="2060575"/>
            <a:ext cx="5972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妹妹的咳嗽一声接着一声。</a:t>
            </a:r>
          </a:p>
        </p:txBody>
      </p:sp>
      <p:pic>
        <p:nvPicPr>
          <p:cNvPr id="15366" name="图片 6" descr="小儿止咳糖浆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38" y="3429000"/>
            <a:ext cx="2592387" cy="259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/>
          <p:nvPr/>
        </p:nvSpPr>
        <p:spPr>
          <a:xfrm>
            <a:off x="3900488" y="476250"/>
            <a:ext cx="4786312" cy="6002338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小儿止咳糖浆说明书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成份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甘草流浸膏、桔梗、橙皮酊、氯化铵，辅料为蔗糖、苯钾酸钠。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性 状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本品为红棕色半透明的粘稠液体；味甜。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功能主治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祛痰，镇咳，用于小儿咳嗽。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产品规格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每瓶装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120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ml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用法用量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口服，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岁一次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毫升，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岁以下酌情递减，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岁以上一次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10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毫升，一日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～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4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次。 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生产日期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2016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年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11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月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26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日。 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有效期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24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个月。 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批准文号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国药准字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Z52020503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生产企业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贵州益佰制药股份有限公司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储藏方法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遮光密封，置阴凉处。</a:t>
            </a:r>
          </a:p>
          <a:p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注意事项</a:t>
            </a:r>
            <a:r>
              <a:rPr lang="en-US" altLang="zh-CN" sz="1600" b="1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】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/>
            </a:r>
            <a:b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1.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忌食生冷辛辣食物。</a:t>
            </a:r>
          </a:p>
          <a:p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2.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糖尿病患儿应在医师指导下服用。</a:t>
            </a:r>
          </a:p>
          <a:p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服药</a:t>
            </a: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天症状无改善者，应及时就医。</a:t>
            </a:r>
          </a:p>
          <a:p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4.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两岁以下用量应咨询医师指导。</a:t>
            </a:r>
            <a:b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5.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药品性状发生改变时禁用。</a:t>
            </a:r>
            <a:b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6.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如正在服用其他药品，使用本品前请咨询医师或药师。 </a:t>
            </a:r>
          </a:p>
          <a:p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7.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儿童必须在成 人的监护下使用。</a:t>
            </a:r>
            <a:b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r>
              <a:rPr lang="en-US" altLang="zh-CN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8.</a:t>
            </a:r>
            <a: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建议摇匀后服用。</a:t>
            </a:r>
            <a:br>
              <a:rPr lang="zh-CN" altLang="en-US" sz="1600" dirty="0">
                <a:solidFill>
                  <a:srgbClr val="333333"/>
                </a:solidFill>
                <a:latin typeface="Tahoma" panose="020B0604030504040204" pitchFamily="34" charset="0"/>
                <a:ea typeface="楷体" panose="02010609060101010101" pitchFamily="49" charset="-122"/>
              </a:rPr>
            </a:br>
            <a:endParaRPr lang="zh-CN" altLang="zh-CN" sz="1600" dirty="0">
              <a:solidFill>
                <a:srgbClr val="333333"/>
              </a:solidFill>
              <a:latin typeface="Tahoma" panose="020B060403050404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625" y="2286000"/>
            <a:ext cx="328612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聚焦一：小儿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止咳糖浆能喝吗？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625" y="3643313"/>
            <a:ext cx="33575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聚焦二：小儿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止咳糖浆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怎么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488" y="331788"/>
            <a:ext cx="367665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完整阅读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“小儿止咳糖浆”说明书，问题聚焦：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4845050"/>
            <a:ext cx="34290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请你把找到的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有价值的信息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4" grpId="0"/>
      <p:bldP spid="5" grpId="0"/>
      <p:bldP spid="2" grpId="0"/>
      <p:bldP spid="6" grpId="0"/>
    </p:bldLst>
  </p:timing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610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1139</Words>
  <Application>WWO_openplatform_20200924161515-8e733aaadf</Application>
  <PresentationFormat>全屏显示(4:3)</PresentationFormat>
  <Paragraphs>110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webwppDefTheme</vt:lpstr>
      <vt:lpstr>A000120140530A99PPBG</vt:lpstr>
      <vt:lpstr>“非连续性文本”阅读             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☆思行合一☆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“非连续性文本”阅读</dc:title>
  <dc:creator>ZHOUZHI</dc:creator>
  <cp:lastModifiedBy>tw</cp:lastModifiedBy>
  <cp:revision>1</cp:revision>
  <dcterms:created xsi:type="dcterms:W3CDTF">2021-01-06T11:03:23Z</dcterms:created>
  <dcterms:modified xsi:type="dcterms:W3CDTF">2021-01-06T11:09:19Z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2052-0.0.0.0</vt:lpwstr>
  </property>
</Properties>
</file>