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452" r:id="rId4"/>
    <p:sldId id="334" r:id="rId5"/>
    <p:sldId id="436" r:id="rId6"/>
    <p:sldId id="387" r:id="rId7"/>
    <p:sldId id="396" r:id="rId8"/>
    <p:sldId id="292" r:id="rId9"/>
    <p:sldId id="289" r:id="rId10"/>
    <p:sldId id="299" r:id="rId11"/>
    <p:sldId id="298" r:id="rId12"/>
    <p:sldId id="297" r:id="rId13"/>
    <p:sldId id="305" r:id="rId14"/>
    <p:sldId id="306" r:id="rId15"/>
    <p:sldId id="296" r:id="rId16"/>
    <p:sldId id="322" r:id="rId17"/>
    <p:sldId id="307" r:id="rId18"/>
    <p:sldId id="359" r:id="rId19"/>
    <p:sldId id="315" r:id="rId20"/>
    <p:sldId id="314" r:id="rId21"/>
    <p:sldId id="288" r:id="rId22"/>
    <p:sldId id="342" r:id="rId23"/>
    <p:sldId id="440" r:id="rId24"/>
    <p:sldId id="441" r:id="rId25"/>
    <p:sldId id="439" r:id="rId26"/>
    <p:sldId id="468" r:id="rId27"/>
    <p:sldId id="486" r:id="rId28"/>
    <p:sldId id="423" r:id="rId29"/>
    <p:sldId id="313" r:id="rId30"/>
    <p:sldId id="350" r:id="rId31"/>
    <p:sldId id="469" r:id="rId32"/>
    <p:sldId id="377" r:id="rId33"/>
    <p:sldId id="376" r:id="rId34"/>
    <p:sldId id="391" r:id="rId35"/>
    <p:sldId id="343" r:id="rId36"/>
    <p:sldId id="438" r:id="rId37"/>
    <p:sldId id="437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59e3af6-8b8d-4496-8540-99baedb3022b}">
          <p14:sldIdLst>
            <p14:sldId id="452"/>
            <p14:sldId id="334"/>
            <p14:sldId id="436"/>
            <p14:sldId id="387"/>
            <p14:sldId id="396"/>
            <p14:sldId id="292"/>
            <p14:sldId id="289"/>
            <p14:sldId id="299"/>
            <p14:sldId id="298"/>
            <p14:sldId id="297"/>
            <p14:sldId id="305"/>
            <p14:sldId id="306"/>
            <p14:sldId id="296"/>
            <p14:sldId id="322"/>
            <p14:sldId id="307"/>
            <p14:sldId id="359"/>
            <p14:sldId id="315"/>
            <p14:sldId id="314"/>
            <p14:sldId id="288"/>
            <p14:sldId id="342"/>
            <p14:sldId id="440"/>
            <p14:sldId id="441"/>
            <p14:sldId id="439"/>
            <p14:sldId id="468"/>
            <p14:sldId id="486"/>
            <p14:sldId id="423"/>
            <p14:sldId id="313"/>
            <p14:sldId id="350"/>
            <p14:sldId id="469"/>
            <p14:sldId id="377"/>
            <p14:sldId id="376"/>
            <p14:sldId id="391"/>
            <p14:sldId id="343"/>
            <p14:sldId id="438"/>
            <p14:sldId id="43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1C2"/>
    <a:srgbClr val="9DC3E6"/>
    <a:srgbClr val="E6A4A4"/>
    <a:srgbClr val="EAB4B4"/>
    <a:srgbClr val="0083C2"/>
    <a:srgbClr val="DD8383"/>
    <a:srgbClr val="ED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93" d="100"/>
          <a:sy n="93" d="100"/>
        </p:scale>
        <p:origin x="-294" y="192"/>
      </p:cViewPr>
      <p:guideLst>
        <p:guide orient="horz" pos="2219"/>
        <p:guide pos="39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21BB8-2FCE-4950-84CE-68881F9BBF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AF91F-D0FC-4558-AC9C-E6AE465A53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microsoft.com/office/2007/relationships/media" Target="../media/media1.m4a"/><Relationship Id="rId5" Type="http://schemas.openxmlformats.org/officeDocument/2006/relationships/audio" Target="../media/media1.m4a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audio" Target="../media/audio3.wav"/><Relationship Id="rId4" Type="http://schemas.openxmlformats.org/officeDocument/2006/relationships/image" Target="../media/image21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14.png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.svg"/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2.svg"/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microsoft.com/office/2007/relationships/media" Target="../media/media1.m4a"/><Relationship Id="rId4" Type="http://schemas.openxmlformats.org/officeDocument/2006/relationships/audio" Target="../media/media1.m4a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11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140" y="2341880"/>
            <a:ext cx="10836275" cy="30460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中国优秀传统文化群文阅读实践与探索课例片段展示</a:t>
            </a:r>
            <a:r>
              <a:rPr lang="en-US" altLang="zh-CN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Be Honest</a:t>
            </a:r>
            <a:endParaRPr lang="en-US" altLang="zh-CN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执教：棠外附小周鑫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553" y="593090"/>
            <a:ext cx="5269865" cy="577215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文本框 31"/>
          <p:cNvSpPr txBox="1"/>
          <p:nvPr/>
        </p:nvSpPr>
        <p:spPr>
          <a:xfrm>
            <a:off x="6261735" y="744855"/>
            <a:ext cx="526669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A big fish comes back with </a:t>
            </a:r>
            <a:endParaRPr lang="en-US" altLang="zh-CN" sz="32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32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a gold axe.</a:t>
            </a:r>
            <a:endParaRPr lang="en-US" altLang="zh-CN" sz="32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14003" y="4514850"/>
            <a:ext cx="162496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800" b="1">
                <a:solidFill>
                  <a:schemeClr val="accent4"/>
                </a:solidFill>
                <a:effectLst/>
                <a:latin typeface="Comic Sans MS" panose="030F0702030302020204" charset="0"/>
                <a:cs typeface="Comic Sans MS" panose="030F0702030302020204" charset="0"/>
              </a:rPr>
              <a:t>gold axe</a:t>
            </a:r>
            <a:endParaRPr lang="en-US" altLang="zh-CN" sz="2800" b="1">
              <a:solidFill>
                <a:schemeClr val="accent4"/>
              </a:solidFill>
              <a:effectLst/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97480" y="3428365"/>
            <a:ext cx="1847850" cy="182499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形标注 19"/>
          <p:cNvSpPr/>
          <p:nvPr/>
        </p:nvSpPr>
        <p:spPr>
          <a:xfrm>
            <a:off x="4297680" y="2780030"/>
            <a:ext cx="299910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Is this your axe?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2843530" y="982345"/>
            <a:ext cx="299910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No. It's not my axe.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/>
      <p:bldP spid="14" grpId="0" bldLvl="0" animBg="1"/>
      <p:bldP spid="14" grpId="1" animBg="1"/>
      <p:bldP spid="15" grpId="1"/>
      <p:bldP spid="21" grpId="0" animBg="1"/>
      <p:bldP spid="21" grpId="1" animBg="1"/>
      <p:bldP spid="20" grpId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589431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30" y="589280"/>
            <a:ext cx="5271770" cy="578104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203315" y="841375"/>
            <a:ext cx="526669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A big fish comes back with</a:t>
            </a:r>
            <a:endParaRPr lang="en-US" altLang="zh-CN" sz="32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32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a silver axe.</a:t>
            </a:r>
            <a:endParaRPr lang="en-US" altLang="zh-CN" sz="32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20" name="椭圆形标注 19"/>
          <p:cNvSpPr/>
          <p:nvPr/>
        </p:nvSpPr>
        <p:spPr>
          <a:xfrm>
            <a:off x="4297680" y="2780030"/>
            <a:ext cx="299910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Is this your axe?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2843530" y="982345"/>
            <a:ext cx="299910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No. It's not my axe.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82788" y="3715385"/>
            <a:ext cx="185610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mic Sans MS" panose="030F0702030302020204" charset="0"/>
                <a:cs typeface="Comic Sans MS" panose="030F0702030302020204" charset="0"/>
              </a:rPr>
              <a:t>silver axe</a:t>
            </a:r>
            <a:endParaRPr lang="en-US" altLang="zh-CN" sz="2800" b="1">
              <a:solidFill>
                <a:schemeClr val="accent3">
                  <a:lumMod val="40000"/>
                  <a:lumOff val="6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590040" y="2830830"/>
            <a:ext cx="2820035" cy="140652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/>
      <p:bldP spid="14" grpId="0" bldLvl="0" animBg="1"/>
      <p:bldP spid="14" grpId="1" animBg="1"/>
      <p:bldP spid="21" grpId="0" bldLvl="0" animBg="1"/>
      <p:bldP spid="21" grpId="1" animBg="1"/>
      <p:bldP spid="20" grpId="0" bldLvl="0" animBg="1"/>
      <p:bldP spid="20" grpId="1" animBg="1"/>
      <p:bldP spid="2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60149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593725"/>
            <a:ext cx="5271770" cy="578104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184900" y="789940"/>
            <a:ext cx="526669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A big fish comes back with </a:t>
            </a:r>
            <a:endParaRPr lang="en-US" altLang="zh-CN" sz="32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32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an iron axe.</a:t>
            </a:r>
            <a:endParaRPr lang="en-US" altLang="zh-CN" sz="32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20" name="椭圆形标注 19"/>
          <p:cNvSpPr/>
          <p:nvPr/>
        </p:nvSpPr>
        <p:spPr>
          <a:xfrm>
            <a:off x="4297680" y="2780030"/>
            <a:ext cx="299910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Is this your axe?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2843530" y="982345"/>
            <a:ext cx="3341370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Yes. It is my axe.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Thank you.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54313" y="4337685"/>
            <a:ext cx="158686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mic Sans MS" panose="030F0702030302020204" charset="0"/>
                <a:cs typeface="Comic Sans MS" panose="030F0702030302020204" charset="0"/>
              </a:rPr>
              <a:t>iron axe</a:t>
            </a:r>
            <a:endParaRPr lang="en-US" altLang="zh-CN" sz="2800" b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123440" y="3471545"/>
            <a:ext cx="2432685" cy="168656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188335" y="1052195"/>
            <a:ext cx="2665730" cy="592455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683125" y="2939415"/>
            <a:ext cx="2228215" cy="45466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/>
      <p:bldP spid="14" grpId="0" bldLvl="0" animBg="1"/>
      <p:bldP spid="14" grpId="1" animBg="1"/>
      <p:bldP spid="21" grpId="1" animBg="1"/>
      <p:bldP spid="20" grpId="1" animBg="1"/>
      <p:bldP spid="22" grpId="1"/>
      <p:bldP spid="15" grpId="0" animBg="1"/>
      <p:bldP spid="15" grpId="1" animBg="1"/>
      <p:bldP spid="16" grpId="0" animBg="1"/>
      <p:bldP spid="1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611021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41438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525780"/>
            <a:ext cx="5273040" cy="577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2462530" y="2330450"/>
            <a:ext cx="2395855" cy="2750185"/>
          </a:xfrm>
          <a:prstGeom prst="ellipse">
            <a:avLst/>
          </a:prstGeom>
          <a:noFill/>
          <a:ln>
            <a:noFill/>
          </a:ln>
        </p:spPr>
      </p:pic>
      <p:sp>
        <p:nvSpPr>
          <p:cNvPr id="15" name="椭圆 14"/>
          <p:cNvSpPr/>
          <p:nvPr/>
        </p:nvSpPr>
        <p:spPr>
          <a:xfrm>
            <a:off x="1903730" y="1898650"/>
            <a:ext cx="4119880" cy="3060700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形标注 19"/>
          <p:cNvSpPr/>
          <p:nvPr/>
        </p:nvSpPr>
        <p:spPr>
          <a:xfrm>
            <a:off x="4976495" y="4675505"/>
            <a:ext cx="4824095" cy="1341120"/>
          </a:xfrm>
          <a:prstGeom prst="wedgeEllipseCallout">
            <a:avLst>
              <a:gd name="adj1" fmla="val -57678"/>
              <a:gd name="adj2" fmla="val -98055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Good boy. 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You are very </a:t>
            </a:r>
            <a:r>
              <a:rPr lang="en-US" altLang="zh-CN" sz="2000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honest</a:t>
            </a:r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You can take </a:t>
            </a:r>
            <a:r>
              <a:rPr lang="en-US" altLang="zh-CN" sz="2000">
                <a:solidFill>
                  <a:schemeClr val="accent2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all three axes</a:t>
            </a:r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711315" y="5517515"/>
            <a:ext cx="2256790" cy="2997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739 -0.003148 L 0.224688 0.007500 " pathEditMode="relative" rAng="0" ptsTypes="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" animBg="1"/>
      <p:bldP spid="15" grpId="0" animBg="1"/>
      <p:bldP spid="15" grpId="1" animBg="1"/>
      <p:bldP spid="17" grpId="0" animBg="1"/>
      <p:bldP spid="1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56920" y="661035"/>
            <a:ext cx="5193665" cy="485902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文本框 31"/>
          <p:cNvSpPr txBox="1"/>
          <p:nvPr/>
        </p:nvSpPr>
        <p:spPr>
          <a:xfrm>
            <a:off x="6505575" y="899160"/>
            <a:ext cx="46151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The boy's neighbour hears the story</a:t>
            </a:r>
            <a:r>
              <a:rPr lang="en-US" altLang="zh-CN" sz="32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.</a:t>
            </a:r>
            <a:endParaRPr lang="en-US" altLang="zh-CN" sz="32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62380" y="3676015"/>
            <a:ext cx="1582420" cy="1402715"/>
            <a:chOff x="1988" y="5789"/>
            <a:chExt cx="2492" cy="2209"/>
          </a:xfrm>
        </p:grpSpPr>
        <p:cxnSp>
          <p:nvCxnSpPr>
            <p:cNvPr id="17" name="直接箭头连接符 16"/>
            <p:cNvCxnSpPr/>
            <p:nvPr/>
          </p:nvCxnSpPr>
          <p:spPr>
            <a:xfrm>
              <a:off x="2253" y="5789"/>
              <a:ext cx="897" cy="1484"/>
            </a:xfrm>
            <a:prstGeom prst="straightConnector1">
              <a:avLst/>
            </a:prstGeom>
            <a:ln w="76200"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1988" y="7273"/>
              <a:ext cx="2492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2400" b="1" dirty="0"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</a:rPr>
                <a:t>neighbour</a:t>
              </a:r>
              <a:endParaRPr lang="en-US" altLang="zh-CN" sz="2800" b="1" dirty="0"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243965" y="5317490"/>
            <a:ext cx="6366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He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throws</a:t>
            </a: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his iron axe into the river</a:t>
            </a:r>
            <a:r>
              <a:rPr lang="en-US" altLang="zh-CN" sz="32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.</a:t>
            </a:r>
            <a:endParaRPr lang="en-US" altLang="zh-CN" sz="32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43965" y="4766945"/>
            <a:ext cx="46482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He also goes to the bridge.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/>
          <a:srcRect r="-404"/>
          <a:stretch>
            <a:fillRect/>
          </a:stretch>
        </p:blipFill>
        <p:spPr>
          <a:xfrm>
            <a:off x="970915" y="1035685"/>
            <a:ext cx="4988560" cy="341122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椭圆 19"/>
          <p:cNvSpPr/>
          <p:nvPr/>
        </p:nvSpPr>
        <p:spPr>
          <a:xfrm>
            <a:off x="3542030" y="3026410"/>
            <a:ext cx="2140585" cy="168783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223000" y="2633980"/>
            <a:ext cx="4702810" cy="3277870"/>
            <a:chOff x="9800" y="4148"/>
            <a:chExt cx="7406" cy="5162"/>
          </a:xfrm>
        </p:grpSpPr>
        <p:pic>
          <p:nvPicPr>
            <p:cNvPr id="16" name="图片 1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2512" y="4148"/>
              <a:ext cx="4694" cy="516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7" name="直接箭头连接符 16"/>
            <p:cNvCxnSpPr/>
            <p:nvPr/>
          </p:nvCxnSpPr>
          <p:spPr>
            <a:xfrm>
              <a:off x="9800" y="5730"/>
              <a:ext cx="2473" cy="1257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/>
        </p:nvSpPr>
        <p:spPr>
          <a:xfrm>
            <a:off x="2709545" y="1178560"/>
            <a:ext cx="1460500" cy="1497330"/>
          </a:xfrm>
          <a:prstGeom prst="ellipse">
            <a:avLst/>
          </a:prstGeom>
          <a:noFill/>
          <a:ln w="762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08705" y="2520315"/>
            <a:ext cx="755650" cy="621665"/>
          </a:xfrm>
          <a:prstGeom prst="ellipse">
            <a:avLst/>
          </a:prstGeom>
          <a:noFill/>
          <a:ln w="762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落水声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41060" y="3274060"/>
            <a:ext cx="309880" cy="30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574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4" grpId="0"/>
      <p:bldP spid="14" grpId="1"/>
      <p:bldP spid="20" grpId="0" animBg="1"/>
      <p:bldP spid="20" grpId="1" animBg="1"/>
      <p:bldP spid="32" grpId="0"/>
      <p:bldP spid="32" grpId="1"/>
      <p:bldP spid="22" grpId="0" animBg="1"/>
      <p:bldP spid="22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0712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591" y="899160"/>
            <a:ext cx="10274300" cy="31692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Read from page 11 to page 13.</a:t>
            </a:r>
            <a:endParaRPr lang="en-US" altLang="zh-CN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en-US" altLang="zh-CN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r>
              <a:rPr lang="en-US" alt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1.Why does he throw his axe into the river?</a:t>
            </a:r>
            <a:endParaRPr lang="en-US" altLang="zh-CN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en-US" altLang="zh-CN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en-US" alt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2.Does he get anything?</a:t>
            </a:r>
            <a:endParaRPr lang="en-US" altLang="zh-CN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010" y="612775"/>
            <a:ext cx="5267325" cy="563245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文本框 31"/>
          <p:cNvSpPr txBox="1"/>
          <p:nvPr/>
        </p:nvSpPr>
        <p:spPr>
          <a:xfrm>
            <a:off x="6849745" y="841375"/>
            <a:ext cx="47631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The fish comes up with 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a</a:t>
            </a:r>
            <a:r>
              <a:rPr lang="en-US" altLang="zh-CN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gold axe</a:t>
            </a: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20" name="椭圆形标注 19"/>
          <p:cNvSpPr/>
          <p:nvPr/>
        </p:nvSpPr>
        <p:spPr>
          <a:xfrm>
            <a:off x="4911090" y="2787650"/>
            <a:ext cx="299910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Is this your axe?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2924175" y="1283335"/>
            <a:ext cx="349948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Yes. This is my axe.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4" grpId="1" animBg="1"/>
      <p:bldP spid="2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60" y="610870"/>
            <a:ext cx="5267325" cy="563689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椭圆形标注 19"/>
          <p:cNvSpPr/>
          <p:nvPr/>
        </p:nvSpPr>
        <p:spPr>
          <a:xfrm>
            <a:off x="5831840" y="4625975"/>
            <a:ext cx="4787265" cy="691515"/>
          </a:xfrm>
          <a:prstGeom prst="wedgeEllipseCallout">
            <a:avLst>
              <a:gd name="adj1" fmla="val -56804"/>
              <a:gd name="adj2" fmla="val -8801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Oh. You are not honest.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38295" y="3523615"/>
            <a:ext cx="2162175" cy="1833245"/>
          </a:xfrm>
          <a:prstGeom prst="ellipse">
            <a:avLst/>
          </a:prstGeom>
          <a:noFill/>
          <a:ln w="762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424295" y="751205"/>
            <a:ext cx="5034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The fish 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swims away</a:t>
            </a:r>
            <a:r>
              <a: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with the gold</a:t>
            </a:r>
            <a:endParaRPr lang="en-US" altLang="zh-CN" sz="24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axe and never comes up again. </a:t>
            </a:r>
            <a:endParaRPr lang="en-US" altLang="zh-CN" sz="24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0490" y="1582420"/>
            <a:ext cx="5317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The neighbour doesn't get anything.</a:t>
            </a:r>
            <a:endParaRPr lang="en-US" altLang="zh-CN" sz="24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0" grpId="0" animBg="1"/>
      <p:bldP spid="20" grpId="1" animBg="1"/>
      <p:bldP spid="32" grpId="0"/>
      <p:bldP spid="32" grpId="1"/>
      <p:bldP spid="16" grpId="0"/>
      <p:bldP spid="1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611021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141" y="841375"/>
            <a:ext cx="444627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Is the boy honest?</a:t>
            </a:r>
            <a:endParaRPr lang="en-US" altLang="zh-CN" sz="3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4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6465" y="1821180"/>
            <a:ext cx="1218565" cy="1398905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21" name="组合 20"/>
          <p:cNvGrpSpPr/>
          <p:nvPr/>
        </p:nvGrpSpPr>
        <p:grpSpPr>
          <a:xfrm>
            <a:off x="1266825" y="3220085"/>
            <a:ext cx="4251960" cy="1471295"/>
            <a:chOff x="7743" y="4743"/>
            <a:chExt cx="6696" cy="2317"/>
          </a:xfrm>
        </p:grpSpPr>
        <p:sp>
          <p:nvSpPr>
            <p:cNvPr id="15" name="矩形 14"/>
            <p:cNvSpPr/>
            <p:nvPr/>
          </p:nvSpPr>
          <p:spPr>
            <a:xfrm>
              <a:off x="7743" y="4931"/>
              <a:ext cx="6696" cy="10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36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Yes, he is </a:t>
              </a:r>
              <a:r>
                <a:rPr lang="en-US" altLang="zh-CN" sz="36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honest</a:t>
              </a:r>
              <a:r>
                <a:rPr lang="en-US" altLang="zh-CN" sz="36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.</a:t>
              </a:r>
              <a:endParaRPr lang="en-US" altLang="zh-CN" sz="3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16" name="爆炸形 1 15"/>
            <p:cNvSpPr/>
            <p:nvPr/>
          </p:nvSpPr>
          <p:spPr>
            <a:xfrm>
              <a:off x="11698" y="4743"/>
              <a:ext cx="1208" cy="760"/>
            </a:xfrm>
            <a:prstGeom prst="irregularSeal1">
              <a:avLst/>
            </a:prstGeom>
            <a:gradFill>
              <a:gsLst>
                <a:gs pos="50000">
                  <a:srgbClr val="ECCFCB"/>
                </a:gs>
                <a:gs pos="0">
                  <a:srgbClr val="F2DFDC"/>
                </a:gs>
                <a:gs pos="100000">
                  <a:srgbClr val="E5BEB9"/>
                </a:gs>
              </a:gsLst>
              <a:lin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爆炸形 1 16"/>
            <p:cNvSpPr/>
            <p:nvPr/>
          </p:nvSpPr>
          <p:spPr>
            <a:xfrm>
              <a:off x="12906" y="6300"/>
              <a:ext cx="1208" cy="760"/>
            </a:xfrm>
            <a:prstGeom prst="irregularSeal1">
              <a:avLst/>
            </a:prstGeom>
            <a:gradFill>
              <a:gsLst>
                <a:gs pos="50000">
                  <a:srgbClr val="ECCFCB"/>
                </a:gs>
                <a:gs pos="0">
                  <a:srgbClr val="F2DFDC"/>
                </a:gs>
                <a:gs pos="100000">
                  <a:srgbClr val="E5BEB9"/>
                </a:gs>
              </a:gsLst>
              <a:lin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5922010" y="661035"/>
            <a:ext cx="23495" cy="568960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840855" y="2779395"/>
            <a:ext cx="5204460" cy="1299210"/>
            <a:chOff x="7460" y="4743"/>
            <a:chExt cx="8196" cy="2046"/>
          </a:xfrm>
        </p:grpSpPr>
        <p:sp>
          <p:nvSpPr>
            <p:cNvPr id="22" name="矩形 21"/>
            <p:cNvSpPr/>
            <p:nvPr/>
          </p:nvSpPr>
          <p:spPr>
            <a:xfrm>
              <a:off x="7460" y="4931"/>
              <a:ext cx="7262" cy="15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32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No, he is </a:t>
              </a:r>
              <a:r>
                <a:rPr lang="en-US" altLang="zh-CN" sz="32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not</a:t>
              </a:r>
              <a:r>
                <a:rPr lang="en-US" altLang="zh-CN" sz="32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 </a:t>
              </a:r>
              <a:r>
                <a:rPr lang="en-US" altLang="zh-CN" sz="32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honest</a:t>
              </a:r>
              <a:r>
                <a:rPr lang="en-US" altLang="zh-CN" sz="60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.</a:t>
              </a:r>
              <a:endParaRPr lang="en-US" altLang="zh-CN" sz="6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23" name="爆炸形 1 22"/>
            <p:cNvSpPr/>
            <p:nvPr/>
          </p:nvSpPr>
          <p:spPr>
            <a:xfrm>
              <a:off x="11698" y="4743"/>
              <a:ext cx="1208" cy="760"/>
            </a:xfrm>
            <a:prstGeom prst="irregularSeal1">
              <a:avLst/>
            </a:prstGeom>
            <a:gradFill>
              <a:gsLst>
                <a:gs pos="50000">
                  <a:srgbClr val="ECCFCB"/>
                </a:gs>
                <a:gs pos="0">
                  <a:srgbClr val="F2DFDC"/>
                </a:gs>
                <a:gs pos="100000">
                  <a:srgbClr val="E5BEB9"/>
                </a:gs>
              </a:gsLst>
              <a:lin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爆炸形 1 23"/>
            <p:cNvSpPr/>
            <p:nvPr/>
          </p:nvSpPr>
          <p:spPr>
            <a:xfrm>
              <a:off x="14448" y="6029"/>
              <a:ext cx="1208" cy="760"/>
            </a:xfrm>
            <a:prstGeom prst="irregularSeal1">
              <a:avLst/>
            </a:prstGeom>
            <a:gradFill>
              <a:gsLst>
                <a:gs pos="50000">
                  <a:srgbClr val="ECCFCB"/>
                </a:gs>
                <a:gs pos="0">
                  <a:srgbClr val="F2DFDC"/>
                </a:gs>
                <a:gs pos="100000">
                  <a:srgbClr val="E5BEB9"/>
                </a:gs>
              </a:gsLst>
              <a:lin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6903403" y="3984625"/>
            <a:ext cx="328993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He tells a lie.</a:t>
            </a:r>
            <a:endParaRPr lang="en-US" altLang="zh-CN" sz="3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945505" y="841375"/>
            <a:ext cx="5781040" cy="2378075"/>
            <a:chOff x="9363" y="1325"/>
            <a:chExt cx="9104" cy="3745"/>
          </a:xfrm>
        </p:grpSpPr>
        <p:sp>
          <p:nvSpPr>
            <p:cNvPr id="19" name="矩形 18"/>
            <p:cNvSpPr/>
            <p:nvPr/>
          </p:nvSpPr>
          <p:spPr>
            <a:xfrm>
              <a:off x="9363" y="1325"/>
              <a:ext cx="9104" cy="10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36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Is the neighbour honest?</a:t>
              </a:r>
              <a:endParaRPr lang="en-US" altLang="zh-CN" sz="3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pic>
          <p:nvPicPr>
            <p:cNvPr id="26" name="图片 1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441" y="2776"/>
              <a:ext cx="2256" cy="2295"/>
            </a:xfrm>
            <a:prstGeom prst="ellipse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11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75" y="687070"/>
            <a:ext cx="5098415" cy="558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7298" y="2065020"/>
            <a:ext cx="7253605" cy="25533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cs typeface="Comic Sans MS" panose="030F0702030302020204" charset="0"/>
              </a:rPr>
              <a:t>Be honest!</a:t>
            </a:r>
            <a:endParaRPr lang="en-US" altLang="zh-CN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cs typeface="Comic Sans MS" panose="030F0702030302020204" charset="0"/>
              </a:rPr>
              <a:t>Don't tell lies!</a:t>
            </a:r>
            <a:endParaRPr lang="en-US" altLang="zh-CN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11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015" y="593725"/>
            <a:ext cx="1102296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If the fish swam back with the silver axe,</a:t>
            </a:r>
            <a:endParaRPr lang="en-US" altLang="zh-CN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what would the </a:t>
            </a: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neighbor</a:t>
            </a: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say to the fish?</a:t>
            </a:r>
            <a:endParaRPr lang="en-US" altLang="zh-CN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如果鱼带着银斧头又回来了，这位邻居会说什么呢？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4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690" y="2192655"/>
            <a:ext cx="3836035" cy="410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6"/>
          <p:cNvPicPr>
            <a:picLocks noChangeAspect="1"/>
          </p:cNvPicPr>
          <p:nvPr/>
        </p:nvPicPr>
        <p:blipFill>
          <a:blip r:embed="rId4"/>
          <a:srcRect l="42937" t="43286" r="15734" b="24664"/>
          <a:stretch>
            <a:fillRect/>
          </a:stretch>
        </p:blipFill>
        <p:spPr>
          <a:xfrm>
            <a:off x="3838575" y="4109720"/>
            <a:ext cx="1835150" cy="156083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0" name="椭圆形标注 19"/>
          <p:cNvSpPr/>
          <p:nvPr/>
        </p:nvSpPr>
        <p:spPr>
          <a:xfrm>
            <a:off x="5149215" y="3704590"/>
            <a:ext cx="299910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Is this your axe?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3223895" y="2291715"/>
            <a:ext cx="349948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......</a:t>
            </a:r>
            <a:endParaRPr lang="en-US" altLang="zh-CN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11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21205" y="762000"/>
            <a:ext cx="7879080" cy="3855720"/>
            <a:chOff x="3183" y="1200"/>
            <a:chExt cx="12408" cy="6072"/>
          </a:xfrm>
        </p:grpSpPr>
        <p:sp>
          <p:nvSpPr>
            <p:cNvPr id="5" name="椭圆 4"/>
            <p:cNvSpPr/>
            <p:nvPr/>
          </p:nvSpPr>
          <p:spPr>
            <a:xfrm>
              <a:off x="3183" y="1325"/>
              <a:ext cx="7720" cy="5910"/>
            </a:xfrm>
            <a:prstGeom prst="ellipse">
              <a:avLst/>
            </a:prstGeom>
            <a:noFill/>
            <a:ln w="571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871" y="1362"/>
              <a:ext cx="7720" cy="5911"/>
            </a:xfrm>
            <a:prstGeom prst="ellipse">
              <a:avLst/>
            </a:prstGeom>
            <a:noFill/>
            <a:ln w="571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5" name="图片 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538" y="1200"/>
              <a:ext cx="1919" cy="2203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26" name="图片 1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12893" y="1272"/>
              <a:ext cx="2023" cy="2058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7" name="圆角矩形 16"/>
          <p:cNvSpPr/>
          <p:nvPr/>
        </p:nvSpPr>
        <p:spPr>
          <a:xfrm>
            <a:off x="2475230" y="4872355"/>
            <a:ext cx="7583170" cy="1425575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2000">
              <a:solidFill>
                <a:schemeClr val="tx1"/>
              </a:solidFill>
            </a:endParaRPr>
          </a:p>
          <a:p>
            <a:pPr algn="ctr"/>
            <a:r>
              <a:rPr lang="en-US" altLang="zh-CN" sz="20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Word Bank</a:t>
            </a:r>
            <a:endParaRPr lang="en-US" altLang="zh-CN" sz="20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iron axe      honest       silver axe      gold axe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not honest        tell a lie       drop       throw       fish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endParaRPr lang="en-US" altLang="zh-CN" sz="1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endParaRPr lang="en-US" altLang="zh-CN" sz="140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1828" y="2065020"/>
            <a:ext cx="588454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lvl="1" algn="ctr"/>
            <a:r>
              <a:rPr lang="en-US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cs typeface="Comic Sans MS" panose="030F0702030302020204" charset="0"/>
              </a:rPr>
              <a:t>Thank you!</a:t>
            </a:r>
            <a:endParaRPr lang="en-US" altLang="zh-CN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70004" y="414005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21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4135755" y="1609090"/>
            <a:ext cx="730250" cy="2992755"/>
            <a:chOff x="6494" y="3300"/>
            <a:chExt cx="1150" cy="4713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3"/>
            <a:srcRect l="11633" t="37580" r="61789" b="37338"/>
            <a:stretch>
              <a:fillRect/>
            </a:stretch>
          </p:blipFill>
          <p:spPr>
            <a:xfrm>
              <a:off x="6512" y="3300"/>
              <a:ext cx="945" cy="977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14" name="图片 1"/>
            <p:cNvPicPr>
              <a:picLocks noChangeAspect="1"/>
            </p:cNvPicPr>
            <p:nvPr/>
          </p:nvPicPr>
          <p:blipFill>
            <a:blip r:embed="rId3"/>
            <a:srcRect l="40041" t="33289" r="32551" b="42651"/>
            <a:stretch>
              <a:fillRect/>
            </a:stretch>
          </p:blipFill>
          <p:spPr>
            <a:xfrm>
              <a:off x="6599" y="5129"/>
              <a:ext cx="1045" cy="1004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15" name="图片 1"/>
            <p:cNvPicPr>
              <a:picLocks noChangeAspect="1"/>
            </p:cNvPicPr>
            <p:nvPr/>
          </p:nvPicPr>
          <p:blipFill>
            <a:blip r:embed="rId3"/>
            <a:srcRect l="67750" t="43157" r="5263" b="32024"/>
            <a:stretch>
              <a:fillRect/>
            </a:stretch>
          </p:blipFill>
          <p:spPr>
            <a:xfrm>
              <a:off x="6494" y="7016"/>
              <a:ext cx="980" cy="997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-317" y="-151130"/>
            <a:ext cx="335470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Role Play</a:t>
            </a:r>
            <a:endParaRPr lang="en-US" altLang="zh-CN" sz="6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8495" y="652780"/>
            <a:ext cx="7042150" cy="6882765"/>
            <a:chOff x="1306" y="742"/>
            <a:chExt cx="9628" cy="11158"/>
          </a:xfrm>
        </p:grpSpPr>
        <p:sp>
          <p:nvSpPr>
            <p:cNvPr id="17" name="文本框 16"/>
            <p:cNvSpPr txBox="1"/>
            <p:nvPr/>
          </p:nvSpPr>
          <p:spPr>
            <a:xfrm>
              <a:off x="2276" y="742"/>
              <a:ext cx="8658" cy="11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80000"/>
                </a:lnSpc>
              </a:pPr>
              <a:r>
                <a:rPr lang="en-US" altLang="zh-CN" sz="2400" dirty="0"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</a:rPr>
                <a:t>I need my axe? Can you help find it?</a:t>
              </a:r>
              <a:endParaRPr lang="en-US" altLang="zh-CN" sz="2400" dirty="0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80000"/>
                </a:lnSpc>
              </a:pPr>
              <a:r>
                <a:rPr lang="en-US" altLang="zh-CN" sz="2400" dirty="0">
                  <a:solidFill>
                    <a:schemeClr val="accent1">
                      <a:lumMod val="75000"/>
                    </a:schemeClr>
                  </a:solidFill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</a:rPr>
                <a:t>Is this your axe?</a:t>
              </a:r>
              <a:endParaRPr lang="en-US" altLang="zh-CN" sz="2400" dirty="0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80000"/>
                </a:lnSpc>
              </a:pPr>
              <a:r>
                <a:rPr lang="en-US" altLang="zh-CN" sz="2400" dirty="0"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</a:rPr>
                <a:t>No. It's not my axe.</a:t>
              </a:r>
              <a:endPara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80000"/>
                </a:lnSpc>
              </a:pPr>
              <a:r>
                <a:rPr lang="en-US" altLang="zh-CN" sz="2400" dirty="0">
                  <a:solidFill>
                    <a:schemeClr val="accent1">
                      <a:lumMod val="75000"/>
                    </a:schemeClr>
                  </a:solidFill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</a:rPr>
                <a:t>Is this your axe?</a:t>
              </a:r>
              <a:endParaRPr lang="en-US" altLang="zh-CN" sz="2400" dirty="0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80000"/>
                </a:lnSpc>
              </a:pPr>
              <a:r>
                <a:rPr lang="en-US" altLang="zh-CN" sz="2400" dirty="0"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</a:rPr>
                <a:t>No.It's not my axe.</a:t>
              </a:r>
              <a:endPara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80000"/>
                </a:lnSpc>
              </a:pPr>
              <a:r>
                <a:rPr lang="en-US" altLang="zh-CN" sz="2400" dirty="0">
                  <a:solidFill>
                    <a:schemeClr val="accent1">
                      <a:lumMod val="75000"/>
                    </a:schemeClr>
                  </a:solidFill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</a:rPr>
                <a:t>Is this your axe?</a:t>
              </a:r>
              <a:endParaRPr lang="en-US" altLang="zh-CN" sz="2400" dirty="0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80000"/>
                </a:lnSpc>
              </a:pPr>
              <a:r>
                <a:rPr lang="en-US" altLang="zh-CN" sz="2400" dirty="0"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</a:rPr>
                <a:t>Yes. It is my axe. Thank you.</a:t>
              </a:r>
              <a:endPara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80000"/>
                </a:lnSpc>
              </a:pPr>
              <a:r>
                <a:rPr lang="en-US" altLang="zh-CN" sz="2400" dirty="0">
                  <a:solidFill>
                    <a:schemeClr val="accent1">
                      <a:lumMod val="75000"/>
                    </a:schemeClr>
                  </a:solidFill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</a:rPr>
                <a:t>You are honest. You can take all axes.</a:t>
              </a:r>
              <a:endParaRPr lang="en-US" altLang="zh-CN" sz="2400" dirty="0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50000"/>
                </a:lnSpc>
              </a:pPr>
              <a:endPara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50000"/>
                </a:lnSpc>
              </a:pPr>
              <a:endPara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/>
              <a:endParaRPr lang="en-US" altLang="zh-CN" sz="24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</p:txBody>
        </p:sp>
        <p:pic>
          <p:nvPicPr>
            <p:cNvPr id="18" name="图片 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06" y="1092"/>
              <a:ext cx="847" cy="909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20" name="图片 8"/>
            <p:cNvPicPr>
              <a:picLocks noChangeAspect="1"/>
            </p:cNvPicPr>
            <p:nvPr/>
          </p:nvPicPr>
          <p:blipFill>
            <a:blip r:embed="rId5"/>
            <a:srcRect l="41426" t="48977" r="28817" b="20495"/>
            <a:stretch>
              <a:fillRect/>
            </a:stretch>
          </p:blipFill>
          <p:spPr>
            <a:xfrm>
              <a:off x="1306" y="2141"/>
              <a:ext cx="925" cy="832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21" name="图片 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429" y="3253"/>
              <a:ext cx="847" cy="909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22" name="图片 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468" y="5280"/>
              <a:ext cx="847" cy="909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23" name="图片 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468" y="7281"/>
              <a:ext cx="847" cy="909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24" name="图片 8"/>
            <p:cNvPicPr>
              <a:picLocks noChangeAspect="1"/>
            </p:cNvPicPr>
            <p:nvPr/>
          </p:nvPicPr>
          <p:blipFill>
            <a:blip r:embed="rId5"/>
            <a:srcRect l="41426" t="48977" r="28817" b="20495"/>
            <a:stretch>
              <a:fillRect/>
            </a:stretch>
          </p:blipFill>
          <p:spPr>
            <a:xfrm>
              <a:off x="1390" y="4162"/>
              <a:ext cx="925" cy="832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25" name="图片 8"/>
            <p:cNvPicPr>
              <a:picLocks noChangeAspect="1"/>
            </p:cNvPicPr>
            <p:nvPr/>
          </p:nvPicPr>
          <p:blipFill>
            <a:blip r:embed="rId5"/>
            <a:srcRect l="41426" t="48977" r="28817" b="20495"/>
            <a:stretch>
              <a:fillRect/>
            </a:stretch>
          </p:blipFill>
          <p:spPr>
            <a:xfrm>
              <a:off x="1429" y="6322"/>
              <a:ext cx="925" cy="832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26" name="图片 8"/>
            <p:cNvPicPr>
              <a:picLocks noChangeAspect="1"/>
            </p:cNvPicPr>
            <p:nvPr/>
          </p:nvPicPr>
          <p:blipFill>
            <a:blip r:embed="rId5"/>
            <a:srcRect l="41426" t="48977" r="28817" b="20495"/>
            <a:stretch>
              <a:fillRect/>
            </a:stretch>
          </p:blipFill>
          <p:spPr>
            <a:xfrm>
              <a:off x="1468" y="8383"/>
              <a:ext cx="925" cy="832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33" name="组合 32"/>
          <p:cNvGrpSpPr/>
          <p:nvPr/>
        </p:nvGrpSpPr>
        <p:grpSpPr>
          <a:xfrm>
            <a:off x="7482840" y="1429385"/>
            <a:ext cx="4046220" cy="3117850"/>
            <a:chOff x="11581" y="1092"/>
            <a:chExt cx="6372" cy="4910"/>
          </a:xfrm>
        </p:grpSpPr>
        <p:sp>
          <p:nvSpPr>
            <p:cNvPr id="19" name="文本框 18"/>
            <p:cNvSpPr txBox="1"/>
            <p:nvPr/>
          </p:nvSpPr>
          <p:spPr>
            <a:xfrm>
              <a:off x="12687" y="1092"/>
              <a:ext cx="4658" cy="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 fontAlgn="auto">
                <a:lnSpc>
                  <a:spcPct val="180000"/>
                </a:lnSpc>
                <a:buClrTx/>
                <a:buSzTx/>
                <a:buNone/>
              </a:pP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  <a:sym typeface="+mn-ea"/>
                </a:rPr>
                <a:t>Can you help me?</a:t>
              </a:r>
              <a:endParaRPr lang="en-US" altLang="zh-CN" sz="2400" dirty="0">
                <a:solidFill>
                  <a:schemeClr val="accent2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 fontAlgn="auto">
                <a:lnSpc>
                  <a:spcPct val="180000"/>
                </a:lnSpc>
                <a:buClrTx/>
                <a:buSzTx/>
                <a:buNone/>
              </a:pPr>
              <a:r>
                <a:rPr lang="en-US" altLang="zh-CN" sz="2400" dirty="0">
                  <a:solidFill>
                    <a:schemeClr val="accent1">
                      <a:lumMod val="75000"/>
                    </a:schemeClr>
                  </a:solidFill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  <a:sym typeface="+mn-ea"/>
                </a:rPr>
                <a:t>Is this your axe?</a:t>
              </a:r>
              <a:endParaRPr lang="en-US" altLang="zh-CN" sz="2400" dirty="0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  <a:sym typeface="+mn-ea"/>
              </a:endParaRPr>
            </a:p>
            <a:p>
              <a:pPr algn="l" fontAlgn="auto">
                <a:lnSpc>
                  <a:spcPct val="180000"/>
                </a:lnSpc>
                <a:buClrTx/>
                <a:buSzTx/>
                <a:buNone/>
              </a:pP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  <a:sym typeface="+mn-ea"/>
                </a:rPr>
                <a:t>Yes. This is my axe.</a:t>
              </a:r>
              <a:endParaRPr lang="en-US" altLang="zh-CN" sz="2400" dirty="0">
                <a:solidFill>
                  <a:schemeClr val="accent2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  <a:sym typeface="+mn-ea"/>
              </a:endParaRPr>
            </a:p>
            <a:p>
              <a:pPr algn="l" fontAlgn="auto">
                <a:lnSpc>
                  <a:spcPct val="180000"/>
                </a:lnSpc>
                <a:buClrTx/>
                <a:buSzTx/>
                <a:buNone/>
              </a:pPr>
              <a:r>
                <a:rPr lang="en-US" altLang="zh-CN" sz="2400" dirty="0">
                  <a:solidFill>
                    <a:schemeClr val="accent1">
                      <a:lumMod val="75000"/>
                    </a:schemeClr>
                  </a:solidFill>
                  <a:latin typeface="Comic Sans MS" panose="030F0702030302020204" charset="0"/>
                  <a:ea typeface="站酷文艺体" panose="02000603000000000000" pitchFamily="2" charset="-122"/>
                  <a:cs typeface="Comic Sans MS" panose="030F0702030302020204" charset="0"/>
                  <a:sym typeface="+mn-ea"/>
                </a:rPr>
                <a:t>You are not honest.</a:t>
              </a:r>
              <a:endParaRPr lang="en-US" altLang="zh-CN" sz="2400" dirty="0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  <a:p>
              <a:pPr algn="l"/>
              <a:endParaRPr lang="en-US" altLang="zh-CN" sz="2400" dirty="0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endParaRPr>
            </a:p>
          </p:txBody>
        </p:sp>
        <p:pic>
          <p:nvPicPr>
            <p:cNvPr id="28" name="图片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1581" y="1257"/>
              <a:ext cx="1025" cy="1084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29" name="图片 8"/>
            <p:cNvPicPr>
              <a:picLocks noChangeAspect="1"/>
            </p:cNvPicPr>
            <p:nvPr/>
          </p:nvPicPr>
          <p:blipFill>
            <a:blip r:embed="rId5"/>
            <a:srcRect l="41426" t="48977" r="28817" b="20495"/>
            <a:stretch>
              <a:fillRect/>
            </a:stretch>
          </p:blipFill>
          <p:spPr>
            <a:xfrm>
              <a:off x="11681" y="2548"/>
              <a:ext cx="925" cy="832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30" name="图片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1690" y="3527"/>
              <a:ext cx="916" cy="969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31" name="图片 8"/>
            <p:cNvPicPr>
              <a:picLocks noChangeAspect="1"/>
            </p:cNvPicPr>
            <p:nvPr/>
          </p:nvPicPr>
          <p:blipFill>
            <a:blip r:embed="rId5"/>
            <a:srcRect l="41426" t="48977" r="28817" b="20495"/>
            <a:stretch>
              <a:fillRect/>
            </a:stretch>
          </p:blipFill>
          <p:spPr>
            <a:xfrm>
              <a:off x="11781" y="4629"/>
              <a:ext cx="925" cy="832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32" name="图片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6925" y="2382"/>
              <a:ext cx="1029" cy="998"/>
            </a:xfrm>
            <a:prstGeom prst="ellipse">
              <a:avLst/>
            </a:prstGeom>
            <a:noFill/>
            <a:ln>
              <a:noFill/>
            </a:ln>
          </p:spPr>
        </p:pic>
      </p:grpSp>
      <p:cxnSp>
        <p:nvCxnSpPr>
          <p:cNvPr id="3" name="直接连接符 2"/>
          <p:cNvCxnSpPr/>
          <p:nvPr/>
        </p:nvCxnSpPr>
        <p:spPr>
          <a:xfrm>
            <a:off x="7040880" y="659765"/>
            <a:ext cx="29210" cy="567626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26160" y="911860"/>
            <a:ext cx="946531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What does John do every morning and every afternoon?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(page 18)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605" y="1821180"/>
            <a:ext cx="3780790" cy="41402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017770" y="2520315"/>
            <a:ext cx="52527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He 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takes the sheep</a:t>
            </a: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up the hill</a:t>
            </a: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64125" y="4664710"/>
            <a:ext cx="37801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He 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takes them home</a:t>
            </a: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4" grpId="0"/>
      <p:bldP spid="14" grpId="1"/>
      <p:bldP spid="15" grpId="0"/>
      <p:bldP spid="1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46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26160" y="911860"/>
            <a:ext cx="71050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How does John feel on the hill? (page 19)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28945" y="2987675"/>
            <a:ext cx="31108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John feels 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bored</a:t>
            </a: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490" y="1540510"/>
            <a:ext cx="3891280" cy="426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4" grpId="0"/>
      <p:bldP spid="1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226945" y="1864995"/>
            <a:ext cx="564197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1.How does John feel on the hill?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2.How many times does John lie?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3.Nobody helps John, why?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1393" y="512445"/>
            <a:ext cx="433006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Questions</a:t>
            </a:r>
            <a:endParaRPr lang="en-US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54484" y="40194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579271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52500" y="605790"/>
            <a:ext cx="10622280" cy="5610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065655" y="4672330"/>
            <a:ext cx="44710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He feels bored every day.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t="42240" r="25072"/>
          <a:stretch>
            <a:fillRect/>
          </a:stretch>
        </p:blipFill>
        <p:spPr>
          <a:xfrm>
            <a:off x="2319655" y="1691640"/>
            <a:ext cx="3243580" cy="2775585"/>
          </a:xfrm>
          <a:prstGeom prst="ellipse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 l="10531" t="22362" r="14543"/>
          <a:stretch>
            <a:fillRect/>
          </a:stretch>
        </p:blipFill>
        <p:spPr>
          <a:xfrm>
            <a:off x="7390130" y="1540510"/>
            <a:ext cx="2774315" cy="2849245"/>
          </a:xfrm>
          <a:prstGeom prst="ellipse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258050" y="4672330"/>
            <a:ext cx="3277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He cries and cries.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-3726815" y="1496060"/>
            <a:ext cx="3726815" cy="317627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036435" y="1429385"/>
            <a:ext cx="3481070" cy="331025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xit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365 0.002130 L 0.476407 -0.010370 " pathEditMode="relative" rAng="0" ptsTypes="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46823 -0.004537 " pathEditMode="relative" ptsTypes="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32" grpId="0"/>
      <p:bldP spid="32" grpId="1"/>
      <p:bldP spid="32" grpId="2"/>
      <p:bldP spid="24" grpId="0"/>
      <p:bldP spid="2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2723" y="661035"/>
            <a:ext cx="9342755" cy="17532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Read the book by yourself.</a:t>
            </a:r>
            <a:endParaRPr lang="en-US" altLang="zh-CN" sz="5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5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Why does John cry?</a:t>
            </a:r>
            <a:endParaRPr lang="en-US" altLang="zh-CN" sz="5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2685415"/>
            <a:ext cx="3034030" cy="33312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121910" y="3874135"/>
            <a:ext cx="4531995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Because nobody helps him.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11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26160" y="911860"/>
            <a:ext cx="51733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People don't help John, why ?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84850" y="3116580"/>
            <a:ext cx="48672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Because he tells lies before.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pic>
        <p:nvPicPr>
          <p:cNvPr id="5" name="图片 4" descr="C:/Users/28400/AppData/Local/Temp/picturescale_20201016163302/output_20201016163307.pngoutput_202010161633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435" y="1540510"/>
            <a:ext cx="4432935" cy="485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4" grpId="0"/>
      <p:bldP spid="1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18534" t="34049" r="17823" b="-163"/>
          <a:stretch>
            <a:fillRect/>
          </a:stretch>
        </p:blipFill>
        <p:spPr>
          <a:xfrm>
            <a:off x="2436495" y="2239645"/>
            <a:ext cx="2557780" cy="283591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6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724650" y="2239645"/>
            <a:ext cx="2741295" cy="278892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1017905" y="879475"/>
            <a:ext cx="41656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Do you like them? Why?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7905" y="1476375"/>
            <a:ext cx="6899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Do you like a friend who tells lies? Why?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5" grpId="0"/>
      <p:bldP spid="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1" y="59387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611021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639945" y="2339340"/>
            <a:ext cx="4794250" cy="1299210"/>
            <a:chOff x="8106" y="4743"/>
            <a:chExt cx="7550" cy="2046"/>
          </a:xfrm>
        </p:grpSpPr>
        <p:sp>
          <p:nvSpPr>
            <p:cNvPr id="22" name="矩形 21"/>
            <p:cNvSpPr/>
            <p:nvPr/>
          </p:nvSpPr>
          <p:spPr>
            <a:xfrm>
              <a:off x="8106" y="4931"/>
              <a:ext cx="5971" cy="15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32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He is </a:t>
              </a:r>
              <a:r>
                <a:rPr lang="en-US" altLang="zh-CN" sz="32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not</a:t>
              </a:r>
              <a:r>
                <a:rPr lang="en-US" altLang="zh-CN" sz="32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 </a:t>
              </a:r>
              <a:r>
                <a:rPr lang="en-US" altLang="zh-CN" sz="32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honest</a:t>
              </a:r>
              <a:r>
                <a:rPr lang="en-US" altLang="zh-CN" sz="60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.</a:t>
              </a:r>
              <a:endParaRPr lang="en-US" altLang="zh-CN" sz="6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23" name="爆炸形 1 22"/>
            <p:cNvSpPr/>
            <p:nvPr/>
          </p:nvSpPr>
          <p:spPr>
            <a:xfrm>
              <a:off x="11698" y="4743"/>
              <a:ext cx="1208" cy="760"/>
            </a:xfrm>
            <a:prstGeom prst="irregularSeal1">
              <a:avLst/>
            </a:prstGeom>
            <a:gradFill>
              <a:gsLst>
                <a:gs pos="50000">
                  <a:srgbClr val="ECCFCB"/>
                </a:gs>
                <a:gs pos="0">
                  <a:srgbClr val="F2DFDC"/>
                </a:gs>
                <a:gs pos="100000">
                  <a:srgbClr val="E5BEB9"/>
                </a:gs>
              </a:gsLst>
              <a:lin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爆炸形 1 23"/>
            <p:cNvSpPr/>
            <p:nvPr/>
          </p:nvSpPr>
          <p:spPr>
            <a:xfrm>
              <a:off x="14448" y="6029"/>
              <a:ext cx="1208" cy="760"/>
            </a:xfrm>
            <a:prstGeom prst="irregularSeal1">
              <a:avLst/>
            </a:prstGeom>
            <a:gradFill>
              <a:gsLst>
                <a:gs pos="50000">
                  <a:srgbClr val="ECCFCB"/>
                </a:gs>
                <a:gs pos="0">
                  <a:srgbClr val="F2DFDC"/>
                </a:gs>
                <a:gs pos="100000">
                  <a:srgbClr val="E5BEB9"/>
                </a:gs>
              </a:gsLst>
              <a:lin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4603116" y="3699510"/>
            <a:ext cx="30607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He tells lies.</a:t>
            </a:r>
            <a:endParaRPr lang="en-US" altLang="zh-CN" sz="3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18534" t="34049" r="17823" b="-163"/>
          <a:stretch>
            <a:fillRect/>
          </a:stretch>
        </p:blipFill>
        <p:spPr>
          <a:xfrm>
            <a:off x="1011555" y="1988185"/>
            <a:ext cx="2557780" cy="283591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511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9645" y="1282065"/>
            <a:ext cx="830961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Do you want to make a friend </a:t>
            </a:r>
            <a:endParaRPr lang="en-US" altLang="zh-CN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</a:endParaRPr>
          </a:p>
          <a:p>
            <a:pPr algn="ctr"/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who is not honest? Why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？</a:t>
            </a:r>
            <a:endParaRPr lang="en-US" altLang="zh-CN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</a:endParaRPr>
          </a:p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你会交往不诚实的朋友吗？为什么？</a:t>
            </a:r>
            <a:endParaRPr lang="en-US" altLang="zh-CN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511" y="661186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0712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4725" y="554990"/>
            <a:ext cx="5342890" cy="584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593241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582295"/>
            <a:ext cx="5267325" cy="5692775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文本框 31"/>
          <p:cNvSpPr txBox="1"/>
          <p:nvPr/>
        </p:nvSpPr>
        <p:spPr>
          <a:xfrm>
            <a:off x="6233160" y="841375"/>
            <a:ext cx="52266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A boy goes to cut wood.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80150" y="1486535"/>
            <a:ext cx="51327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He walks over a bridge.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6140" y="5104130"/>
            <a:ext cx="6108065" cy="1193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80150" y="2131695"/>
            <a:ext cx="5387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He </a:t>
            </a:r>
            <a:r>
              <a:rPr lang="en-US" altLang="zh-CN" sz="2800" dirty="0">
                <a:gradFill>
                  <a:gsLst>
                    <a:gs pos="50000">
                      <a:srgbClr val="DC7183"/>
                    </a:gs>
                    <a:gs pos="0">
                      <a:srgbClr val="E8A0AC"/>
                    </a:gs>
                    <a:gs pos="100000">
                      <a:srgbClr val="D04159"/>
                    </a:gs>
                  </a:gsLst>
                  <a:lin scaled="1"/>
                </a:gra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drops his axe</a:t>
            </a:r>
            <a:r>
              <a:rPr lang="en-US" altLang="zh-CN" sz="2800" dirty="0">
                <a:gradFill>
                  <a:gsLst>
                    <a:gs pos="0">
                      <a:srgbClr val="869B9C"/>
                    </a:gs>
                    <a:gs pos="100000">
                      <a:srgbClr val="57625C"/>
                    </a:gs>
                  </a:gsLst>
                  <a:lin scaled="1"/>
                </a:gra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 </a:t>
            </a:r>
            <a:r>
              <a:rPr lang="en-US" altLang="zh-CN" sz="2800" dirty="0">
                <a:gradFill>
                  <a:gsLst>
                    <a:gs pos="100000">
                      <a:srgbClr val="7C5E29"/>
                    </a:gs>
                    <a:gs pos="0">
                      <a:srgbClr val="CAAF4E"/>
                    </a:gs>
                  </a:gsLst>
                  <a:lin scaled="1"/>
                </a:gradFill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into the river</a:t>
            </a: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pic>
        <p:nvPicPr>
          <p:cNvPr id="14" name="落水声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70565" y="2862580"/>
            <a:ext cx="704215" cy="433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57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32" grpId="0"/>
      <p:bldP spid="32" grpId="1"/>
      <p:bldP spid="15" grpId="0"/>
      <p:bldP spid="15" grpId="1"/>
      <p:bldP spid="17" grpId="0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54484" y="40194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579271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52500" y="605790"/>
            <a:ext cx="10622280" cy="5610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40685" y="1849755"/>
            <a:ext cx="2254885" cy="24193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258050" y="1855470"/>
            <a:ext cx="2179955" cy="2482215"/>
          </a:xfrm>
          <a:prstGeom prst="ellipse">
            <a:avLst/>
          </a:prstGeom>
          <a:noFill/>
          <a:ln>
            <a:noFill/>
          </a:ln>
        </p:spPr>
      </p:pic>
      <p:sp>
        <p:nvSpPr>
          <p:cNvPr id="22" name="椭圆 21"/>
          <p:cNvSpPr/>
          <p:nvPr/>
        </p:nvSpPr>
        <p:spPr>
          <a:xfrm>
            <a:off x="-3201670" y="1751330"/>
            <a:ext cx="3201670" cy="303085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754495" y="1548130"/>
            <a:ext cx="3481070" cy="331025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803525" y="4672330"/>
            <a:ext cx="25292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The boy cries.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58050" y="4672330"/>
            <a:ext cx="30384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The boy is happy.</a:t>
            </a:r>
            <a:endParaRPr lang="en-US" altLang="zh-CN" sz="28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41042 -0.012500 " pathEditMode="relative" ptsTypes="">
                                      <p:cBhvr>
                                        <p:cTn id="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46823 -0.004537 " pathEditMode="relative" ptsTypes=""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animBg="1"/>
      <p:bldP spid="32" grpId="1"/>
      <p:bldP spid="32" grpId="2"/>
      <p:bldP spid="24" grpId="0"/>
      <p:bldP spid="2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4454" y="292720"/>
            <a:ext cx="11363093" cy="6272561"/>
          </a:xfrm>
          <a:prstGeom prst="roundRect">
            <a:avLst>
              <a:gd name="adj" fmla="val 3296"/>
            </a:avLst>
          </a:prstGeom>
          <a:solidFill>
            <a:srgbClr val="DD838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72" y="660784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1" y="593241"/>
            <a:ext cx="10958048" cy="563679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: 圆角 2"/>
          <p:cNvSpPr/>
          <p:nvPr/>
        </p:nvSpPr>
        <p:spPr>
          <a:xfrm>
            <a:off x="124820" y="841442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124820" y="573607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24820" y="5036840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24820" y="4337607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24820" y="3638374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820" y="2939141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24820" y="2239908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124820" y="1540675"/>
            <a:ext cx="741012" cy="280487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935" y="593090"/>
            <a:ext cx="5269865" cy="563753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793115" y="4345305"/>
            <a:ext cx="5524500" cy="1887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534150" y="720725"/>
            <a:ext cx="39782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dirty="0">
                <a:latin typeface="Comic Sans MS" panose="030F0702030302020204" charset="0"/>
                <a:ea typeface="站酷文艺体" panose="02000603000000000000" pitchFamily="2" charset="-122"/>
                <a:cs typeface="Comic Sans MS" panose="030F0702030302020204" charset="0"/>
              </a:rPr>
              <a:t>A big fish comes up.</a:t>
            </a:r>
            <a:endParaRPr lang="en-US" altLang="zh-CN" sz="3200" dirty="0">
              <a:latin typeface="Comic Sans MS" panose="030F0702030302020204" charset="0"/>
              <a:ea typeface="站酷文艺体" panose="02000603000000000000" pitchFamily="2" charset="-122"/>
              <a:cs typeface="Comic Sans MS" panose="030F0702030302020204" charset="0"/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3157855" y="4345305"/>
            <a:ext cx="2999105" cy="691515"/>
          </a:xfrm>
          <a:prstGeom prst="wedgeEllipseCallout">
            <a:avLst>
              <a:gd name="adj1" fmla="val -53450"/>
              <a:gd name="adj2" fmla="val 5569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Wait a moment,please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3391535" y="925195"/>
            <a:ext cx="2999105" cy="1045210"/>
          </a:xfrm>
          <a:prstGeom prst="wedgeEllipseCallout">
            <a:avLst>
              <a:gd name="adj1" fmla="val -34289"/>
              <a:gd name="adj2" fmla="val 85419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I need my axe. Can you help find it?</a:t>
            </a:r>
            <a:endParaRPr lang="en-US" altLang="zh-CN" sz="20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32" grpId="0"/>
      <p:bldP spid="32" grpId="1"/>
      <p:bldP spid="18" grpId="0" animBg="1"/>
      <p:bldP spid="18" grpId="1" animBg="1"/>
      <p:bldP spid="17" grpId="0" animBg="1"/>
      <p:bldP spid="17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800" dirty="0">
            <a:latin typeface="站酷文艺体" panose="02000603000000000000" pitchFamily="2" charset="-122"/>
            <a:ea typeface="站酷文艺体" panose="02000603000000000000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800" dirty="0">
            <a:latin typeface="站酷文艺体" panose="02000603000000000000" pitchFamily="2" charset="-122"/>
            <a:ea typeface="站酷文艺体" panose="02000603000000000000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2253</Words>
  <Application>WPS 演示</Application>
  <PresentationFormat>宽屏</PresentationFormat>
  <Paragraphs>176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</vt:lpstr>
      <vt:lpstr>宋体</vt:lpstr>
      <vt:lpstr>Wingdings</vt:lpstr>
      <vt:lpstr>站酷文艺体</vt:lpstr>
      <vt:lpstr>Comic Sans MS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Rub1con</cp:lastModifiedBy>
  <cp:revision>64</cp:revision>
  <dcterms:created xsi:type="dcterms:W3CDTF">2019-11-24T05:58:00Z</dcterms:created>
  <dcterms:modified xsi:type="dcterms:W3CDTF">2020-11-03T06:14:15Z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