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1603" r:id="rId2"/>
    <p:sldId id="523" r:id="rId3"/>
    <p:sldId id="1379" r:id="rId4"/>
    <p:sldId id="1372" r:id="rId5"/>
    <p:sldId id="1373" r:id="rId6"/>
    <p:sldId id="1375" r:id="rId7"/>
    <p:sldId id="1467" r:id="rId8"/>
    <p:sldId id="1080" r:id="rId9"/>
    <p:sldId id="1534" r:id="rId10"/>
    <p:sldId id="1574" r:id="rId11"/>
    <p:sldId id="1342" r:id="rId12"/>
    <p:sldId id="1396" r:id="rId13"/>
    <p:sldId id="1513" r:id="rId14"/>
    <p:sldId id="1535" r:id="rId15"/>
    <p:sldId id="1577" r:id="rId16"/>
    <p:sldId id="1447" r:id="rId17"/>
    <p:sldId id="1578" r:id="rId18"/>
    <p:sldId id="1582" r:id="rId19"/>
    <p:sldId id="1501" r:id="rId20"/>
    <p:sldId id="1581" r:id="rId21"/>
    <p:sldId id="1539" r:id="rId22"/>
    <p:sldId id="1502" r:id="rId23"/>
    <p:sldId id="1583" r:id="rId24"/>
    <p:sldId id="1584" r:id="rId25"/>
    <p:sldId id="1506" r:id="rId26"/>
    <p:sldId id="1585" r:id="rId27"/>
    <p:sldId id="1587" r:id="rId28"/>
    <p:sldId id="1507" r:id="rId29"/>
    <p:sldId id="1572" r:id="rId30"/>
    <p:sldId id="1588" r:id="rId31"/>
    <p:sldId id="1589" r:id="rId32"/>
    <p:sldId id="1590" r:id="rId33"/>
    <p:sldId id="1517" r:id="rId34"/>
    <p:sldId id="1365" r:id="rId35"/>
    <p:sldId id="1533" r:id="rId36"/>
    <p:sldId id="1460" r:id="rId37"/>
    <p:sldId id="1358" r:id="rId38"/>
    <p:sldId id="1359" r:id="rId39"/>
    <p:sldId id="1528" r:id="rId40"/>
    <p:sldId id="1591" r:id="rId41"/>
    <p:sldId id="1592" r:id="rId42"/>
    <p:sldId id="1593" r:id="rId43"/>
    <p:sldId id="1594" r:id="rId44"/>
    <p:sldId id="1595" r:id="rId45"/>
    <p:sldId id="1596" r:id="rId46"/>
    <p:sldId id="1597" r:id="rId47"/>
    <p:sldId id="1598" r:id="rId48"/>
    <p:sldId id="1599" r:id="rId49"/>
    <p:sldId id="1600" r:id="rId50"/>
    <p:sldId id="1601" r:id="rId51"/>
    <p:sldId id="1602" r:id="rId52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55"/>
    </p:embeddedFont>
    <p:embeddedFont>
      <p:font typeface="楷体" panose="02010609060101010101" pitchFamily="49" charset="-122"/>
      <p:regular r:id="rId56"/>
    </p:embeddedFont>
    <p:embeddedFont>
      <p:font typeface="楷体_GB2312" panose="02010600030101010101" charset="-122"/>
      <p:regular r:id="rId57"/>
    </p:embeddedFont>
    <p:embeddedFont>
      <p:font typeface="微软雅黑" panose="020B0503020204020204" pitchFamily="34" charset="-122"/>
      <p:regular r:id="rId58"/>
      <p:bold r:id="rId59"/>
    </p:embeddedFont>
    <p:embeddedFont>
      <p:font typeface="汉语拼音" panose="02010600030101010101" charset="-122"/>
      <p:regular r:id="rId60"/>
    </p:embeddedFont>
    <p:embeddedFont>
      <p:font typeface="华文楷体" panose="02010600040101010101" pitchFamily="2" charset="-122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幼圆" panose="02010509060101010101" pitchFamily="49" charset="-122"/>
      <p:regular r:id="rId6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4">
          <p15:clr>
            <a:srgbClr val="A4A3A4"/>
          </p15:clr>
        </p15:guide>
        <p15:guide id="2" pos="22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9900CC"/>
    <a:srgbClr val="33CCFF"/>
    <a:srgbClr val="00FFFF"/>
    <a:srgbClr val="FF66FF"/>
    <a:srgbClr val="F074C7"/>
    <a:srgbClr val="2060BE"/>
    <a:srgbClr val="FF97FF"/>
    <a:srgbClr val="CA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928" autoAdjust="0"/>
  </p:normalViewPr>
  <p:slideViewPr>
    <p:cSldViewPr>
      <p:cViewPr varScale="1">
        <p:scale>
          <a:sx n="82" d="100"/>
          <a:sy n="82" d="100"/>
        </p:scale>
        <p:origin x="688" y="44"/>
      </p:cViewPr>
      <p:guideLst>
        <p:guide orient="horz" pos="3162"/>
        <p:guide pos="5794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14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84"/>
        <p:guide pos="22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5CCDA-3B19-44B1-93ED-FAC0F6CED224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E5666D34-4539-44D8-BCA9-C2019C4C9AF7}">
      <dgm:prSet custT="1"/>
      <dgm:spPr/>
      <dgm:t>
        <a:bodyPr/>
        <a:lstStyle/>
        <a:p>
          <a:r>
            <a:rPr lang="zh-CN" altLang="en-US" sz="2800" dirty="0" smtClean="0">
              <a:solidFill>
                <a:schemeClr val="tx1"/>
              </a:solidFill>
            </a:rPr>
            <a:t>第一，宇宙无限。</a:t>
          </a:r>
          <a:endParaRPr lang="zh-CN" altLang="en-US" sz="2800" dirty="0">
            <a:solidFill>
              <a:schemeClr val="tx1"/>
            </a:solidFill>
          </a:endParaRPr>
        </a:p>
      </dgm:t>
    </dgm:pt>
    <dgm:pt modelId="{CFAC7BA4-B146-4D5D-884B-8FDF6E00CF75}" type="parTrans" cxnId="{FCC7940A-BE80-4AD7-BA1E-CBEADEFCE48E}">
      <dgm:prSet/>
      <dgm:spPr/>
      <dgm:t>
        <a:bodyPr/>
        <a:lstStyle/>
        <a:p>
          <a:endParaRPr lang="zh-CN" altLang="en-US"/>
        </a:p>
      </dgm:t>
    </dgm:pt>
    <dgm:pt modelId="{1A34518D-302F-41A0-AC36-506942F61D43}" type="sibTrans" cxnId="{FCC7940A-BE80-4AD7-BA1E-CBEADEFCE48E}">
      <dgm:prSet/>
      <dgm:spPr/>
      <dgm:t>
        <a:bodyPr/>
        <a:lstStyle/>
        <a:p>
          <a:endParaRPr lang="zh-CN" altLang="en-US"/>
        </a:p>
      </dgm:t>
    </dgm:pt>
    <dgm:pt modelId="{D32DC4B1-7523-4F9A-8CC5-0BB0AD26E916}">
      <dgm:prSet custT="1"/>
      <dgm:spPr/>
      <dgm:t>
        <a:bodyPr/>
        <a:lstStyle/>
        <a:p>
          <a:r>
            <a:rPr lang="zh-CN" altLang="en-US" sz="2800" b="0" dirty="0" smtClean="0">
              <a:solidFill>
                <a:schemeClr val="tx1"/>
              </a:solidFill>
            </a:rPr>
            <a:t>第二，有许多类似太阳系的星球。</a:t>
          </a:r>
          <a:endParaRPr lang="zh-CN" altLang="en-US" sz="2800" b="0" dirty="0">
            <a:solidFill>
              <a:schemeClr val="tx1"/>
            </a:solidFill>
          </a:endParaRPr>
        </a:p>
      </dgm:t>
    </dgm:pt>
    <dgm:pt modelId="{90499B7F-7822-44D5-89F1-677BF5DEF916}" type="parTrans" cxnId="{11B410B8-100A-4F52-8D2B-76C8B9CEEDD3}">
      <dgm:prSet/>
      <dgm:spPr/>
      <dgm:t>
        <a:bodyPr/>
        <a:lstStyle/>
        <a:p>
          <a:endParaRPr lang="zh-CN" altLang="en-US"/>
        </a:p>
      </dgm:t>
    </dgm:pt>
    <dgm:pt modelId="{A102E0E0-3BEC-472E-872C-4F398BE58F49}" type="sibTrans" cxnId="{11B410B8-100A-4F52-8D2B-76C8B9CEEDD3}">
      <dgm:prSet/>
      <dgm:spPr/>
      <dgm:t>
        <a:bodyPr/>
        <a:lstStyle/>
        <a:p>
          <a:endParaRPr lang="zh-CN" altLang="en-US"/>
        </a:p>
      </dgm:t>
    </dgm:pt>
    <dgm:pt modelId="{BA6C7A07-FD8B-4A11-833A-22A1312088A7}" type="pres">
      <dgm:prSet presAssocID="{6E95CCDA-3B19-44B1-93ED-FAC0F6CED2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BE1C8FC-DAD7-4EAE-B68F-77F9D4FEEEB3}" type="pres">
      <dgm:prSet presAssocID="{E5666D34-4539-44D8-BCA9-C2019C4C9AF7}" presName="parentText" presStyleLbl="node1" presStyleIdx="0" presStyleCnt="2" custScaleY="101178" custLinFactNeighborY="2915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2AC658-619C-405E-A44C-345AFCA72488}" type="pres">
      <dgm:prSet presAssocID="{1A34518D-302F-41A0-AC36-506942F61D43}" presName="spacer" presStyleCnt="0"/>
      <dgm:spPr/>
    </dgm:pt>
    <dgm:pt modelId="{DDBCFE22-C78C-4B3C-93D9-31F830457B4F}" type="pres">
      <dgm:prSet presAssocID="{D32DC4B1-7523-4F9A-8CC5-0BB0AD26E9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7C03922-F4AB-4A3A-979F-7D6758FEB2FC}" type="presOf" srcId="{E5666D34-4539-44D8-BCA9-C2019C4C9AF7}" destId="{EBE1C8FC-DAD7-4EAE-B68F-77F9D4FEEEB3}" srcOrd="0" destOrd="0" presId="urn:microsoft.com/office/officeart/2005/8/layout/vList2#1"/>
    <dgm:cxn modelId="{11B410B8-100A-4F52-8D2B-76C8B9CEEDD3}" srcId="{6E95CCDA-3B19-44B1-93ED-FAC0F6CED224}" destId="{D32DC4B1-7523-4F9A-8CC5-0BB0AD26E916}" srcOrd="1" destOrd="0" parTransId="{90499B7F-7822-44D5-89F1-677BF5DEF916}" sibTransId="{A102E0E0-3BEC-472E-872C-4F398BE58F49}"/>
    <dgm:cxn modelId="{E5057E82-834D-4CF4-9328-D9F7B0F83637}" type="presOf" srcId="{6E95CCDA-3B19-44B1-93ED-FAC0F6CED224}" destId="{BA6C7A07-FD8B-4A11-833A-22A1312088A7}" srcOrd="0" destOrd="0" presId="urn:microsoft.com/office/officeart/2005/8/layout/vList2#1"/>
    <dgm:cxn modelId="{E778D9E4-C7D5-451A-83AF-4041BBCDB320}" type="presOf" srcId="{D32DC4B1-7523-4F9A-8CC5-0BB0AD26E916}" destId="{DDBCFE22-C78C-4B3C-93D9-31F830457B4F}" srcOrd="0" destOrd="0" presId="urn:microsoft.com/office/officeart/2005/8/layout/vList2#1"/>
    <dgm:cxn modelId="{FCC7940A-BE80-4AD7-BA1E-CBEADEFCE48E}" srcId="{6E95CCDA-3B19-44B1-93ED-FAC0F6CED224}" destId="{E5666D34-4539-44D8-BCA9-C2019C4C9AF7}" srcOrd="0" destOrd="0" parTransId="{CFAC7BA4-B146-4D5D-884B-8FDF6E00CF75}" sibTransId="{1A34518D-302F-41A0-AC36-506942F61D43}"/>
    <dgm:cxn modelId="{C173F6A8-4263-4598-ACEF-E06444797357}" type="presParOf" srcId="{BA6C7A07-FD8B-4A11-833A-22A1312088A7}" destId="{EBE1C8FC-DAD7-4EAE-B68F-77F9D4FEEEB3}" srcOrd="0" destOrd="0" presId="urn:microsoft.com/office/officeart/2005/8/layout/vList2#1"/>
    <dgm:cxn modelId="{22078097-EA17-4BB2-AC36-771219383015}" type="presParOf" srcId="{BA6C7A07-FD8B-4A11-833A-22A1312088A7}" destId="{8B2AC658-619C-405E-A44C-345AFCA72488}" srcOrd="1" destOrd="0" presId="urn:microsoft.com/office/officeart/2005/8/layout/vList2#1"/>
    <dgm:cxn modelId="{13BA026D-1EF4-4AE9-8D7C-565F16EA621F}" type="presParOf" srcId="{BA6C7A07-FD8B-4A11-833A-22A1312088A7}" destId="{DDBCFE22-C78C-4B3C-93D9-31F830457B4F}" srcOrd="2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1C8FC-DAD7-4EAE-B68F-77F9D4FEEEB3}">
      <dsp:nvSpPr>
        <dsp:cNvPr id="0" name=""/>
        <dsp:cNvSpPr/>
      </dsp:nvSpPr>
      <dsp:spPr>
        <a:xfrm>
          <a:off x="0" y="72007"/>
          <a:ext cx="5472608" cy="1193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>
              <a:solidFill>
                <a:schemeClr val="tx1"/>
              </a:solidFill>
            </a:rPr>
            <a:t>第一，宇宙无限。</a:t>
          </a:r>
          <a:endParaRPr lang="zh-CN" altLang="en-US" sz="2800" kern="1200" dirty="0">
            <a:solidFill>
              <a:schemeClr val="tx1"/>
            </a:solidFill>
          </a:endParaRPr>
        </a:p>
      </dsp:txBody>
      <dsp:txXfrm>
        <a:off x="58250" y="130257"/>
        <a:ext cx="5356108" cy="1076752"/>
      </dsp:txXfrm>
    </dsp:sp>
    <dsp:sp modelId="{DDBCFE22-C78C-4B3C-93D9-31F830457B4F}">
      <dsp:nvSpPr>
        <dsp:cNvPr id="0" name=""/>
        <dsp:cNvSpPr/>
      </dsp:nvSpPr>
      <dsp:spPr>
        <a:xfrm>
          <a:off x="0" y="1393810"/>
          <a:ext cx="5472608" cy="1179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0" kern="1200" dirty="0" smtClean="0">
              <a:solidFill>
                <a:schemeClr val="tx1"/>
              </a:solidFill>
            </a:rPr>
            <a:t>第二，有许多类似太阳系的星球。</a:t>
          </a:r>
          <a:endParaRPr lang="zh-CN" altLang="en-US" sz="2800" b="0" kern="1200" dirty="0">
            <a:solidFill>
              <a:schemeClr val="tx1"/>
            </a:solidFill>
          </a:endParaRPr>
        </a:p>
      </dsp:txBody>
      <dsp:txXfrm>
        <a:off x="57572" y="1451382"/>
        <a:ext cx="5357464" cy="1064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2021/1/15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74529"/>
            <a:ext cx="2771775" cy="287020"/>
            <a:chOff x="-35495" y="61595"/>
            <a:chExt cx="2771775" cy="184017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-35495" y="61595"/>
              <a:ext cx="2771775" cy="184017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79770" y="67841"/>
              <a:ext cx="1861407" cy="176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 smtClean="0">
                  <a:latin typeface="Heiti SC Light" panose="02000000000000000000" pitchFamily="2" charset="-128"/>
                  <a:ea typeface="Heiti SC Light"/>
                </a:rPr>
                <a:t>10   </a:t>
              </a:r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/>
                </a:rPr>
                <a:t>宇宙生命之谜</a:t>
              </a:r>
            </a:p>
          </p:txBody>
        </p:sp>
      </p:grpSp>
      <p:pic>
        <p:nvPicPr>
          <p:cNvPr id="3" name="图片 2" descr="t0178fbcf7dea191d0d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-1905" y="4434205"/>
            <a:ext cx="9147175" cy="71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eg"/><Relationship Id="rId4" Type="http://schemas.openxmlformats.org/officeDocument/2006/relationships/hyperlink" Target="http://v.360kan.com/sv/cIXjcWLpUBj3Ti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&#20043;&#36229;&#38142;&#25509;&#65306;&#38504;&#30707;.ppt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" y="1079500"/>
            <a:ext cx="1317625" cy="18878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08953" y="1130122"/>
            <a:ext cx="395795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默读第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自然段，思考：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09090" y="1950720"/>
            <a:ext cx="7498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理论上，为什么地球外有生命</a:t>
            </a:r>
            <a:r>
              <a:rPr lang="zh-CN" altLang="en-US" sz="3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存在</a:t>
            </a:r>
            <a:r>
              <a:rPr lang="zh-CN" altLang="en-US" sz="36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3275856" y="1060847"/>
          <a:ext cx="547260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420887"/>
            <a:ext cx="266429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9738" y="985977"/>
            <a:ext cx="395795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默读第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3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自然段，思考：</a:t>
            </a:r>
          </a:p>
        </p:txBody>
      </p:sp>
      <p:sp>
        <p:nvSpPr>
          <p:cNvPr id="5" name="矩形 4"/>
          <p:cNvSpPr/>
          <p:nvPr/>
        </p:nvSpPr>
        <p:spPr>
          <a:xfrm>
            <a:off x="1435100" y="1747520"/>
            <a:ext cx="5708650" cy="1383665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开头一句话运用了什么修辞手法</a:t>
            </a:r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？</a:t>
            </a:r>
            <a:endParaRPr lang="zh-CN" altLang="en-US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生命存在必须有哪四个</a:t>
            </a:r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条件？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6255" y="1378274"/>
            <a:ext cx="2010186" cy="2610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79500"/>
            <a:ext cx="1317625" cy="188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31820" y="1275715"/>
            <a:ext cx="531304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47700"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哪些天体上可能有生命存在呢？这个天体又必须具备什么样的条件呢？人们了解了生命起源的过程之后，认为至少应有这样几个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条件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sp>
        <p:nvSpPr>
          <p:cNvPr id="13" name="矩形 12"/>
          <p:cNvSpPr/>
          <p:nvPr/>
        </p:nvSpPr>
        <p:spPr>
          <a:xfrm>
            <a:off x="539552" y="368069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</a:rPr>
              <a:t>设问。引起读者注意，启发读者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</a:rPr>
              <a:t>思考，引出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</a:rPr>
              <a:t>下文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</a:rPr>
              <a:t>承上启下。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45665" y="440055"/>
            <a:ext cx="4500880" cy="5219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开头一句话运用的修辞手法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840" y="1421398"/>
            <a:ext cx="2148161" cy="1954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2627784" y="1239845"/>
            <a:ext cx="5832648" cy="26642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tint val="50000"/>
                        <a:satMod val="300000"/>
                      </a:schemeClr>
                    </a:gs>
                    <a:gs pos="35000">
                      <a:schemeClr val="accent3">
                        <a:tint val="37000"/>
                        <a:satMod val="300000"/>
                      </a:schemeClr>
                    </a:gs>
                    <a:gs pos="100000">
                      <a:schemeClr val="accent3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6477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prstClr val="black"/>
                </a:solidFill>
                <a:latin typeface="微软雅黑" panose="020B0503020204020204" charset="-122"/>
              </a:rPr>
              <a:t>                </a:t>
            </a:r>
            <a:r>
              <a:rPr lang="zh-CN" altLang="en-US" sz="2400" kern="0" dirty="0">
                <a:solidFill>
                  <a:srgbClr val="FF0000"/>
                </a:solidFill>
                <a:latin typeface="微软雅黑" panose="020B0503020204020204" charset="-122"/>
              </a:rPr>
              <a:t>保证一定的</a:t>
            </a: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温度</a:t>
            </a:r>
            <a:endParaRPr lang="en-US" altLang="zh-CN" sz="2400" kern="0" dirty="0" smtClean="0">
              <a:solidFill>
                <a:srgbClr val="FF0000"/>
              </a:solidFill>
              <a:latin typeface="微软雅黑" panose="020B0503020204020204" charset="-122"/>
            </a:endParaRPr>
          </a:p>
          <a:p>
            <a:pPr indent="6477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                </a:t>
            </a:r>
            <a:r>
              <a:rPr lang="zh-CN" altLang="en-US" sz="2400" kern="0" dirty="0">
                <a:solidFill>
                  <a:srgbClr val="FF0000"/>
                </a:solidFill>
                <a:latin typeface="微软雅黑" panose="020B0503020204020204" charset="-122"/>
              </a:rPr>
              <a:t>有水分及生命</a:t>
            </a: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物质</a:t>
            </a:r>
            <a:endParaRPr lang="en-US" altLang="zh-CN" sz="2400" kern="0" dirty="0" smtClean="0">
              <a:solidFill>
                <a:srgbClr val="FF0000"/>
              </a:solidFill>
              <a:latin typeface="微软雅黑" panose="020B0503020204020204" charset="-122"/>
            </a:endParaRPr>
          </a:p>
          <a:p>
            <a:pPr indent="6477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                </a:t>
            </a:r>
            <a:r>
              <a:rPr lang="zh-CN" altLang="en-US" sz="2400" kern="0" dirty="0">
                <a:solidFill>
                  <a:srgbClr val="FF0000"/>
                </a:solidFill>
                <a:latin typeface="微软雅黑" panose="020B0503020204020204" charset="-122"/>
              </a:rPr>
              <a:t>有适当的</a:t>
            </a: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大气成分</a:t>
            </a:r>
            <a:endParaRPr lang="en-US" altLang="zh-CN" sz="2400" kern="0" dirty="0" smtClean="0">
              <a:solidFill>
                <a:srgbClr val="FF0000"/>
              </a:solidFill>
              <a:latin typeface="微软雅黑" panose="020B0503020204020204" charset="-122"/>
            </a:endParaRPr>
          </a:p>
          <a:p>
            <a:pPr indent="647700">
              <a:lnSpc>
                <a:spcPct val="150000"/>
              </a:lnSpc>
              <a:defRPr/>
            </a:pPr>
            <a:r>
              <a:rPr lang="zh-CN" altLang="en-US" sz="2400" kern="0" dirty="0" smtClean="0">
                <a:solidFill>
                  <a:srgbClr val="FF0000"/>
                </a:solidFill>
                <a:latin typeface="微软雅黑" panose="020B0503020204020204" charset="-122"/>
              </a:rPr>
              <a:t>                </a:t>
            </a:r>
            <a:r>
              <a:rPr lang="zh-CN" altLang="en-US" sz="2400" kern="0" dirty="0">
                <a:solidFill>
                  <a:srgbClr val="FF0000"/>
                </a:solidFill>
                <a:latin typeface="微软雅黑" panose="020B0503020204020204" charset="-122"/>
              </a:rPr>
              <a:t>有足够的光和热</a:t>
            </a: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843808" y="1939967"/>
            <a:ext cx="1944216" cy="5543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843808" y="2422282"/>
            <a:ext cx="1944216" cy="7746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843808" y="2499741"/>
            <a:ext cx="1944216" cy="42390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843808" y="2499742"/>
            <a:ext cx="1944216" cy="84780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340610" y="483870"/>
            <a:ext cx="4166870" cy="52197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</a:rPr>
              <a:t>生命存在必须具备的条件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08" y="1519312"/>
            <a:ext cx="2070567" cy="2103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" y="1130300"/>
            <a:ext cx="1317625" cy="18878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49510" y="1130122"/>
            <a:ext cx="43556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 smtClean="0">
                <a:solidFill>
                  <a:srgbClr val="0000FF"/>
                </a:solidFill>
                <a:latin typeface="+mn-ea"/>
              </a:rPr>
              <a:t>自读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第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4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自然段，说一说：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09090" y="1941830"/>
            <a:ext cx="66897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根据这些条件进行分析，除地球外，其他行星有生命存在吗？理由是什么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032760" y="2249170"/>
            <a:ext cx="6216650" cy="645160"/>
          </a:xfrm>
          <a:prstGeom prst="rect">
            <a:avLst/>
          </a:prstGeom>
          <a:ln w="12700" cmpd="sng">
            <a:noFill/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离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太阳很远，表面温度很低。（      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）</a:t>
            </a:r>
            <a:endParaRPr lang="zh-CN" altLang="en-US" sz="2400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211960" y="1278895"/>
            <a:ext cx="648072" cy="618748"/>
          </a:xfrm>
          <a:prstGeom prst="ellipse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00158" y="44718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39650" y="118928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7365" y="227562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×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右大括号 6"/>
          <p:cNvSpPr/>
          <p:nvPr/>
        </p:nvSpPr>
        <p:spPr>
          <a:xfrm>
            <a:off x="2744624" y="1944205"/>
            <a:ext cx="288032" cy="1227218"/>
          </a:xfrm>
          <a:prstGeom prst="righ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3865" y="57086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0000FF"/>
                </a:solidFill>
                <a:latin typeface="+mn-ea"/>
                <a:sym typeface="+mn-ea"/>
              </a:rPr>
              <a:t>水星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7540" y="570865"/>
            <a:ext cx="6210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prstClr val="black"/>
                </a:solidFill>
                <a:latin typeface="+mn-ea"/>
                <a:sym typeface="+mn-ea"/>
              </a:rPr>
              <a:t>离</a:t>
            </a:r>
            <a:r>
              <a:rPr lang="zh-CN" altLang="en-US" sz="2400" dirty="0">
                <a:solidFill>
                  <a:prstClr val="black"/>
                </a:solidFill>
                <a:latin typeface="+mn-ea"/>
                <a:sym typeface="+mn-ea"/>
              </a:rPr>
              <a:t>太阳最近，向阳时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  <a:sym typeface="+mn-ea"/>
              </a:rPr>
              <a:t>表面温度很高。（      ）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865" y="127889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0000FF"/>
                </a:solidFill>
                <a:latin typeface="+mn-ea"/>
                <a:sym typeface="+mn-ea"/>
              </a:rPr>
              <a:t>金星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07540" y="1275080"/>
            <a:ext cx="4076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prstClr val="black"/>
                </a:solidFill>
                <a:latin typeface="+mn-ea"/>
                <a:sym typeface="+mn-ea"/>
              </a:rPr>
              <a:t>高温、缺氧</a:t>
            </a:r>
            <a:r>
              <a:rPr lang="zh-CN" altLang="en-US" sz="2400" dirty="0">
                <a:solidFill>
                  <a:prstClr val="black"/>
                </a:solidFill>
                <a:latin typeface="+mn-ea"/>
                <a:sym typeface="+mn-ea"/>
              </a:rPr>
              <a:t>、缺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  <a:sym typeface="+mn-ea"/>
              </a:rPr>
              <a:t>水。（      ）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865" y="1944370"/>
            <a:ext cx="18529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 smtClean="0">
                <a:solidFill>
                  <a:srgbClr val="0000FF"/>
                </a:solidFill>
                <a:latin typeface="+mn-ea"/>
                <a:sym typeface="+mn-ea"/>
              </a:rPr>
              <a:t>木星     土星</a:t>
            </a:r>
            <a:endParaRPr lang="en-US" altLang="zh-CN" sz="2400" dirty="0" smtClean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3865" y="2526665"/>
            <a:ext cx="231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00FF"/>
                </a:solidFill>
                <a:latin typeface="+mn-ea"/>
                <a:sym typeface="+mn-ea"/>
              </a:rPr>
              <a:t>天王星和海王星</a:t>
            </a:r>
            <a:endParaRPr lang="zh-CN" altLang="en-US" sz="2400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6085" y="3302635"/>
            <a:ext cx="84194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经过排除，太阳系中唯一还可能存在生命的星球是（      ）。</a:t>
            </a:r>
            <a:endParaRPr lang="zh-CN" altLang="en-US" sz="3200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80970" y="379539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火星</a:t>
            </a:r>
            <a:endParaRPr lang="zh-CN" altLang="en-US" sz="3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2" grpId="0"/>
      <p:bldP spid="8" grpId="0"/>
      <p:bldP spid="7" grpId="0" bldLvl="0" animBg="1"/>
      <p:bldP spid="4" grpId="0"/>
      <p:bldP spid="6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1363345"/>
            <a:ext cx="1317625" cy="18878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83565" y="904697"/>
            <a:ext cx="539877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小组合作读第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5-8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自然段，交流：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83385" y="1769110"/>
            <a:ext cx="71481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火星可能存在生命的理由是什么？科学家是怎样证实火星上是否有生命的？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47139" y="720244"/>
            <a:ext cx="4450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火星与地球</a:t>
            </a:r>
            <a:r>
              <a:rPr lang="zh-CN" altLang="en-US" sz="2800" b="1" dirty="0" smtClean="0">
                <a:solidFill>
                  <a:srgbClr val="FF0000"/>
                </a:solidFill>
                <a:latin typeface="+mn-ea"/>
              </a:rPr>
              <a:t>有不少相似之处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9525" y="-5715"/>
            <a:ext cx="465328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火星可能存在生命的理由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70" y="1306195"/>
            <a:ext cx="1382395" cy="1382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9214" r="11005"/>
          <a:stretch>
            <a:fillRect/>
          </a:stretch>
        </p:blipFill>
        <p:spPr>
          <a:xfrm>
            <a:off x="173990" y="1385570"/>
            <a:ext cx="1385570" cy="13030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56105" y="1560830"/>
            <a:ext cx="23774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自转一圈是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23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小时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56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秒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65750" y="1560830"/>
            <a:ext cx="20104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自转一圈是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24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小时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37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56105" y="2630805"/>
            <a:ext cx="23774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自转轴与公转轨道平面有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66度34分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的倾角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365750" y="29343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倾角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约66度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051303" y="3746679"/>
            <a:ext cx="1567815" cy="715646"/>
            <a:chOff x="8100392" y="1962696"/>
            <a:chExt cx="1217450" cy="549627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217450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8221480" y="2036652"/>
              <a:ext cx="974847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列数字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15792" y="1276365"/>
            <a:ext cx="5548696" cy="203132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0000FF"/>
                </a:solidFill>
                <a:latin typeface="+mn-ea"/>
              </a:rPr>
              <a:t>自转一</a:t>
            </a:r>
            <a:r>
              <a:rPr lang="zh-CN" altLang="en-US" sz="2800" dirty="0" smtClean="0">
                <a:solidFill>
                  <a:srgbClr val="0000FF"/>
                </a:solidFill>
                <a:latin typeface="+mn-ea"/>
              </a:rPr>
              <a:t>圈时间大约相等；</a:t>
            </a:r>
            <a:endParaRPr lang="en-US" altLang="zh-CN" sz="2800" dirty="0" smtClean="0">
              <a:solidFill>
                <a:srgbClr val="0000FF"/>
              </a:solidFill>
              <a:latin typeface="+mn-ea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0000FF"/>
                </a:solidFill>
                <a:latin typeface="+mn-ea"/>
              </a:rPr>
              <a:t>自转轴与轨道</a:t>
            </a:r>
            <a:r>
              <a:rPr lang="zh-CN" altLang="en-US" sz="2800" dirty="0" smtClean="0">
                <a:solidFill>
                  <a:srgbClr val="0000FF"/>
                </a:solidFill>
                <a:latin typeface="+mn-ea"/>
              </a:rPr>
              <a:t>平面的大约相等；</a:t>
            </a:r>
            <a:endParaRPr lang="en-US" altLang="zh-CN" sz="2800" dirty="0" smtClean="0">
              <a:solidFill>
                <a:srgbClr val="0000FF"/>
              </a:solidFill>
              <a:latin typeface="+mn-ea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srgbClr val="0000FF"/>
                </a:solidFill>
                <a:latin typeface="+mn-ea"/>
              </a:rPr>
              <a:t>昼夜长短相近，四季更替。</a:t>
            </a:r>
          </a:p>
        </p:txBody>
      </p:sp>
      <p:sp>
        <p:nvSpPr>
          <p:cNvPr id="2" name="线形标注 1 1"/>
          <p:cNvSpPr/>
          <p:nvPr/>
        </p:nvSpPr>
        <p:spPr>
          <a:xfrm>
            <a:off x="4644008" y="3436605"/>
            <a:ext cx="3672408" cy="792088"/>
          </a:xfrm>
          <a:prstGeom prst="borderCallout1">
            <a:avLst>
              <a:gd name="adj1" fmla="val 18750"/>
              <a:gd name="adj2" fmla="val -8333"/>
              <a:gd name="adj3" fmla="val -55471"/>
              <a:gd name="adj4" fmla="val -204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612140"/>
            <a:r>
              <a:rPr lang="zh-CN" altLang="en-US" sz="2400" b="1" dirty="0" smtClean="0">
                <a:solidFill>
                  <a:srgbClr val="FF0000"/>
                </a:solidFill>
              </a:rPr>
              <a:t>火星可能和地球一样，有生命存在。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20381"/>
            <a:ext cx="2987824" cy="202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组合 15"/>
          <p:cNvGrpSpPr/>
          <p:nvPr/>
        </p:nvGrpSpPr>
        <p:grpSpPr>
          <a:xfrm>
            <a:off x="6625593" y="560884"/>
            <a:ext cx="1567815" cy="715646"/>
            <a:chOff x="8100392" y="1962696"/>
            <a:chExt cx="1217450" cy="549627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217450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8221480" y="2036652"/>
              <a:ext cx="974848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作比较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0178fbcf7dea191d0d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495" y="5715"/>
            <a:ext cx="9190355" cy="51320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6512" y="153020"/>
            <a:ext cx="2771800" cy="275590"/>
            <a:chOff x="-36512" y="153020"/>
            <a:chExt cx="2771800" cy="275590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53020"/>
              <a:ext cx="19773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人教版  </a:t>
              </a:r>
              <a:r>
                <a:rPr kumimoji="1" lang="zh-CN" altLang="en-US" sz="1200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语文  六</a:t>
              </a:r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年级  上册</a:t>
              </a:r>
              <a:endPara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</p:grpSp>
      <p:sp>
        <p:nvSpPr>
          <p:cNvPr id="14" name="TextBox 48"/>
          <p:cNvSpPr txBox="1"/>
          <p:nvPr/>
        </p:nvSpPr>
        <p:spPr>
          <a:xfrm>
            <a:off x="1862455" y="1621155"/>
            <a:ext cx="5590540" cy="8528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10  </a:t>
            </a:r>
            <a:r>
              <a:rPr lang="zh-CN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宇宙生命之谜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110" y="3651885"/>
            <a:ext cx="8540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认为这是火星表面植物随着季节的变化而改变了颜色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" y="975360"/>
            <a:ext cx="1478280" cy="1478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00885" y="975360"/>
            <a:ext cx="63074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观察到火星表面有很多的黑色线条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748915" y="1931670"/>
            <a:ext cx="4472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猜测这是火星人开挖的运河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5025" y="2760980"/>
            <a:ext cx="71240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观察到火星表面的颜色随着季节而变化</a:t>
            </a:r>
          </a:p>
        </p:txBody>
      </p:sp>
      <p:sp>
        <p:nvSpPr>
          <p:cNvPr id="7" name="下箭头 6"/>
          <p:cNvSpPr/>
          <p:nvPr/>
        </p:nvSpPr>
        <p:spPr>
          <a:xfrm>
            <a:off x="4787900" y="1563370"/>
            <a:ext cx="216535" cy="36004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4288790" y="3291840"/>
            <a:ext cx="216535" cy="36004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71624" y="308764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观察到的火星表面现象引发猜想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0" y="1635646"/>
            <a:ext cx="3604480" cy="2030095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近距离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的拍照</a:t>
            </a:r>
            <a:endParaRPr lang="en-US" altLang="zh-CN" sz="2800" dirty="0" smtClean="0">
              <a:solidFill>
                <a:prstClr val="black"/>
              </a:solidFill>
              <a:latin typeface="微软雅黑" panose="020B0503020204020204" charset="-122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近距离的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观测</a:t>
            </a:r>
            <a:endParaRPr lang="en-US" altLang="zh-CN" sz="2800" dirty="0" smtClean="0">
              <a:solidFill>
                <a:prstClr val="black"/>
              </a:solidFill>
              <a:latin typeface="微软雅黑" panose="020B0503020204020204" charset="-122"/>
            </a:endParaRPr>
          </a:p>
          <a:p>
            <a:pPr marL="34290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实地考察</a:t>
            </a:r>
            <a:endParaRPr lang="en-US" altLang="zh-CN" sz="28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818" y="845543"/>
            <a:ext cx="5516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</a:rPr>
              <a:t>科学家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探测火星采用了哪些步骤？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4773"/>
            <a:ext cx="3401194" cy="180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9525" y="-5715"/>
            <a:ext cx="6278880" cy="583565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科学家怎样证实火星上是否有生命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1737" y="487608"/>
            <a:ext cx="72948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科学家通过近距离的拍照、观测了解到什么？</a:t>
            </a:r>
          </a:p>
        </p:txBody>
      </p:sp>
      <p:sp>
        <p:nvSpPr>
          <p:cNvPr id="9" name="矩形 8"/>
          <p:cNvSpPr/>
          <p:nvPr/>
        </p:nvSpPr>
        <p:spPr>
          <a:xfrm>
            <a:off x="1043608" y="1227075"/>
            <a:ext cx="7488832" cy="738664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近距离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的拍照      “运河”是暗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环形山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和斑点</a:t>
            </a:r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5596" y="2304748"/>
            <a:ext cx="7704856" cy="565150"/>
          </a:xfrm>
          <a:prstGeom prst="rect">
            <a:avLst/>
          </a:prstGeom>
          <a:ln w="12700" cmpd="sng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近距离的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观测    </a:t>
            </a: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charset="-122"/>
              </a:rPr>
              <a:t>  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  颜色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的四季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变化是风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</a:rPr>
              <a:t>吹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尘土  </a:t>
            </a:r>
            <a:endParaRPr lang="zh-CN" altLang="en-US" sz="28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337986" y="2408297"/>
            <a:ext cx="504056" cy="327057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496831" y="1515331"/>
            <a:ext cx="504056" cy="327057"/>
          </a:xfrm>
          <a:prstGeom prst="rightArrow">
            <a:avLst/>
          </a:prstGeom>
          <a:grpFill/>
          <a:ln>
            <a:solidFill>
              <a:srgbClr val="9900CC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9560" y="3265805"/>
            <a:ext cx="85648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这两种结果证实了火星上有人类、有植物的两种猜测是</a:t>
            </a:r>
            <a:r>
              <a:rPr lang="zh-CN" altLang="en-US" sz="3200" u="sng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26080" y="378015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错误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6" grpId="0" uiExpand="1" build="p" animBg="1"/>
      <p:bldP spid="11" grpId="0" bldLvl="0" animBg="1"/>
      <p:bldP spid="12" grpId="0" bldLvl="0" animBg="1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25587" y="537773"/>
            <a:ext cx="658368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科学家通过近距离的观测还了解到什么？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3075" y="1344930"/>
            <a:ext cx="81984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火星是一个非常干燥的星球，在它的大气中虽然找到了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水汽，但含量极少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只有地球上沙漠地区的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百分之一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；火星的大气层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非常稀薄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百分之九十六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是二氧化碳，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氧气含量极少；火星表面温度很低；火星上没有磁场，它的大气层中又没有臭氧层，因而不能抵御紫外线和各种宇宙线的照射。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183508" y="3375204"/>
            <a:ext cx="1567815" cy="715646"/>
            <a:chOff x="8100392" y="1962696"/>
            <a:chExt cx="1217450" cy="549627"/>
          </a:xfrm>
        </p:grpSpPr>
        <p:sp>
          <p:nvSpPr>
            <p:cNvPr id="17" name="云形 16"/>
            <p:cNvSpPr/>
            <p:nvPr/>
          </p:nvSpPr>
          <p:spPr>
            <a:xfrm>
              <a:off x="8100392" y="1962696"/>
              <a:ext cx="1217450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8221480" y="2036652"/>
              <a:ext cx="974848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作比较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01903" y="3471724"/>
            <a:ext cx="1589405" cy="684529"/>
            <a:chOff x="8100392" y="1962696"/>
            <a:chExt cx="1234215" cy="525729"/>
          </a:xfrm>
        </p:grpSpPr>
        <p:sp>
          <p:nvSpPr>
            <p:cNvPr id="13" name="云形 12"/>
            <p:cNvSpPr/>
            <p:nvPr/>
          </p:nvSpPr>
          <p:spPr>
            <a:xfrm>
              <a:off x="8100392" y="1962696"/>
              <a:ext cx="1234215" cy="525729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8221480" y="2036652"/>
              <a:ext cx="974848" cy="40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列数字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07440" y="793115"/>
            <a:ext cx="2316480" cy="5219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水分含量极少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07440" y="1572895"/>
            <a:ext cx="4450080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大气层稀薄，氧气含量极少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07440" y="2310765"/>
            <a:ext cx="1605280" cy="5219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温度很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低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91250" y="1364615"/>
            <a:ext cx="136080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生命</a:t>
            </a:r>
          </a:p>
          <a:p>
            <a:pPr algn="l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难以</a:t>
            </a:r>
          </a:p>
          <a:p>
            <a:pPr algn="l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生存</a:t>
            </a:r>
          </a:p>
        </p:txBody>
      </p:sp>
      <p:sp>
        <p:nvSpPr>
          <p:cNvPr id="10" name="右大括号 9"/>
          <p:cNvSpPr/>
          <p:nvPr/>
        </p:nvSpPr>
        <p:spPr>
          <a:xfrm>
            <a:off x="5899150" y="793115"/>
            <a:ext cx="90805" cy="326517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9795" y="3105150"/>
            <a:ext cx="4865370" cy="953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prstClr val="black"/>
                </a:solidFill>
                <a:latin typeface="微软雅黑" panose="020B0503020204020204" charset="-122"/>
                <a:sym typeface="+mn-ea"/>
              </a:rPr>
              <a:t>无磁场、无臭氧层，不能抵御紫外线和各种宇宙线的照射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848745" y="1557794"/>
            <a:ext cx="4792980" cy="73723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342900" lvl="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charset="-122"/>
              </a:rPr>
              <a:t>火星土壤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</a:rPr>
              <a:t>未检测到</a:t>
            </a:r>
            <a:r>
              <a:rPr lang="zh-CN" altLang="en-US" sz="2800" dirty="0" smtClean="0">
                <a:latin typeface="微软雅黑" panose="020B0503020204020204" charset="-122"/>
              </a:rPr>
              <a:t>有机分子</a:t>
            </a:r>
            <a:endParaRPr lang="zh-CN" altLang="en-US" sz="2800" dirty="0">
              <a:latin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9455" y="487045"/>
            <a:ext cx="723392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科学家通过实地考察发现了什么？</a:t>
            </a:r>
          </a:p>
        </p:txBody>
      </p:sp>
      <p:sp>
        <p:nvSpPr>
          <p:cNvPr id="6" name="矩形 5"/>
          <p:cNvSpPr/>
          <p:nvPr/>
        </p:nvSpPr>
        <p:spPr>
          <a:xfrm>
            <a:off x="3848735" y="2395220"/>
            <a:ext cx="4793615" cy="10388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微软雅黑" panose="020B0503020204020204" charset="-122"/>
              </a:rPr>
              <a:t>火星表面取样的培养中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</a:rPr>
              <a:t>未发现</a:t>
            </a:r>
            <a:r>
              <a:rPr lang="zh-CN" altLang="en-US" sz="2800" dirty="0" smtClean="0">
                <a:latin typeface="微软雅黑" panose="020B0503020204020204" charset="-122"/>
              </a:rPr>
              <a:t>微生物存在</a:t>
            </a:r>
            <a:endParaRPr lang="zh-CN" altLang="en-US" sz="2800" dirty="0">
              <a:latin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6440"/>
            <a:ext cx="3110272" cy="227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289560" y="3834765"/>
            <a:ext cx="85648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这两项发现证明在飞船着陆的地区，火星</a:t>
            </a:r>
            <a:r>
              <a:rPr lang="zh-CN" altLang="en-US" sz="2400" u="sng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24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没有生命存在。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11545" y="381444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表面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 bldLvl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1363345"/>
            <a:ext cx="1317625" cy="18878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06743" y="957402"/>
            <a:ext cx="510730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默读第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9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10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自然段，说一说：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98295" y="1769110"/>
            <a:ext cx="71481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36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人们为什么仍然相信在遥远的太空中存在生命？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725" y="651510"/>
            <a:ext cx="510794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4770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人们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至今尚未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在地球以外的太空中找到生命，但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仍然相信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遥远的太空存在着生命。近年来，科学家对落在地球上的一些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2" action="ppaction://hlinkpres?slideindex=1&amp;slidetitle="/>
              </a:rPr>
              <a:t>陨石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进行分析，发现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陨石上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存在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有机分子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说明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太空可能存在生命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20" y="1078865"/>
            <a:ext cx="3756660" cy="2684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795270" y="941070"/>
            <a:ext cx="6052820" cy="127254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647700" defTabSz="914400">
              <a:lnSpc>
                <a:spcPct val="12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地球之外是否有生命存在，是人类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一直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探索的宇宙生命之谜。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856" y="769248"/>
            <a:ext cx="2506107" cy="1759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3"/>
          <p:cNvSpPr txBox="1"/>
          <p:nvPr/>
        </p:nvSpPr>
        <p:spPr>
          <a:xfrm>
            <a:off x="418465" y="2930525"/>
            <a:ext cx="81133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虽然火星上没有生命，但在太阳系之外，还有许多人类不可知的星系。人们确信：在不断的探索中，一定会解开这个“宇宙生命之谜”。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050801161247274"/>
          <p:cNvPicPr>
            <a:picLocks noChangeAspect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bright="19998" contrast="-12001"/>
          </a:blip>
          <a:stretch>
            <a:fillRect/>
          </a:stretch>
        </p:blipFill>
        <p:spPr>
          <a:xfrm>
            <a:off x="2499995" y="428625"/>
            <a:ext cx="4625975" cy="134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98445" y="779145"/>
            <a:ext cx="4093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fontAlgn="auto">
              <a:lnSpc>
                <a:spcPct val="150000"/>
              </a:lnSpc>
              <a:spcAft>
                <a:spcPts val="0"/>
              </a:spcAft>
              <a:buClrTx/>
              <a:buSzTx/>
            </a:pPr>
            <a:r>
              <a:rPr kumimoji="0" lang="zh-CN" altLang="en-US" sz="2400" b="1" kern="1200" cap="none" spc="0" normalizeH="0" baseline="0" noProof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根据阅读目的选择阅读方法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785163" y="1934681"/>
            <a:ext cx="7735384" cy="10160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1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如果你想探究下面这些问题，会怎样阅读这篇文章？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0105" y="3014802"/>
            <a:ext cx="8149590" cy="56515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457200" algn="just" defTabSz="685800">
              <a:lnSpc>
                <a:spcPct val="11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1.科学家是怎么判断其他星球有没有生命的呢？</a:t>
            </a:r>
          </a:p>
        </p:txBody>
      </p:sp>
      <p:sp>
        <p:nvSpPr>
          <p:cNvPr id="2" name="矩形 1"/>
          <p:cNvSpPr/>
          <p:nvPr/>
        </p:nvSpPr>
        <p:spPr>
          <a:xfrm>
            <a:off x="670105" y="3644087"/>
            <a:ext cx="5289550" cy="56515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457200" algn="just" defTabSz="685800">
              <a:lnSpc>
                <a:spcPct val="11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人类是否有可能移居火星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</p:txBody>
      </p:sp>
      <p:sp>
        <p:nvSpPr>
          <p:cNvPr id="3" name="文本框 10"/>
          <p:cNvSpPr txBox="1"/>
          <p:nvPr/>
        </p:nvSpPr>
        <p:spPr>
          <a:xfrm>
            <a:off x="2330450" y="2428875"/>
            <a:ext cx="254762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课后题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ldLvl="0" animBg="1"/>
      <p:bldP spid="4" grpId="0" bldLvl="0" animBg="1"/>
      <p:bldP spid="2" grpId="0" bldLvl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8790" y="1148080"/>
            <a:ext cx="8186420" cy="3107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61214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科普文章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是解说、介绍科学技术的说明性文章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。一般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用轻松、活泼的笔调，解说某一方面的科学技术知识。既有科技的技术性，又有内容的生动性。</a:t>
            </a:r>
          </a:p>
          <a:p>
            <a:pPr indent="61214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题材十分广泛，从肉眼看不见的粒子、原子，到巨大的地球宇宙，无论是工业、农业、交通运输方面，还是物理、化学、天文、地质、生物等方面，都可找到科普文章的题材。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1430" y="573862"/>
            <a:ext cx="9216390" cy="63246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457200" algn="just" defTabSz="685800">
              <a:lnSpc>
                <a:spcPct val="11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1.科学家是怎么判断其他星球有没有生命的呢？</a:t>
            </a:r>
          </a:p>
        </p:txBody>
      </p:sp>
      <p:pic>
        <p:nvPicPr>
          <p:cNvPr id="2" name="图片 1" descr="小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10" y="1965325"/>
            <a:ext cx="781685" cy="11512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838450" y="1569085"/>
            <a:ext cx="4085590" cy="1127125"/>
            <a:chOff x="4470" y="3262"/>
            <a:chExt cx="6434" cy="1775"/>
          </a:xfrm>
        </p:grpSpPr>
        <p:sp>
          <p:nvSpPr>
            <p:cNvPr id="3" name="矩形标注 2"/>
            <p:cNvSpPr/>
            <p:nvPr/>
          </p:nvSpPr>
          <p:spPr>
            <a:xfrm>
              <a:off x="4470" y="3262"/>
              <a:ext cx="6434" cy="1775"/>
            </a:xfrm>
            <a:prstGeom prst="wedgeRectCallout">
              <a:avLst>
                <a:gd name="adj1" fmla="val 61131"/>
                <a:gd name="adj2" fmla="val 1554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624" y="3423"/>
              <a:ext cx="612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       </a:t>
              </a:r>
              <a:r>
                <a:rPr lang="zh-CN" altLang="en-US" sz="1800"/>
                <a:t>我先找到科学家判断其他行星有没有生命的段落，再重点寻找有关科学家做法的语句。</a:t>
              </a:r>
            </a:p>
          </p:txBody>
        </p:sp>
      </p:grpSp>
      <p:pic>
        <p:nvPicPr>
          <p:cNvPr id="11" name="图片 10" descr="小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877820"/>
            <a:ext cx="735965" cy="9893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45690" y="3002915"/>
            <a:ext cx="4085590" cy="864235"/>
            <a:chOff x="4470" y="3676"/>
            <a:chExt cx="6434" cy="1361"/>
          </a:xfrm>
        </p:grpSpPr>
        <p:sp>
          <p:nvSpPr>
            <p:cNvPr id="13" name="矩形标注 12"/>
            <p:cNvSpPr/>
            <p:nvPr/>
          </p:nvSpPr>
          <p:spPr>
            <a:xfrm>
              <a:off x="4470" y="3676"/>
              <a:ext cx="6434" cy="1361"/>
            </a:xfrm>
            <a:prstGeom prst="wedgeRectCallout">
              <a:avLst>
                <a:gd name="adj1" fmla="val -65682"/>
                <a:gd name="adj2" fmla="val -30235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90" y="3837"/>
              <a:ext cx="631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       </a:t>
              </a:r>
              <a:r>
                <a:rPr lang="zh-CN" altLang="en-US" sz="1800"/>
                <a:t>快速读全文时，我把有关科学家做法的句子画了出来。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小孩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10" y="1965325"/>
            <a:ext cx="781685" cy="11512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40660" y="1574800"/>
            <a:ext cx="4085590" cy="838200"/>
            <a:chOff x="4316" y="3271"/>
            <a:chExt cx="6434" cy="1320"/>
          </a:xfrm>
        </p:grpSpPr>
        <p:sp>
          <p:nvSpPr>
            <p:cNvPr id="3" name="矩形标注 2"/>
            <p:cNvSpPr/>
            <p:nvPr/>
          </p:nvSpPr>
          <p:spPr>
            <a:xfrm>
              <a:off x="4316" y="3271"/>
              <a:ext cx="6434" cy="1320"/>
            </a:xfrm>
            <a:prstGeom prst="wedgeRectCallout">
              <a:avLst>
                <a:gd name="adj1" fmla="val 65837"/>
                <a:gd name="adj2" fmla="val 4227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624" y="3423"/>
              <a:ext cx="612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       </a:t>
              </a:r>
              <a:r>
                <a:rPr lang="zh-CN" altLang="en-US" sz="1800"/>
                <a:t>我找到了带有</a:t>
              </a:r>
              <a:r>
                <a:rPr lang="en-US" altLang="zh-CN" sz="1800"/>
                <a:t>“</a:t>
              </a:r>
              <a:r>
                <a:rPr lang="zh-CN" altLang="en-US" sz="1800"/>
                <a:t>火星</a:t>
              </a:r>
              <a:r>
                <a:rPr lang="en-US" altLang="zh-CN" sz="1800"/>
                <a:t>”</a:t>
              </a:r>
              <a:r>
                <a:rPr lang="zh-CN" altLang="en-US" sz="1800"/>
                <a:t>两个字的段落进行品读。</a:t>
              </a:r>
            </a:p>
          </p:txBody>
        </p:sp>
      </p:grpSp>
      <p:pic>
        <p:nvPicPr>
          <p:cNvPr id="11" name="图片 10" descr="小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877820"/>
            <a:ext cx="735965" cy="9893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45690" y="3002915"/>
            <a:ext cx="4085590" cy="1024890"/>
            <a:chOff x="4470" y="3676"/>
            <a:chExt cx="6434" cy="1614"/>
          </a:xfrm>
        </p:grpSpPr>
        <p:sp>
          <p:nvSpPr>
            <p:cNvPr id="13" name="矩形标注 12"/>
            <p:cNvSpPr/>
            <p:nvPr/>
          </p:nvSpPr>
          <p:spPr>
            <a:xfrm>
              <a:off x="4470" y="3676"/>
              <a:ext cx="6434" cy="1614"/>
            </a:xfrm>
            <a:prstGeom prst="wedgeRectCallout">
              <a:avLst>
                <a:gd name="adj1" fmla="val -65682"/>
                <a:gd name="adj2" fmla="val -30235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90" y="3773"/>
              <a:ext cx="6313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/>
                <a:t>       </a:t>
              </a:r>
              <a:r>
                <a:rPr lang="zh-CN" altLang="en-US" sz="1800"/>
                <a:t>要想回答这一问题，需要知道火星的环境条件，因此我重点读了第</a:t>
              </a:r>
              <a:r>
                <a:rPr lang="en-US" altLang="zh-CN" sz="1800"/>
                <a:t>7</a:t>
              </a:r>
              <a:r>
                <a:rPr lang="zh-CN" altLang="en-US" sz="1800"/>
                <a:t>自然段。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586920" y="652602"/>
            <a:ext cx="6610350" cy="70040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457200" algn="just" defTabSz="685800">
              <a:lnSpc>
                <a:spcPct val="110000"/>
              </a:lnSpc>
              <a:buClrTx/>
              <a:buSzTx/>
              <a:buFontTx/>
            </a:pPr>
            <a:r>
              <a:rPr lang="en-US" altLang="zh-CN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人类是否有可能移居火星</a:t>
            </a:r>
            <a:r>
              <a:rPr lang="en-US" altLang="zh-CN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0775" y="802640"/>
            <a:ext cx="69583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学完课文后，你有什么感想?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3920" y="1876425"/>
            <a:ext cx="743204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要寻找另一个像地球这样适合人类居住的星球太难了！地球只有一个，让我们从自己做起，从身边的小事做起，从现在做起，共同呵护我们美丽的地球吧！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7544" y="483518"/>
            <a:ext cx="3092179" cy="593091"/>
            <a:chOff x="192083" y="479078"/>
            <a:chExt cx="2742982" cy="436658"/>
          </a:xfrm>
        </p:grpSpPr>
        <p:sp>
          <p:nvSpPr>
            <p:cNvPr id="3" name="文本框 14"/>
            <p:cNvSpPr txBox="1"/>
            <p:nvPr/>
          </p:nvSpPr>
          <p:spPr>
            <a:xfrm>
              <a:off x="715685" y="490403"/>
              <a:ext cx="2219380" cy="42487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431480" cy="436658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1363980" y="1635760"/>
            <a:ext cx="6046470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宇宙是无限的，但生命生存的条件是有限的</a:t>
            </a:r>
          </a:p>
        </p:txBody>
      </p:sp>
      <p:sp>
        <p:nvSpPr>
          <p:cNvPr id="31" name="矩形 30"/>
          <p:cNvSpPr/>
          <p:nvPr/>
        </p:nvSpPr>
        <p:spPr>
          <a:xfrm>
            <a:off x="538480" y="2364105"/>
            <a:ext cx="1729105" cy="11988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太阳系的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其他行星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（除地球外）</a:t>
            </a:r>
          </a:p>
        </p:txBody>
      </p:sp>
      <p:sp>
        <p:nvSpPr>
          <p:cNvPr id="32" name="矩形 31"/>
          <p:cNvSpPr/>
          <p:nvPr/>
        </p:nvSpPr>
        <p:spPr>
          <a:xfrm>
            <a:off x="2626360" y="2182495"/>
            <a:ext cx="5635625" cy="8915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00FF"/>
                </a:solidFill>
                <a:latin typeface="+mn-ea"/>
              </a:rPr>
              <a:t>水星、金星、天王星、海王星、冥王星：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不可能有生命存在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10205" y="993140"/>
            <a:ext cx="28778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</a:rPr>
              <a:t>宇宙生命之谜</a:t>
            </a:r>
          </a:p>
        </p:txBody>
      </p:sp>
      <p:sp>
        <p:nvSpPr>
          <p:cNvPr id="18" name="右大括号 17"/>
          <p:cNvSpPr/>
          <p:nvPr/>
        </p:nvSpPr>
        <p:spPr>
          <a:xfrm rot="10800000">
            <a:off x="2195830" y="2319655"/>
            <a:ext cx="464185" cy="12471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09850" y="3242310"/>
            <a:ext cx="591375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0000FF"/>
                </a:solidFill>
                <a:latin typeface="+mn-ea"/>
              </a:rPr>
              <a:t>火星：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与地球相似，但表面没有生命存在</a:t>
            </a:r>
          </a:p>
        </p:txBody>
      </p:sp>
      <p:sp>
        <p:nvSpPr>
          <p:cNvPr id="8" name="矩形 7"/>
          <p:cNvSpPr/>
          <p:nvPr/>
        </p:nvSpPr>
        <p:spPr>
          <a:xfrm>
            <a:off x="2317115" y="3854450"/>
            <a:ext cx="366585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宇宙生命是否存在仍是谜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animBg="1"/>
      <p:bldP spid="32" grpId="0" animBg="1"/>
      <p:bldP spid="5" grpId="0" bldLvl="0" animBg="1"/>
      <p:bldP spid="18" grpId="0" bldLvl="0" animBg="1"/>
      <p:bldP spid="7" grpId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082" y="1173483"/>
            <a:ext cx="7376760" cy="2652395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lvl="0" indent="647700" defTabSz="914400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这篇课文介绍了科学家探索地球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之外的（               ）艰难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历程，说明到目前为止，地球之外是否有生命存在，仍然是一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个（          ），教育学生要有（        ）、（         ）的精神。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0769" y="375032"/>
            <a:ext cx="2625347" cy="602513"/>
            <a:chOff x="179512" y="411510"/>
            <a:chExt cx="2481672" cy="509015"/>
          </a:xfrm>
        </p:grpSpPr>
        <p:sp>
          <p:nvSpPr>
            <p:cNvPr id="4" name="文本框 14"/>
            <p:cNvSpPr txBox="1"/>
            <p:nvPr/>
          </p:nvSpPr>
          <p:spPr>
            <a:xfrm>
              <a:off x="624427" y="411510"/>
              <a:ext cx="2036757" cy="4875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pic>
        <p:nvPicPr>
          <p:cNvPr id="10" name="图片 9" descr="u=1923943678,2590681463&amp;fm=26&amp;gp=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761"/>
          <a:stretch>
            <a:fillRect/>
          </a:stretch>
        </p:blipFill>
        <p:spPr>
          <a:xfrm rot="2075049">
            <a:off x="7962106" y="3534332"/>
            <a:ext cx="740564" cy="96264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403222" y="1760740"/>
            <a:ext cx="26854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是否有生命存在</a:t>
            </a:r>
          </a:p>
        </p:txBody>
      </p:sp>
      <p:sp>
        <p:nvSpPr>
          <p:cNvPr id="13" name="矩形 12"/>
          <p:cNvSpPr/>
          <p:nvPr/>
        </p:nvSpPr>
        <p:spPr>
          <a:xfrm>
            <a:off x="1403141" y="2732986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未解的谜</a:t>
            </a:r>
          </a:p>
        </p:txBody>
      </p:sp>
      <p:sp>
        <p:nvSpPr>
          <p:cNvPr id="15" name="矩形 14"/>
          <p:cNvSpPr/>
          <p:nvPr/>
        </p:nvSpPr>
        <p:spPr>
          <a:xfrm>
            <a:off x="1334512" y="3255071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不断探索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78245" y="273304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追求真知</a:t>
            </a:r>
            <a:endParaRPr lang="zh-CN" altLang="en-US" sz="2800" b="1" dirty="0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/>
      <p:bldP spid="13" grpId="0"/>
      <p:bldP spid="1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4634" y="379002"/>
            <a:ext cx="2669276" cy="594263"/>
            <a:chOff x="179512" y="411510"/>
            <a:chExt cx="2376264" cy="509015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49429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783840" y="1207770"/>
            <a:ext cx="5955030" cy="3046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61214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关于飞碟的故事，首先是从美国传开的。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1947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日，美国的一位飞行员驾驶着飞机正在空中飞行，突然发现有几个巨大的圆盘形的东西向华盛顿州的莱尼尔峰飞去。据他估计，这个“怪物”的直径有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多米。消息一传出去，马上成了轰动一时的世界新闻。因为这个“怪物”是圆盘形，所以被人们称为“飞碟”。</a:t>
            </a:r>
          </a:p>
        </p:txBody>
      </p:sp>
      <p:sp>
        <p:nvSpPr>
          <p:cNvPr id="3" name="矩形 2"/>
          <p:cNvSpPr/>
          <p:nvPr/>
        </p:nvSpPr>
        <p:spPr>
          <a:xfrm>
            <a:off x="4572000" y="623311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飞  碟</a:t>
            </a:r>
            <a:endParaRPr lang="zh-CN" altLang="en-US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7" y="1923678"/>
            <a:ext cx="2468402" cy="176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54635" y="453390"/>
            <a:ext cx="6680835" cy="415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64770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“飞碟”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究竟是何物？它来自何方？人们对此有各种各样的看法，其中最吸引人的一种看法是：飞碟是外星人的飞船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64770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这种看法，科学家们持两种不同的意见，一种是赞同的，另一种是怀疑甚至否定的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1969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年，美国的一个专家调查小组发表了长篇报告。根据对一万两千多起飞碟案例的调查，表明绝大多数不是“外星船”，而是多种原因引起的</a:t>
            </a:r>
            <a:r>
              <a:rPr lang="zh-CN" altLang="en-US" sz="2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误会。看来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，所见的“飞碟”肯定不都是“外星船”，但是否里面有外星船？对此，至今还没有确凿证据。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85" y="1311910"/>
            <a:ext cx="2408555" cy="2520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4818" y="1649264"/>
            <a:ext cx="8708664" cy="26536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/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水星离太阳最近，向阳时表面温度达到三百至四百摄氏度，不可能存在生命。（   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）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/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火星与地球有不少相似之处。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indent="457200"/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1971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年，美国发射的“水手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号”宇宙飞船进入了环绕火星飞行的轨道，给火星拍摄了大量的照片。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   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  <a:endParaRPr lang="en-US" altLang="zh-CN" sz="28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4818" y="973265"/>
            <a:ext cx="583264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一、判断下列句子的说明方法。</a:t>
            </a:r>
            <a:endParaRPr lang="en-US" altLang="zh-CN" sz="2800" dirty="0" smtClean="0">
              <a:latin typeface="+mn-ea"/>
            </a:endParaRPr>
          </a:p>
        </p:txBody>
      </p:sp>
      <p:grpSp>
        <p:nvGrpSpPr>
          <p:cNvPr id="6" name="组合 4"/>
          <p:cNvGrpSpPr/>
          <p:nvPr/>
        </p:nvGrpSpPr>
        <p:grpSpPr>
          <a:xfrm>
            <a:off x="134634" y="379002"/>
            <a:ext cx="2722854" cy="594263"/>
            <a:chOff x="179512" y="411510"/>
            <a:chExt cx="2376264" cy="509015"/>
          </a:xfrm>
        </p:grpSpPr>
        <p:sp>
          <p:nvSpPr>
            <p:cNvPr id="7" name="文本框 14"/>
            <p:cNvSpPr txBox="1"/>
            <p:nvPr/>
          </p:nvSpPr>
          <p:spPr>
            <a:xfrm>
              <a:off x="624428" y="411510"/>
              <a:ext cx="1931348" cy="49332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3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413373" y="207475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</a:rPr>
              <a:t>列数字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23210" y="253605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</a:rPr>
              <a:t>作比较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9592" y="37849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</a:rPr>
              <a:t>举例子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070" y="1707515"/>
            <a:ext cx="5707380" cy="2430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先</a:t>
            </a:r>
            <a:r>
              <a:rPr lang="zh-CN" altLang="en-US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问     后答</a:t>
            </a:r>
            <a:endParaRPr lang="zh-CN" altLang="zh-CN" sz="32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先</a:t>
            </a:r>
            <a:r>
              <a:rPr lang="zh-CN" altLang="en-US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总写   后分写</a:t>
            </a:r>
            <a:endParaRPr lang="en-US" altLang="zh-CN" sz="32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先</a:t>
            </a:r>
            <a:r>
              <a:rPr lang="zh-CN" altLang="en-US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概括   后具体</a:t>
            </a:r>
            <a:endParaRPr lang="en-US" altLang="zh-CN" sz="32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D.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先</a:t>
            </a:r>
            <a:r>
              <a:rPr lang="zh-CN" altLang="en-US" sz="32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分写   后总写</a:t>
            </a:r>
            <a:endParaRPr lang="zh-CN" altLang="en-US" sz="3200" b="1" kern="100" dirty="0" smtClean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215" y="550545"/>
            <a:ext cx="82480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、第三自然段用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    ）的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方法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让我们知道有生命存在的天体必须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具备四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个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条件。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65002" y="444079"/>
            <a:ext cx="79208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460" y="699135"/>
            <a:ext cx="794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三、对文章内容理解不正确的一项是（     ）</a:t>
            </a:r>
          </a:p>
        </p:txBody>
      </p:sp>
      <p:sp>
        <p:nvSpPr>
          <p:cNvPr id="5" name="矩形 4"/>
          <p:cNvSpPr/>
          <p:nvPr/>
        </p:nvSpPr>
        <p:spPr>
          <a:xfrm>
            <a:off x="559435" y="1391920"/>
            <a:ext cx="8390255" cy="217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A.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文章第一和最后一自然段互相呼应。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B.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科学家们决定利用宇宙飞船对火星作近距离的观测</a:t>
            </a:r>
            <a:r>
              <a:rPr lang="zh-CN" altLang="en-US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科学家通过对陨石的分析，发现太空有有机分子存在。</a:t>
            </a:r>
            <a:endParaRPr lang="en-US" altLang="zh-CN" sz="26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914400">
              <a:lnSpc>
                <a:spcPct val="130000"/>
              </a:lnSpc>
              <a:buClr>
                <a:srgbClr val="0070C0"/>
              </a:buClr>
            </a:pPr>
            <a:r>
              <a:rPr lang="en-US" altLang="zh-CN" sz="26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D.</a:t>
            </a:r>
            <a:r>
              <a:rPr lang="zh-CN" altLang="en-US" sz="2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火星表面有很多黑色线条，这是火星人开挖的运河。</a:t>
            </a:r>
            <a:endParaRPr lang="en-US" altLang="zh-CN" sz="2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12612" y="270012"/>
            <a:ext cx="1728192" cy="858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50000"/>
              </a:lnSpc>
              <a:buClr>
                <a:srgbClr val="0070C0"/>
              </a:buClr>
            </a:pP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</a:rPr>
              <a:t>D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1726562" y="750081"/>
            <a:ext cx="1178727" cy="1982405"/>
            <a:chOff x="2309786" y="1000108"/>
            <a:chExt cx="1571636" cy="2643206"/>
          </a:xfrm>
        </p:grpSpPr>
        <p:grpSp>
          <p:nvGrpSpPr>
            <p:cNvPr id="8" name="组合 1"/>
            <p:cNvGrpSpPr/>
            <p:nvPr/>
          </p:nvGrpSpPr>
          <p:grpSpPr>
            <a:xfrm>
              <a:off x="2309786" y="2000240"/>
              <a:ext cx="1571636" cy="1643074"/>
              <a:chOff x="2437" y="2032"/>
              <a:chExt cx="1244" cy="1264"/>
            </a:xfrm>
          </p:grpSpPr>
          <p:sp>
            <p:nvSpPr>
              <p:cNvPr id="3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4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2452662" y="2053888"/>
              <a:ext cx="1361440" cy="147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latin typeface="楷体_GB2312" panose="02010609030101010101" charset="-122"/>
                  <a:ea typeface="楷体_GB2312" panose="02010609030101010101" charset="-122"/>
                </a:rPr>
                <a:t>揭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09853" y="1000108"/>
              <a:ext cx="853440" cy="860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600" dirty="0">
                  <a:solidFill>
                    <a:srgbClr val="FF0000"/>
                  </a:solidFill>
                  <a:latin typeface="汉语拼音" panose="02010600030101010101" pitchFamily="34" charset="0"/>
                  <a:ea typeface="黑体" panose="02010609060101010101" pitchFamily="49" charset="-122"/>
                  <a:cs typeface="汉语拼音" panose="02010600030101010101" pitchFamily="34" charset="0"/>
                  <a:sym typeface="+mn-ea"/>
                </a:rPr>
                <a:t>jiē</a:t>
              </a:r>
            </a:p>
          </p:txBody>
        </p:sp>
      </p:grpSp>
      <p:sp>
        <p:nvSpPr>
          <p:cNvPr id="9" name="线形标注 2 8"/>
          <p:cNvSpPr/>
          <p:nvPr/>
        </p:nvSpPr>
        <p:spPr>
          <a:xfrm>
            <a:off x="4044224" y="1125131"/>
            <a:ext cx="2089562" cy="459486"/>
          </a:xfrm>
          <a:prstGeom prst="borderCallout2">
            <a:avLst>
              <a:gd name="adj1" fmla="val 18750"/>
              <a:gd name="adj2" fmla="val 2254"/>
              <a:gd name="adj3" fmla="val 18750"/>
              <a:gd name="adj4" fmla="val -16667"/>
              <a:gd name="adj5" fmla="val 227710"/>
              <a:gd name="adj6" fmla="val -72444"/>
            </a:avLst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1166" y="107139"/>
            <a:ext cx="2004126" cy="6429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437207" y="1989759"/>
            <a:ext cx="248220" cy="36767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178767" y="1159301"/>
            <a:ext cx="1485022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2100" dirty="0" smtClean="0">
                <a:solidFill>
                  <a:srgbClr val="FF0000"/>
                </a:solidFill>
              </a:rPr>
              <a:t>不要多一竖</a:t>
            </a:r>
            <a:endParaRPr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2357436"/>
            <a:ext cx="1051560" cy="622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揭开</a:t>
            </a:r>
          </a:p>
        </p:txBody>
      </p:sp>
      <p:pic>
        <p:nvPicPr>
          <p:cNvPr id="13" name="图片 12" descr="0210060050_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2420" y="1880235"/>
            <a:ext cx="2670175" cy="2336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7534"/>
            <a:ext cx="30410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四、课外延伸。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491630"/>
            <a:ext cx="78917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             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查阅有关飞碟和外星人的资料，结合本课的学习，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发挥想象，写一篇与飞往太空有关的作文，题目自拟。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2499742"/>
            <a:ext cx="76034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        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收集有关宇宙的知识资料，开展一次“学科学，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爱科学”的主题班会，内容可以参阅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宇宙的奥秘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</a:p>
          <a:p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少儿科普百科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等书籍，也可以从网络上查找。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文本框 64"/>
          <p:cNvSpPr txBox="1"/>
          <p:nvPr/>
        </p:nvSpPr>
        <p:spPr>
          <a:xfrm>
            <a:off x="3078459" y="1651551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嫦</a:t>
            </a:r>
          </a:p>
        </p:txBody>
      </p:sp>
      <p:sp>
        <p:nvSpPr>
          <p:cNvPr id="12294" name="文本框 64"/>
          <p:cNvSpPr txBox="1"/>
          <p:nvPr/>
        </p:nvSpPr>
        <p:spPr>
          <a:xfrm>
            <a:off x="4150858" y="1651551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娥</a:t>
            </a:r>
          </a:p>
        </p:txBody>
      </p:sp>
      <p:sp>
        <p:nvSpPr>
          <p:cNvPr id="12296" name="文本框 64"/>
          <p:cNvSpPr txBox="1"/>
          <p:nvPr/>
        </p:nvSpPr>
        <p:spPr>
          <a:xfrm>
            <a:off x="5277204" y="1651551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尚</a:t>
            </a:r>
          </a:p>
        </p:txBody>
      </p:sp>
      <p:sp>
        <p:nvSpPr>
          <p:cNvPr id="12298" name="文本框 64"/>
          <p:cNvSpPr txBox="1"/>
          <p:nvPr/>
        </p:nvSpPr>
        <p:spPr>
          <a:xfrm>
            <a:off x="6348774" y="1651551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摄</a:t>
            </a:r>
          </a:p>
        </p:txBody>
      </p:sp>
      <p:sp>
        <p:nvSpPr>
          <p:cNvPr id="12300" name="文本框 64"/>
          <p:cNvSpPr txBox="1"/>
          <p:nvPr/>
        </p:nvSpPr>
        <p:spPr>
          <a:xfrm>
            <a:off x="7500832" y="1651551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倾</a:t>
            </a:r>
          </a:p>
        </p:txBody>
      </p:sp>
      <p:sp>
        <p:nvSpPr>
          <p:cNvPr id="12304" name="文本框 64"/>
          <p:cNvSpPr txBox="1"/>
          <p:nvPr/>
        </p:nvSpPr>
        <p:spPr>
          <a:xfrm>
            <a:off x="3403747" y="3257773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燥</a:t>
            </a:r>
          </a:p>
        </p:txBody>
      </p:sp>
      <p:sp>
        <p:nvSpPr>
          <p:cNvPr id="12306" name="文本框 64"/>
          <p:cNvSpPr txBox="1"/>
          <p:nvPr/>
        </p:nvSpPr>
        <p:spPr>
          <a:xfrm>
            <a:off x="6790302" y="3313018"/>
            <a:ext cx="566811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御</a:t>
            </a:r>
          </a:p>
        </p:txBody>
      </p:sp>
      <p:sp>
        <p:nvSpPr>
          <p:cNvPr id="12308" name="文本框 64"/>
          <p:cNvSpPr txBox="1"/>
          <p:nvPr/>
        </p:nvSpPr>
        <p:spPr>
          <a:xfrm>
            <a:off x="4559470" y="3328893"/>
            <a:ext cx="608488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漠</a:t>
            </a:r>
          </a:p>
        </p:txBody>
      </p:sp>
      <p:grpSp>
        <p:nvGrpSpPr>
          <p:cNvPr id="3" name="组合 7"/>
          <p:cNvGrpSpPr/>
          <p:nvPr/>
        </p:nvGrpSpPr>
        <p:grpSpPr>
          <a:xfrm>
            <a:off x="3403446" y="3273312"/>
            <a:ext cx="1029163" cy="1085656"/>
            <a:chOff x="2437" y="2032"/>
            <a:chExt cx="1244" cy="1264"/>
          </a:xfrm>
        </p:grpSpPr>
        <p:sp>
          <p:nvSpPr>
            <p:cNvPr id="7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4" name="组合 7"/>
          <p:cNvGrpSpPr/>
          <p:nvPr/>
        </p:nvGrpSpPr>
        <p:grpSpPr>
          <a:xfrm>
            <a:off x="6774358" y="3257437"/>
            <a:ext cx="1029163" cy="1085656"/>
            <a:chOff x="2437" y="2032"/>
            <a:chExt cx="1244" cy="1264"/>
          </a:xfrm>
        </p:grpSpPr>
        <p:sp>
          <p:nvSpPr>
            <p:cNvPr id="7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7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5" name="组合 7"/>
          <p:cNvGrpSpPr/>
          <p:nvPr/>
        </p:nvGrpSpPr>
        <p:grpSpPr>
          <a:xfrm>
            <a:off x="4559306" y="3273312"/>
            <a:ext cx="1029163" cy="1085656"/>
            <a:chOff x="2437" y="2032"/>
            <a:chExt cx="1244" cy="1264"/>
          </a:xfrm>
        </p:grpSpPr>
        <p:sp>
          <p:nvSpPr>
            <p:cNvPr id="8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8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8" name="组合 7"/>
          <p:cNvGrpSpPr/>
          <p:nvPr/>
        </p:nvGrpSpPr>
        <p:grpSpPr>
          <a:xfrm>
            <a:off x="7478584" y="1651551"/>
            <a:ext cx="1029163" cy="1085656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" name="组合 7"/>
          <p:cNvGrpSpPr/>
          <p:nvPr/>
        </p:nvGrpSpPr>
        <p:grpSpPr>
          <a:xfrm>
            <a:off x="6364607" y="1646015"/>
            <a:ext cx="1029163" cy="1085656"/>
            <a:chOff x="2437" y="2032"/>
            <a:chExt cx="1244" cy="1264"/>
          </a:xfrm>
        </p:grpSpPr>
        <p:sp>
          <p:nvSpPr>
            <p:cNvPr id="9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0" name="组合 7"/>
          <p:cNvGrpSpPr/>
          <p:nvPr/>
        </p:nvGrpSpPr>
        <p:grpSpPr>
          <a:xfrm>
            <a:off x="5264006" y="1646015"/>
            <a:ext cx="1029163" cy="1085656"/>
            <a:chOff x="2437" y="2032"/>
            <a:chExt cx="1244" cy="1264"/>
          </a:xfrm>
        </p:grpSpPr>
        <p:sp>
          <p:nvSpPr>
            <p:cNvPr id="10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1" name="组合 7"/>
          <p:cNvGrpSpPr/>
          <p:nvPr/>
        </p:nvGrpSpPr>
        <p:grpSpPr>
          <a:xfrm>
            <a:off x="4150029" y="1646015"/>
            <a:ext cx="1029163" cy="1085656"/>
            <a:chOff x="2437" y="2032"/>
            <a:chExt cx="1244" cy="1264"/>
          </a:xfrm>
        </p:grpSpPr>
        <p:sp>
          <p:nvSpPr>
            <p:cNvPr id="10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0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" name="组合 7"/>
          <p:cNvGrpSpPr/>
          <p:nvPr/>
        </p:nvGrpSpPr>
        <p:grpSpPr>
          <a:xfrm>
            <a:off x="3004426" y="1662007"/>
            <a:ext cx="1029163" cy="1085656"/>
            <a:chOff x="2437" y="2032"/>
            <a:chExt cx="1244" cy="1264"/>
          </a:xfrm>
        </p:grpSpPr>
        <p:sp>
          <p:nvSpPr>
            <p:cNvPr id="108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10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9" name="矩形 68"/>
          <p:cNvSpPr/>
          <p:nvPr/>
        </p:nvSpPr>
        <p:spPr>
          <a:xfrm>
            <a:off x="1432780" y="1217915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416158" y="1217915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3" name="组合 7"/>
          <p:cNvGrpSpPr/>
          <p:nvPr/>
        </p:nvGrpSpPr>
        <p:grpSpPr>
          <a:xfrm>
            <a:off x="2297407" y="3273312"/>
            <a:ext cx="1029163" cy="1085656"/>
            <a:chOff x="2437" y="2032"/>
            <a:chExt cx="1244" cy="1264"/>
          </a:xfrm>
        </p:grpSpPr>
        <p:sp>
          <p:nvSpPr>
            <p:cNvPr id="6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1" name="文本框 64"/>
          <p:cNvSpPr txBox="1"/>
          <p:nvPr/>
        </p:nvSpPr>
        <p:spPr>
          <a:xfrm>
            <a:off x="2331860" y="3274056"/>
            <a:ext cx="608489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斑</a:t>
            </a:r>
          </a:p>
        </p:txBody>
      </p:sp>
      <p:grpSp>
        <p:nvGrpSpPr>
          <p:cNvPr id="87" name="组合 7"/>
          <p:cNvGrpSpPr/>
          <p:nvPr/>
        </p:nvGrpSpPr>
        <p:grpSpPr>
          <a:xfrm>
            <a:off x="5659470" y="3274075"/>
            <a:ext cx="1029163" cy="1085656"/>
            <a:chOff x="2437" y="2032"/>
            <a:chExt cx="1244" cy="1264"/>
          </a:xfrm>
        </p:grpSpPr>
        <p:sp>
          <p:nvSpPr>
            <p:cNvPr id="9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20" name="TextBox 119"/>
          <p:cNvSpPr txBox="1"/>
          <p:nvPr/>
        </p:nvSpPr>
        <p:spPr>
          <a:xfrm>
            <a:off x="4455795" y="1084580"/>
            <a:ext cx="2374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é</a:t>
            </a:r>
            <a:endParaRPr lang="zh-CN" altLang="en-US" sz="3000" dirty="0">
              <a:latin typeface="汉语拼音" panose="02010600030101010101" pitchFamily="34" charset="0"/>
              <a:ea typeface="黑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234345" y="1093011"/>
            <a:ext cx="128905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shàng</a:t>
            </a:r>
          </a:p>
        </p:txBody>
      </p:sp>
      <p:sp>
        <p:nvSpPr>
          <p:cNvPr id="18" name="文本框 64"/>
          <p:cNvSpPr txBox="1"/>
          <p:nvPr/>
        </p:nvSpPr>
        <p:spPr>
          <a:xfrm>
            <a:off x="5683307" y="3236408"/>
            <a:ext cx="608488" cy="108394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磁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28120"/>
            <a:ext cx="366860" cy="456339"/>
          </a:xfrm>
          <a:prstGeom prst="rect">
            <a:avLst/>
          </a:prstGeom>
        </p:spPr>
      </p:pic>
      <p:sp>
        <p:nvSpPr>
          <p:cNvPr id="2" name="TextBox 119"/>
          <p:cNvSpPr txBox="1"/>
          <p:nvPr/>
        </p:nvSpPr>
        <p:spPr>
          <a:xfrm>
            <a:off x="2915285" y="1084580"/>
            <a:ext cx="12350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ch</a:t>
            </a:r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á</a:t>
            </a:r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ng</a:t>
            </a:r>
          </a:p>
        </p:txBody>
      </p:sp>
      <p:sp>
        <p:nvSpPr>
          <p:cNvPr id="6" name="TextBox 120"/>
          <p:cNvSpPr txBox="1"/>
          <p:nvPr/>
        </p:nvSpPr>
        <p:spPr>
          <a:xfrm>
            <a:off x="6501170" y="1098726"/>
            <a:ext cx="79756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shè</a:t>
            </a:r>
          </a:p>
        </p:txBody>
      </p:sp>
      <p:sp>
        <p:nvSpPr>
          <p:cNvPr id="7" name="TextBox 120"/>
          <p:cNvSpPr txBox="1"/>
          <p:nvPr/>
        </p:nvSpPr>
        <p:spPr>
          <a:xfrm>
            <a:off x="7442240" y="1076501"/>
            <a:ext cx="92519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qīng</a:t>
            </a:r>
          </a:p>
        </p:txBody>
      </p:sp>
      <p:sp>
        <p:nvSpPr>
          <p:cNvPr id="13" name="TextBox 120"/>
          <p:cNvSpPr txBox="1"/>
          <p:nvPr/>
        </p:nvSpPr>
        <p:spPr>
          <a:xfrm>
            <a:off x="2413675" y="2775761"/>
            <a:ext cx="79756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b</a:t>
            </a:r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  <a:cs typeface="汉语拼音" panose="02010600030101010101" pitchFamily="34" charset="0"/>
              </a:rPr>
              <a:t>ā</a:t>
            </a:r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n</a:t>
            </a:r>
          </a:p>
        </p:txBody>
      </p:sp>
      <p:sp>
        <p:nvSpPr>
          <p:cNvPr id="14" name="TextBox 120"/>
          <p:cNvSpPr txBox="1"/>
          <p:nvPr/>
        </p:nvSpPr>
        <p:spPr>
          <a:xfrm>
            <a:off x="3542705" y="2775761"/>
            <a:ext cx="7759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zào</a:t>
            </a:r>
          </a:p>
        </p:txBody>
      </p:sp>
      <p:sp>
        <p:nvSpPr>
          <p:cNvPr id="15" name="TextBox 120"/>
          <p:cNvSpPr txBox="1"/>
          <p:nvPr/>
        </p:nvSpPr>
        <p:spPr>
          <a:xfrm>
            <a:off x="5887125" y="2768141"/>
            <a:ext cx="47942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cí</a:t>
            </a:r>
          </a:p>
        </p:txBody>
      </p:sp>
      <p:sp>
        <p:nvSpPr>
          <p:cNvPr id="16" name="TextBox 120"/>
          <p:cNvSpPr txBox="1"/>
          <p:nvPr/>
        </p:nvSpPr>
        <p:spPr>
          <a:xfrm>
            <a:off x="7070130" y="2759886"/>
            <a:ext cx="5854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yù</a:t>
            </a:r>
          </a:p>
        </p:txBody>
      </p:sp>
      <p:sp>
        <p:nvSpPr>
          <p:cNvPr id="17" name="TextBox 120"/>
          <p:cNvSpPr txBox="1"/>
          <p:nvPr/>
        </p:nvSpPr>
        <p:spPr>
          <a:xfrm>
            <a:off x="4711740" y="2754171"/>
            <a:ext cx="71247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mò</a:t>
            </a:r>
          </a:p>
        </p:txBody>
      </p:sp>
      <p:sp>
        <p:nvSpPr>
          <p:cNvPr id="19" name="文本框 64"/>
          <p:cNvSpPr txBox="1"/>
          <p:nvPr/>
        </p:nvSpPr>
        <p:spPr>
          <a:xfrm>
            <a:off x="1094149" y="3285406"/>
            <a:ext cx="94452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揭</a:t>
            </a:r>
          </a:p>
        </p:txBody>
      </p:sp>
      <p:grpSp>
        <p:nvGrpSpPr>
          <p:cNvPr id="20" name="组合 7"/>
          <p:cNvGrpSpPr/>
          <p:nvPr/>
        </p:nvGrpSpPr>
        <p:grpSpPr>
          <a:xfrm>
            <a:off x="1109982" y="3279870"/>
            <a:ext cx="1029163" cy="1085656"/>
            <a:chOff x="2437" y="2032"/>
            <a:chExt cx="1244" cy="1264"/>
          </a:xfrm>
        </p:grpSpPr>
        <p:sp>
          <p:nvSpPr>
            <p:cNvPr id="2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4" name="TextBox 120"/>
          <p:cNvSpPr txBox="1"/>
          <p:nvPr/>
        </p:nvSpPr>
        <p:spPr>
          <a:xfrm>
            <a:off x="1318300" y="2732581"/>
            <a:ext cx="563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jiē</a:t>
            </a:r>
          </a:p>
        </p:txBody>
      </p:sp>
      <p:sp>
        <p:nvSpPr>
          <p:cNvPr id="25" name="文本框 64"/>
          <p:cNvSpPr txBox="1"/>
          <p:nvPr/>
        </p:nvSpPr>
        <p:spPr>
          <a:xfrm>
            <a:off x="1904577" y="1689651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谜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882329" y="1689651"/>
            <a:ext cx="1029163" cy="1085656"/>
            <a:chOff x="2437" y="2032"/>
            <a:chExt cx="1244" cy="1264"/>
          </a:xfrm>
        </p:grpSpPr>
        <p:sp>
          <p:nvSpPr>
            <p:cNvPr id="2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0" name="TextBox 120"/>
          <p:cNvSpPr txBox="1"/>
          <p:nvPr/>
        </p:nvSpPr>
        <p:spPr>
          <a:xfrm>
            <a:off x="2061250" y="1114601"/>
            <a:ext cx="60642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latin typeface="汉语拼音" panose="02010600030101010101" pitchFamily="34" charset="0"/>
                <a:ea typeface="黑体" panose="02010609060101010101" pitchFamily="49" charset="-122"/>
                <a:cs typeface="汉语拼音" panose="02010600030101010101" pitchFamily="34" charset="0"/>
              </a:rPr>
              <a:t>mí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32" name="10 宇宙生命之谜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8305" y="389890"/>
            <a:ext cx="619125" cy="6191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67665" y="1217930"/>
            <a:ext cx="1101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我会写</a:t>
            </a:r>
          </a:p>
        </p:txBody>
      </p:sp>
    </p:spTree>
    <p:extLst>
      <p:ext uri="{BB962C8B-B14F-4D97-AF65-F5344CB8AC3E}">
        <p14:creationId xmlns:p14="http://schemas.microsoft.com/office/powerpoint/2010/main" val="23316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3" dur="4432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000">
                <p:cTn id="17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2292" grpId="0"/>
      <p:bldP spid="12294" grpId="0"/>
      <p:bldP spid="12296" grpId="0"/>
      <p:bldP spid="12298" grpId="0"/>
      <p:bldP spid="12300" grpId="0"/>
      <p:bldP spid="12304" grpId="0"/>
      <p:bldP spid="12306" grpId="0"/>
      <p:bldP spid="12308" grpId="0"/>
      <p:bldP spid="71" grpId="0"/>
      <p:bldP spid="120" grpId="0"/>
      <p:bldP spid="120" grpId="1"/>
      <p:bldP spid="121" grpId="0"/>
      <p:bldP spid="121" grpId="1"/>
      <p:bldP spid="2" grpId="0"/>
      <p:bldP spid="2" grpId="1"/>
      <p:bldP spid="6" grpId="0"/>
      <p:bldP spid="6" grpId="1"/>
      <p:bldP spid="7" grpId="0"/>
      <p:bldP spid="7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24" grpId="0"/>
      <p:bldP spid="24" grpId="1"/>
      <p:bldP spid="25" grpId="0"/>
      <p:bldP spid="30" grpId="0"/>
      <p:bldP spid="3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9440" y="434340"/>
            <a:ext cx="2864485" cy="749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885315"/>
            <a:ext cx="4883785" cy="2443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18" y="2071684"/>
            <a:ext cx="2428860" cy="2071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0815" y="2352541"/>
            <a:ext cx="151511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 结构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297084" y="2790271"/>
            <a:ext cx="1714512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14538" y="2419724"/>
            <a:ext cx="166878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上下  结构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6198358" y="2851334"/>
            <a:ext cx="1660934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6077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2033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娥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1028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斑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63354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御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9519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揭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87277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75510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摄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76725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尚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326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50038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燥</a:t>
            </a:r>
          </a:p>
        </p:txBody>
      </p:sp>
      <p:sp>
        <p:nvSpPr>
          <p:cNvPr id="3" name="TextBox 24"/>
          <p:cNvSpPr txBox="1"/>
          <p:nvPr/>
        </p:nvSpPr>
        <p:spPr>
          <a:xfrm>
            <a:off x="7800680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漠</a:t>
            </a:r>
          </a:p>
        </p:txBody>
      </p:sp>
      <p:sp>
        <p:nvSpPr>
          <p:cNvPr id="5" name="TextBox 24"/>
          <p:cNvSpPr txBox="1"/>
          <p:nvPr/>
        </p:nvSpPr>
        <p:spPr>
          <a:xfrm>
            <a:off x="8396945" y="1117599"/>
            <a:ext cx="596265" cy="62230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谜</a:t>
            </a:r>
          </a:p>
        </p:txBody>
      </p:sp>
    </p:spTree>
    <p:extLst>
      <p:ext uri="{BB962C8B-B14F-4D97-AF65-F5344CB8AC3E}">
        <p14:creationId xmlns:p14="http://schemas.microsoft.com/office/powerpoint/2010/main" val="33224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9 -0.001358 L 0.039097 0.33432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060486 0.334321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89 0.000000 L 0.537847 0.40419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89 0.000000 L -0.002361 0.33432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022778 0.33432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0.032569 0.320247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69 0.000000 L -0.410347 0.460247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" y="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36 -0.001728 L -0.424167 0.46024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25208 0.46024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24375 0.460247 " pathEditMode="relative" rAng="0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17083 0.460247 " pathEditMode="relative" rAng="0" ptsTypes="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17083 0.460247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8983" y="250927"/>
            <a:ext cx="3107553" cy="831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1240" y="1497893"/>
            <a:ext cx="1682192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加一加</a:t>
            </a:r>
            <a:r>
              <a:rPr lang="zh-CN" altLang="en-US" sz="300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8959" y="1607338"/>
            <a:ext cx="166116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女＋常＝嫦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3432" y="2240569"/>
            <a:ext cx="1661160" cy="4375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女＋我＝娥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6978" y="3165742"/>
            <a:ext cx="1682192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换一换：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3433" y="2912423"/>
            <a:ext cx="543560" cy="56070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喝</a:t>
            </a:r>
          </a:p>
        </p:txBody>
      </p:sp>
      <p:sp>
        <p:nvSpPr>
          <p:cNvPr id="9" name="右箭头 8"/>
          <p:cNvSpPr/>
          <p:nvPr/>
        </p:nvSpPr>
        <p:spPr>
          <a:xfrm>
            <a:off x="4035121" y="3425199"/>
            <a:ext cx="553011" cy="32157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4673574" y="3342032"/>
            <a:ext cx="543560" cy="56070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揭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3163877" y="3779249"/>
            <a:ext cx="543560" cy="56070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歇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3163432" y="3312002"/>
            <a:ext cx="543560" cy="56070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渴</a:t>
            </a:r>
          </a:p>
        </p:txBody>
      </p:sp>
      <p:sp>
        <p:nvSpPr>
          <p:cNvPr id="6" name="右大括号 5"/>
          <p:cNvSpPr/>
          <p:nvPr/>
        </p:nvSpPr>
        <p:spPr>
          <a:xfrm>
            <a:off x="3707130" y="3072130"/>
            <a:ext cx="189865" cy="1016000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7590" y="1009650"/>
            <a:ext cx="1759585" cy="2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 animBg="1"/>
      <p:bldP spid="10" grpId="0"/>
      <p:bldP spid="13" grpId="0"/>
      <p:bldP spid="14" grpId="0"/>
      <p:bldP spid="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275080" y="1706880"/>
            <a:ext cx="61093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+mn-ea"/>
              </a:rPr>
              <a:t>1.</a:t>
            </a:r>
            <a:r>
              <a:rPr lang="zh-CN" altLang="en-US" sz="2800" dirty="0" smtClean="0">
                <a:solidFill>
                  <a:prstClr val="black"/>
                </a:solidFill>
                <a:latin typeface="+mn-ea"/>
                <a:cs typeface="+mn-ea"/>
              </a:rPr>
              <a:t>小字头，高字底。（     ）</a:t>
            </a:r>
            <a:endParaRPr lang="en-US" altLang="zh-CN" sz="2800" dirty="0" smtClean="0">
              <a:solidFill>
                <a:prstClr val="black"/>
              </a:solidFill>
              <a:latin typeface="+mn-ea"/>
              <a:cs typeface="+mn-ea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+mn-ea"/>
                <a:cs typeface="+mn-ea"/>
              </a:rPr>
              <a:t>2.</a:t>
            </a:r>
            <a:r>
              <a:rPr lang="zh-CN" altLang="en-US" sz="2800" dirty="0" smtClean="0">
                <a:solidFill>
                  <a:prstClr val="black"/>
                </a:solidFill>
                <a:latin typeface="+mn-ea"/>
                <a:cs typeface="+mn-ea"/>
              </a:rPr>
              <a:t>二王并排坐，文书坐中间。（      ）</a:t>
            </a:r>
            <a:endParaRPr lang="en-US" altLang="zh-CN" sz="2800" dirty="0" smtClean="0">
              <a:solidFill>
                <a:prstClr val="black"/>
              </a:solidFill>
              <a:latin typeface="+mn-ea"/>
              <a:cs typeface="+mn-ea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+mn-ea"/>
                <a:cs typeface="+mn-ea"/>
              </a:rPr>
              <a:t>3.</a:t>
            </a:r>
            <a:r>
              <a:rPr lang="zh-CN" altLang="en-US" sz="2800" dirty="0" smtClean="0">
                <a:solidFill>
                  <a:prstClr val="black"/>
                </a:solidFill>
                <a:latin typeface="+mn-ea"/>
                <a:cs typeface="+mn-ea"/>
              </a:rPr>
              <a:t>洗澡时水去火来。</a:t>
            </a:r>
            <a:r>
              <a:rPr lang="zh-CN" altLang="en-US" sz="2800" dirty="0" smtClean="0">
                <a:solidFill>
                  <a:prstClr val="black"/>
                </a:solidFill>
                <a:latin typeface="+mn-ea"/>
              </a:rPr>
              <a:t>（     ）</a:t>
            </a:r>
            <a:endParaRPr lang="zh-CN" altLang="en-US" sz="28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75325" y="843811"/>
            <a:ext cx="34474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大家都来猜一猜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charset="-122"/>
              </a:rPr>
              <a:t>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893588" y="1938918"/>
            <a:ext cx="6480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45478" y="2564829"/>
            <a:ext cx="6189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斑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893435" y="3214741"/>
            <a:ext cx="6480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</a:rPr>
              <a:t>燥</a:t>
            </a:r>
          </a:p>
        </p:txBody>
      </p:sp>
    </p:spTree>
    <p:extLst>
      <p:ext uri="{BB962C8B-B14F-4D97-AF65-F5344CB8AC3E}">
        <p14:creationId xmlns:p14="http://schemas.microsoft.com/office/powerpoint/2010/main" val="29950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4" y="-23644"/>
            <a:ext cx="9144000" cy="5305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16" y="3616610"/>
            <a:ext cx="1041544" cy="1080120"/>
          </a:xfrm>
          <a:prstGeom prst="rect">
            <a:avLst/>
          </a:prstGeom>
        </p:spPr>
      </p:pic>
      <p:sp>
        <p:nvSpPr>
          <p:cNvPr id="54" name="TextBox 17"/>
          <p:cNvSpPr txBox="1"/>
          <p:nvPr/>
        </p:nvSpPr>
        <p:spPr bwMode="auto">
          <a:xfrm>
            <a:off x="7679040" y="3760626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磁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94940" y="2523490"/>
            <a:ext cx="1155700" cy="1079500"/>
            <a:chOff x="4244" y="3974"/>
            <a:chExt cx="1820" cy="170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" y="3974"/>
              <a:ext cx="1640" cy="1701"/>
            </a:xfrm>
            <a:prstGeom prst="rect">
              <a:avLst/>
            </a:prstGeom>
          </p:spPr>
        </p:pic>
        <p:sp>
          <p:nvSpPr>
            <p:cNvPr id="56" name="TextBox 17"/>
            <p:cNvSpPr txBox="1"/>
            <p:nvPr/>
          </p:nvSpPr>
          <p:spPr bwMode="auto">
            <a:xfrm>
              <a:off x="4584" y="4201"/>
              <a:ext cx="1481" cy="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4000" dirty="0" smtClean="0">
                  <a:latin typeface="宋体" panose="02010600030101010101" pitchFamily="2" charset="-122"/>
                </a:rPr>
                <a:t>御</a:t>
              </a:r>
              <a:endParaRPr lang="zh-CN" altLang="en-US" sz="4000" dirty="0">
                <a:latin typeface="宋体" panose="02010600030101010101" pitchFamily="2" charset="-122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8" y="3472594"/>
            <a:ext cx="1041544" cy="1080120"/>
          </a:xfrm>
          <a:prstGeom prst="rect">
            <a:avLst/>
          </a:prstGeom>
        </p:spPr>
      </p:pic>
      <p:sp>
        <p:nvSpPr>
          <p:cNvPr id="58" name="TextBox 17"/>
          <p:cNvSpPr txBox="1"/>
          <p:nvPr/>
        </p:nvSpPr>
        <p:spPr bwMode="auto">
          <a:xfrm>
            <a:off x="1232872" y="3616610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娥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62" y="3535204"/>
            <a:ext cx="1041544" cy="1101134"/>
          </a:xfrm>
          <a:prstGeom prst="rect">
            <a:avLst/>
          </a:prstGeom>
        </p:spPr>
      </p:pic>
      <p:sp>
        <p:nvSpPr>
          <p:cNvPr id="60" name="TextBox 17"/>
          <p:cNvSpPr txBox="1"/>
          <p:nvPr/>
        </p:nvSpPr>
        <p:spPr bwMode="auto">
          <a:xfrm>
            <a:off x="2348186" y="3700234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尚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8" y="3521524"/>
            <a:ext cx="1041544" cy="1080120"/>
          </a:xfrm>
          <a:prstGeom prst="rect">
            <a:avLst/>
          </a:prstGeom>
        </p:spPr>
      </p:pic>
      <p:sp>
        <p:nvSpPr>
          <p:cNvPr id="62" name="TextBox 17"/>
          <p:cNvSpPr txBox="1"/>
          <p:nvPr/>
        </p:nvSpPr>
        <p:spPr bwMode="auto">
          <a:xfrm>
            <a:off x="3387432" y="3665540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揭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0" y="3521524"/>
            <a:ext cx="1041544" cy="1080120"/>
          </a:xfrm>
          <a:prstGeom prst="rect">
            <a:avLst/>
          </a:prstGeom>
        </p:spPr>
      </p:pic>
      <p:sp>
        <p:nvSpPr>
          <p:cNvPr id="64" name="TextBox 17"/>
          <p:cNvSpPr txBox="1"/>
          <p:nvPr/>
        </p:nvSpPr>
        <p:spPr bwMode="auto">
          <a:xfrm>
            <a:off x="4481729" y="3682472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倾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68" y="3512065"/>
            <a:ext cx="1041544" cy="1080120"/>
          </a:xfrm>
          <a:prstGeom prst="rect">
            <a:avLst/>
          </a:prstGeom>
        </p:spPr>
      </p:pic>
      <p:sp>
        <p:nvSpPr>
          <p:cNvPr id="66" name="TextBox 17"/>
          <p:cNvSpPr txBox="1"/>
          <p:nvPr/>
        </p:nvSpPr>
        <p:spPr bwMode="auto">
          <a:xfrm>
            <a:off x="5541992" y="3656081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斑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84" y="3577766"/>
            <a:ext cx="1041544" cy="1080120"/>
          </a:xfrm>
          <a:prstGeom prst="rect">
            <a:avLst/>
          </a:prstGeom>
        </p:spPr>
      </p:pic>
      <p:sp>
        <p:nvSpPr>
          <p:cNvPr id="68" name="TextBox 17"/>
          <p:cNvSpPr txBox="1"/>
          <p:nvPr/>
        </p:nvSpPr>
        <p:spPr bwMode="auto">
          <a:xfrm>
            <a:off x="6655008" y="3721782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燥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" y="3556218"/>
            <a:ext cx="1041544" cy="1080120"/>
          </a:xfrm>
          <a:prstGeom prst="rect">
            <a:avLst/>
          </a:prstGeom>
        </p:spPr>
      </p:pic>
      <p:sp>
        <p:nvSpPr>
          <p:cNvPr id="70" name="TextBox 17"/>
          <p:cNvSpPr txBox="1"/>
          <p:nvPr/>
        </p:nvSpPr>
        <p:spPr bwMode="auto">
          <a:xfrm>
            <a:off x="231852" y="3700234"/>
            <a:ext cx="94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latin typeface="宋体" panose="02010600030101010101" pitchFamily="2" charset="-122"/>
              </a:rPr>
              <a:t>嫦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04" y="2602352"/>
            <a:ext cx="1041544" cy="1080120"/>
          </a:xfrm>
          <a:prstGeom prst="rect">
            <a:avLst/>
          </a:prstGeom>
        </p:spPr>
      </p:pic>
      <p:sp>
        <p:nvSpPr>
          <p:cNvPr id="72" name="TextBox 17"/>
          <p:cNvSpPr txBox="1"/>
          <p:nvPr/>
        </p:nvSpPr>
        <p:spPr bwMode="auto">
          <a:xfrm>
            <a:off x="4985428" y="2746368"/>
            <a:ext cx="940286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dirty="0">
                <a:latin typeface="宋体" panose="02010600030101010101" pitchFamily="2" charset="-122"/>
              </a:rPr>
              <a:t>漠</a:t>
            </a:r>
          </a:p>
        </p:txBody>
      </p:sp>
      <p:sp>
        <p:nvSpPr>
          <p:cNvPr id="73" name="圆角矩形 72"/>
          <p:cNvSpPr/>
          <p:nvPr/>
        </p:nvSpPr>
        <p:spPr>
          <a:xfrm>
            <a:off x="590674" y="1208344"/>
            <a:ext cx="502092" cy="18131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星星升空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279518" y="285541"/>
            <a:ext cx="456833" cy="456366"/>
            <a:chOff x="631825" y="5181600"/>
            <a:chExt cx="1554163" cy="1552575"/>
          </a:xfrm>
        </p:grpSpPr>
        <p:sp>
          <p:nvSpPr>
            <p:cNvPr id="75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3892673" y="165962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</p:spTree>
    <p:extLst>
      <p:ext uri="{BB962C8B-B14F-4D97-AF65-F5344CB8AC3E}">
        <p14:creationId xmlns:p14="http://schemas.microsoft.com/office/powerpoint/2010/main" val="1204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60494E-6 L 0.26371 -0.56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2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27135 -0.576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-28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0.20608 -0.579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290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284E-6 L 0.20156 -0.5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2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60494E-6 L -0.00677 -0.610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30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972 -0.602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3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94514 -0.350000 " pathEditMode="relative" ptsTypes="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0017 -0.5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8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82716E-6 L 0.00104 -0.5836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45679E-6 L -0.03958 -0.564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282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82716E-6 L -0.03003 -0.55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00365 -0.396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98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-0.00312 -0.404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00711 -0.559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279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32099E-6 L 0.00521 -0.553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5062E-6 L -0.01962 -0.5441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27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-0.02517 -0.5385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-0.02101 -0.5518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275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9136E-6 L -0.02361 -0.559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2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8" grpId="0"/>
      <p:bldP spid="60" grpId="0"/>
      <p:bldP spid="62" grpId="0"/>
      <p:bldP spid="64" grpId="0"/>
      <p:bldP spid="66" grpId="0"/>
      <p:bldP spid="68" grpId="0"/>
      <p:bldP spid="70" grpId="0"/>
      <p:bldP spid="7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5343" y="1278276"/>
            <a:ext cx="5872480" cy="607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一、给下列画线字选择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正确的读音。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405" y="1995805"/>
            <a:ext cx="759142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u="sng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恒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星（</a:t>
            </a:r>
            <a:r>
              <a:rPr lang="en-US" altLang="zh-CN" sz="28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héng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en-US" altLang="zh-CN" sz="28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huán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   分</a:t>
            </a:r>
            <a:r>
              <a:rPr lang="zh-CN" altLang="en-US" sz="2800" u="sng" dirty="0"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析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8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xī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xì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       </a:t>
            </a:r>
            <a:r>
              <a:rPr lang="zh-CN" altLang="en-US" sz="2800" u="sng" dirty="0"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陨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石（</a:t>
            </a:r>
            <a:r>
              <a:rPr lang="en-US" altLang="zh-CN" sz="2800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yǔn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sǔn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   </a:t>
            </a:r>
            <a:r>
              <a:rPr lang="zh-CN" altLang="en-US" sz="2800" u="sng" dirty="0"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揭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开（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jié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jiē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u="sng" dirty="0"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辐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射（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fú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fó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   太阳</a:t>
            </a:r>
            <a:r>
              <a:rPr lang="zh-CN" altLang="en-US" sz="2800" u="sng" dirty="0">
                <a:uFill>
                  <a:solidFill>
                    <a:srgbClr val="0000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xì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</a:t>
            </a:r>
            <a:r>
              <a:rPr lang="en-US" altLang="zh-CN" sz="2800" dirty="0" err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jì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95736" y="2139955"/>
            <a:ext cx="6108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  <p:sp>
        <p:nvSpPr>
          <p:cNvPr id="8" name="矩形 7"/>
          <p:cNvSpPr/>
          <p:nvPr/>
        </p:nvSpPr>
        <p:spPr>
          <a:xfrm>
            <a:off x="2187669" y="2859081"/>
            <a:ext cx="6108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  <p:sp>
        <p:nvSpPr>
          <p:cNvPr id="10" name="矩形 9"/>
          <p:cNvSpPr/>
          <p:nvPr/>
        </p:nvSpPr>
        <p:spPr>
          <a:xfrm>
            <a:off x="2187868" y="3433366"/>
            <a:ext cx="43633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  <p:sp>
        <p:nvSpPr>
          <p:cNvPr id="11" name="矩形 10"/>
          <p:cNvSpPr/>
          <p:nvPr/>
        </p:nvSpPr>
        <p:spPr>
          <a:xfrm>
            <a:off x="5940152" y="2139955"/>
            <a:ext cx="6108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  <p:sp>
        <p:nvSpPr>
          <p:cNvPr id="12" name="矩形 11"/>
          <p:cNvSpPr/>
          <p:nvPr/>
        </p:nvSpPr>
        <p:spPr>
          <a:xfrm>
            <a:off x="7534369" y="2838761"/>
            <a:ext cx="6108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  <p:sp>
        <p:nvSpPr>
          <p:cNvPr id="13" name="矩形 12"/>
          <p:cNvSpPr/>
          <p:nvPr/>
        </p:nvSpPr>
        <p:spPr>
          <a:xfrm>
            <a:off x="6300192" y="3432036"/>
            <a:ext cx="6108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+mn-ea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21476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8" grpId="0"/>
      <p:bldP spid="10" grpId="0"/>
      <p:bldP spid="11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771550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+mn-ea"/>
              </a:rPr>
              <a:t>二、好朋友，手拉手。</a:t>
            </a:r>
            <a:endParaRPr lang="zh-CN" altLang="en-US" sz="3200" dirty="0"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635646"/>
            <a:ext cx="6654386" cy="195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提供         能源               拍摄          条件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+mn-ea"/>
              </a:rPr>
              <a:t>资源         </a:t>
            </a:r>
            <a:r>
              <a:rPr lang="zh-CN" altLang="en-US" sz="2800" dirty="0">
                <a:latin typeface="+mn-ea"/>
              </a:rPr>
              <a:t>飞船               发现          照片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+mn-ea"/>
              </a:rPr>
              <a:t>发射         </a:t>
            </a:r>
            <a:r>
              <a:rPr lang="zh-CN" altLang="en-US" sz="2800" dirty="0">
                <a:latin typeface="+mn-ea"/>
              </a:rPr>
              <a:t>枯竭               具备          </a:t>
            </a:r>
            <a:r>
              <a:rPr lang="zh-CN" altLang="en-US" sz="2800" dirty="0" smtClean="0">
                <a:latin typeface="+mn-ea"/>
              </a:rPr>
              <a:t>生命</a:t>
            </a:r>
            <a:endParaRPr lang="zh-CN" altLang="en-US" sz="2800" dirty="0">
              <a:latin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835696" y="1995686"/>
            <a:ext cx="77602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835696" y="2715766"/>
            <a:ext cx="864096" cy="6480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835696" y="2715766"/>
            <a:ext cx="1008112" cy="6407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724128" y="2010172"/>
            <a:ext cx="1008112" cy="7055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724128" y="2762909"/>
            <a:ext cx="1008112" cy="6009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724128" y="2067694"/>
            <a:ext cx="1008112" cy="12997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" name="直接连接符 1"/>
          <p:cNvCxnSpPr>
            <a:stCxn id="5" idx="0"/>
            <a:endCxn id="5" idx="2"/>
          </p:cNvCxnSpPr>
          <p:nvPr/>
        </p:nvCxnSpPr>
        <p:spPr>
          <a:xfrm>
            <a:off x="4298950" y="1635760"/>
            <a:ext cx="0" cy="1955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83464" y="1211403"/>
            <a:ext cx="8565253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6477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1.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地球是宇宙中的一颗极小的行星。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（      ）</a:t>
            </a:r>
            <a:endParaRPr lang="zh-CN" altLang="en-US" sz="2400" dirty="0">
              <a:solidFill>
                <a:prstClr val="black"/>
              </a:solidFill>
              <a:latin typeface="+mn-ea"/>
            </a:endParaRPr>
          </a:p>
          <a:p>
            <a:pPr indent="6477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2.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整个银河系就是宇宙。（      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+mn-ea"/>
            </a:endParaRPr>
          </a:p>
          <a:p>
            <a:pPr indent="6477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3.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生命的生存必须保证水、光、热、大气这四点。（      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+mn-ea"/>
            </a:endParaRPr>
          </a:p>
          <a:p>
            <a:pPr indent="6477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/>
                </a:solidFill>
                <a:latin typeface="+mn-ea"/>
              </a:rPr>
              <a:t>4.</a:t>
            </a:r>
            <a:r>
              <a:rPr lang="zh-CN" altLang="en-US" sz="2400" dirty="0">
                <a:solidFill>
                  <a:prstClr val="black"/>
                </a:solidFill>
                <a:latin typeface="+mn-ea"/>
              </a:rPr>
              <a:t>火星上可能有“马丁叔叔”。（      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</a:rPr>
              <a:t>）</a:t>
            </a:r>
            <a:endParaRPr lang="zh-CN" altLang="en-US" sz="24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084421" y="1308879"/>
            <a:ext cx="64198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553535" y="1783290"/>
            <a:ext cx="53086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Arial" panose="020B0604020202020204" pitchFamily="34" charset="0"/>
              </a:rPr>
              <a:t>×</a:t>
            </a: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5436349" y="2951713"/>
            <a:ext cx="53086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Arial" panose="020B0604020202020204" pitchFamily="34" charset="0"/>
              </a:rPr>
              <a:t>×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84621" y="2428493"/>
            <a:ext cx="64198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√</a:t>
            </a:r>
            <a:endParaRPr lang="zh-CN" altLang="en-US" sz="36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407335"/>
            <a:ext cx="30276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三、我是小法官。</a:t>
            </a:r>
            <a:endParaRPr lang="en-US" altLang="zh-CN" sz="28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31840" y="398589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+mj-ea"/>
                <a:ea typeface="+mj-ea"/>
                <a:sym typeface="+mn-ea"/>
              </a:rPr>
              <a:t>字词听写</a:t>
            </a:r>
          </a:p>
        </p:txBody>
      </p:sp>
      <p:pic>
        <p:nvPicPr>
          <p:cNvPr id="3" name="10 宇宙生命之谜：字词听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3920" y="3906520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9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4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 bldLvl="0" animBg="1"/>
      <p:bldP spid="29" grpId="0" bldLvl="0" animBg="1"/>
      <p:bldP spid="30" grpId="0" bldLvl="0" animBg="1"/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8320" y="1795780"/>
            <a:ext cx="8228965" cy="184023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茫茫宇宙，充满着无穷的奥秘。在地球之外，还有生命存在吗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这一直是一个谜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。今天让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我们跟随着作者一同去解开这个谜团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吧！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21077" y="517283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  <p:extLst>
      <p:ext uri="{BB962C8B-B14F-4D97-AF65-F5344CB8AC3E}">
        <p14:creationId xmlns:p14="http://schemas.microsoft.com/office/powerpoint/2010/main" val="11751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2000232" y="857238"/>
            <a:ext cx="1179675" cy="1804078"/>
            <a:chOff x="1381092" y="1071546"/>
            <a:chExt cx="1572899" cy="2405437"/>
          </a:xfrm>
        </p:grpSpPr>
        <p:grpSp>
          <p:nvGrpSpPr>
            <p:cNvPr id="8" name="组合 1"/>
            <p:cNvGrpSpPr/>
            <p:nvPr/>
          </p:nvGrpSpPr>
          <p:grpSpPr>
            <a:xfrm>
              <a:off x="1381092" y="1832609"/>
              <a:ext cx="1572899" cy="1644374"/>
              <a:chOff x="2437" y="1958"/>
              <a:chExt cx="1245" cy="1265"/>
            </a:xfrm>
          </p:grpSpPr>
          <p:sp>
            <p:nvSpPr>
              <p:cNvPr id="3" name="矩形 1"/>
              <p:cNvSpPr/>
              <p:nvPr/>
            </p:nvSpPr>
            <p:spPr>
              <a:xfrm>
                <a:off x="2437" y="1958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4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5" name="直接连接符 6"/>
              <p:cNvCxnSpPr/>
              <p:nvPr/>
            </p:nvCxnSpPr>
            <p:spPr>
              <a:xfrm>
                <a:off x="3060" y="1978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6" name="TextBox 5"/>
            <p:cNvSpPr txBox="1"/>
            <p:nvPr/>
          </p:nvSpPr>
          <p:spPr>
            <a:xfrm>
              <a:off x="1523968" y="1911012"/>
              <a:ext cx="137473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latin typeface="楷体" panose="02010609060101010101" pitchFamily="49" charset="-122"/>
                  <a:ea typeface="楷体" panose="02010609060101010101" pitchFamily="49" charset="-122"/>
                </a:rPr>
                <a:t>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86753" y="1071546"/>
              <a:ext cx="8532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dirty="0" err="1" smtClean="0">
                  <a:solidFill>
                    <a:srgbClr val="FF0000"/>
                  </a:solidFill>
                  <a:latin typeface="汉语拼音" panose="02010600030101010101" pitchFamily="34" charset="0"/>
                  <a:cs typeface="汉语拼音" panose="02010600030101010101" pitchFamily="34" charset="0"/>
                </a:rPr>
                <a:t>yù</a:t>
              </a:r>
              <a:endParaRPr lang="zh-CN" altLang="en-US" sz="3000" dirty="0">
                <a:solidFill>
                  <a:srgbClr val="FF0000"/>
                </a:solidFill>
                <a:latin typeface="汉语拼音" panose="02010600030101010101" pitchFamily="34" charset="0"/>
                <a:cs typeface="汉语拼音" panose="02010600030101010101" pitchFamily="34" charset="0"/>
              </a:endParaRPr>
            </a:p>
          </p:txBody>
        </p:sp>
      </p:grpSp>
      <p:sp>
        <p:nvSpPr>
          <p:cNvPr id="9" name="线形标注 2 8"/>
          <p:cNvSpPr/>
          <p:nvPr/>
        </p:nvSpPr>
        <p:spPr>
          <a:xfrm>
            <a:off x="4125407" y="904494"/>
            <a:ext cx="1944216" cy="459486"/>
          </a:xfrm>
          <a:prstGeom prst="borderCallout2">
            <a:avLst>
              <a:gd name="adj1" fmla="val 47638"/>
              <a:gd name="adj2" fmla="val 903"/>
              <a:gd name="adj3" fmla="val 52452"/>
              <a:gd name="adj4" fmla="val -17210"/>
              <a:gd name="adj5" fmla="val 172968"/>
              <a:gd name="adj6" fmla="val -57375"/>
            </a:avLst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11959" y="961031"/>
            <a:ext cx="185766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100" dirty="0" smtClean="0">
                <a:solidFill>
                  <a:srgbClr val="FF0000"/>
                </a:solidFill>
              </a:rPr>
              <a:t>右边</a:t>
            </a:r>
            <a:r>
              <a:rPr lang="zh-CN" altLang="en-US" sz="2100" dirty="0">
                <a:solidFill>
                  <a:srgbClr val="FF0000"/>
                </a:solidFill>
              </a:rPr>
              <a:t>是</a:t>
            </a:r>
            <a:r>
              <a:rPr lang="zh-CN" altLang="en-US" sz="2100" dirty="0" smtClean="0">
                <a:solidFill>
                  <a:srgbClr val="FF0000"/>
                </a:solidFill>
              </a:rPr>
              <a:t>“卸”</a:t>
            </a:r>
            <a:endParaRPr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281" y="3604066"/>
            <a:ext cx="7920880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/>
              <a:t>火星上没有臭氧层，不能</a:t>
            </a:r>
            <a:r>
              <a:rPr lang="zh-CN" altLang="en-US" sz="3200" dirty="0" smtClean="0">
                <a:solidFill>
                  <a:srgbClr val="FF0000"/>
                </a:solidFill>
              </a:rPr>
              <a:t>抵御</a:t>
            </a:r>
            <a:r>
              <a:rPr lang="zh-CN" altLang="en-US" sz="3200" dirty="0" smtClean="0"/>
              <a:t>紫外线的照射。</a:t>
            </a:r>
            <a:endParaRPr lang="zh-CN" altLang="en-US" sz="3200" dirty="0"/>
          </a:p>
        </p:txBody>
      </p:sp>
      <p:sp>
        <p:nvSpPr>
          <p:cNvPr id="13" name="矩形 12"/>
          <p:cNvSpPr/>
          <p:nvPr/>
        </p:nvSpPr>
        <p:spPr>
          <a:xfrm>
            <a:off x="2448560" y="1645920"/>
            <a:ext cx="571500" cy="77343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30281" y="2733461"/>
            <a:ext cx="124087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36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造句</a:t>
            </a:r>
            <a:endParaRPr lang="zh-CN" altLang="en-US" sz="28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3937189" y="2151566"/>
            <a:ext cx="1269454" cy="5616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0000FF"/>
                </a:solidFill>
              </a:rPr>
              <a:t>抵御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1914" y="1519823"/>
            <a:ext cx="3054124" cy="1784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1" grpId="0" animBg="1"/>
      <p:bldP spid="13" grpId="0" bldLvl="0" animBg="1"/>
      <p:bldP spid="14" grpId="0"/>
      <p:bldP spid="1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1200" y="1074420"/>
            <a:ext cx="7721600" cy="20383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宇宙这么大，星球这么多，那么宇宙中除了地球之外，其他星球上是否也有生命存在呢？今天我们一起走进课文来解决这个疑惑吧！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0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91918" y="408523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766"/>
            <a:ext cx="366861" cy="4563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08953" y="1266647"/>
            <a:ext cx="538035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默读第</a:t>
            </a:r>
            <a:r>
              <a:rPr lang="en-US" sz="2800" b="1" dirty="0">
                <a:solidFill>
                  <a:srgbClr val="0000FF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</a:rPr>
              <a:t>自然段，你有什么发现？</a:t>
            </a:r>
          </a:p>
        </p:txBody>
      </p:sp>
      <p:sp>
        <p:nvSpPr>
          <p:cNvPr id="5" name="矩形 4"/>
          <p:cNvSpPr/>
          <p:nvPr/>
        </p:nvSpPr>
        <p:spPr>
          <a:xfrm>
            <a:off x="956310" y="2085975"/>
            <a:ext cx="728599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微软雅黑" panose="020B0503020204020204" charset="-122"/>
              </a:rPr>
              <a:t>       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我发现这一自然段对了解地球之外是否有生命</a:t>
            </a:r>
            <a:r>
              <a:rPr lang="zh-CN" altLang="en-US" sz="2800" u="sng" dirty="0" smtClean="0">
                <a:solidFill>
                  <a:prstClr val="black"/>
                </a:solidFill>
                <a:latin typeface="微软雅黑" panose="020B0503020204020204" charset="-122"/>
              </a:rPr>
              <a:t>            </a:t>
            </a:r>
            <a:r>
              <a:rPr lang="zh-CN" altLang="en-US" sz="2800" dirty="0" smtClean="0">
                <a:solidFill>
                  <a:prstClr val="black"/>
                </a:solidFill>
                <a:latin typeface="微软雅黑" panose="020B0503020204020204" charset="-122"/>
              </a:rPr>
              <a:t>帮助。</a:t>
            </a:r>
            <a:endParaRPr lang="en-US" altLang="zh-CN" sz="28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9175" y="2886075"/>
            <a:ext cx="1001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8" y="1119515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575" y="410009"/>
            <a:ext cx="2506038" cy="696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6063" y="1288140"/>
            <a:ext cx="496003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+mn-ea"/>
              </a:rPr>
              <a:t>沧海一粟：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8050" y="2920737"/>
            <a:ext cx="5176057" cy="9302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在茫茫宇宙中，我们的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地球真的是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沧海一粟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，非常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小的。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2581" y="1221373"/>
            <a:ext cx="3111404" cy="2333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476061" y="1293222"/>
            <a:ext cx="4960033" cy="136080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+mn-ea"/>
              </a:rPr>
              <a:t>  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海里的一粒谷子。比喻非常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渺小。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本课指银河系在宇宙中非常小。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/>
          <p:cNvSpPr txBox="1"/>
          <p:nvPr/>
        </p:nvSpPr>
        <p:spPr>
          <a:xfrm>
            <a:off x="611560" y="404516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936" y="1121091"/>
            <a:ext cx="782447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品</a:t>
            </a: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读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课文：</a:t>
            </a: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全文围绕什么问题来写？</a:t>
            </a:r>
          </a:p>
        </p:txBody>
      </p:sp>
      <p:sp>
        <p:nvSpPr>
          <p:cNvPr id="10" name="矩形 9"/>
          <p:cNvSpPr/>
          <p:nvPr/>
        </p:nvSpPr>
        <p:spPr>
          <a:xfrm>
            <a:off x="873125" y="1813560"/>
            <a:ext cx="48094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地球之外有没有生命存在？</a:t>
            </a:r>
          </a:p>
        </p:txBody>
      </p:sp>
      <p:sp>
        <p:nvSpPr>
          <p:cNvPr id="11" name="矩形 10"/>
          <p:cNvSpPr/>
          <p:nvPr/>
        </p:nvSpPr>
        <p:spPr>
          <a:xfrm>
            <a:off x="568208" y="2594027"/>
            <a:ext cx="59931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课文按照什么顺序介绍的？</a:t>
            </a:r>
            <a:endParaRPr lang="zh-CN" altLang="en-US" sz="36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0658" y="3436543"/>
            <a:ext cx="1415772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+mn-ea"/>
              </a:rPr>
              <a:t>提出问题</a:t>
            </a:r>
          </a:p>
        </p:txBody>
      </p:sp>
      <p:sp>
        <p:nvSpPr>
          <p:cNvPr id="13" name="矩形 12"/>
          <p:cNvSpPr/>
          <p:nvPr/>
        </p:nvSpPr>
        <p:spPr>
          <a:xfrm>
            <a:off x="3356444" y="3458122"/>
            <a:ext cx="1415772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+mn-ea"/>
              </a:rPr>
              <a:t>分析问题</a:t>
            </a:r>
          </a:p>
        </p:txBody>
      </p:sp>
      <p:sp>
        <p:nvSpPr>
          <p:cNvPr id="14" name="矩形 13"/>
          <p:cNvSpPr/>
          <p:nvPr/>
        </p:nvSpPr>
        <p:spPr>
          <a:xfrm>
            <a:off x="5682505" y="3478249"/>
            <a:ext cx="1481783" cy="46166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+mn-ea"/>
              </a:rPr>
              <a:t>探求结论</a:t>
            </a:r>
          </a:p>
        </p:txBody>
      </p:sp>
      <p:sp>
        <p:nvSpPr>
          <p:cNvPr id="2" name="右箭头 1"/>
          <p:cNvSpPr/>
          <p:nvPr/>
        </p:nvSpPr>
        <p:spPr>
          <a:xfrm>
            <a:off x="2468109" y="3458122"/>
            <a:ext cx="774323" cy="426541"/>
          </a:xfrm>
          <a:prstGeom prst="right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895305" y="3458122"/>
            <a:ext cx="664111" cy="426541"/>
          </a:xfrm>
          <a:prstGeom prst="right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9" grpId="0" animBg="1"/>
      <p:bldP spid="13" grpId="0" animBg="1"/>
      <p:bldP spid="14" grpId="0" animBg="1"/>
      <p:bldP spid="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2987824" y="1720476"/>
            <a:ext cx="583264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47700">
              <a:lnSpc>
                <a:spcPct val="150000"/>
              </a:lnSpc>
            </a:pPr>
            <a:r>
              <a:rPr lang="zh-CN" altLang="en-US" sz="2400" dirty="0">
                <a:latin typeface="+mn-ea"/>
                <a:cs typeface="楷体" panose="02010609060101010101" pitchFamily="49" charset="-122"/>
              </a:rPr>
              <a:t>这篇课文介绍了科学家探索地球</a:t>
            </a:r>
            <a:r>
              <a:rPr lang="zh-CN" altLang="en-US" sz="2400" dirty="0" smtClean="0">
                <a:latin typeface="+mn-ea"/>
                <a:cs typeface="楷体" panose="02010609060101010101" pitchFamily="49" charset="-122"/>
              </a:rPr>
              <a:t>之外</a:t>
            </a:r>
            <a:endParaRPr lang="en-US" altLang="zh-CN" sz="2400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+mn-ea"/>
                <a:cs typeface="楷体" panose="02010609060101010101" pitchFamily="49" charset="-122"/>
              </a:rPr>
              <a:t>（                            ）的</a:t>
            </a:r>
            <a:r>
              <a:rPr lang="zh-CN" altLang="en-US" sz="2400" dirty="0">
                <a:latin typeface="+mn-ea"/>
                <a:cs typeface="楷体" panose="02010609060101010101" pitchFamily="49" charset="-122"/>
              </a:rPr>
              <a:t>艰难历程</a:t>
            </a:r>
            <a:r>
              <a:rPr lang="zh-CN" altLang="en-US" sz="2400" dirty="0" smtClean="0">
                <a:latin typeface="+mn-ea"/>
                <a:cs typeface="楷体" panose="02010609060101010101" pitchFamily="49" charset="-122"/>
              </a:rPr>
              <a:t>，说明</a:t>
            </a:r>
            <a:r>
              <a:rPr lang="zh-CN" altLang="en-US" sz="2400" dirty="0">
                <a:latin typeface="+mn-ea"/>
                <a:cs typeface="楷体" panose="02010609060101010101" pitchFamily="49" charset="-122"/>
              </a:rPr>
              <a:t>到目前为止，地球之外是否有生命存在，仍然是一</a:t>
            </a:r>
            <a:r>
              <a:rPr lang="zh-CN" altLang="en-US" sz="2400" dirty="0" smtClean="0">
                <a:latin typeface="+mn-ea"/>
                <a:cs typeface="楷体" panose="02010609060101010101" pitchFamily="49" charset="-122"/>
              </a:rPr>
              <a:t>个（                ）。</a:t>
            </a:r>
            <a:endParaRPr lang="zh-CN" altLang="en-US" sz="2400" dirty="0"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92651" y="3505061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未解的谜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3385" y="915035"/>
            <a:ext cx="81978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快速朗读课文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，课文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主要写什么内容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                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369011"/>
            <a:ext cx="280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有没有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生命存在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318" y="2170175"/>
            <a:ext cx="2455136" cy="178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4283968" y="1876383"/>
            <a:ext cx="453650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47700"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</a:rPr>
              <a:t>课文开头以神话引入，引出（                         ）问题，最后告诉我们人类一直在探索这个谜。开头结尾（               ）。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00192" y="3599875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首尾呼应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3318" y="696635"/>
            <a:ext cx="8407154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对照读读课文第一和最后一个自然段，说说课文前后有什么特点</a:t>
            </a:r>
            <a:r>
              <a:rPr lang="zh-CN" altLang="en-US" sz="32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zh-CN" altLang="en-US" sz="32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28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              </a:t>
            </a:r>
            <a:endParaRPr lang="zh-CN" altLang="en-US" sz="28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2476519"/>
            <a:ext cx="280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有没有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生命存在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13509"/>
            <a:ext cx="3473917" cy="217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2209</Words>
  <Application>Microsoft Office PowerPoint</Application>
  <PresentationFormat>全屏显示(16:9)</PresentationFormat>
  <Paragraphs>271</Paragraphs>
  <Slides>51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Wingdings</vt:lpstr>
      <vt:lpstr>黑体</vt:lpstr>
      <vt:lpstr>Arial</vt:lpstr>
      <vt:lpstr>楷体</vt:lpstr>
      <vt:lpstr>Times New Roman</vt:lpstr>
      <vt:lpstr>楷体_GB2312</vt:lpstr>
      <vt:lpstr>Kaiti SC</vt:lpstr>
      <vt:lpstr>宋体</vt:lpstr>
      <vt:lpstr>微软雅黑</vt:lpstr>
      <vt:lpstr>Heiti SC Light</vt:lpstr>
      <vt:lpstr>汉语拼音</vt:lpstr>
      <vt:lpstr>华文楷体</vt:lpstr>
      <vt:lpstr>Calibri</vt:lpstr>
      <vt:lpstr>幼圆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185</cp:revision>
  <dcterms:created xsi:type="dcterms:W3CDTF">2017-03-17T02:28:00Z</dcterms:created>
  <dcterms:modified xsi:type="dcterms:W3CDTF">2021-01-15T07:31:37Z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