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523" r:id="rId2"/>
    <p:sldId id="1379" r:id="rId3"/>
    <p:sldId id="1375" r:id="rId4"/>
    <p:sldId id="1376" r:id="rId5"/>
    <p:sldId id="1540" r:id="rId6"/>
    <p:sldId id="1467" r:id="rId7"/>
    <p:sldId id="1541" r:id="rId8"/>
    <p:sldId id="1080" r:id="rId9"/>
    <p:sldId id="1543" r:id="rId10"/>
    <p:sldId id="1545" r:id="rId11"/>
    <p:sldId id="1020" r:id="rId12"/>
    <p:sldId id="1019" r:id="rId13"/>
    <p:sldId id="1388" r:id="rId14"/>
    <p:sldId id="1396" r:id="rId15"/>
    <p:sldId id="1342" r:id="rId16"/>
    <p:sldId id="1535" r:id="rId17"/>
    <p:sldId id="1532" r:id="rId18"/>
    <p:sldId id="1584" r:id="rId19"/>
    <p:sldId id="1513" r:id="rId20"/>
    <p:sldId id="1530" r:id="rId21"/>
    <p:sldId id="1447" r:id="rId22"/>
    <p:sldId id="1585" r:id="rId23"/>
    <p:sldId id="1586" r:id="rId24"/>
    <p:sldId id="1587" r:id="rId25"/>
    <p:sldId id="1547" r:id="rId26"/>
    <p:sldId id="1588" r:id="rId27"/>
    <p:sldId id="1589" r:id="rId28"/>
    <p:sldId id="1590" r:id="rId29"/>
    <p:sldId id="1536" r:id="rId30"/>
    <p:sldId id="1501" r:id="rId31"/>
    <p:sldId id="1539" r:id="rId32"/>
    <p:sldId id="1538" r:id="rId33"/>
    <p:sldId id="1549" r:id="rId34"/>
    <p:sldId id="1594" r:id="rId35"/>
    <p:sldId id="1502" r:id="rId36"/>
    <p:sldId id="1506" r:id="rId37"/>
    <p:sldId id="1595" r:id="rId38"/>
    <p:sldId id="1550" r:id="rId39"/>
    <p:sldId id="1596" r:id="rId40"/>
    <p:sldId id="1551" r:id="rId41"/>
    <p:sldId id="1552" r:id="rId42"/>
    <p:sldId id="1517" r:id="rId43"/>
    <p:sldId id="1365" r:id="rId44"/>
    <p:sldId id="1533" r:id="rId45"/>
    <p:sldId id="1597" r:id="rId46"/>
    <p:sldId id="1358" r:id="rId47"/>
    <p:sldId id="1359" r:id="rId48"/>
    <p:sldId id="1528" r:id="rId49"/>
    <p:sldId id="1598" r:id="rId50"/>
    <p:sldId id="1008" r:id="rId51"/>
  </p:sldIdLst>
  <p:sldSz cx="9144000" cy="5143500" type="screen16x9"/>
  <p:notesSz cx="6858000" cy="9144000"/>
  <p:embeddedFontLst>
    <p:embeddedFont>
      <p:font typeface="幼圆" panose="02010509060101010101" pitchFamily="49" charset="-122"/>
      <p:regular r:id="rId54"/>
    </p:embeddedFont>
    <p:embeddedFont>
      <p:font typeface="黑体" panose="02010609060101010101" pitchFamily="49" charset="-122"/>
      <p:regular r:id="rId55"/>
    </p:embeddedFont>
    <p:embeddedFont>
      <p:font typeface="华文新魏" panose="02010800040101010101" pitchFamily="2" charset="-122"/>
      <p:regular r:id="rId56"/>
    </p:embeddedFont>
    <p:embeddedFont>
      <p:font typeface="华文楷体" panose="02010600040101010101" pitchFamily="2" charset="-122"/>
      <p:regular r:id="rId57"/>
    </p:embeddedFont>
    <p:embeddedFont>
      <p:font typeface="楷体" panose="02010609060101010101" pitchFamily="49" charset="-122"/>
      <p:regular r:id="rId58"/>
    </p:embeddedFont>
    <p:embeddedFont>
      <p:font typeface="微软雅黑" panose="020B0503020204020204" pitchFamily="34" charset="-122"/>
      <p:regular r:id="rId59"/>
      <p:bold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2">
          <p15:clr>
            <a:srgbClr val="A4A3A4"/>
          </p15:clr>
        </p15:guide>
        <p15:guide id="2" pos="57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24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02B3C5"/>
    <a:srgbClr val="9900CC"/>
    <a:srgbClr val="33CCFF"/>
    <a:srgbClr val="00FFFF"/>
    <a:srgbClr val="FF66FF"/>
    <a:srgbClr val="F074C7"/>
    <a:srgbClr val="2060BE"/>
    <a:srgbClr val="FF9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3" autoAdjust="0"/>
    <p:restoredTop sz="89928" autoAdjust="0"/>
  </p:normalViewPr>
  <p:slideViewPr>
    <p:cSldViewPr>
      <p:cViewPr varScale="1">
        <p:scale>
          <a:sx n="82" d="100"/>
          <a:sy n="82" d="100"/>
        </p:scale>
        <p:origin x="688" y="40"/>
      </p:cViewPr>
      <p:guideLst>
        <p:guide orient="horz" pos="3162"/>
        <p:guide pos="5764"/>
      </p:guideLst>
    </p:cSldViewPr>
  </p:slideViewPr>
  <p:outlineViewPr>
    <p:cViewPr>
      <p:scale>
        <a:sx n="33" d="100"/>
        <a:sy n="33" d="100"/>
      </p:scale>
      <p:origin x="0" y="11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814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109"/>
        <p:guide pos="224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95CCDA-3B19-44B1-93ED-FAC0F6CED224}" type="doc">
      <dgm:prSet loTypeId="urn:microsoft.com/office/officeart/2005/8/layout/vList2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E5666D34-4539-44D8-BCA9-C2019C4C9AF7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 smtClean="0">
              <a:solidFill>
                <a:schemeClr val="tx1"/>
              </a:solidFill>
              <a:latin typeface="+mn-ea"/>
              <a:ea typeface="+mn-ea"/>
            </a:rPr>
            <a:t>第一部分（</a:t>
          </a:r>
          <a:r>
            <a:rPr lang="en-US" altLang="en-US" sz="2400" dirty="0" smtClean="0">
              <a:solidFill>
                <a:srgbClr val="FFFF00"/>
              </a:solidFill>
              <a:latin typeface="+mn-ea"/>
              <a:ea typeface="+mn-ea"/>
            </a:rPr>
            <a:t>1-2</a:t>
          </a:r>
          <a:r>
            <a:rPr lang="zh-CN" altLang="en-US" sz="2400" dirty="0" smtClean="0">
              <a:solidFill>
                <a:schemeClr val="tx1"/>
              </a:solidFill>
              <a:latin typeface="+mn-ea"/>
              <a:ea typeface="+mn-ea"/>
            </a:rPr>
            <a:t>）：概括说明故宫位置，历史和建筑特点。</a:t>
          </a:r>
          <a:endParaRPr lang="zh-CN" altLang="en-US" sz="2400" dirty="0">
            <a:solidFill>
              <a:schemeClr val="tx1"/>
            </a:solidFill>
            <a:latin typeface="+mn-ea"/>
            <a:ea typeface="+mn-ea"/>
          </a:endParaRPr>
        </a:p>
      </dgm:t>
    </dgm:pt>
    <dgm:pt modelId="{CFAC7BA4-B146-4D5D-884B-8FDF6E00CF75}" type="parTrans" cxnId="{8A5C83CD-A66D-405F-A8C7-0685902A6DEE}">
      <dgm:prSet/>
      <dgm:spPr/>
      <dgm:t>
        <a:bodyPr/>
        <a:lstStyle/>
        <a:p>
          <a:endParaRPr lang="zh-CN" altLang="en-US"/>
        </a:p>
      </dgm:t>
    </dgm:pt>
    <dgm:pt modelId="{1A34518D-302F-41A0-AC36-506942F61D43}" type="sibTrans" cxnId="{8A5C83CD-A66D-405F-A8C7-0685902A6DEE}">
      <dgm:prSet/>
      <dgm:spPr/>
      <dgm:t>
        <a:bodyPr/>
        <a:lstStyle/>
        <a:p>
          <a:endParaRPr lang="zh-CN" altLang="en-US"/>
        </a:p>
      </dgm:t>
    </dgm:pt>
    <dgm:pt modelId="{D32DC4B1-7523-4F9A-8CC5-0BB0AD26E916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0" dirty="0" smtClean="0">
              <a:solidFill>
                <a:schemeClr val="tx1"/>
              </a:solidFill>
              <a:latin typeface="+mn-ea"/>
              <a:ea typeface="+mn-ea"/>
            </a:rPr>
            <a:t>第二部分（</a:t>
          </a:r>
          <a:r>
            <a:rPr lang="en-US" altLang="en-US" sz="2400" b="0" dirty="0" smtClean="0">
              <a:solidFill>
                <a:srgbClr val="FFFF00"/>
              </a:solidFill>
              <a:latin typeface="+mn-ea"/>
              <a:ea typeface="+mn-ea"/>
            </a:rPr>
            <a:t>3-15</a:t>
          </a:r>
          <a:r>
            <a:rPr lang="zh-CN" altLang="en-US" sz="2400" b="0" dirty="0" smtClean="0">
              <a:solidFill>
                <a:schemeClr val="tx1"/>
              </a:solidFill>
              <a:latin typeface="+mn-ea"/>
              <a:ea typeface="+mn-ea"/>
            </a:rPr>
            <a:t>）：分别介绍故宫博物院的建筑。</a:t>
          </a:r>
          <a:endParaRPr lang="zh-CN" altLang="en-US" sz="2400" b="0" dirty="0">
            <a:solidFill>
              <a:schemeClr val="tx1"/>
            </a:solidFill>
            <a:latin typeface="+mn-ea"/>
            <a:ea typeface="+mn-ea"/>
          </a:endParaRPr>
        </a:p>
      </dgm:t>
    </dgm:pt>
    <dgm:pt modelId="{90499B7F-7822-44D5-89F1-677BF5DEF916}" type="parTrans" cxnId="{F42BB2A8-655F-494C-B598-C31582721EDC}">
      <dgm:prSet/>
      <dgm:spPr/>
      <dgm:t>
        <a:bodyPr/>
        <a:lstStyle/>
        <a:p>
          <a:endParaRPr lang="zh-CN" altLang="en-US"/>
        </a:p>
      </dgm:t>
    </dgm:pt>
    <dgm:pt modelId="{A102E0E0-3BEC-472E-872C-4F398BE58F49}" type="sibTrans" cxnId="{F42BB2A8-655F-494C-B598-C31582721EDC}">
      <dgm:prSet/>
      <dgm:spPr/>
      <dgm:t>
        <a:bodyPr/>
        <a:lstStyle/>
        <a:p>
          <a:endParaRPr lang="zh-CN" altLang="en-US"/>
        </a:p>
      </dgm:t>
    </dgm:pt>
    <dgm:pt modelId="{15CC5E93-1368-4DC0-BC30-66E801208184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 smtClean="0">
              <a:solidFill>
                <a:schemeClr val="tx1"/>
              </a:solidFill>
              <a:latin typeface="+mn-ea"/>
              <a:ea typeface="+mn-ea"/>
            </a:rPr>
            <a:t>第三部分（</a:t>
          </a:r>
          <a:r>
            <a:rPr lang="en-US" altLang="en-US" sz="2400" dirty="0" smtClean="0">
              <a:solidFill>
                <a:srgbClr val="FFFF00"/>
              </a:solidFill>
              <a:latin typeface="+mn-ea"/>
              <a:ea typeface="+mn-ea"/>
            </a:rPr>
            <a:t>16</a:t>
          </a:r>
          <a:r>
            <a:rPr lang="zh-CN" altLang="en-US" sz="2400" dirty="0" smtClean="0">
              <a:solidFill>
                <a:schemeClr val="tx1"/>
              </a:solidFill>
              <a:latin typeface="+mn-ea"/>
              <a:ea typeface="+mn-ea"/>
            </a:rPr>
            <a:t>）：从景山鸟瞰故宫，再次点明故宫特点。</a:t>
          </a:r>
          <a:endParaRPr lang="zh-CN" altLang="en-US" sz="2400" dirty="0">
            <a:solidFill>
              <a:schemeClr val="tx1"/>
            </a:solidFill>
            <a:latin typeface="+mn-ea"/>
            <a:ea typeface="+mn-ea"/>
          </a:endParaRPr>
        </a:p>
      </dgm:t>
    </dgm:pt>
    <dgm:pt modelId="{EFF6BB56-8C53-4779-9508-E50D5A34781D}" type="parTrans" cxnId="{D109DBBC-3D82-4E1A-8C28-A4DBAA53C668}">
      <dgm:prSet/>
      <dgm:spPr/>
      <dgm:t>
        <a:bodyPr/>
        <a:lstStyle/>
        <a:p>
          <a:endParaRPr lang="zh-CN" altLang="en-US"/>
        </a:p>
      </dgm:t>
    </dgm:pt>
    <dgm:pt modelId="{D8A5BAE3-0E48-4910-889F-657A6B90D521}" type="sibTrans" cxnId="{D109DBBC-3D82-4E1A-8C28-A4DBAA53C668}">
      <dgm:prSet/>
      <dgm:spPr/>
      <dgm:t>
        <a:bodyPr/>
        <a:lstStyle/>
        <a:p>
          <a:endParaRPr lang="zh-CN" altLang="en-US"/>
        </a:p>
      </dgm:t>
    </dgm:pt>
    <dgm:pt modelId="{BA6C7A07-FD8B-4A11-833A-22A1312088A7}" type="pres">
      <dgm:prSet presAssocID="{6E95CCDA-3B19-44B1-93ED-FAC0F6CED22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EBE1C8FC-DAD7-4EAE-B68F-77F9D4FEEEB3}" type="pres">
      <dgm:prSet presAssocID="{E5666D34-4539-44D8-BCA9-C2019C4C9AF7}" presName="parentText" presStyleLbl="node1" presStyleIdx="0" presStyleCnt="3" custScaleY="101178" custLinFactY="1311" custLinFactNeighborX="-2105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B2AC658-619C-405E-A44C-345AFCA72488}" type="pres">
      <dgm:prSet presAssocID="{1A34518D-302F-41A0-AC36-506942F61D43}" presName="spacer" presStyleCnt="0"/>
      <dgm:spPr/>
    </dgm:pt>
    <dgm:pt modelId="{DDBCFE22-C78C-4B3C-93D9-31F830457B4F}" type="pres">
      <dgm:prSet presAssocID="{D32DC4B1-7523-4F9A-8CC5-0BB0AD26E916}" presName="parentText" presStyleLbl="node1" presStyleIdx="1" presStyleCnt="3" custLinFactNeighborY="44357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D53117D-021C-41C2-ACF0-5CA7B6C68BCA}" type="pres">
      <dgm:prSet presAssocID="{A102E0E0-3BEC-472E-872C-4F398BE58F49}" presName="spacer" presStyleCnt="0"/>
      <dgm:spPr/>
    </dgm:pt>
    <dgm:pt modelId="{8C439506-18BA-4CFA-B7D1-CC0D5C5CEDA9}" type="pres">
      <dgm:prSet presAssocID="{15CC5E93-1368-4DC0-BC30-66E801208184}" presName="parentText" presStyleLbl="node1" presStyleIdx="2" presStyleCnt="3" custScaleY="101178" custLinFactY="1311" custLinFactNeighborX="-2105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856694A-9136-4500-A341-A1DE23F4E4D4}" type="presOf" srcId="{6E95CCDA-3B19-44B1-93ED-FAC0F6CED224}" destId="{BA6C7A07-FD8B-4A11-833A-22A1312088A7}" srcOrd="0" destOrd="0" presId="urn:microsoft.com/office/officeart/2005/8/layout/vList2#1"/>
    <dgm:cxn modelId="{8A5C83CD-A66D-405F-A8C7-0685902A6DEE}" srcId="{6E95CCDA-3B19-44B1-93ED-FAC0F6CED224}" destId="{E5666D34-4539-44D8-BCA9-C2019C4C9AF7}" srcOrd="0" destOrd="0" parTransId="{CFAC7BA4-B146-4D5D-884B-8FDF6E00CF75}" sibTransId="{1A34518D-302F-41A0-AC36-506942F61D43}"/>
    <dgm:cxn modelId="{A59914DD-7881-42BE-9609-915024C4E199}" type="presOf" srcId="{D32DC4B1-7523-4F9A-8CC5-0BB0AD26E916}" destId="{DDBCFE22-C78C-4B3C-93D9-31F830457B4F}" srcOrd="0" destOrd="0" presId="urn:microsoft.com/office/officeart/2005/8/layout/vList2#1"/>
    <dgm:cxn modelId="{D109DBBC-3D82-4E1A-8C28-A4DBAA53C668}" srcId="{6E95CCDA-3B19-44B1-93ED-FAC0F6CED224}" destId="{15CC5E93-1368-4DC0-BC30-66E801208184}" srcOrd="2" destOrd="0" parTransId="{EFF6BB56-8C53-4779-9508-E50D5A34781D}" sibTransId="{D8A5BAE3-0E48-4910-889F-657A6B90D521}"/>
    <dgm:cxn modelId="{4B6DEB48-BADE-4691-965F-74C822A5A17F}" type="presOf" srcId="{15CC5E93-1368-4DC0-BC30-66E801208184}" destId="{8C439506-18BA-4CFA-B7D1-CC0D5C5CEDA9}" srcOrd="0" destOrd="0" presId="urn:microsoft.com/office/officeart/2005/8/layout/vList2#1"/>
    <dgm:cxn modelId="{430F7F08-5F37-4B0A-9260-A46AAB048F20}" type="presOf" srcId="{E5666D34-4539-44D8-BCA9-C2019C4C9AF7}" destId="{EBE1C8FC-DAD7-4EAE-B68F-77F9D4FEEEB3}" srcOrd="0" destOrd="0" presId="urn:microsoft.com/office/officeart/2005/8/layout/vList2#1"/>
    <dgm:cxn modelId="{F42BB2A8-655F-494C-B598-C31582721EDC}" srcId="{6E95CCDA-3B19-44B1-93ED-FAC0F6CED224}" destId="{D32DC4B1-7523-4F9A-8CC5-0BB0AD26E916}" srcOrd="1" destOrd="0" parTransId="{90499B7F-7822-44D5-89F1-677BF5DEF916}" sibTransId="{A102E0E0-3BEC-472E-872C-4F398BE58F49}"/>
    <dgm:cxn modelId="{C9ECD13E-6DC9-42AB-B536-3E83D597F646}" type="presParOf" srcId="{BA6C7A07-FD8B-4A11-833A-22A1312088A7}" destId="{EBE1C8FC-DAD7-4EAE-B68F-77F9D4FEEEB3}" srcOrd="0" destOrd="0" presId="urn:microsoft.com/office/officeart/2005/8/layout/vList2#1"/>
    <dgm:cxn modelId="{9215B347-D5AB-413F-9A17-6990449E11B7}" type="presParOf" srcId="{BA6C7A07-FD8B-4A11-833A-22A1312088A7}" destId="{8B2AC658-619C-405E-A44C-345AFCA72488}" srcOrd="1" destOrd="0" presId="urn:microsoft.com/office/officeart/2005/8/layout/vList2#1"/>
    <dgm:cxn modelId="{138614EB-59F8-4F70-8BE3-88FDD0644FFB}" type="presParOf" srcId="{BA6C7A07-FD8B-4A11-833A-22A1312088A7}" destId="{DDBCFE22-C78C-4B3C-93D9-31F830457B4F}" srcOrd="2" destOrd="0" presId="urn:microsoft.com/office/officeart/2005/8/layout/vList2#1"/>
    <dgm:cxn modelId="{1A96FE11-DB15-4B3E-88B1-C46054C6FE81}" type="presParOf" srcId="{BA6C7A07-FD8B-4A11-833A-22A1312088A7}" destId="{DD53117D-021C-41C2-ACF0-5CA7B6C68BCA}" srcOrd="3" destOrd="0" presId="urn:microsoft.com/office/officeart/2005/8/layout/vList2#1"/>
    <dgm:cxn modelId="{2E070EB7-B494-49EE-B6DC-BCC9E5E299CA}" type="presParOf" srcId="{BA6C7A07-FD8B-4A11-833A-22A1312088A7}" destId="{8C439506-18BA-4CFA-B7D1-CC0D5C5CEDA9}" srcOrd="4" destOrd="0" presId="urn:microsoft.com/office/officeart/2005/8/layout/v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1C8FC-DAD7-4EAE-B68F-77F9D4FEEEB3}">
      <dsp:nvSpPr>
        <dsp:cNvPr id="0" name=""/>
        <dsp:cNvSpPr/>
      </dsp:nvSpPr>
      <dsp:spPr>
        <a:xfrm>
          <a:off x="0" y="173471"/>
          <a:ext cx="8064896" cy="9280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chemeClr val="tx1"/>
              </a:solidFill>
              <a:latin typeface="+mn-ea"/>
              <a:ea typeface="+mn-ea"/>
            </a:rPr>
            <a:t>第一部分（</a:t>
          </a:r>
          <a:r>
            <a:rPr lang="en-US" altLang="en-US" sz="2400" kern="1200" dirty="0" smtClean="0">
              <a:solidFill>
                <a:schemeClr val="tx1"/>
              </a:solidFill>
              <a:latin typeface="+mn-ea"/>
              <a:ea typeface="+mn-ea"/>
            </a:rPr>
            <a:t>1-2</a:t>
          </a:r>
          <a:r>
            <a:rPr lang="zh-CN" altLang="en-US" sz="2400" kern="1200" dirty="0" smtClean="0">
              <a:solidFill>
                <a:schemeClr val="tx1"/>
              </a:solidFill>
              <a:latin typeface="+mn-ea"/>
              <a:ea typeface="+mn-ea"/>
            </a:rPr>
            <a:t>）：概括说明故宫位置，历史和建筑特点。</a:t>
          </a:r>
          <a:endParaRPr lang="zh-CN" altLang="en-US" sz="2400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0" y="173471"/>
        <a:ext cx="8064896" cy="928085"/>
      </dsp:txXfrm>
    </dsp:sp>
    <dsp:sp modelId="{DDBCFE22-C78C-4B3C-93D9-31F830457B4F}">
      <dsp:nvSpPr>
        <dsp:cNvPr id="0" name=""/>
        <dsp:cNvSpPr/>
      </dsp:nvSpPr>
      <dsp:spPr>
        <a:xfrm>
          <a:off x="0" y="1152128"/>
          <a:ext cx="8064896" cy="917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0" kern="1200" dirty="0" smtClean="0">
              <a:solidFill>
                <a:schemeClr val="tx1"/>
              </a:solidFill>
              <a:latin typeface="+mn-ea"/>
              <a:ea typeface="+mn-ea"/>
            </a:rPr>
            <a:t>第二部分（</a:t>
          </a:r>
          <a:r>
            <a:rPr lang="en-US" altLang="en-US" sz="2400" b="0" kern="1200" dirty="0" smtClean="0">
              <a:solidFill>
                <a:schemeClr val="tx1"/>
              </a:solidFill>
              <a:latin typeface="+mn-ea"/>
              <a:ea typeface="+mn-ea"/>
            </a:rPr>
            <a:t>3-15</a:t>
          </a:r>
          <a:r>
            <a:rPr lang="zh-CN" altLang="en-US" sz="2400" b="0" kern="1200" dirty="0" smtClean="0">
              <a:solidFill>
                <a:schemeClr val="tx1"/>
              </a:solidFill>
              <a:latin typeface="+mn-ea"/>
              <a:ea typeface="+mn-ea"/>
            </a:rPr>
            <a:t>）：分别介绍故宫博物院的建筑。</a:t>
          </a:r>
          <a:endParaRPr lang="zh-CN" altLang="en-US" sz="2400" b="0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0" y="1152128"/>
        <a:ext cx="8064896" cy="917280"/>
      </dsp:txXfrm>
    </dsp:sp>
    <dsp:sp modelId="{8C439506-18BA-4CFA-B7D1-CC0D5C5CEDA9}">
      <dsp:nvSpPr>
        <dsp:cNvPr id="0" name=""/>
        <dsp:cNvSpPr/>
      </dsp:nvSpPr>
      <dsp:spPr>
        <a:xfrm>
          <a:off x="0" y="2168258"/>
          <a:ext cx="8064896" cy="9280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chemeClr val="tx1"/>
              </a:solidFill>
              <a:latin typeface="+mn-ea"/>
              <a:ea typeface="+mn-ea"/>
            </a:rPr>
            <a:t>第三部分（</a:t>
          </a:r>
          <a:r>
            <a:rPr lang="en-US" altLang="en-US" sz="2400" kern="1200" dirty="0" smtClean="0">
              <a:solidFill>
                <a:schemeClr val="tx1"/>
              </a:solidFill>
              <a:latin typeface="+mn-ea"/>
              <a:ea typeface="+mn-ea"/>
            </a:rPr>
            <a:t>16</a:t>
          </a:r>
          <a:r>
            <a:rPr lang="zh-CN" altLang="en-US" sz="2400" kern="1200" dirty="0" smtClean="0">
              <a:solidFill>
                <a:schemeClr val="tx1"/>
              </a:solidFill>
              <a:latin typeface="+mn-ea"/>
              <a:ea typeface="+mn-ea"/>
            </a:rPr>
            <a:t>）：从景山鸟瞰故宫，再次点明故宫特点。</a:t>
          </a:r>
          <a:endParaRPr lang="zh-CN" altLang="en-US" sz="2400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0" y="2168258"/>
        <a:ext cx="8064896" cy="9280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#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2021/1/15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2021/1/15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84271"/>
            <a:ext cx="2771775" cy="277277"/>
            <a:chOff x="-35495" y="67841"/>
            <a:chExt cx="2771775" cy="177771"/>
          </a:xfrm>
        </p:grpSpPr>
        <p:sp>
          <p:nvSpPr>
            <p:cNvPr id="5" name="矩形 4"/>
            <p:cNvSpPr/>
            <p:nvPr userDrawn="1"/>
          </p:nvSpPr>
          <p:spPr>
            <a:xfrm flipH="1">
              <a:off x="-35495" y="68516"/>
              <a:ext cx="2771775" cy="177096"/>
            </a:xfrm>
            <a:prstGeom prst="rect">
              <a:avLst/>
            </a:prstGeom>
            <a:gradFill flip="none" rotWithShape="1">
              <a:gsLst>
                <a:gs pos="40000">
                  <a:schemeClr val="accent5">
                    <a:lumMod val="60000"/>
                    <a:lumOff val="40000"/>
                  </a:schemeClr>
                </a:gs>
                <a:gs pos="97000">
                  <a:schemeClr val="bg1">
                    <a:alpha val="0"/>
                  </a:schemeClr>
                </a:gs>
                <a:gs pos="70000">
                  <a:schemeClr val="accent5">
                    <a:lumMod val="40000"/>
                    <a:lumOff val="60000"/>
                    <a:alpha val="76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" name="文本框 10"/>
            <p:cNvSpPr txBox="1"/>
            <p:nvPr userDrawn="1"/>
          </p:nvSpPr>
          <p:spPr>
            <a:xfrm>
              <a:off x="108015" y="67841"/>
              <a:ext cx="1861407" cy="176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 smtClean="0">
                  <a:latin typeface="Heiti SC Light" panose="02000000000000000000" pitchFamily="2" charset="-128"/>
                  <a:ea typeface="Heiti SC Light"/>
                </a:rPr>
                <a:t>11  </a:t>
              </a:r>
              <a:r>
                <a:rPr kumimoji="1" lang="zh-CN" altLang="en-US" sz="1200" dirty="0" smtClean="0">
                  <a:latin typeface="Heiti SC Light" panose="02000000000000000000" pitchFamily="2" charset="-128"/>
                  <a:ea typeface="Heiti SC Light"/>
                </a:rPr>
                <a:t>故宫博物院</a:t>
              </a:r>
            </a:p>
          </p:txBody>
        </p:sp>
      </p:grpSp>
      <p:pic>
        <p:nvPicPr>
          <p:cNvPr id="7" name="图片 6" descr="01b08055bcd19a6ac7253f3675e48c.jpg@1280w_1l_2o_100sh_副本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0" y="4443958"/>
            <a:ext cx="9142730" cy="682396"/>
          </a:xfrm>
          <a:prstGeom prst="rect">
            <a:avLst/>
          </a:prstGeom>
          <a:effectLst>
            <a:softEdge rad="3175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6195" y="6985"/>
            <a:ext cx="9184005" cy="51574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6512" y="153020"/>
            <a:ext cx="2771800" cy="275590"/>
            <a:chOff x="-36512" y="153020"/>
            <a:chExt cx="2771800" cy="275590"/>
          </a:xfrm>
        </p:grpSpPr>
        <p:sp>
          <p:nvSpPr>
            <p:cNvPr id="9" name="矩形 8"/>
            <p:cNvSpPr/>
            <p:nvPr/>
          </p:nvSpPr>
          <p:spPr>
            <a:xfrm flipH="1">
              <a:off x="-36512" y="159510"/>
              <a:ext cx="2771800" cy="252000"/>
            </a:xfrm>
            <a:prstGeom prst="rect">
              <a:avLst/>
            </a:prstGeom>
            <a:gradFill flip="none" rotWithShape="1">
              <a:gsLst>
                <a:gs pos="40000">
                  <a:schemeClr val="bg1"/>
                </a:gs>
                <a:gs pos="99000">
                  <a:schemeClr val="bg1">
                    <a:alpha val="0"/>
                  </a:schemeClr>
                </a:gs>
                <a:gs pos="77000">
                  <a:schemeClr val="bg1">
                    <a:alpha val="59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文本框 1"/>
            <p:cNvSpPr txBox="1"/>
            <p:nvPr/>
          </p:nvSpPr>
          <p:spPr>
            <a:xfrm>
              <a:off x="161281" y="153020"/>
              <a:ext cx="1977390" cy="27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200" dirty="0" smtClean="0">
                  <a:latin typeface="Heiti SC Light" panose="02000000000000000000" pitchFamily="2" charset="-128"/>
                  <a:ea typeface="Heiti SC Light" panose="02000000000000000000" pitchFamily="2" charset="-128"/>
                </a:rPr>
                <a:t>人教版  </a:t>
              </a:r>
              <a:r>
                <a:rPr kumimoji="1" lang="zh-CN" altLang="en-US" sz="1200" dirty="0">
                  <a:latin typeface="Heiti SC Light" panose="02000000000000000000" pitchFamily="2" charset="-128"/>
                  <a:ea typeface="Heiti SC Light" panose="02000000000000000000" pitchFamily="2" charset="-128"/>
                </a:rPr>
                <a:t>语文  六</a:t>
              </a:r>
              <a:r>
                <a:rPr kumimoji="1" lang="zh-CN" altLang="en-US" sz="1200" dirty="0" smtClean="0">
                  <a:latin typeface="Heiti SC Light" panose="02000000000000000000" pitchFamily="2" charset="-128"/>
                  <a:ea typeface="Heiti SC Light" panose="02000000000000000000" pitchFamily="2" charset="-128"/>
                </a:rPr>
                <a:t>年级  上册</a:t>
              </a:r>
              <a:endParaRPr kumimoji="1" lang="zh-CN" altLang="en-US" sz="1200" dirty="0">
                <a:latin typeface="Heiti SC Light" panose="02000000000000000000" pitchFamily="2" charset="-128"/>
                <a:ea typeface="Heiti SC Light" panose="02000000000000000000" pitchFamily="2" charset="-128"/>
              </a:endParaRPr>
            </a:p>
          </p:txBody>
        </p:sp>
      </p:grpSp>
      <p:sp>
        <p:nvSpPr>
          <p:cNvPr id="14" name="TextBox 48"/>
          <p:cNvSpPr txBox="1"/>
          <p:nvPr/>
        </p:nvSpPr>
        <p:spPr>
          <a:xfrm>
            <a:off x="1916430" y="1356360"/>
            <a:ext cx="5541010" cy="99187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60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11 </a:t>
            </a:r>
            <a:r>
              <a:rPr lang="zh-CN" altLang="en-US" sz="60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故宫博物院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539552" y="725133"/>
            <a:ext cx="7992888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rgbClr val="0000FF"/>
                </a:solidFill>
                <a:latin typeface="微软雅黑" panose="020B0503020204020204" charset="-122"/>
              </a:rPr>
              <a:t>2.</a:t>
            </a:r>
            <a:r>
              <a:rPr lang="zh-CN" altLang="en-US" sz="2400" dirty="0">
                <a:solidFill>
                  <a:srgbClr val="0000FF"/>
                </a:solidFill>
                <a:latin typeface="微软雅黑" panose="020B0503020204020204" charset="-122"/>
              </a:rPr>
              <a:t>默读全文，作者按照什么顺序，向我们介绍了哪些建筑</a:t>
            </a:r>
            <a:r>
              <a:rPr lang="zh-CN" altLang="en-US" sz="2400" dirty="0" smtClean="0">
                <a:solidFill>
                  <a:srgbClr val="0000FF"/>
                </a:solidFill>
                <a:latin typeface="微软雅黑" panose="020B0503020204020204" charset="-122"/>
              </a:rPr>
              <a:t>？</a:t>
            </a:r>
            <a:endParaRPr lang="zh-CN" altLang="en-US" sz="2400" dirty="0">
              <a:solidFill>
                <a:srgbClr val="0000FF"/>
              </a:solidFill>
              <a:latin typeface="微软雅黑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27584" y="1186799"/>
            <a:ext cx="3174251" cy="960614"/>
            <a:chOff x="116607" y="1786151"/>
            <a:chExt cx="866839" cy="1071329"/>
          </a:xfrm>
        </p:grpSpPr>
        <p:sp>
          <p:nvSpPr>
            <p:cNvPr id="7" name="圆角矩形 6"/>
            <p:cNvSpPr/>
            <p:nvPr/>
          </p:nvSpPr>
          <p:spPr>
            <a:xfrm>
              <a:off x="116607" y="1946968"/>
              <a:ext cx="866839" cy="69191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圆角矩形 4"/>
            <p:cNvSpPr/>
            <p:nvPr/>
          </p:nvSpPr>
          <p:spPr>
            <a:xfrm>
              <a:off x="116607" y="1786151"/>
              <a:ext cx="866839" cy="10713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200" b="1" kern="1200" dirty="0" smtClean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按空间方位顺序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911135" y="2092914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+mn-ea"/>
              </a:rPr>
              <a:t>从南往北，</a:t>
            </a:r>
            <a:r>
              <a:rPr lang="zh-CN" altLang="en-US" sz="2800" dirty="0">
                <a:latin typeface="+mn-ea"/>
              </a:rPr>
              <a:t>依次</a:t>
            </a:r>
            <a:r>
              <a:rPr lang="zh-CN" altLang="en-US" sz="2800" dirty="0" smtClean="0">
                <a:latin typeface="+mn-ea"/>
              </a:rPr>
              <a:t>为：</a:t>
            </a:r>
            <a:endParaRPr lang="en-US" altLang="zh-CN" sz="2800" dirty="0" smtClean="0"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8788" y="4011329"/>
            <a:ext cx="1664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dirty="0"/>
              <a:t>（</a:t>
            </a:r>
            <a:r>
              <a:rPr lang="zh-CN" altLang="en-US" sz="2400" dirty="0">
                <a:solidFill>
                  <a:srgbClr val="FF0000"/>
                </a:solidFill>
              </a:rPr>
              <a:t>交泰殿</a:t>
            </a:r>
            <a:r>
              <a:rPr lang="zh-CN" altLang="en-US" sz="2400" dirty="0"/>
              <a:t>）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49869" y="2751474"/>
            <a:ext cx="1206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（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</a:rPr>
              <a:t>午门</a:t>
            </a:r>
            <a:r>
              <a:rPr lang="zh-CN" altLang="en-US" sz="2400" dirty="0" smtClean="0"/>
              <a:t>）</a:t>
            </a:r>
            <a:endParaRPr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2378975" y="2751473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/>
              <a:t>（</a:t>
            </a:r>
            <a:r>
              <a:rPr lang="zh-CN" altLang="en-US" sz="2400" dirty="0">
                <a:solidFill>
                  <a:srgbClr val="FF0000"/>
                </a:solidFill>
              </a:rPr>
              <a:t>汉白玉石桥</a:t>
            </a:r>
            <a:r>
              <a:rPr lang="zh-CN" altLang="en-US" sz="2400" dirty="0"/>
              <a:t>）</a:t>
            </a:r>
          </a:p>
        </p:txBody>
      </p:sp>
      <p:sp>
        <p:nvSpPr>
          <p:cNvPr id="12" name="矩形 11"/>
          <p:cNvSpPr/>
          <p:nvPr/>
        </p:nvSpPr>
        <p:spPr>
          <a:xfrm>
            <a:off x="5218923" y="2720872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/>
              <a:t>（</a:t>
            </a:r>
            <a:r>
              <a:rPr lang="zh-CN" altLang="en-US" sz="2400" dirty="0">
                <a:solidFill>
                  <a:srgbClr val="FF0000"/>
                </a:solidFill>
              </a:rPr>
              <a:t>太和门</a:t>
            </a:r>
            <a:r>
              <a:rPr lang="zh-CN" altLang="en-US" sz="2400" dirty="0"/>
              <a:t>）</a:t>
            </a:r>
          </a:p>
        </p:txBody>
      </p:sp>
      <p:sp>
        <p:nvSpPr>
          <p:cNvPr id="13" name="矩形 12"/>
          <p:cNvSpPr/>
          <p:nvPr/>
        </p:nvSpPr>
        <p:spPr>
          <a:xfrm>
            <a:off x="7401095" y="2706469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/>
              <a:t>（</a:t>
            </a:r>
            <a:r>
              <a:rPr lang="zh-CN" altLang="en-US" sz="2400" dirty="0">
                <a:solidFill>
                  <a:srgbClr val="FF0000"/>
                </a:solidFill>
              </a:rPr>
              <a:t>太和殿</a:t>
            </a:r>
            <a:r>
              <a:rPr lang="zh-CN" altLang="en-US" sz="2400" dirty="0"/>
              <a:t>）</a:t>
            </a:r>
          </a:p>
        </p:txBody>
      </p:sp>
      <p:sp>
        <p:nvSpPr>
          <p:cNvPr id="14" name="矩形 13"/>
          <p:cNvSpPr/>
          <p:nvPr/>
        </p:nvSpPr>
        <p:spPr>
          <a:xfrm>
            <a:off x="569572" y="3412308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/>
              <a:t>（</a:t>
            </a:r>
            <a:r>
              <a:rPr lang="zh-CN" altLang="en-US" sz="2400" dirty="0">
                <a:solidFill>
                  <a:srgbClr val="FF0000"/>
                </a:solidFill>
              </a:rPr>
              <a:t>中和殿</a:t>
            </a:r>
            <a:r>
              <a:rPr lang="zh-CN" altLang="en-US" sz="2400" dirty="0"/>
              <a:t>）</a:t>
            </a:r>
          </a:p>
        </p:txBody>
      </p:sp>
      <p:sp>
        <p:nvSpPr>
          <p:cNvPr id="15" name="矩形 14"/>
          <p:cNvSpPr/>
          <p:nvPr/>
        </p:nvSpPr>
        <p:spPr>
          <a:xfrm>
            <a:off x="2595579" y="3430921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/>
              <a:t>（</a:t>
            </a:r>
            <a:r>
              <a:rPr lang="zh-CN" altLang="en-US" sz="2400" dirty="0">
                <a:solidFill>
                  <a:srgbClr val="FF0000"/>
                </a:solidFill>
              </a:rPr>
              <a:t>保和殿</a:t>
            </a:r>
            <a:r>
              <a:rPr lang="zh-CN" altLang="en-US" sz="2400" dirty="0"/>
              <a:t>）</a:t>
            </a:r>
          </a:p>
        </p:txBody>
      </p:sp>
      <p:sp>
        <p:nvSpPr>
          <p:cNvPr id="16" name="矩形 15"/>
          <p:cNvSpPr/>
          <p:nvPr/>
        </p:nvSpPr>
        <p:spPr>
          <a:xfrm>
            <a:off x="6482166" y="3462144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/>
              <a:t>（</a:t>
            </a:r>
            <a:r>
              <a:rPr lang="zh-CN" altLang="en-US" sz="2400" dirty="0">
                <a:solidFill>
                  <a:srgbClr val="FF0000"/>
                </a:solidFill>
              </a:rPr>
              <a:t>乾清宫</a:t>
            </a:r>
            <a:r>
              <a:rPr lang="zh-CN" altLang="en-US" sz="2400" dirty="0"/>
              <a:t>）</a:t>
            </a:r>
          </a:p>
        </p:txBody>
      </p:sp>
      <p:sp>
        <p:nvSpPr>
          <p:cNvPr id="17" name="右箭头 16"/>
          <p:cNvSpPr/>
          <p:nvPr/>
        </p:nvSpPr>
        <p:spPr>
          <a:xfrm>
            <a:off x="1895594" y="3347132"/>
            <a:ext cx="137962" cy="122820"/>
          </a:xfrm>
          <a:prstGeom prst="rightArrow">
            <a:avLst/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右箭头 17"/>
          <p:cNvSpPr/>
          <p:nvPr/>
        </p:nvSpPr>
        <p:spPr>
          <a:xfrm>
            <a:off x="1867641" y="2852804"/>
            <a:ext cx="646294" cy="332436"/>
          </a:xfrm>
          <a:prstGeom prst="rightArrow">
            <a:avLst/>
          </a:prstGeom>
          <a:grpFill/>
          <a:ln>
            <a:solidFill>
              <a:srgbClr val="9900CC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右箭头 19"/>
          <p:cNvSpPr/>
          <p:nvPr/>
        </p:nvSpPr>
        <p:spPr>
          <a:xfrm>
            <a:off x="4670791" y="2835698"/>
            <a:ext cx="646294" cy="332436"/>
          </a:xfrm>
          <a:prstGeom prst="rightArrow">
            <a:avLst/>
          </a:prstGeom>
          <a:grpFill/>
          <a:ln>
            <a:solidFill>
              <a:srgbClr val="9900CC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右箭头 20"/>
          <p:cNvSpPr/>
          <p:nvPr/>
        </p:nvSpPr>
        <p:spPr>
          <a:xfrm>
            <a:off x="6754801" y="2837550"/>
            <a:ext cx="646294" cy="307510"/>
          </a:xfrm>
          <a:prstGeom prst="rightArrow">
            <a:avLst/>
          </a:prstGeom>
          <a:grpFill/>
          <a:ln>
            <a:solidFill>
              <a:srgbClr val="9900CC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右箭头 21"/>
          <p:cNvSpPr/>
          <p:nvPr/>
        </p:nvSpPr>
        <p:spPr>
          <a:xfrm>
            <a:off x="2130555" y="3480072"/>
            <a:ext cx="657458" cy="332436"/>
          </a:xfrm>
          <a:prstGeom prst="rightArrow">
            <a:avLst/>
          </a:prstGeom>
          <a:grpFill/>
          <a:ln>
            <a:solidFill>
              <a:srgbClr val="9900CC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右箭头 22"/>
          <p:cNvSpPr/>
          <p:nvPr/>
        </p:nvSpPr>
        <p:spPr>
          <a:xfrm>
            <a:off x="4124178" y="3461737"/>
            <a:ext cx="646294" cy="332436"/>
          </a:xfrm>
          <a:prstGeom prst="rightArrow">
            <a:avLst/>
          </a:prstGeom>
          <a:grpFill/>
          <a:ln>
            <a:solidFill>
              <a:srgbClr val="9900CC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右箭头 23"/>
          <p:cNvSpPr/>
          <p:nvPr/>
        </p:nvSpPr>
        <p:spPr>
          <a:xfrm>
            <a:off x="6043885" y="3528116"/>
            <a:ext cx="646294" cy="332436"/>
          </a:xfrm>
          <a:prstGeom prst="rightArrow">
            <a:avLst/>
          </a:prstGeom>
          <a:grpFill/>
          <a:ln>
            <a:solidFill>
              <a:srgbClr val="9900CC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右箭头 24"/>
          <p:cNvSpPr/>
          <p:nvPr/>
        </p:nvSpPr>
        <p:spPr>
          <a:xfrm>
            <a:off x="5534467" y="4091900"/>
            <a:ext cx="646294" cy="332436"/>
          </a:xfrm>
          <a:prstGeom prst="rightArrow">
            <a:avLst/>
          </a:prstGeom>
          <a:grpFill/>
          <a:ln>
            <a:solidFill>
              <a:srgbClr val="9900CC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右箭头 25"/>
          <p:cNvSpPr/>
          <p:nvPr/>
        </p:nvSpPr>
        <p:spPr>
          <a:xfrm>
            <a:off x="1443203" y="4112532"/>
            <a:ext cx="646294" cy="332436"/>
          </a:xfrm>
          <a:prstGeom prst="rightArrow">
            <a:avLst/>
          </a:prstGeom>
          <a:grpFill/>
          <a:ln>
            <a:solidFill>
              <a:srgbClr val="9900CC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553532" y="3462332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400" dirty="0"/>
              <a:t>（</a:t>
            </a:r>
            <a:r>
              <a:rPr lang="zh-CN" altLang="en-US" sz="2400" dirty="0">
                <a:solidFill>
                  <a:srgbClr val="FF0000"/>
                </a:solidFill>
              </a:rPr>
              <a:t>乾清门</a:t>
            </a:r>
            <a:r>
              <a:rPr lang="zh-CN" altLang="en-US" sz="2400" dirty="0"/>
              <a:t>）</a:t>
            </a:r>
          </a:p>
        </p:txBody>
      </p:sp>
      <p:sp>
        <p:nvSpPr>
          <p:cNvPr id="27" name="矩形 26"/>
          <p:cNvSpPr/>
          <p:nvPr/>
        </p:nvSpPr>
        <p:spPr>
          <a:xfrm>
            <a:off x="6051611" y="4003946"/>
            <a:ext cx="20038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dirty="0"/>
              <a:t>（</a:t>
            </a:r>
            <a:r>
              <a:rPr lang="zh-CN" altLang="en-US" sz="2400" dirty="0">
                <a:solidFill>
                  <a:srgbClr val="FF0000"/>
                </a:solidFill>
              </a:rPr>
              <a:t>神武门</a:t>
            </a:r>
            <a:r>
              <a:rPr lang="zh-CN" altLang="en-US" sz="2400" dirty="0"/>
              <a:t>）</a:t>
            </a:r>
          </a:p>
        </p:txBody>
      </p:sp>
      <p:sp>
        <p:nvSpPr>
          <p:cNvPr id="28" name="矩形 27"/>
          <p:cNvSpPr/>
          <p:nvPr/>
        </p:nvSpPr>
        <p:spPr>
          <a:xfrm>
            <a:off x="1910961" y="4058332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/>
              <a:t>（</a:t>
            </a:r>
            <a:r>
              <a:rPr lang="zh-CN" altLang="en-US" sz="2400" dirty="0">
                <a:solidFill>
                  <a:srgbClr val="FF0000"/>
                </a:solidFill>
              </a:rPr>
              <a:t>坤宁宫</a:t>
            </a:r>
            <a:r>
              <a:rPr lang="zh-CN" altLang="en-US" sz="2400" dirty="0"/>
              <a:t>）</a:t>
            </a:r>
          </a:p>
        </p:txBody>
      </p:sp>
      <p:sp>
        <p:nvSpPr>
          <p:cNvPr id="29" name="矩形 28"/>
          <p:cNvSpPr/>
          <p:nvPr/>
        </p:nvSpPr>
        <p:spPr>
          <a:xfrm>
            <a:off x="3897797" y="4008298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/>
              <a:t>（</a:t>
            </a:r>
            <a:r>
              <a:rPr lang="zh-CN" altLang="en-US" sz="2400" dirty="0">
                <a:solidFill>
                  <a:srgbClr val="FF0000"/>
                </a:solidFill>
              </a:rPr>
              <a:t>御花园</a:t>
            </a:r>
            <a:r>
              <a:rPr lang="zh-CN" altLang="en-US" sz="2400" dirty="0"/>
              <a:t>）</a:t>
            </a:r>
          </a:p>
        </p:txBody>
      </p:sp>
      <p:sp>
        <p:nvSpPr>
          <p:cNvPr id="32" name="右箭头 31"/>
          <p:cNvSpPr/>
          <p:nvPr/>
        </p:nvSpPr>
        <p:spPr>
          <a:xfrm>
            <a:off x="3455974" y="4124387"/>
            <a:ext cx="646294" cy="332436"/>
          </a:xfrm>
          <a:prstGeom prst="rightArrow">
            <a:avLst/>
          </a:prstGeom>
          <a:grpFill/>
          <a:ln>
            <a:solidFill>
              <a:srgbClr val="9900CC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右箭头 32"/>
          <p:cNvSpPr/>
          <p:nvPr/>
        </p:nvSpPr>
        <p:spPr>
          <a:xfrm>
            <a:off x="8036907" y="3560150"/>
            <a:ext cx="646294" cy="332436"/>
          </a:xfrm>
          <a:prstGeom prst="rightArrow">
            <a:avLst/>
          </a:prstGeom>
          <a:grpFill/>
          <a:ln>
            <a:solidFill>
              <a:srgbClr val="9900CC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右箭头 1"/>
          <p:cNvSpPr/>
          <p:nvPr/>
        </p:nvSpPr>
        <p:spPr>
          <a:xfrm>
            <a:off x="147320" y="3495675"/>
            <a:ext cx="584200" cy="332740"/>
          </a:xfrm>
          <a:prstGeom prst="rightArrow">
            <a:avLst/>
          </a:prstGeom>
          <a:grpFill/>
          <a:ln>
            <a:solidFill>
              <a:srgbClr val="9900CC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 animBg="1"/>
      <p:bldP spid="20" grpId="0" animBg="1"/>
      <p:bldP spid="21" grpId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/>
      <p:bldP spid="29" grpId="0"/>
      <p:bldP spid="32" grpId="0" bldLvl="0" animBg="1"/>
      <p:bldP spid="33" grpId="0" bldLvl="0" animBg="1"/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5856" y="339502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charset="-122"/>
              </a:rPr>
              <a:t>故宫示意图</a:t>
            </a:r>
            <a:endParaRPr lang="zh-CN" alt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7" descr="20120301002925_TUAZF_thumb_600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10" y="0"/>
            <a:ext cx="693284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>
            <a:spLocks noChangeArrowheads="1"/>
          </p:cNvSpPr>
          <p:nvPr/>
        </p:nvSpPr>
        <p:spPr bwMode="auto">
          <a:xfrm>
            <a:off x="8468273" y="915226"/>
            <a:ext cx="36975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000000"/>
                </a:solidFill>
                <a:latin typeface="+mn-ea"/>
                <a:ea typeface="+mn-ea"/>
                <a:sym typeface="Arial" panose="020B0604020202020204" pitchFamily="34" charset="0"/>
              </a:rPr>
              <a:t>填写故宫示意图</a:t>
            </a:r>
            <a:endParaRPr lang="en-US" altLang="zh-CN" sz="2800" b="1" dirty="0" smtClean="0">
              <a:solidFill>
                <a:srgbClr val="000000"/>
              </a:solidFill>
              <a:latin typeface="+mn-ea"/>
              <a:ea typeface="+mn-ea"/>
              <a:sym typeface="Arial" panose="020B0604020202020204" pitchFamily="34" charset="0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4184083" y="2469498"/>
            <a:ext cx="442346" cy="153959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保和殿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4119506" y="3263758"/>
            <a:ext cx="571500" cy="28575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太和殿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4144963" y="2807013"/>
            <a:ext cx="434975" cy="142875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中和殿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4107185" y="1473767"/>
            <a:ext cx="581025" cy="2794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乾清宫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 flipH="1">
            <a:off x="4179094" y="1255489"/>
            <a:ext cx="500062" cy="635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交泰殿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4206875" y="1054298"/>
            <a:ext cx="365125" cy="60325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坤宁宫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4109906" y="543123"/>
            <a:ext cx="642938" cy="214313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御花园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4143375" y="206573"/>
            <a:ext cx="571500" cy="195263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神武门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8" name="Text Box 34"/>
          <p:cNvSpPr>
            <a:spLocks noChangeArrowheads="1"/>
          </p:cNvSpPr>
          <p:nvPr/>
        </p:nvSpPr>
        <p:spPr bwMode="auto">
          <a:xfrm>
            <a:off x="7903758" y="438277"/>
            <a:ext cx="676275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800000"/>
                </a:solidFill>
                <a:ea typeface="华文新魏" panose="02010800040101010101" pitchFamily="2" charset="-122"/>
              </a:rPr>
              <a:t>从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800000"/>
                </a:solidFill>
                <a:ea typeface="华文新魏" panose="02010800040101010101" pitchFamily="2" charset="-122"/>
              </a:rPr>
              <a:t>南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800000"/>
                </a:solidFill>
                <a:ea typeface="华文新魏" panose="02010800040101010101" pitchFamily="2" charset="-122"/>
              </a:rPr>
              <a:t>到北的</a:t>
            </a:r>
            <a:r>
              <a:rPr lang="zh-CN" altLang="en-US" sz="3200" b="1" dirty="0" smtClean="0">
                <a:solidFill>
                  <a:srgbClr val="FF0000"/>
                </a:solidFill>
                <a:ea typeface="华文新魏" panose="02010800040101010101" pitchFamily="2" charset="-122"/>
              </a:rPr>
              <a:t>空间顺序</a:t>
            </a:r>
            <a:endParaRPr lang="zh-CN" altLang="en-US" sz="2800" b="1" dirty="0" smtClean="0">
              <a:solidFill>
                <a:srgbClr val="FF0000"/>
              </a:solidFill>
              <a:ea typeface="华文新魏" panose="02010800040101010101" pitchFamily="2" charset="-122"/>
            </a:endParaRPr>
          </a:p>
        </p:txBody>
      </p:sp>
      <p:sp>
        <p:nvSpPr>
          <p:cNvPr id="19" name="AutoShape 35"/>
          <p:cNvSpPr>
            <a:spLocks noChangeArrowheads="1"/>
          </p:cNvSpPr>
          <p:nvPr/>
        </p:nvSpPr>
        <p:spPr bwMode="auto">
          <a:xfrm>
            <a:off x="118570" y="2000250"/>
            <a:ext cx="803275" cy="11430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rgbClr val="00CC99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宋体" panose="02010600030101010101" pitchFamily="2" charset="-122"/>
            </a:endParaRPr>
          </a:p>
        </p:txBody>
      </p:sp>
      <p:sp>
        <p:nvSpPr>
          <p:cNvPr id="20" name="Rectangle 36"/>
          <p:cNvSpPr>
            <a:spLocks noChangeArrowheads="1"/>
          </p:cNvSpPr>
          <p:nvPr/>
        </p:nvSpPr>
        <p:spPr bwMode="auto">
          <a:xfrm>
            <a:off x="354959" y="1385324"/>
            <a:ext cx="428625" cy="358775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rPr>
              <a:t>北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1" name="Rectangle 37"/>
          <p:cNvSpPr>
            <a:spLocks noChangeArrowheads="1"/>
          </p:cNvSpPr>
          <p:nvPr/>
        </p:nvSpPr>
        <p:spPr bwMode="auto">
          <a:xfrm>
            <a:off x="305896" y="3406633"/>
            <a:ext cx="428625" cy="4318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rPr>
              <a:t>南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2" name="矩形标注 39"/>
          <p:cNvSpPr/>
          <p:nvPr/>
        </p:nvSpPr>
        <p:spPr bwMode="auto">
          <a:xfrm>
            <a:off x="2779415" y="4106804"/>
            <a:ext cx="1071563" cy="285750"/>
          </a:xfrm>
          <a:prstGeom prst="wedgeRectCallout">
            <a:avLst>
              <a:gd name="adj1" fmla="val 80514"/>
              <a:gd name="adj2" fmla="val 125755"/>
            </a:avLst>
          </a:prstGeom>
          <a:solidFill>
            <a:srgbClr val="00CC99"/>
          </a:solidFill>
          <a:ln w="9525">
            <a:solidFill>
              <a:srgbClr val="000000"/>
            </a:solidFill>
            <a:bevel/>
          </a:ln>
        </p:spPr>
        <p:txBody>
          <a:bodyPr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rPr>
              <a:t>汉白玉石桥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" name="矩形标注 41"/>
          <p:cNvSpPr/>
          <p:nvPr/>
        </p:nvSpPr>
        <p:spPr bwMode="auto">
          <a:xfrm>
            <a:off x="5101112" y="4433681"/>
            <a:ext cx="642938" cy="285750"/>
          </a:xfrm>
          <a:prstGeom prst="wedgeRectCallout">
            <a:avLst>
              <a:gd name="adj1" fmla="val -96431"/>
              <a:gd name="adj2" fmla="val 25292"/>
            </a:avLst>
          </a:prstGeom>
          <a:solidFill>
            <a:srgbClr val="00CC99"/>
          </a:solidFill>
          <a:ln w="9525">
            <a:solidFill>
              <a:srgbClr val="000000"/>
            </a:solidFill>
            <a:bevel/>
          </a:ln>
        </p:spPr>
        <p:txBody>
          <a:bodyPr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rPr>
              <a:t>金水河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4138612" y="4191765"/>
            <a:ext cx="500062" cy="214312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太和门</a:t>
            </a: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4138612" y="2059695"/>
            <a:ext cx="581025" cy="214313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乾清门</a:t>
            </a:r>
          </a:p>
        </p:txBody>
      </p:sp>
      <p:sp>
        <p:nvSpPr>
          <p:cNvPr id="32" name="AutoShape 4"/>
          <p:cNvSpPr>
            <a:spLocks noChangeArrowheads="1"/>
          </p:cNvSpPr>
          <p:nvPr/>
        </p:nvSpPr>
        <p:spPr bwMode="auto">
          <a:xfrm>
            <a:off x="4212319" y="4952943"/>
            <a:ext cx="500062" cy="214312"/>
          </a:xfrm>
          <a:prstGeom prst="flowChartOffpageConnector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午门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1019515" y="-16667"/>
            <a:ext cx="6864853" cy="5160168"/>
          </a:xfrm>
          <a:prstGeom prst="flowChartProcess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4043589" y="4691290"/>
            <a:ext cx="720725" cy="609600"/>
          </a:xfrm>
          <a:prstGeom prst="flowChartOffpageConnector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午门</a:t>
            </a: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2802051" y="3865224"/>
            <a:ext cx="554377" cy="34165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宋体" panose="02010600030101010101" pitchFamily="2" charset="-122"/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3388973" y="4193382"/>
            <a:ext cx="20161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宋体" panose="02010600030101010101" pitchFamily="2" charset="-122"/>
            </a:endParaRPr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H="1">
            <a:off x="5427265" y="3727451"/>
            <a:ext cx="574675" cy="504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宋体" panose="02010600030101010101" pitchFamily="2" charset="-122"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3533946" y="3725070"/>
            <a:ext cx="215900" cy="936625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4027886" y="3750469"/>
            <a:ext cx="144462" cy="936625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4368121" y="3763963"/>
            <a:ext cx="142875" cy="936625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4716066" y="3777344"/>
            <a:ext cx="144462" cy="936625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1832572" y="3604250"/>
            <a:ext cx="914400" cy="4318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武英殿</a:t>
            </a: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6095206" y="3438525"/>
            <a:ext cx="1058862" cy="433388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文华殿</a:t>
            </a:r>
          </a:p>
        </p:txBody>
      </p:sp>
      <p:sp>
        <p:nvSpPr>
          <p:cNvPr id="27" name="Line 14"/>
          <p:cNvSpPr>
            <a:spLocks noChangeShapeType="1"/>
          </p:cNvSpPr>
          <p:nvPr/>
        </p:nvSpPr>
        <p:spPr bwMode="auto">
          <a:xfrm>
            <a:off x="2987278" y="2310607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宋体" panose="02010600030101010101" pitchFamily="2" charset="-122"/>
            </a:endParaRPr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2915841" y="2239170"/>
            <a:ext cx="3024187" cy="13208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3833933" y="2310607"/>
            <a:ext cx="1025008" cy="288925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保和殿</a:t>
            </a:r>
          </a:p>
        </p:txBody>
      </p:sp>
      <p:sp>
        <p:nvSpPr>
          <p:cNvPr id="30" name="Rectangle 17"/>
          <p:cNvSpPr>
            <a:spLocks noChangeArrowheads="1"/>
          </p:cNvSpPr>
          <p:nvPr/>
        </p:nvSpPr>
        <p:spPr bwMode="auto">
          <a:xfrm>
            <a:off x="3923902" y="3067844"/>
            <a:ext cx="935039" cy="358775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太和殿</a:t>
            </a:r>
          </a:p>
        </p:txBody>
      </p:sp>
      <p:sp>
        <p:nvSpPr>
          <p:cNvPr id="31" name="Rectangle 18"/>
          <p:cNvSpPr>
            <a:spLocks noChangeArrowheads="1"/>
          </p:cNvSpPr>
          <p:nvPr/>
        </p:nvSpPr>
        <p:spPr bwMode="auto">
          <a:xfrm>
            <a:off x="3935752" y="2666207"/>
            <a:ext cx="792163" cy="288925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中和殿</a:t>
            </a:r>
          </a:p>
        </p:txBody>
      </p:sp>
      <p:sp>
        <p:nvSpPr>
          <p:cNvPr id="32" name="Rectangle 19"/>
          <p:cNvSpPr>
            <a:spLocks noChangeArrowheads="1"/>
          </p:cNvSpPr>
          <p:nvPr/>
        </p:nvSpPr>
        <p:spPr bwMode="auto">
          <a:xfrm>
            <a:off x="3492103" y="1734344"/>
            <a:ext cx="1582738" cy="358775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乾清宫</a:t>
            </a:r>
          </a:p>
        </p:txBody>
      </p:sp>
      <p:sp>
        <p:nvSpPr>
          <p:cNvPr id="33" name="Rectangle 20"/>
          <p:cNvSpPr>
            <a:spLocks noChangeArrowheads="1"/>
          </p:cNvSpPr>
          <p:nvPr/>
        </p:nvSpPr>
        <p:spPr bwMode="auto">
          <a:xfrm flipH="1">
            <a:off x="3833931" y="1375569"/>
            <a:ext cx="936861" cy="287338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交泰殿</a:t>
            </a:r>
          </a:p>
        </p:txBody>
      </p:sp>
      <p:sp>
        <p:nvSpPr>
          <p:cNvPr id="34" name="Rectangle 21"/>
          <p:cNvSpPr>
            <a:spLocks noChangeArrowheads="1"/>
          </p:cNvSpPr>
          <p:nvPr/>
        </p:nvSpPr>
        <p:spPr bwMode="auto">
          <a:xfrm>
            <a:off x="3779441" y="942182"/>
            <a:ext cx="1008062" cy="360362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坤宁宫</a:t>
            </a:r>
          </a:p>
        </p:txBody>
      </p:sp>
      <p:sp>
        <p:nvSpPr>
          <p:cNvPr id="35" name="Rectangle 22"/>
          <p:cNvSpPr>
            <a:spLocks noChangeArrowheads="1"/>
          </p:cNvSpPr>
          <p:nvPr/>
        </p:nvSpPr>
        <p:spPr bwMode="auto">
          <a:xfrm>
            <a:off x="3450291" y="654844"/>
            <a:ext cx="1769781" cy="236539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御花园</a:t>
            </a:r>
          </a:p>
        </p:txBody>
      </p:sp>
      <p:sp>
        <p:nvSpPr>
          <p:cNvPr id="36" name="Rectangle 23"/>
          <p:cNvSpPr>
            <a:spLocks noChangeArrowheads="1"/>
          </p:cNvSpPr>
          <p:nvPr/>
        </p:nvSpPr>
        <p:spPr bwMode="auto">
          <a:xfrm>
            <a:off x="3274616" y="150020"/>
            <a:ext cx="2160587" cy="314326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神武门</a:t>
            </a:r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3492103" y="4255294"/>
            <a:ext cx="2066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dirty="0" smtClean="0">
                <a:solidFill>
                  <a:srgbClr val="0000FF"/>
                </a:solidFill>
                <a:latin typeface="Arial" panose="020B0604020202020204" pitchFamily="34" charset="0"/>
              </a:rPr>
              <a:t>汉白玉石桥</a:t>
            </a:r>
          </a:p>
        </p:txBody>
      </p:sp>
      <p:sp>
        <p:nvSpPr>
          <p:cNvPr id="39" name="Line 26"/>
          <p:cNvSpPr>
            <a:spLocks noChangeShapeType="1"/>
          </p:cNvSpPr>
          <p:nvPr/>
        </p:nvSpPr>
        <p:spPr bwMode="auto">
          <a:xfrm flipH="1" flipV="1">
            <a:off x="5441553" y="4218441"/>
            <a:ext cx="999330" cy="32520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宋体" panose="02010600030101010101" pitchFamily="2" charset="-122"/>
            </a:endParaRPr>
          </a:p>
        </p:txBody>
      </p:sp>
      <p:sp>
        <p:nvSpPr>
          <p:cNvPr id="40" name="Rectangle 27"/>
          <p:cNvSpPr>
            <a:spLocks noChangeArrowheads="1"/>
          </p:cNvSpPr>
          <p:nvPr/>
        </p:nvSpPr>
        <p:spPr bwMode="auto">
          <a:xfrm>
            <a:off x="6428978" y="4255294"/>
            <a:ext cx="914400" cy="376692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金水河</a:t>
            </a:r>
          </a:p>
        </p:txBody>
      </p:sp>
      <p:sp>
        <p:nvSpPr>
          <p:cNvPr id="41" name="Line 28"/>
          <p:cNvSpPr>
            <a:spLocks noChangeShapeType="1"/>
          </p:cNvSpPr>
          <p:nvPr/>
        </p:nvSpPr>
        <p:spPr bwMode="auto">
          <a:xfrm>
            <a:off x="3287033" y="4337731"/>
            <a:ext cx="23050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宋体" panose="02010600030101010101" pitchFamily="2" charset="-122"/>
            </a:endParaRPr>
          </a:p>
        </p:txBody>
      </p:sp>
      <p:sp>
        <p:nvSpPr>
          <p:cNvPr id="42" name="Line 29"/>
          <p:cNvSpPr>
            <a:spLocks noChangeShapeType="1"/>
          </p:cNvSpPr>
          <p:nvPr/>
        </p:nvSpPr>
        <p:spPr bwMode="auto">
          <a:xfrm>
            <a:off x="2813249" y="3997554"/>
            <a:ext cx="503238" cy="3603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宋体" panose="02010600030101010101" pitchFamily="2" charset="-122"/>
            </a:endParaRPr>
          </a:p>
        </p:txBody>
      </p:sp>
      <p:sp>
        <p:nvSpPr>
          <p:cNvPr id="43" name="Line 30"/>
          <p:cNvSpPr>
            <a:spLocks noChangeShapeType="1"/>
          </p:cNvSpPr>
          <p:nvPr/>
        </p:nvSpPr>
        <p:spPr bwMode="auto">
          <a:xfrm flipH="1">
            <a:off x="5486797" y="3919651"/>
            <a:ext cx="503238" cy="43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宋体" panose="02010600030101010101" pitchFamily="2" charset="-122"/>
            </a:endParaRPr>
          </a:p>
        </p:txBody>
      </p:sp>
      <p:sp>
        <p:nvSpPr>
          <p:cNvPr id="44" name="Rectangle 31"/>
          <p:cNvSpPr>
            <a:spLocks noChangeArrowheads="1"/>
          </p:cNvSpPr>
          <p:nvPr/>
        </p:nvSpPr>
        <p:spPr bwMode="auto">
          <a:xfrm>
            <a:off x="5124053" y="3777344"/>
            <a:ext cx="217487" cy="936625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5" name="Line 32"/>
          <p:cNvSpPr>
            <a:spLocks noChangeShapeType="1"/>
          </p:cNvSpPr>
          <p:nvPr/>
        </p:nvSpPr>
        <p:spPr bwMode="auto">
          <a:xfrm flipH="1">
            <a:off x="2760464" y="3829505"/>
            <a:ext cx="144463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宋体" panose="02010600030101010101" pitchFamily="2" charset="-122"/>
            </a:endParaRPr>
          </a:p>
        </p:txBody>
      </p:sp>
      <p:sp>
        <p:nvSpPr>
          <p:cNvPr id="46" name="Line 33"/>
          <p:cNvSpPr>
            <a:spLocks noChangeShapeType="1"/>
          </p:cNvSpPr>
          <p:nvPr/>
        </p:nvSpPr>
        <p:spPr bwMode="auto">
          <a:xfrm>
            <a:off x="5701110" y="3865224"/>
            <a:ext cx="287338" cy="1444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宋体" panose="02010600030101010101" pitchFamily="2" charset="-122"/>
            </a:endParaRPr>
          </a:p>
        </p:txBody>
      </p:sp>
      <p:sp>
        <p:nvSpPr>
          <p:cNvPr id="47" name="Text Box 34"/>
          <p:cNvSpPr txBox="1">
            <a:spLocks noChangeArrowheads="1"/>
          </p:cNvSpPr>
          <p:nvPr/>
        </p:nvSpPr>
        <p:spPr bwMode="auto">
          <a:xfrm>
            <a:off x="8195150" y="559165"/>
            <a:ext cx="5334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从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南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到北的空间说明顺序</a:t>
            </a:r>
          </a:p>
        </p:txBody>
      </p:sp>
      <p:sp>
        <p:nvSpPr>
          <p:cNvPr id="48" name="AutoShape 35"/>
          <p:cNvSpPr>
            <a:spLocks noChangeArrowheads="1"/>
          </p:cNvSpPr>
          <p:nvPr/>
        </p:nvSpPr>
        <p:spPr bwMode="auto">
          <a:xfrm>
            <a:off x="6886178" y="914401"/>
            <a:ext cx="576263" cy="1152525"/>
          </a:xfrm>
          <a:custGeom>
            <a:avLst/>
            <a:gdLst>
              <a:gd name="T0" fmla="*/ 576263 w 21600"/>
              <a:gd name="T1" fmla="*/ 576263 h 21600"/>
              <a:gd name="T2" fmla="*/ 288132 w 21600"/>
              <a:gd name="T3" fmla="*/ 1152525 h 21600"/>
              <a:gd name="T4" fmla="*/ 0 w 21600"/>
              <a:gd name="T5" fmla="*/ 576263 h 21600"/>
              <a:gd name="T6" fmla="*/ 288132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rgbClr val="00CC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宋体" panose="02010600030101010101" pitchFamily="2" charset="-122"/>
            </a:endParaRPr>
          </a:p>
        </p:txBody>
      </p:sp>
      <p:sp>
        <p:nvSpPr>
          <p:cNvPr id="49" name="Rectangle 36"/>
          <p:cNvSpPr>
            <a:spLocks noChangeArrowheads="1"/>
          </p:cNvSpPr>
          <p:nvPr/>
        </p:nvSpPr>
        <p:spPr bwMode="auto">
          <a:xfrm>
            <a:off x="7012497" y="580771"/>
            <a:ext cx="358775" cy="287337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</a:rPr>
              <a:t>北</a:t>
            </a:r>
          </a:p>
        </p:txBody>
      </p:sp>
      <p:sp>
        <p:nvSpPr>
          <p:cNvPr id="50" name="Rectangle 37"/>
          <p:cNvSpPr>
            <a:spLocks noChangeArrowheads="1"/>
          </p:cNvSpPr>
          <p:nvPr/>
        </p:nvSpPr>
        <p:spPr bwMode="auto">
          <a:xfrm>
            <a:off x="7066359" y="2159511"/>
            <a:ext cx="215900" cy="288925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</a:rPr>
              <a:t>南</a:t>
            </a:r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155153" y="595393"/>
            <a:ext cx="75001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dirty="0" smtClean="0">
                <a:solidFill>
                  <a:srgbClr val="FF0000"/>
                </a:solidFill>
                <a:latin typeface="+mn-ea"/>
                <a:ea typeface="+mn-ea"/>
              </a:rPr>
              <a:t>按顺序填写故宫示意图</a:t>
            </a:r>
            <a:endParaRPr lang="zh-CN" altLang="en-US" dirty="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左大括号 1"/>
          <p:cNvSpPr/>
          <p:nvPr/>
        </p:nvSpPr>
        <p:spPr>
          <a:xfrm>
            <a:off x="3459330" y="2470612"/>
            <a:ext cx="247038" cy="857916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054576" y="2513100"/>
            <a:ext cx="277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/>
              <a:t>前朝</a:t>
            </a:r>
            <a:endParaRPr lang="zh-CN" altLang="en-US" sz="2400" dirty="0"/>
          </a:p>
        </p:txBody>
      </p:sp>
      <p:sp>
        <p:nvSpPr>
          <p:cNvPr id="52" name="文本框 51"/>
          <p:cNvSpPr txBox="1"/>
          <p:nvPr/>
        </p:nvSpPr>
        <p:spPr>
          <a:xfrm>
            <a:off x="2682267" y="975042"/>
            <a:ext cx="277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/>
              <a:t>内廷</a:t>
            </a:r>
            <a:endParaRPr lang="zh-CN" altLang="en-US" sz="2400" dirty="0"/>
          </a:p>
        </p:txBody>
      </p:sp>
      <p:sp>
        <p:nvSpPr>
          <p:cNvPr id="53" name="左大括号 52"/>
          <p:cNvSpPr/>
          <p:nvPr/>
        </p:nvSpPr>
        <p:spPr>
          <a:xfrm>
            <a:off x="3059175" y="758633"/>
            <a:ext cx="318091" cy="1175283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  <p:bldP spid="40" grpId="0" animBg="1"/>
      <p:bldP spid="47" grpId="0" bldLvl="0" animBg="1" autoUpdateAnimBg="0"/>
      <p:bldP spid="3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53773" y="1012399"/>
            <a:ext cx="524383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zh-CN" altLang="en-US" sz="2800" b="1" dirty="0">
                <a:solidFill>
                  <a:srgbClr val="0000FF"/>
                </a:solidFill>
                <a:latin typeface="+mn-ea"/>
              </a:rPr>
              <a:t>默读第一部分（</a:t>
            </a:r>
            <a:r>
              <a:rPr lang="zh-CN" altLang="en-US" sz="2800" b="1" dirty="0" smtClean="0">
                <a:solidFill>
                  <a:srgbClr val="0000FF"/>
                </a:solidFill>
                <a:latin typeface="+mn-ea"/>
              </a:rPr>
              <a:t>第</a:t>
            </a:r>
            <a:r>
              <a:rPr lang="en-US" altLang="zh-CN" sz="2800" b="1" dirty="0" smtClean="0">
                <a:solidFill>
                  <a:srgbClr val="0000FF"/>
                </a:solidFill>
                <a:latin typeface="+mn-ea"/>
              </a:rPr>
              <a:t>1</a:t>
            </a:r>
            <a:r>
              <a:rPr lang="zh-CN" altLang="en-US" sz="2800" b="1" dirty="0" smtClean="0">
                <a:solidFill>
                  <a:srgbClr val="0000FF"/>
                </a:solidFill>
                <a:latin typeface="+mn-ea"/>
              </a:rPr>
              <a:t>、</a:t>
            </a:r>
            <a:r>
              <a:rPr lang="en-US" altLang="zh-CN" sz="2800" b="1" dirty="0" smtClean="0">
                <a:solidFill>
                  <a:srgbClr val="0000FF"/>
                </a:solidFill>
                <a:latin typeface="+mn-ea"/>
              </a:rPr>
              <a:t>2</a:t>
            </a:r>
            <a:r>
              <a:rPr lang="zh-CN" altLang="en-US" sz="2800" b="1" dirty="0" smtClean="0">
                <a:solidFill>
                  <a:srgbClr val="0000FF"/>
                </a:solidFill>
                <a:latin typeface="+mn-ea"/>
              </a:rPr>
              <a:t>自然段</a:t>
            </a:r>
            <a:r>
              <a:rPr lang="zh-CN" altLang="en-US" sz="2800" b="1" dirty="0">
                <a:solidFill>
                  <a:srgbClr val="0000FF"/>
                </a:solidFill>
                <a:latin typeface="+mn-ea"/>
              </a:rPr>
              <a:t>）</a:t>
            </a:r>
          </a:p>
        </p:txBody>
      </p:sp>
      <p:sp>
        <p:nvSpPr>
          <p:cNvPr id="5" name="矩形 4"/>
          <p:cNvSpPr/>
          <p:nvPr/>
        </p:nvSpPr>
        <p:spPr>
          <a:xfrm>
            <a:off x="2771800" y="1749548"/>
            <a:ext cx="6040322" cy="2306955"/>
          </a:xfrm>
          <a:prstGeom prst="rect">
            <a:avLst/>
          </a:prstGeom>
          <a:ln w="12700" cmpd="sng">
            <a:solidFill>
              <a:srgbClr val="00B0F0"/>
            </a:solidFill>
            <a:prstDash val="sysDot"/>
          </a:ln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2400" dirty="0" smtClean="0">
                <a:solidFill>
                  <a:prstClr val="black"/>
                </a:solidFill>
                <a:latin typeface="+mn-ea"/>
              </a:rPr>
              <a:t>思考：</a:t>
            </a:r>
            <a:endParaRPr lang="en-US" altLang="zh-CN" sz="2400" dirty="0" smtClean="0">
              <a:solidFill>
                <a:prstClr val="black"/>
              </a:solidFill>
              <a:latin typeface="+mn-ea"/>
            </a:endParaRPr>
          </a:p>
          <a:p>
            <a:pPr defTabSz="914400">
              <a:lnSpc>
                <a:spcPct val="15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+mn-ea"/>
              </a:rPr>
              <a:t>1</a:t>
            </a:r>
            <a:r>
              <a:rPr lang="en-US" altLang="zh-CN" sz="2400" dirty="0" smtClean="0">
                <a:solidFill>
                  <a:prstClr val="black"/>
                </a:solidFill>
                <a:latin typeface="+mn-ea"/>
              </a:rPr>
              <a:t>.</a:t>
            </a:r>
            <a:r>
              <a:rPr lang="zh-CN" altLang="en-US" sz="2400" dirty="0">
                <a:solidFill>
                  <a:prstClr val="black"/>
                </a:solidFill>
                <a:latin typeface="+mn-ea"/>
              </a:rPr>
              <a:t> </a:t>
            </a:r>
            <a:r>
              <a:rPr lang="zh-CN" altLang="en-US" sz="2400" dirty="0" smtClean="0">
                <a:solidFill>
                  <a:prstClr val="black"/>
                </a:solidFill>
                <a:latin typeface="+mn-ea"/>
              </a:rPr>
              <a:t>第</a:t>
            </a:r>
            <a:r>
              <a:rPr lang="en-US" altLang="zh-CN" sz="2400" dirty="0" smtClean="0">
                <a:solidFill>
                  <a:prstClr val="black"/>
                </a:solidFill>
                <a:latin typeface="+mn-ea"/>
              </a:rPr>
              <a:t>1</a:t>
            </a:r>
            <a:r>
              <a:rPr lang="zh-CN" altLang="en-US" sz="2400" dirty="0">
                <a:solidFill>
                  <a:prstClr val="black"/>
                </a:solidFill>
                <a:latin typeface="+mn-ea"/>
              </a:rPr>
              <a:t>自然段介绍了故宫哪几方面的内容？</a:t>
            </a:r>
            <a:r>
              <a:rPr lang="en-US" altLang="zh-CN" sz="2400" dirty="0" smtClean="0">
                <a:solidFill>
                  <a:prstClr val="black"/>
                </a:solidFill>
                <a:latin typeface="+mn-ea"/>
              </a:rPr>
              <a:t>2.</a:t>
            </a:r>
            <a:r>
              <a:rPr lang="zh-CN" altLang="en-US" sz="2400" dirty="0">
                <a:solidFill>
                  <a:prstClr val="black"/>
                </a:solidFill>
                <a:latin typeface="+mn-ea"/>
              </a:rPr>
              <a:t>从第</a:t>
            </a:r>
            <a:r>
              <a:rPr lang="en-US" altLang="zh-CN" sz="2400" dirty="0">
                <a:solidFill>
                  <a:prstClr val="black"/>
                </a:solidFill>
                <a:latin typeface="+mn-ea"/>
              </a:rPr>
              <a:t>2</a:t>
            </a:r>
            <a:r>
              <a:rPr lang="zh-CN" altLang="en-US" sz="2400" dirty="0">
                <a:solidFill>
                  <a:prstClr val="black"/>
                </a:solidFill>
                <a:latin typeface="+mn-ea"/>
              </a:rPr>
              <a:t>自然段中找出最能概括故宫的特征的词语</a:t>
            </a:r>
            <a:r>
              <a:rPr lang="zh-CN" altLang="en-US" sz="2400" dirty="0" smtClean="0">
                <a:solidFill>
                  <a:prstClr val="black"/>
                </a:solidFill>
                <a:latin typeface="+mn-ea"/>
              </a:rPr>
              <a:t>。</a:t>
            </a:r>
            <a:endParaRPr lang="zh-CN" altLang="en-US" sz="2400" dirty="0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893" y="1749306"/>
            <a:ext cx="2164468" cy="2051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3720480" y="404927"/>
            <a:ext cx="19608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</a:rPr>
              <a:t>再读材料一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4247964" y="3518455"/>
            <a:ext cx="1241249" cy="40344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4877376" y="3003798"/>
            <a:ext cx="1605199" cy="40344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3965203" y="1347614"/>
            <a:ext cx="648072" cy="40344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395536" y="339502"/>
            <a:ext cx="734481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</a:rPr>
              <a:t>第</a:t>
            </a:r>
            <a:r>
              <a:rPr lang="en-US" altLang="zh-CN" sz="2800" b="1" dirty="0">
                <a:solidFill>
                  <a:srgbClr val="0000FF"/>
                </a:solidFill>
                <a:latin typeface="微软雅黑" panose="020B0503020204020204" charset="-122"/>
              </a:rPr>
              <a:t>1</a:t>
            </a: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</a:rPr>
              <a:t>自然段介绍了故宫哪几方面的</a:t>
            </a:r>
            <a:r>
              <a:rPr lang="zh-CN" altLang="en-US" sz="2800" b="1" dirty="0" smtClean="0">
                <a:solidFill>
                  <a:srgbClr val="0000FF"/>
                </a:solidFill>
                <a:latin typeface="微软雅黑" panose="020B0503020204020204" charset="-122"/>
              </a:rPr>
              <a:t>内容？</a:t>
            </a:r>
            <a:endParaRPr lang="zh-CN" altLang="en-US" sz="2800" b="1" dirty="0">
              <a:solidFill>
                <a:srgbClr val="0000FF"/>
              </a:solidFill>
              <a:latin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43671" y="1197321"/>
            <a:ext cx="5472608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47700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在北京的中心，有一座城中之城，这就是紫禁城。现在人们叫它故宫，也叫故宫博物院。这是明清两代的皇宫，是我国现存的最大最完整的古代宫殿建筑群，有五百多年历史了。</a:t>
            </a:r>
          </a:p>
        </p:txBody>
      </p:sp>
      <p:sp>
        <p:nvSpPr>
          <p:cNvPr id="5" name="矩形 4"/>
          <p:cNvSpPr/>
          <p:nvPr/>
        </p:nvSpPr>
        <p:spPr>
          <a:xfrm>
            <a:off x="5531910" y="819466"/>
            <a:ext cx="800219" cy="461665"/>
          </a:xfrm>
          <a:prstGeom prst="rect">
            <a:avLst/>
          </a:prstGeom>
          <a:ln>
            <a:solidFill>
              <a:srgbClr val="9900CC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位置</a:t>
            </a:r>
          </a:p>
        </p:txBody>
      </p:sp>
      <p:sp>
        <p:nvSpPr>
          <p:cNvPr id="6" name="矩形 5"/>
          <p:cNvSpPr/>
          <p:nvPr/>
        </p:nvSpPr>
        <p:spPr>
          <a:xfrm>
            <a:off x="5796136" y="4059643"/>
            <a:ext cx="800219" cy="461665"/>
          </a:xfrm>
          <a:prstGeom prst="rect">
            <a:avLst/>
          </a:prstGeom>
          <a:ln>
            <a:solidFill>
              <a:srgbClr val="9900CC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历史</a:t>
            </a:r>
          </a:p>
        </p:txBody>
      </p:sp>
      <p:sp>
        <p:nvSpPr>
          <p:cNvPr id="7" name="矩形 6"/>
          <p:cNvSpPr/>
          <p:nvPr/>
        </p:nvSpPr>
        <p:spPr>
          <a:xfrm>
            <a:off x="7340242" y="3835087"/>
            <a:ext cx="800219" cy="461665"/>
          </a:xfrm>
          <a:prstGeom prst="rect">
            <a:avLst/>
          </a:prstGeom>
          <a:ln>
            <a:solidFill>
              <a:srgbClr val="9900CC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地位</a:t>
            </a: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4572000" y="1059582"/>
            <a:ext cx="959911" cy="288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1" name="图片 10" descr="01b08055bcd19a6ac7253f3675e48c.jpg@1280w_1l_2o_100sh_副本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392" y="1751062"/>
            <a:ext cx="2392545" cy="1767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6" name="直接箭头连接符 15"/>
          <p:cNvCxnSpPr/>
          <p:nvPr/>
        </p:nvCxnSpPr>
        <p:spPr>
          <a:xfrm>
            <a:off x="6410419" y="3381785"/>
            <a:ext cx="929823" cy="4533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4877376" y="3901643"/>
            <a:ext cx="929823" cy="4533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0" grpId="0" bldLvl="0" animBg="1"/>
      <p:bldP spid="31" grpId="0"/>
      <p:bldP spid="3" grpId="0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3491865" y="1542415"/>
            <a:ext cx="5184775" cy="254889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indent="647700">
              <a:lnSpc>
                <a:spcPct val="140000"/>
              </a:lnSpc>
              <a:defRPr/>
            </a:pPr>
            <a:r>
              <a:rPr lang="zh-CN" altLang="en-US" sz="28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故宫建筑群规模宏大壮丽，建筑精美，布局统一，集中体现了我国古代建筑艺术的独特</a:t>
            </a:r>
            <a:r>
              <a:rPr lang="zh-CN" altLang="en-US" sz="2800" b="1" kern="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风格。</a:t>
            </a:r>
            <a:endParaRPr lang="zh-CN" altLang="en-US" sz="2800" b="1" kern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99415" y="688975"/>
            <a:ext cx="791654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</a:rPr>
              <a:t>从第2自然段中找出最能概括故宫的特征的词语。</a:t>
            </a:r>
          </a:p>
        </p:txBody>
      </p:sp>
      <p:sp>
        <p:nvSpPr>
          <p:cNvPr id="13" name="椭圆 12"/>
          <p:cNvSpPr/>
          <p:nvPr/>
        </p:nvSpPr>
        <p:spPr>
          <a:xfrm>
            <a:off x="6819900" y="1635760"/>
            <a:ext cx="1565910" cy="626110"/>
          </a:xfrm>
          <a:prstGeom prst="ellipse">
            <a:avLst/>
          </a:prstGeom>
          <a:grpFill/>
          <a:ln w="25400" cap="flat" cmpd="sng" algn="ctr">
            <a:solidFill>
              <a:srgbClr val="FF0000"/>
            </a:solidFill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707904" y="2261726"/>
            <a:ext cx="1384588" cy="626080"/>
          </a:xfrm>
          <a:prstGeom prst="ellipse">
            <a:avLst/>
          </a:prstGeom>
          <a:grpFill/>
          <a:ln w="25400" cap="flat" cmpd="sng" algn="ctr">
            <a:solidFill>
              <a:srgbClr val="FF0000"/>
            </a:solidFill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499886" y="2261726"/>
            <a:ext cx="1384588" cy="626080"/>
          </a:xfrm>
          <a:prstGeom prst="ellipse">
            <a:avLst/>
          </a:prstGeom>
          <a:grpFill/>
          <a:ln w="25400" cap="flat" cmpd="sng" algn="ctr">
            <a:solidFill>
              <a:srgbClr val="FF0000"/>
            </a:solidFill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9" y="1635482"/>
            <a:ext cx="2812477" cy="2163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31" grpId="0"/>
      <p:bldP spid="13" grpId="0" bldLvl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andadi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14" y="1579568"/>
            <a:ext cx="3206663" cy="1951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>
            <a:spLocks noChangeArrowheads="1"/>
          </p:cNvSpPr>
          <p:nvPr/>
        </p:nvSpPr>
        <p:spPr bwMode="auto">
          <a:xfrm>
            <a:off x="896190" y="1736629"/>
            <a:ext cx="5492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rPr>
              <a:t>太和殿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sym typeface="Times New Roman" panose="02020603050405020304" charset="0"/>
            </a:endParaRPr>
          </a:p>
        </p:txBody>
      </p:sp>
      <p:sp>
        <p:nvSpPr>
          <p:cNvPr id="10" name="Text Box 13"/>
          <p:cNvSpPr>
            <a:spLocks noChangeArrowheads="1"/>
          </p:cNvSpPr>
          <p:nvPr/>
        </p:nvSpPr>
        <p:spPr bwMode="auto">
          <a:xfrm>
            <a:off x="2857955" y="1709502"/>
            <a:ext cx="5492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rPr>
              <a:t>保和殿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sym typeface="Times New Roman" panose="02020603050405020304" charset="0"/>
            </a:endParaRPr>
          </a:p>
        </p:txBody>
      </p:sp>
      <p:sp>
        <p:nvSpPr>
          <p:cNvPr id="12" name="Text Box 15"/>
          <p:cNvSpPr>
            <a:spLocks noChangeArrowheads="1"/>
          </p:cNvSpPr>
          <p:nvPr/>
        </p:nvSpPr>
        <p:spPr bwMode="auto">
          <a:xfrm>
            <a:off x="2014053" y="2019252"/>
            <a:ext cx="43656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rPr>
              <a:t>中和殿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sym typeface="Times New Roman" panose="020206030504050203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60359" y="1709472"/>
            <a:ext cx="5184576" cy="1863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47700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进了太和门，就到紫禁城的中心三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大殿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太和殿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、中和殿、保和殿。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74612" y="632737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</a:rPr>
              <a:t>默读第二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部分“前朝”（</a:t>
            </a:r>
            <a:r>
              <a:rPr lang="zh-CN" altLang="en-US" sz="2800" b="1" dirty="0">
                <a:solidFill>
                  <a:srgbClr val="0000FF"/>
                </a:solidFill>
              </a:rPr>
              <a:t>第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3-10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自然段</a:t>
            </a:r>
            <a:r>
              <a:rPr lang="zh-CN" altLang="en-US" sz="2800" b="1" dirty="0">
                <a:solidFill>
                  <a:srgbClr val="0000FF"/>
                </a:solidFill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utoUpdateAnimBg="0"/>
      <p:bldP spid="10" grpId="0" bldLvl="0" autoUpdateAnimBg="0"/>
      <p:bldP spid="12" grpId="0" bldLvl="0" autoUpdateAnimBg="0"/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67014" y="1046532"/>
            <a:ext cx="5184576" cy="2749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47700">
              <a:lnSpc>
                <a:spcPct val="12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三座大殿矗立在七米多高的白石台基上。台基有三层，每层的边缘都用汉白玉栏杆围绕着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，栏杆上面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刻着龙凤流云，四角和望柱下面伸出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一千多个圆雕鳌头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，鳌头嘴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里都有一个小圆洞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，是台基的排水管道。</a:t>
            </a:r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7522210" y="3397885"/>
            <a:ext cx="606425" cy="4718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6946192" y="3758793"/>
            <a:ext cx="700212" cy="574650"/>
          </a:xfrm>
          <a:prstGeom prst="ellipse">
            <a:avLst/>
          </a:prstGeom>
          <a:grpFill/>
          <a:ln w="25400" cap="flat" cmpd="sng" algn="ctr">
            <a:solidFill>
              <a:srgbClr val="FF0000"/>
            </a:solidFill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46685" y="3758835"/>
            <a:ext cx="500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奇</a:t>
            </a:r>
            <a:endParaRPr lang="zh-CN" altLang="en-US" sz="2800" dirty="0"/>
          </a:p>
        </p:txBody>
      </p:sp>
      <p:sp>
        <p:nvSpPr>
          <p:cNvPr id="16" name="椭圆 15"/>
          <p:cNvSpPr/>
          <p:nvPr/>
        </p:nvSpPr>
        <p:spPr>
          <a:xfrm>
            <a:off x="7411085" y="1046480"/>
            <a:ext cx="444500" cy="502285"/>
          </a:xfrm>
          <a:prstGeom prst="ellipse">
            <a:avLst/>
          </a:prstGeom>
          <a:grpFill/>
          <a:ln w="25400" cap="flat" cmpd="sng" algn="ctr">
            <a:solidFill>
              <a:srgbClr val="FF0000"/>
            </a:solidFill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838431" y="420801"/>
            <a:ext cx="388843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</a:rPr>
              <a:t>三大殿的特点是什么？</a:t>
            </a:r>
          </a:p>
        </p:txBody>
      </p:sp>
      <p:pic>
        <p:nvPicPr>
          <p:cNvPr id="19" name="Picture 2" descr="图片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81"/>
          <a:stretch>
            <a:fillRect/>
          </a:stretch>
        </p:blipFill>
        <p:spPr bwMode="auto">
          <a:xfrm>
            <a:off x="380365" y="975360"/>
            <a:ext cx="2736850" cy="2894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bldLvl="0" animBg="1"/>
      <p:bldP spid="15" grpId="0"/>
      <p:bldP spid="16" grpId="0" bldLvl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906369" y="2095664"/>
            <a:ext cx="1296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charset="-122"/>
              </a:rPr>
              <a:t>太和殿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</a:endParaRPr>
          </a:p>
        </p:txBody>
      </p:sp>
      <p:pic>
        <p:nvPicPr>
          <p:cNvPr id="6" name="Picture 2" descr="http://data1.act3.qq.com/2010-01-06/14/064d1c65c363d749036a53d6e3697dc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" y="485775"/>
            <a:ext cx="2653665" cy="164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图片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94" y="1625302"/>
            <a:ext cx="2553561" cy="20824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矩形 2"/>
          <p:cNvSpPr/>
          <p:nvPr/>
        </p:nvSpPr>
        <p:spPr>
          <a:xfrm>
            <a:off x="7598251" y="3890997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dirty="0"/>
              <a:t>雕金蟠龙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rcRect t="6931" b="8478"/>
          <a:stretch>
            <a:fillRect/>
          </a:stretch>
        </p:blipFill>
        <p:spPr>
          <a:xfrm>
            <a:off x="2038350" y="2263140"/>
            <a:ext cx="2426970" cy="176955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696740" y="4124359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/>
              <a:t>金漆雕龙宝座</a:t>
            </a:r>
          </a:p>
        </p:txBody>
      </p:sp>
      <p:sp>
        <p:nvSpPr>
          <p:cNvPr id="8" name="矩形 7"/>
          <p:cNvSpPr/>
          <p:nvPr/>
        </p:nvSpPr>
        <p:spPr>
          <a:xfrm>
            <a:off x="3728065" y="4106659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/>
              <a:t>雕龙屏</a:t>
            </a:r>
          </a:p>
        </p:txBody>
      </p:sp>
      <p:cxnSp>
        <p:nvCxnSpPr>
          <p:cNvPr id="12" name="直接箭头连接符 11"/>
          <p:cNvCxnSpPr/>
          <p:nvPr/>
        </p:nvCxnSpPr>
        <p:spPr>
          <a:xfrm flipH="1" flipV="1">
            <a:off x="3420110" y="3075305"/>
            <a:ext cx="652780" cy="1031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2661285" y="3507740"/>
            <a:ext cx="327025" cy="6889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677300" y="654827"/>
            <a:ext cx="71089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外</a:t>
            </a:r>
            <a:endParaRPr lang="zh-CN" altLang="en-US" sz="2800" dirty="0"/>
          </a:p>
        </p:txBody>
      </p:sp>
      <p:sp>
        <p:nvSpPr>
          <p:cNvPr id="17" name="文本框 16"/>
          <p:cNvSpPr txBox="1"/>
          <p:nvPr/>
        </p:nvSpPr>
        <p:spPr>
          <a:xfrm>
            <a:off x="6040391" y="677944"/>
            <a:ext cx="71089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内</a:t>
            </a:r>
            <a:endParaRPr lang="zh-CN" altLang="en-US" sz="2800" dirty="0"/>
          </a:p>
        </p:txBody>
      </p:sp>
      <p:sp>
        <p:nvSpPr>
          <p:cNvPr id="18" name="右箭头 17"/>
          <p:cNvSpPr/>
          <p:nvPr/>
        </p:nvSpPr>
        <p:spPr>
          <a:xfrm>
            <a:off x="4638226" y="739390"/>
            <a:ext cx="1152128" cy="338201"/>
          </a:xfrm>
          <a:prstGeom prst="rightArrow">
            <a:avLst/>
          </a:prstGeom>
          <a:grpFill/>
          <a:ln>
            <a:solidFill>
              <a:srgbClr val="9900CC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813391" y="3910047"/>
            <a:ext cx="792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dirty="0"/>
              <a:t>藻井</a:t>
            </a: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6993911" y="3003798"/>
            <a:ext cx="432040" cy="9776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 flipV="1">
            <a:off x="7947660" y="2741930"/>
            <a:ext cx="584200" cy="11976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rcRect t="10222" b="5452"/>
          <a:stretch>
            <a:fillRect/>
          </a:stretch>
        </p:blipFill>
        <p:spPr>
          <a:xfrm>
            <a:off x="4737735" y="1795780"/>
            <a:ext cx="1511300" cy="191198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4846796" y="3736057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dirty="0"/>
              <a:t>蟠龙金柱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6" grpId="0" bldLvl="0" animBg="1"/>
      <p:bldP spid="17" grpId="0" bldLvl="0" animBg="1"/>
      <p:bldP spid="18" grpId="0" bldLvl="0" animBg="1"/>
      <p:bldP spid="4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73075" y="646430"/>
            <a:ext cx="8026400" cy="34753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indent="612140" algn="just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3200" b="1" u="sng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故宫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: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位于北京市中心，也称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紫禁城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。始建于明永乐四年（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1406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年），建成于永乐十八年（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1420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年），距今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约</a:t>
            </a:r>
            <a:r>
              <a:rPr lang="en-US" altLang="zh-CN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600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年历史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。今天人们称它为故宫，意为过去的皇宫。这里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曾住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过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24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个明清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两代的皇帝，现称为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故宫博物院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。故宫金碧辉煌，被誉为世界五大宫之一，被联合国教科文组织列为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世界文化遗产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0859" y="564615"/>
            <a:ext cx="6723635" cy="5770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比较句子</a:t>
            </a:r>
            <a:r>
              <a:rPr lang="en-US" altLang="zh-CN" sz="3200" b="1" dirty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,</a:t>
            </a:r>
            <a:r>
              <a:rPr lang="zh-CN" altLang="en-US" sz="3200" b="1" dirty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看看</a:t>
            </a:r>
            <a:r>
              <a:rPr lang="zh-CN" altLang="en-US" sz="32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哪个更好</a:t>
            </a:r>
            <a:r>
              <a:rPr lang="zh-CN" altLang="en-US" sz="3200" b="1" dirty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，为什么？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0268" y="1332546"/>
            <a:ext cx="8172400" cy="80708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太和殿俗称金銮殿，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高二十八米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面积两千三百八十多平方米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，是故宫最大的殿堂。</a:t>
            </a:r>
            <a:endParaRPr lang="en-US" altLang="zh-CN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0904" y="2415446"/>
            <a:ext cx="7960489" cy="4375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太和殿俗称金銮殿</a:t>
            </a:r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又高又大</a:t>
            </a:r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是故宫最大的殿堂。</a:t>
            </a:r>
            <a:endParaRPr lang="en-US" altLang="zh-CN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241" y="3129015"/>
            <a:ext cx="7984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/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一句好，运用了列数字的说明方法，准确写出太和殿的大和高。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左大括号 6"/>
          <p:cNvSpPr/>
          <p:nvPr/>
        </p:nvSpPr>
        <p:spPr>
          <a:xfrm>
            <a:off x="466681" y="1697233"/>
            <a:ext cx="178293" cy="1040864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andadi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1" y="862721"/>
            <a:ext cx="3617736" cy="3035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>
            <a:spLocks noChangeArrowheads="1"/>
          </p:cNvSpPr>
          <p:nvPr/>
        </p:nvSpPr>
        <p:spPr bwMode="auto">
          <a:xfrm>
            <a:off x="611560" y="1371548"/>
            <a:ext cx="5492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rPr>
              <a:t>太和殿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sym typeface="Times New Roman" panose="02020603050405020304" charset="0"/>
            </a:endParaRPr>
          </a:p>
        </p:txBody>
      </p:sp>
      <p:sp>
        <p:nvSpPr>
          <p:cNvPr id="12" name="Text Box 13"/>
          <p:cNvSpPr>
            <a:spLocks noChangeArrowheads="1"/>
          </p:cNvSpPr>
          <p:nvPr/>
        </p:nvSpPr>
        <p:spPr bwMode="auto">
          <a:xfrm>
            <a:off x="2951642" y="1394418"/>
            <a:ext cx="5492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rPr>
              <a:t>保和殿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sym typeface="Times New Roman" panose="02020603050405020304" charset="0"/>
            </a:endParaRPr>
          </a:p>
        </p:txBody>
      </p:sp>
      <p:sp>
        <p:nvSpPr>
          <p:cNvPr id="13" name="Text Box 15"/>
          <p:cNvSpPr>
            <a:spLocks noChangeArrowheads="1"/>
          </p:cNvSpPr>
          <p:nvPr/>
        </p:nvSpPr>
        <p:spPr bwMode="auto">
          <a:xfrm>
            <a:off x="1797476" y="1773276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rPr>
              <a:t>中和殿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sym typeface="Times New Roman" panose="0202060305040502030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845520" y="4030122"/>
            <a:ext cx="954107" cy="40011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</a:rPr>
              <a:t>中轴线</a:t>
            </a:r>
          </a:p>
        </p:txBody>
      </p:sp>
      <p:cxnSp>
        <p:nvCxnSpPr>
          <p:cNvPr id="16" name="直接箭头连接符 15"/>
          <p:cNvCxnSpPr/>
          <p:nvPr/>
        </p:nvCxnSpPr>
        <p:spPr>
          <a:xfrm flipH="1" flipV="1">
            <a:off x="1797476" y="2336569"/>
            <a:ext cx="1070482" cy="16935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4020650" y="690708"/>
            <a:ext cx="480131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/>
              <a:t>三大殿建筑在紫禁城的中轴线</a:t>
            </a:r>
            <a:r>
              <a:rPr lang="zh-CN" altLang="en-US" sz="2400" dirty="0" smtClean="0"/>
              <a:t>上。</a:t>
            </a:r>
            <a:endParaRPr lang="zh-CN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3994821" y="1598631"/>
            <a:ext cx="1107996" cy="46166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dirty="0"/>
              <a:t>太和殿</a:t>
            </a:r>
          </a:p>
        </p:txBody>
      </p:sp>
      <p:sp>
        <p:nvSpPr>
          <p:cNvPr id="18" name="矩形 17"/>
          <p:cNvSpPr/>
          <p:nvPr/>
        </p:nvSpPr>
        <p:spPr>
          <a:xfrm>
            <a:off x="3994821" y="3680780"/>
            <a:ext cx="1107996" cy="46166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dirty="0"/>
              <a:t>保和殿</a:t>
            </a:r>
          </a:p>
        </p:txBody>
      </p:sp>
      <p:sp>
        <p:nvSpPr>
          <p:cNvPr id="19" name="矩形 18"/>
          <p:cNvSpPr/>
          <p:nvPr/>
        </p:nvSpPr>
        <p:spPr>
          <a:xfrm>
            <a:off x="5867309" y="1590819"/>
            <a:ext cx="2954655" cy="46166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举行重大典礼</a:t>
            </a:r>
            <a:r>
              <a:rPr lang="zh-CN" altLang="en-US" sz="2400" dirty="0"/>
              <a:t>的地方</a:t>
            </a:r>
          </a:p>
        </p:txBody>
      </p:sp>
      <p:sp>
        <p:nvSpPr>
          <p:cNvPr id="20" name="矩形 19"/>
          <p:cNvSpPr/>
          <p:nvPr/>
        </p:nvSpPr>
        <p:spPr>
          <a:xfrm>
            <a:off x="3994821" y="2650934"/>
            <a:ext cx="1107996" cy="46166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dirty="0"/>
              <a:t>中和殿</a:t>
            </a:r>
          </a:p>
        </p:txBody>
      </p:sp>
      <p:sp>
        <p:nvSpPr>
          <p:cNvPr id="21" name="矩形 20"/>
          <p:cNvSpPr/>
          <p:nvPr/>
        </p:nvSpPr>
        <p:spPr>
          <a:xfrm>
            <a:off x="5826727" y="3616275"/>
            <a:ext cx="2339102" cy="46166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举行殿试</a:t>
            </a:r>
            <a:r>
              <a:rPr lang="zh-CN" altLang="en-US" sz="2400" dirty="0"/>
              <a:t>的地方</a:t>
            </a:r>
          </a:p>
        </p:txBody>
      </p:sp>
      <p:sp>
        <p:nvSpPr>
          <p:cNvPr id="22" name="矩形 21"/>
          <p:cNvSpPr/>
          <p:nvPr/>
        </p:nvSpPr>
        <p:spPr>
          <a:xfrm>
            <a:off x="5827808" y="2643548"/>
            <a:ext cx="3262432" cy="46166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大典前皇帝休息</a:t>
            </a:r>
            <a:r>
              <a:rPr lang="zh-CN" altLang="en-US" sz="2400" dirty="0" smtClean="0"/>
              <a:t>的地方</a:t>
            </a:r>
            <a:endParaRPr lang="zh-CN" altLang="en-US" sz="2400" dirty="0"/>
          </a:p>
        </p:txBody>
      </p:sp>
      <p:sp>
        <p:nvSpPr>
          <p:cNvPr id="23" name="下箭头 22"/>
          <p:cNvSpPr/>
          <p:nvPr/>
        </p:nvSpPr>
        <p:spPr>
          <a:xfrm>
            <a:off x="4388751" y="2139702"/>
            <a:ext cx="360040" cy="483887"/>
          </a:xfrm>
          <a:prstGeom prst="downArrow">
            <a:avLst/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下箭头 23"/>
          <p:cNvSpPr/>
          <p:nvPr/>
        </p:nvSpPr>
        <p:spPr>
          <a:xfrm>
            <a:off x="4368799" y="3154312"/>
            <a:ext cx="360040" cy="483887"/>
          </a:xfrm>
          <a:prstGeom prst="downArrow">
            <a:avLst/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直接箭头连接符 25"/>
          <p:cNvCxnSpPr/>
          <p:nvPr/>
        </p:nvCxnSpPr>
        <p:spPr>
          <a:xfrm>
            <a:off x="5284752" y="1821651"/>
            <a:ext cx="43937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5284752" y="2858897"/>
            <a:ext cx="43937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5284752" y="3904463"/>
            <a:ext cx="43937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utoUpdateAnimBg="0"/>
      <p:bldP spid="12" grpId="0" bldLvl="0" autoUpdateAnimBg="0"/>
      <p:bldP spid="13" grpId="0" bldLvl="0" autoUpdateAnimBg="0"/>
      <p:bldP spid="14" grpId="0" bldLvl="0" animBg="1"/>
      <p:bldP spid="4" grpId="0" bldLvl="0" animBg="1"/>
      <p:bldP spid="6" grpId="0" animBg="1"/>
      <p:bldP spid="18" grpId="0" animBg="1"/>
      <p:bldP spid="19" grpId="0" bldLvl="0" animBg="1"/>
      <p:bldP spid="20" grpId="0" animBg="1"/>
      <p:bldP spid="21" grpId="0" bldLvl="0" animBg="1"/>
      <p:bldP spid="22" grpId="0" bldLvl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lum contrast="6000"/>
          </a:blip>
          <a:srcRect l="7211" t="8924" r="5426" b="14956"/>
          <a:stretch>
            <a:fillRect/>
          </a:stretch>
        </p:blipFill>
        <p:spPr>
          <a:xfrm>
            <a:off x="-15240" y="-1270"/>
            <a:ext cx="9175115" cy="51460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474621" y="117176"/>
            <a:ext cx="1554480" cy="64516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太和殿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7080"/>
          <a:stretch>
            <a:fillRect/>
          </a:stretch>
        </p:blipFill>
        <p:spPr>
          <a:xfrm>
            <a:off x="3175" y="-12065"/>
            <a:ext cx="9146540" cy="516318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444141" y="188931"/>
            <a:ext cx="1554480" cy="64516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中和殿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lum contrast="6000"/>
          </a:blip>
          <a:srcRect t="6315" b="3360"/>
          <a:stretch>
            <a:fillRect/>
          </a:stretch>
        </p:blipFill>
        <p:spPr>
          <a:xfrm>
            <a:off x="-14605" y="-1270"/>
            <a:ext cx="9172575" cy="51384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485416" y="209886"/>
            <a:ext cx="1554480" cy="64516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FFFF00"/>
                </a:solidFill>
              </a:rPr>
              <a:t>保和殿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99592" y="411510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</a:rPr>
              <a:t>默读第二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部分“后廷”（第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11-15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自然段</a:t>
            </a:r>
            <a:r>
              <a:rPr lang="zh-CN" altLang="en-US" sz="2800" b="1" dirty="0">
                <a:solidFill>
                  <a:srgbClr val="0000FF"/>
                </a:solidFill>
              </a:rPr>
              <a:t>）</a:t>
            </a:r>
          </a:p>
        </p:txBody>
      </p:sp>
      <p:sp>
        <p:nvSpPr>
          <p:cNvPr id="7" name="矩形 6"/>
          <p:cNvSpPr/>
          <p:nvPr/>
        </p:nvSpPr>
        <p:spPr>
          <a:xfrm>
            <a:off x="323528" y="1016336"/>
            <a:ext cx="8640960" cy="11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47700">
              <a:lnSpc>
                <a:spcPct val="14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从保和殿出来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下了石级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是一片长方形小</a:t>
            </a:r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广场。广场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以南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主要建筑是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三大殿和东西两侧的文华殿、武英殿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叫“前朝”</a:t>
            </a:r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91682" y="3250302"/>
            <a:ext cx="8640960" cy="11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647700">
              <a:lnSpc>
                <a:spcPct val="14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广场北面乾清门以内叫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内廷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”,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是皇帝和后妃们起居生活的地方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主要建筑有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乾清宫、交泰殿、坤宁宫和东六宫、西六宫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en-US" altLang="zh-CN" sz="2400" dirty="0">
                <a:solidFill>
                  <a:prstClr val="black"/>
                </a:solidFill>
                <a:latin typeface="微软雅黑" panose="020B0503020204020204" charset="-122"/>
              </a:rPr>
              <a:t> </a:t>
            </a:r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</a:endParaRPr>
          </a:p>
        </p:txBody>
      </p:sp>
      <p:sp>
        <p:nvSpPr>
          <p:cNvPr id="11" name="上下箭头 10"/>
          <p:cNvSpPr/>
          <p:nvPr/>
        </p:nvSpPr>
        <p:spPr>
          <a:xfrm>
            <a:off x="2123728" y="2145546"/>
            <a:ext cx="648072" cy="1218292"/>
          </a:xfrm>
          <a:prstGeom prst="upDown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203848" y="2423996"/>
            <a:ext cx="4896544" cy="5219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过渡段，起着承上启下的作用</a:t>
            </a:r>
            <a:endParaRPr lang="zh-CN" altLang="en-US" sz="2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 animBg="1"/>
      <p:bldP spid="1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lum contrast="6000"/>
          </a:blip>
          <a:srcRect t="5353" b="10193"/>
          <a:stretch>
            <a:fillRect/>
          </a:stretch>
        </p:blipFill>
        <p:spPr>
          <a:xfrm>
            <a:off x="-1270" y="-7620"/>
            <a:ext cx="9156065" cy="516953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153795" y="231140"/>
            <a:ext cx="7163435" cy="82994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乾清宫：</a:t>
            </a:r>
            <a:r>
              <a:rPr lang="zh-CN" altLang="en-US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皇帝处理日常政务、批阅各种奏章的地方，后来还在这里接见外国使节。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7248" b="17747"/>
          <a:stretch>
            <a:fillRect/>
          </a:stretch>
        </p:blipFill>
        <p:spPr>
          <a:xfrm>
            <a:off x="0" y="-5080"/>
            <a:ext cx="9170670" cy="5159375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22437" y="246956"/>
            <a:ext cx="1249680" cy="52197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FF00"/>
                </a:solidFill>
              </a:rPr>
              <a:t>交泰殿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lum contrast="6000"/>
          </a:blip>
          <a:srcRect t="7553" b="12780"/>
          <a:stretch>
            <a:fillRect/>
          </a:stretch>
        </p:blipFill>
        <p:spPr>
          <a:xfrm>
            <a:off x="-14605" y="-38735"/>
            <a:ext cx="9159875" cy="51765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799590" y="231140"/>
            <a:ext cx="5593715" cy="46037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坤宁宫：</a:t>
            </a:r>
            <a:r>
              <a:rPr lang="zh-CN" altLang="en-US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皇后宫，也是皇帝结婚的地方。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515" y="737601"/>
            <a:ext cx="8172400" cy="17919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乾清宫、交泰殿、坤宁宫合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称</a:t>
            </a:r>
            <a:r>
              <a:rPr lang="en-US" altLang="zh-CN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后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三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宫</a:t>
            </a:r>
            <a:r>
              <a:rPr lang="en-US" altLang="zh-CN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。布局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和前三殿基本一样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但庄严肃穆的气氛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减少了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彩画图案也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有明显的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变化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。前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三殿的图案以龙为主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后三宫凤凰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逐渐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增加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1724" y="2862698"/>
            <a:ext cx="7984830" cy="1038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10000"/>
              </a:lnSpc>
            </a:pPr>
            <a:r>
              <a:rPr lang="en-US" altLang="zh-CN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运用了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作比较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的说明方法，把后三宫和前三殿作比较，鲜明地写出后三宫的特点。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.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3575" y="697029"/>
            <a:ext cx="2506038" cy="69652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75299" y="1551888"/>
            <a:ext cx="4816017" cy="17919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庄严肃穆：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庄重严肃，不轻浮， 不随便，严肃恭敬。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本课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指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“后三宫”没有三大殿那样气氛庄重。</a:t>
            </a:r>
          </a:p>
        </p:txBody>
      </p:sp>
      <p:sp>
        <p:nvSpPr>
          <p:cNvPr id="4" name="矩形 3"/>
          <p:cNvSpPr/>
          <p:nvPr/>
        </p:nvSpPr>
        <p:spPr>
          <a:xfrm>
            <a:off x="510925" y="3506842"/>
            <a:ext cx="4780014" cy="93027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人民大会堂是一个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庄严肃穆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的地方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83" y="1634438"/>
            <a:ext cx="3169881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1" y="428120"/>
            <a:ext cx="366860" cy="45633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9445" y="364490"/>
            <a:ext cx="36544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朗读课文 扫清障碍</a:t>
            </a:r>
          </a:p>
        </p:txBody>
      </p:sp>
      <p:pic>
        <p:nvPicPr>
          <p:cNvPr id="5" name="11 故宫博物院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2120" y="34671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" dur="643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936625" y="1512570"/>
            <a:ext cx="6753860" cy="2676525"/>
          </a:xfrm>
          <a:prstGeom prst="rect">
            <a:avLst/>
          </a:prstGeom>
          <a:ln w="12700" cmpd="sng">
            <a:solidFill>
              <a:srgbClr val="00B0F0"/>
            </a:solidFill>
            <a:prstDash val="sysDot"/>
          </a:ln>
        </p:spPr>
        <p:txBody>
          <a:bodyPr wrap="square">
            <a:spAutoFit/>
          </a:bodyPr>
          <a:lstStyle/>
          <a:p>
            <a:pPr marL="342900" indent="-34290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latin typeface="+mn-ea"/>
              </a:rPr>
              <a:t>后</a:t>
            </a:r>
            <a:r>
              <a:rPr lang="zh-CN" altLang="en-US" sz="2800" dirty="0">
                <a:latin typeface="+mn-ea"/>
              </a:rPr>
              <a:t>三</a:t>
            </a:r>
            <a:r>
              <a:rPr lang="zh-CN" altLang="en-US" sz="2800" dirty="0" smtClean="0">
                <a:latin typeface="+mn-ea"/>
              </a:rPr>
              <a:t>宫布局</a:t>
            </a:r>
            <a:r>
              <a:rPr lang="zh-CN" altLang="en-US" sz="2800" dirty="0">
                <a:latin typeface="+mn-ea"/>
              </a:rPr>
              <a:t>和前三殿基本一样；</a:t>
            </a:r>
            <a:endParaRPr lang="en-US" altLang="zh-CN" sz="2800" dirty="0" smtClean="0">
              <a:latin typeface="+mn-ea"/>
            </a:endParaRPr>
          </a:p>
          <a:p>
            <a:pPr marL="342900" indent="-34290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latin typeface="+mn-ea"/>
              </a:rPr>
              <a:t>后</a:t>
            </a:r>
            <a:r>
              <a:rPr lang="zh-CN" altLang="en-US" sz="2800" dirty="0">
                <a:latin typeface="+mn-ea"/>
              </a:rPr>
              <a:t>三</a:t>
            </a:r>
            <a:r>
              <a:rPr lang="zh-CN" altLang="en-US" sz="2800" dirty="0" smtClean="0">
                <a:latin typeface="+mn-ea"/>
              </a:rPr>
              <a:t>宫庄严</a:t>
            </a:r>
            <a:r>
              <a:rPr lang="zh-CN" altLang="en-US" sz="2800" dirty="0">
                <a:latin typeface="+mn-ea"/>
              </a:rPr>
              <a:t>肃穆的气氛减少了；</a:t>
            </a:r>
            <a:endParaRPr lang="en-US" altLang="zh-CN" sz="2800" dirty="0" smtClean="0">
              <a:latin typeface="+mn-ea"/>
            </a:endParaRPr>
          </a:p>
          <a:p>
            <a:pPr marL="342900" indent="-34290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+mn-ea"/>
              </a:rPr>
              <a:t>彩画</a:t>
            </a:r>
            <a:r>
              <a:rPr lang="zh-CN" altLang="en-US" sz="2800" dirty="0" smtClean="0">
                <a:latin typeface="+mn-ea"/>
              </a:rPr>
              <a:t>图案变化：前</a:t>
            </a:r>
            <a:r>
              <a:rPr lang="zh-CN" altLang="en-US" sz="2800" dirty="0">
                <a:latin typeface="+mn-ea"/>
              </a:rPr>
              <a:t>三殿的图案以龙为主</a:t>
            </a:r>
            <a:r>
              <a:rPr lang="en-US" altLang="zh-CN" sz="2800" dirty="0">
                <a:latin typeface="+mn-ea"/>
              </a:rPr>
              <a:t>,</a:t>
            </a:r>
            <a:r>
              <a:rPr lang="zh-CN" altLang="en-US" sz="2800" dirty="0">
                <a:latin typeface="+mn-ea"/>
              </a:rPr>
              <a:t>后三宫凤凰逐渐增加。</a:t>
            </a:r>
            <a:endParaRPr lang="en-US" altLang="zh-CN" sz="2800" dirty="0"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5536" y="627534"/>
            <a:ext cx="72948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+mn-ea"/>
              </a:rPr>
              <a:t>“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</a:rPr>
              <a:t>三大殿</a:t>
            </a:r>
            <a:r>
              <a:rPr lang="en-US" altLang="zh-CN" sz="2800" b="1" dirty="0" smtClean="0">
                <a:solidFill>
                  <a:srgbClr val="FF0000"/>
                </a:solidFill>
                <a:latin typeface="+mn-ea"/>
              </a:rPr>
              <a:t>”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</a:rPr>
              <a:t>和“后三宫”的建筑有什么异同？</a:t>
            </a:r>
            <a:endParaRPr lang="zh-CN" altLang="en-US" sz="2800" b="1" dirty="0">
              <a:solidFill>
                <a:srgbClr val="FF0000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995936" y="1275606"/>
            <a:ext cx="4963955" cy="2676525"/>
          </a:xfrm>
          <a:prstGeom prst="rect">
            <a:avLst/>
          </a:prstGeom>
          <a:ln w="12700" cmpd="sng">
            <a:solidFill>
              <a:srgbClr val="00B0F0"/>
            </a:solidFill>
            <a:prstDash val="sysDot"/>
          </a:ln>
        </p:spPr>
        <p:txBody>
          <a:bodyPr wrap="square">
            <a:spAutoFit/>
          </a:bodyPr>
          <a:lstStyle/>
          <a:p>
            <a:pPr marL="342900" indent="-34290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prstClr val="black"/>
                </a:solidFill>
                <a:latin typeface="微软雅黑" panose="020B0503020204020204" charset="-122"/>
              </a:rPr>
              <a:t>御花园面积不</a:t>
            </a:r>
            <a:r>
              <a:rPr lang="zh-CN" altLang="en-US" sz="2800" dirty="0" smtClean="0">
                <a:solidFill>
                  <a:prstClr val="black"/>
                </a:solidFill>
                <a:latin typeface="微软雅黑" panose="020B0503020204020204" charset="-122"/>
              </a:rPr>
              <a:t>很大</a:t>
            </a:r>
            <a:endParaRPr lang="en-US" altLang="zh-CN" sz="2800" dirty="0" smtClean="0">
              <a:solidFill>
                <a:prstClr val="black"/>
              </a:solidFill>
              <a:latin typeface="微软雅黑" panose="020B0503020204020204" charset="-122"/>
            </a:endParaRPr>
          </a:p>
          <a:p>
            <a:pPr marL="342900" indent="-34290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prstClr val="black"/>
                </a:solidFill>
                <a:latin typeface="微软雅黑" panose="020B0503020204020204" charset="-122"/>
              </a:rPr>
              <a:t>建筑布局、环境气氛</a:t>
            </a:r>
            <a:r>
              <a:rPr lang="en-US" altLang="zh-CN" sz="2800" dirty="0">
                <a:solidFill>
                  <a:prstClr val="black"/>
                </a:solidFill>
                <a:latin typeface="微软雅黑" panose="020B0503020204020204" charset="-122"/>
              </a:rPr>
              <a:t>,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charset="-122"/>
              </a:rPr>
              <a:t>和前几部分</a:t>
            </a:r>
            <a:r>
              <a:rPr lang="zh-CN" altLang="en-US" sz="2800" dirty="0" smtClean="0">
                <a:solidFill>
                  <a:prstClr val="black"/>
                </a:solidFill>
                <a:latin typeface="微软雅黑" panose="020B0503020204020204" charset="-122"/>
              </a:rPr>
              <a:t>迥然不同</a:t>
            </a:r>
            <a:endParaRPr lang="en-US" altLang="zh-CN" sz="2800" dirty="0" smtClean="0">
              <a:solidFill>
                <a:prstClr val="black"/>
              </a:solidFill>
              <a:latin typeface="微软雅黑" panose="020B0503020204020204" charset="-122"/>
            </a:endParaRPr>
          </a:p>
          <a:p>
            <a:pPr marL="342900" indent="-34290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prstClr val="black"/>
                </a:solidFill>
                <a:latin typeface="微软雅黑" panose="020B0503020204020204" charset="-122"/>
              </a:rPr>
              <a:t>仿佛进入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</a:rPr>
              <a:t>苏州园林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72000" y="505280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charset="-122"/>
              </a:rPr>
              <a:t>御花园有什么特点？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787774"/>
            <a:ext cx="3301109" cy="157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lum bright="6000"/>
          </a:blip>
          <a:stretch>
            <a:fillRect/>
          </a:stretch>
        </p:blipFill>
        <p:spPr>
          <a:xfrm>
            <a:off x="467544" y="627534"/>
            <a:ext cx="3259360" cy="1867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爆炸形 1 8"/>
          <p:cNvSpPr/>
          <p:nvPr/>
        </p:nvSpPr>
        <p:spPr>
          <a:xfrm>
            <a:off x="7040845" y="3721469"/>
            <a:ext cx="2232248" cy="1008112"/>
          </a:xfrm>
          <a:prstGeom prst="irregularSeal1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/>
              <a:t>作比较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  <p:bldP spid="9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1966" y="555526"/>
            <a:ext cx="50930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zh-CN" altLang="en-US" sz="2800" b="1" dirty="0" smtClean="0">
                <a:solidFill>
                  <a:srgbClr val="0000FF"/>
                </a:solidFill>
                <a:latin typeface="微软雅黑" panose="020B0503020204020204" charset="-122"/>
              </a:rPr>
              <a:t>齐读第三部分</a:t>
            </a: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</a:rPr>
              <a:t>（</a:t>
            </a:r>
            <a:r>
              <a:rPr lang="zh-CN" altLang="en-US" sz="2800" b="1" dirty="0" smtClean="0">
                <a:solidFill>
                  <a:srgbClr val="0000FF"/>
                </a:solidFill>
                <a:latin typeface="微软雅黑" panose="020B0503020204020204" charset="-122"/>
              </a:rPr>
              <a:t>第</a:t>
            </a:r>
            <a:r>
              <a:rPr lang="en-US" altLang="zh-CN" sz="2800" b="1" dirty="0" smtClean="0">
                <a:solidFill>
                  <a:srgbClr val="0000FF"/>
                </a:solidFill>
                <a:latin typeface="微软雅黑" panose="020B0503020204020204" charset="-122"/>
              </a:rPr>
              <a:t>16</a:t>
            </a:r>
            <a:r>
              <a:rPr lang="zh-CN" altLang="en-US" sz="2800" b="1" dirty="0" smtClean="0">
                <a:solidFill>
                  <a:srgbClr val="0000FF"/>
                </a:solidFill>
                <a:latin typeface="微软雅黑" panose="020B0503020204020204" charset="-122"/>
              </a:rPr>
              <a:t>自然段</a:t>
            </a: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</a:rPr>
              <a:t>）</a:t>
            </a:r>
          </a:p>
        </p:txBody>
      </p:sp>
      <p:sp>
        <p:nvSpPr>
          <p:cNvPr id="5" name="矩形 4"/>
          <p:cNvSpPr/>
          <p:nvPr/>
        </p:nvSpPr>
        <p:spPr>
          <a:xfrm>
            <a:off x="314325" y="1367790"/>
            <a:ext cx="8549005" cy="1038860"/>
          </a:xfrm>
          <a:prstGeom prst="rect">
            <a:avLst/>
          </a:prstGeom>
          <a:ln w="12700" cmpd="sng">
            <a:noFill/>
            <a:prstDash val="sysDot"/>
          </a:ln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</a:pP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这样宏伟的建筑群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这样和谐统一的布局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不能不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令人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惊叹。</a:t>
            </a:r>
          </a:p>
        </p:txBody>
      </p:sp>
      <p:sp>
        <p:nvSpPr>
          <p:cNvPr id="6" name="椭圆 5"/>
          <p:cNvSpPr/>
          <p:nvPr/>
        </p:nvSpPr>
        <p:spPr>
          <a:xfrm>
            <a:off x="1814830" y="1367790"/>
            <a:ext cx="781050" cy="626110"/>
          </a:xfrm>
          <a:prstGeom prst="ellipse">
            <a:avLst/>
          </a:prstGeom>
          <a:grpFill/>
          <a:ln w="25400" cap="flat" cmpd="sng" algn="ctr">
            <a:solidFill>
              <a:srgbClr val="FF0000"/>
            </a:solidFill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859655" y="1367790"/>
            <a:ext cx="1480820" cy="626110"/>
          </a:xfrm>
          <a:prstGeom prst="ellipse">
            <a:avLst/>
          </a:prstGeom>
          <a:grpFill/>
          <a:ln w="25400" cap="flat" cmpd="sng" algn="ctr">
            <a:solidFill>
              <a:srgbClr val="FF0000"/>
            </a:solidFill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779912" y="2406829"/>
            <a:ext cx="4968552" cy="1754326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indent="647700"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</a:rPr>
              <a:t>借登临景山俯瞰故宫全景，对上文的具体分说作综合总括，再次突出这个建筑群布局的和谐</a:t>
            </a:r>
            <a:r>
              <a:rPr lang="zh-CN" altLang="en-US" sz="2400" dirty="0" smtClean="0">
                <a:solidFill>
                  <a:srgbClr val="FF0000"/>
                </a:solidFill>
              </a:rPr>
              <a:t>统一。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lum bright="12000" contrast="6000"/>
          </a:blip>
          <a:stretch>
            <a:fillRect/>
          </a:stretch>
        </p:blipFill>
        <p:spPr>
          <a:xfrm>
            <a:off x="314494" y="2435446"/>
            <a:ext cx="3357575" cy="180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6588224" y="699542"/>
            <a:ext cx="1415772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首尾呼应</a:t>
            </a:r>
          </a:p>
        </p:txBody>
      </p:sp>
      <p:cxnSp>
        <p:nvCxnSpPr>
          <p:cNvPr id="22" name="直接箭头连接符 21"/>
          <p:cNvCxnSpPr>
            <a:stCxn id="20" idx="1"/>
          </p:cNvCxnSpPr>
          <p:nvPr/>
        </p:nvCxnSpPr>
        <p:spPr>
          <a:xfrm flipH="1">
            <a:off x="5868144" y="930375"/>
            <a:ext cx="720080" cy="4892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 animBg="1"/>
      <p:bldP spid="6" grpId="0" bldLvl="0" animBg="1"/>
      <p:bldP spid="7" grpId="0" bldLvl="0" animBg="1"/>
      <p:bldP spid="16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54005" y="425952"/>
            <a:ext cx="3757930" cy="650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 defTabSz="685800">
              <a:lnSpc>
                <a:spcPct val="13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8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句式变换，意思不变。</a:t>
            </a:r>
          </a:p>
        </p:txBody>
      </p:sp>
      <p:sp>
        <p:nvSpPr>
          <p:cNvPr id="5" name="矩形 4"/>
          <p:cNvSpPr/>
          <p:nvPr/>
        </p:nvSpPr>
        <p:spPr>
          <a:xfrm>
            <a:off x="541310" y="1419622"/>
            <a:ext cx="7992888" cy="645160"/>
          </a:xfrm>
          <a:prstGeom prst="rect">
            <a:avLst/>
          </a:prstGeom>
          <a:ln w="12700" cmpd="sng">
            <a:noFill/>
            <a:prstDash val="sysDot"/>
          </a:ln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这样宏伟的建筑群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这样和谐统一的布局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不能不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令人</a:t>
            </a:r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惊叹。</a:t>
            </a:r>
            <a:endParaRPr lang="zh-CN" altLang="en-US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左弧形箭头 8"/>
          <p:cNvSpPr/>
          <p:nvPr/>
        </p:nvSpPr>
        <p:spPr>
          <a:xfrm>
            <a:off x="433220" y="1981515"/>
            <a:ext cx="287498" cy="720080"/>
          </a:xfrm>
          <a:prstGeom prst="curved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86058" y="2338167"/>
            <a:ext cx="7813480" cy="97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2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这样宏伟的建筑群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这样和谐统一的布局</a:t>
            </a:r>
            <a:r>
              <a:rPr lang="en-US" altLang="zh-CN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难道不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令人</a:t>
            </a:r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惊叹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吗？</a:t>
            </a:r>
          </a:p>
        </p:txBody>
      </p:sp>
      <p:sp>
        <p:nvSpPr>
          <p:cNvPr id="10" name="矩形 9"/>
          <p:cNvSpPr/>
          <p:nvPr/>
        </p:nvSpPr>
        <p:spPr>
          <a:xfrm>
            <a:off x="786058" y="3630756"/>
            <a:ext cx="774814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这样宏伟的建筑群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这样和谐统一的布局</a:t>
            </a:r>
            <a:r>
              <a:rPr lang="en-US" altLang="zh-CN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真</a:t>
            </a:r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令人惊叹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啊！</a:t>
            </a:r>
          </a:p>
        </p:txBody>
      </p:sp>
      <p:sp>
        <p:nvSpPr>
          <p:cNvPr id="11" name="左弧形箭头 10"/>
          <p:cNvSpPr/>
          <p:nvPr/>
        </p:nvSpPr>
        <p:spPr>
          <a:xfrm>
            <a:off x="468138" y="3244324"/>
            <a:ext cx="287498" cy="720080"/>
          </a:xfrm>
          <a:prstGeom prst="curved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" name="线形标注 1 11"/>
          <p:cNvSpPr/>
          <p:nvPr/>
        </p:nvSpPr>
        <p:spPr>
          <a:xfrm>
            <a:off x="6639070" y="856552"/>
            <a:ext cx="1879848" cy="392632"/>
          </a:xfrm>
          <a:prstGeom prst="borderCallout1">
            <a:avLst>
              <a:gd name="adj1" fmla="val 18750"/>
              <a:gd name="adj2" fmla="val -8333"/>
              <a:gd name="adj3" fmla="val 231717"/>
              <a:gd name="adj4" fmla="val -2038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rgbClr val="FF0000"/>
                </a:solidFill>
              </a:rPr>
              <a:t>双重否定句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线形标注 1 12"/>
          <p:cNvSpPr/>
          <p:nvPr/>
        </p:nvSpPr>
        <p:spPr>
          <a:xfrm>
            <a:off x="6762440" y="2032922"/>
            <a:ext cx="1337952" cy="392632"/>
          </a:xfrm>
          <a:prstGeom prst="borderCallout1">
            <a:avLst>
              <a:gd name="adj1" fmla="val 18750"/>
              <a:gd name="adj2" fmla="val -8333"/>
              <a:gd name="adj3" fmla="val 151314"/>
              <a:gd name="adj4" fmla="val -18066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rgbClr val="FF0000"/>
                </a:solidFill>
              </a:rPr>
              <a:t>反问句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线形标注 1 13"/>
          <p:cNvSpPr/>
          <p:nvPr/>
        </p:nvSpPr>
        <p:spPr>
          <a:xfrm>
            <a:off x="6918560" y="3145864"/>
            <a:ext cx="1320868" cy="392632"/>
          </a:xfrm>
          <a:prstGeom prst="borderCallout1">
            <a:avLst>
              <a:gd name="adj1" fmla="val 18750"/>
              <a:gd name="adj2" fmla="val -8333"/>
              <a:gd name="adj3" fmla="val 203993"/>
              <a:gd name="adj4" fmla="val -4212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rgbClr val="FF0000"/>
                </a:solidFill>
              </a:rPr>
              <a:t>感叹句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0" y="568960"/>
            <a:ext cx="520700" cy="50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 animBg="1"/>
      <p:bldP spid="9" grpId="0" animBg="1"/>
      <p:bldP spid="3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3" y="1140470"/>
            <a:ext cx="1104039" cy="158216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820557" y="617314"/>
            <a:ext cx="19800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zh-CN" altLang="en-US" sz="2800" b="1" dirty="0">
                <a:solidFill>
                  <a:srgbClr val="FF0000"/>
                </a:solidFill>
                <a:latin typeface="+mn-ea"/>
              </a:rPr>
              <a:t>学习材料二</a:t>
            </a:r>
          </a:p>
        </p:txBody>
      </p:sp>
      <p:sp>
        <p:nvSpPr>
          <p:cNvPr id="9" name="矩形 8"/>
          <p:cNvSpPr/>
          <p:nvPr/>
        </p:nvSpPr>
        <p:spPr>
          <a:xfrm>
            <a:off x="1566545" y="1311275"/>
            <a:ext cx="6487795" cy="829945"/>
          </a:xfrm>
          <a:prstGeom prst="rect">
            <a:avLst/>
          </a:prstGeom>
          <a:ln w="12700" cmpd="sng">
            <a:noFill/>
            <a:prstDash val="sysDot"/>
          </a:ln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太和殿修复的时候遇到了什么难题？</a:t>
            </a:r>
          </a:p>
        </p:txBody>
      </p:sp>
      <p:sp>
        <p:nvSpPr>
          <p:cNvPr id="6" name="矩形 5"/>
          <p:cNvSpPr/>
          <p:nvPr/>
        </p:nvSpPr>
        <p:spPr>
          <a:xfrm>
            <a:off x="1566446" y="2826946"/>
            <a:ext cx="6306616" cy="1173480"/>
          </a:xfrm>
          <a:prstGeom prst="rect">
            <a:avLst/>
          </a:prstGeom>
          <a:ln w="12700" cmpd="sng">
            <a:solidFill>
              <a:srgbClr val="00B0F0"/>
            </a:solidFill>
            <a:prstDash val="sysDot"/>
          </a:ln>
        </p:spPr>
        <p:txBody>
          <a:bodyPr wrap="square">
            <a:spAutoFit/>
          </a:bodyPr>
          <a:lstStyle/>
          <a:p>
            <a:pPr indent="612140" defTabSz="914400">
              <a:lnSpc>
                <a:spcPct val="11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人们不知道太和殿各部分确切的建筑比例与数据。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uiExpand="1" build="p" animBg="1"/>
      <p:bldP spid="6" grpId="0" uiExpand="1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395631" y="2220719"/>
            <a:ext cx="6352661" cy="1512570"/>
          </a:xfrm>
          <a:prstGeom prst="rect">
            <a:avLst/>
          </a:prstGeom>
          <a:ln w="12700" cmpd="sng">
            <a:solidFill>
              <a:srgbClr val="00B0F0"/>
            </a:solidFill>
            <a:prstDash val="sysDot"/>
          </a:ln>
        </p:spPr>
        <p:txBody>
          <a:bodyPr wrap="square">
            <a:spAutoFit/>
          </a:bodyPr>
          <a:lstStyle/>
          <a:p>
            <a:pPr indent="647700" defTabSz="914400">
              <a:lnSpc>
                <a:spcPct val="11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梁九按照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比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十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的比例，做了一个太和殿的模型，依靠对这座模型组件的放大制作，完成了太和殿的结构搭建。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3" y="638185"/>
            <a:ext cx="1104039" cy="158216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66545" y="808990"/>
            <a:ext cx="6487795" cy="829945"/>
          </a:xfrm>
          <a:prstGeom prst="rect">
            <a:avLst/>
          </a:prstGeom>
          <a:ln w="12700" cmpd="sng">
            <a:noFill/>
            <a:prstDash val="sysDot"/>
          </a:ln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这个难题是如何解决的？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95085" y="-70485"/>
            <a:ext cx="2378710" cy="2378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3" grpId="0" uiExpand="1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95536" y="995305"/>
            <a:ext cx="8280920" cy="17710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indent="0" defTabSz="91440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800" b="1" dirty="0" smtClean="0">
                <a:solidFill>
                  <a:srgbClr val="0000FF"/>
                </a:solidFill>
                <a:latin typeface="微软雅黑" panose="020B0503020204020204" charset="-122"/>
              </a:rPr>
              <a:t>读一读，填一填。</a:t>
            </a:r>
            <a:endParaRPr lang="en-US" altLang="zh-CN" sz="2800" dirty="0" smtClean="0">
              <a:latin typeface="微软雅黑" panose="020B0503020204020204" charset="-122"/>
            </a:endParaRPr>
          </a:p>
          <a:p>
            <a:pPr marL="342900" lvl="0" indent="-342900" defTabSz="9144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故宫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被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定位（      ）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重点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文物保护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单位，被联合国教科文组织列入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“（             ）”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名录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1256" y="2787421"/>
            <a:ext cx="8280920" cy="10388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defTabSz="9144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故宫参观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方案：</a:t>
            </a:r>
          </a:p>
          <a:p>
            <a:pPr lvl="0" indent="0" defTabSz="91440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参观入口（      ）    参观出口（       ）  </a:t>
            </a:r>
            <a:r>
              <a:rPr lang="zh-CN" altLang="en-US" sz="2800" dirty="0" smtClean="0">
                <a:latin typeface="微软雅黑" panose="020B0503020204020204" charset="-122"/>
              </a:rPr>
              <a:t>      </a:t>
            </a:r>
            <a:endParaRPr lang="en-US" altLang="zh-CN" sz="2800" dirty="0" smtClean="0">
              <a:latin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19872" y="257269"/>
            <a:ext cx="19800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zh-CN" altLang="en-US" sz="2800" b="1" dirty="0">
                <a:solidFill>
                  <a:srgbClr val="FF0000"/>
                </a:solidFill>
                <a:latin typeface="+mn-ea"/>
              </a:rPr>
              <a:t>学习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</a:rPr>
              <a:t>材料三</a:t>
            </a:r>
          </a:p>
        </p:txBody>
      </p:sp>
      <p:sp>
        <p:nvSpPr>
          <p:cNvPr id="8" name="矩形 7"/>
          <p:cNvSpPr/>
          <p:nvPr/>
        </p:nvSpPr>
        <p:spPr>
          <a:xfrm>
            <a:off x="3085941" y="166363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</a:rPr>
              <a:t>全国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810106" y="2191093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</a:rPr>
              <a:t>世界文化遗产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4122668" y="3564865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2806510" y="3302997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午门</a:t>
            </a:r>
          </a:p>
        </p:txBody>
      </p:sp>
      <p:sp>
        <p:nvSpPr>
          <p:cNvPr id="14" name="矩形 13"/>
          <p:cNvSpPr/>
          <p:nvPr/>
        </p:nvSpPr>
        <p:spPr>
          <a:xfrm>
            <a:off x="6620867" y="3302997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</a:rPr>
              <a:t>神武门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6" grpId="0" bldLvl="0" animBg="1"/>
      <p:bldP spid="7" grpId="0"/>
      <p:bldP spid="8" grpId="0"/>
      <p:bldP spid="9" grpId="0"/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867597" y="896079"/>
            <a:ext cx="196088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zh-CN" altLang="en-US" sz="2800" b="1" dirty="0">
                <a:solidFill>
                  <a:srgbClr val="FF0000"/>
                </a:solidFill>
                <a:latin typeface="+mn-ea"/>
              </a:rPr>
              <a:t>学习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</a:rPr>
              <a:t>材料四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" y="1417955"/>
            <a:ext cx="1319530" cy="18916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05635" y="1417955"/>
            <a:ext cx="6487795" cy="1568450"/>
          </a:xfrm>
          <a:prstGeom prst="rect">
            <a:avLst/>
          </a:prstGeom>
          <a:ln w="12700" cmpd="sng">
            <a:noFill/>
            <a:prstDash val="sysDot"/>
          </a:ln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altLang="zh-CN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自己观看故宫平面示意图，进一步了解故宫。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uiExpand="1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95536" y="995305"/>
            <a:ext cx="8280920" cy="662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</a:rPr>
              <a:t>为家人计划故宫一日游，画一张故宫参观路线图</a:t>
            </a:r>
            <a:r>
              <a:rPr lang="zh-CN" altLang="en-US" sz="2800" b="1" dirty="0" smtClean="0">
                <a:solidFill>
                  <a:srgbClr val="0000FF"/>
                </a:solidFill>
                <a:latin typeface="微软雅黑" panose="020B0503020204020204" charset="-122"/>
              </a:rPr>
              <a:t>。</a:t>
            </a:r>
            <a:endParaRPr lang="zh-CN" altLang="en-US" sz="2800" b="1" dirty="0">
              <a:solidFill>
                <a:srgbClr val="0000FF"/>
              </a:solidFill>
              <a:latin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69554" y="268064"/>
            <a:ext cx="30572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</a:rPr>
              <a:t>你完成任务了吗？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9885" y="2027555"/>
            <a:ext cx="3133090" cy="2208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横卷形 17"/>
          <p:cNvSpPr/>
          <p:nvPr/>
        </p:nvSpPr>
        <p:spPr>
          <a:xfrm>
            <a:off x="2915920" y="-198755"/>
            <a:ext cx="3816350" cy="5441315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008120" y="4225290"/>
            <a:ext cx="792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dirty="0" smtClean="0">
                <a:latin typeface="+mn-ea"/>
                <a:sym typeface="+mn-ea"/>
              </a:rPr>
              <a:t>午门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879850" y="3764915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 smtClean="0">
                <a:latin typeface="+mn-ea"/>
                <a:sym typeface="+mn-ea"/>
              </a:rPr>
              <a:t>太和殿</a:t>
            </a:r>
            <a:endParaRPr lang="zh-CN" altLang="en-US" sz="2400" dirty="0"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79850" y="3304540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 smtClean="0">
                <a:latin typeface="+mn-ea"/>
                <a:sym typeface="+mn-ea"/>
              </a:rPr>
              <a:t>中和殿</a:t>
            </a:r>
            <a:endParaRPr lang="zh-CN" altLang="en-US" sz="2400" dirty="0">
              <a:latin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55720" y="2844165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 smtClean="0">
                <a:latin typeface="+mn-ea"/>
                <a:sym typeface="+mn-ea"/>
              </a:rPr>
              <a:t>保和殿</a:t>
            </a:r>
            <a:endParaRPr lang="zh-CN" altLang="en-US" sz="2400" dirty="0">
              <a:latin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55720" y="2341245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 smtClean="0">
                <a:latin typeface="+mn-ea"/>
                <a:sym typeface="+mn-ea"/>
              </a:rPr>
              <a:t>乾清宫</a:t>
            </a:r>
            <a:endParaRPr lang="zh-CN" altLang="en-US" sz="2400" dirty="0"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79850" y="1420495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 smtClean="0">
                <a:latin typeface="+mn-ea"/>
                <a:sym typeface="+mn-ea"/>
              </a:rPr>
              <a:t>坤宁宫</a:t>
            </a:r>
            <a:endParaRPr lang="zh-CN" altLang="en-US" sz="2400" dirty="0"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879850" y="1880870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latin typeface="+mn-ea"/>
              </a:rPr>
              <a:t>交泰殿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879850" y="929640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 smtClean="0">
                <a:latin typeface="+mn-ea"/>
                <a:sym typeface="+mn-ea"/>
              </a:rPr>
              <a:t>御花园</a:t>
            </a:r>
            <a:endParaRPr lang="zh-CN" altLang="en-US" sz="2400" dirty="0"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55720" y="469265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 smtClean="0">
                <a:latin typeface="+mn-ea"/>
                <a:sym typeface="+mn-ea"/>
              </a:rPr>
              <a:t>神武门</a:t>
            </a:r>
            <a:endParaRPr lang="zh-CN" altLang="en-US" sz="2400" dirty="0">
              <a:latin typeface="+mn-ea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 flipV="1">
            <a:off x="5868035" y="555625"/>
            <a:ext cx="27940" cy="40182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6068695" y="1657350"/>
            <a:ext cx="538480" cy="18148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</a:rPr>
              <a:t>由</a:t>
            </a:r>
          </a:p>
          <a:p>
            <a:r>
              <a:rPr lang="zh-CN" altLang="en-US" sz="2800">
                <a:solidFill>
                  <a:srgbClr val="FF0000"/>
                </a:solidFill>
              </a:rPr>
              <a:t>南</a:t>
            </a:r>
          </a:p>
          <a:p>
            <a:r>
              <a:rPr lang="zh-CN" altLang="en-US" sz="2800">
                <a:solidFill>
                  <a:srgbClr val="FF0000"/>
                </a:solidFill>
              </a:rPr>
              <a:t>向</a:t>
            </a:r>
          </a:p>
          <a:p>
            <a:r>
              <a:rPr lang="zh-CN" altLang="en-US" sz="2800">
                <a:solidFill>
                  <a:srgbClr val="FF0000"/>
                </a:solidFill>
              </a:rPr>
              <a:t>北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074420" y="705485"/>
            <a:ext cx="538480" cy="26765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sym typeface="+mn-ea"/>
              </a:rPr>
              <a:t>故</a:t>
            </a:r>
          </a:p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sym typeface="+mn-ea"/>
              </a:rPr>
              <a:t>宫</a:t>
            </a:r>
          </a:p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sym typeface="+mn-ea"/>
              </a:rPr>
              <a:t>参</a:t>
            </a:r>
          </a:p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sym typeface="+mn-ea"/>
              </a:rPr>
              <a:t>观</a:t>
            </a:r>
          </a:p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sym typeface="+mn-ea"/>
              </a:rPr>
              <a:t>路</a:t>
            </a:r>
          </a:p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sym typeface="+mn-ea"/>
              </a:rPr>
              <a:t>线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3855" y="814705"/>
            <a:ext cx="5043170" cy="196342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迥然不同：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形容相差得远，很明显不一样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本课指御花园和后三宫的建筑布局、气氛不相同。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3995" y="2860040"/>
            <a:ext cx="4862195" cy="9302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柳树千丝万缕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与苍松翠柏刚劲、挺拔的风格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迥然不同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235" y="1109980"/>
            <a:ext cx="3405505" cy="2249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67360" y="555625"/>
            <a:ext cx="7195820" cy="7372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</a:rPr>
              <a:t>选择</a:t>
            </a:r>
            <a:r>
              <a:rPr lang="zh-CN" altLang="en-US" sz="2400" b="1" dirty="0" smtClean="0">
                <a:solidFill>
                  <a:srgbClr val="0000FF"/>
                </a:solidFill>
                <a:latin typeface="微软雅黑" panose="020B0503020204020204" charset="-122"/>
              </a:rPr>
              <a:t>一两个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</a:rPr>
              <a:t>景点，游故宫的时候为家人作讲解</a:t>
            </a:r>
            <a:r>
              <a:rPr lang="zh-CN" altLang="en-US" sz="2800" b="1" dirty="0" smtClean="0">
                <a:solidFill>
                  <a:srgbClr val="0000FF"/>
                </a:solidFill>
                <a:latin typeface="微软雅黑" panose="020B0503020204020204" charset="-122"/>
              </a:rPr>
              <a:t>。</a:t>
            </a:r>
            <a:endParaRPr lang="en-US" altLang="zh-CN" sz="2800" b="1" dirty="0" smtClean="0">
              <a:solidFill>
                <a:srgbClr val="0000FF"/>
              </a:solidFill>
              <a:latin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7544" y="1491630"/>
            <a:ext cx="8424936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12140"/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各位亲人，下面我带领大家进入故宫御花园。</a:t>
            </a:r>
            <a:endParaRPr lang="en-US" altLang="zh-CN" sz="24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612140"/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御花园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位于北京紫禁城中轴线上，坤宁宫后方</a:t>
            </a:r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御花园面积不很大,有大小建筑20多座,但毫无拥挤和重复的感觉</a:t>
            </a:r>
            <a:r>
              <a:rPr 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这里的建筑布局,环境气氛,和前几部分迥然不同</a:t>
            </a:r>
            <a:r>
              <a:rPr 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亭台楼阁,池馆水榭,掩映在青松翠柏之中;假山怪石,花坛盆景,藤萝翠竹,点缀其间</a:t>
            </a:r>
            <a:r>
              <a:rPr 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来到这里,仿佛进入苏州园林</a:t>
            </a:r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en-US" altLang="zh-CN" sz="24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612140"/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好，就介绍到这儿，大家拍照留念，注意安全。</a:t>
            </a:r>
            <a:endParaRPr lang="zh-CN" altLang="en-US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8940" y="549176"/>
            <a:ext cx="2316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</a:rPr>
              <a:t>本文写作技巧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310640" y="1361440"/>
            <a:ext cx="35509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 smtClean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1.</a:t>
            </a:r>
            <a:r>
              <a:rPr lang="zh-CN" altLang="en-US" sz="2400" b="1" dirty="0" smtClean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抓住说明对象的特点。</a:t>
            </a:r>
            <a:endParaRPr lang="en-US" altLang="zh-CN" sz="2400" b="1" dirty="0" smtClean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10640" y="1984375"/>
            <a:ext cx="45072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 smtClean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2.</a:t>
            </a:r>
            <a:r>
              <a:rPr lang="zh-CN" altLang="en-US" sz="2400" b="1" dirty="0" smtClean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运用了空间顺序</a:t>
            </a:r>
            <a:r>
              <a:rPr lang="en-US" altLang="zh-CN" sz="2400" b="1" dirty="0" smtClean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,</a:t>
            </a:r>
            <a:r>
              <a:rPr lang="zh-CN" altLang="en-US" sz="2400" b="1" dirty="0" smtClean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找好立足点。</a:t>
            </a:r>
            <a:endParaRPr lang="en-US" altLang="zh-CN" sz="2400" b="1" dirty="0" smtClean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10640" y="2586355"/>
            <a:ext cx="48120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 smtClean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3.</a:t>
            </a:r>
            <a:r>
              <a:rPr lang="zh-CN" altLang="en-US" sz="2400" b="1" dirty="0" smtClean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选择最主要的建筑物</a:t>
            </a:r>
            <a:r>
              <a:rPr lang="en-US" altLang="zh-CN" sz="2400" b="1" dirty="0" smtClean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,</a:t>
            </a:r>
            <a:r>
              <a:rPr lang="zh-CN" altLang="en-US" sz="2400" b="1" dirty="0" smtClean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详略分明。</a:t>
            </a:r>
            <a:endParaRPr lang="en-US" altLang="zh-CN" sz="2400" b="1" dirty="0" smtClean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10640" y="3249930"/>
            <a:ext cx="56394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 smtClean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4.</a:t>
            </a:r>
            <a:r>
              <a:rPr lang="zh-CN" altLang="en-US" sz="2400" b="1" dirty="0" smtClean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准确地运用方位词和表示走向的词语。</a:t>
            </a:r>
            <a:endParaRPr lang="zh-CN" altLang="en-US" sz="2400" b="1" dirty="0" smtClean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8460" y="1822450"/>
            <a:ext cx="3644900" cy="2740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0726" y="275595"/>
            <a:ext cx="2988610" cy="615950"/>
            <a:chOff x="338473" y="338129"/>
            <a:chExt cx="2651109" cy="456539"/>
          </a:xfrm>
        </p:grpSpPr>
        <p:sp>
          <p:nvSpPr>
            <p:cNvPr id="3" name="文本框 14"/>
            <p:cNvSpPr txBox="1"/>
            <p:nvPr/>
          </p:nvSpPr>
          <p:spPr>
            <a:xfrm>
              <a:off x="770202" y="353660"/>
              <a:ext cx="2219380" cy="424871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3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结构梳理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73" y="338129"/>
              <a:ext cx="432043" cy="456539"/>
            </a:xfrm>
            <a:prstGeom prst="rect">
              <a:avLst/>
            </a:prstGeom>
          </p:spPr>
        </p:pic>
      </p:grpSp>
      <p:sp>
        <p:nvSpPr>
          <p:cNvPr id="17" name="AutoShape 4"/>
          <p:cNvSpPr/>
          <p:nvPr/>
        </p:nvSpPr>
        <p:spPr bwMode="auto">
          <a:xfrm>
            <a:off x="1186180" y="1203325"/>
            <a:ext cx="288925" cy="2780665"/>
          </a:xfrm>
          <a:prstGeom prst="leftBrace">
            <a:avLst>
              <a:gd name="adj1" fmla="val 139148"/>
              <a:gd name="adj2" fmla="val 50000"/>
            </a:avLst>
          </a:prstGeom>
          <a:noFill/>
          <a:ln w="2857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sym typeface="Times New Roman" panose="0202060305040502030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468755" y="840613"/>
            <a:ext cx="6374876" cy="43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CN" altLang="en-US" sz="28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总：</a:t>
            </a: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位置、历史</a:t>
            </a:r>
            <a:r>
              <a:rPr kumimoji="1" lang="zh-CN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、地位、建筑</a:t>
            </a: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总特点。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1676854" y="2224505"/>
            <a:ext cx="10810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CN" altLang="en-US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分</a:t>
            </a:r>
          </a:p>
        </p:txBody>
      </p:sp>
      <p:sp>
        <p:nvSpPr>
          <p:cNvPr id="23" name="AutoShape 7"/>
          <p:cNvSpPr/>
          <p:nvPr/>
        </p:nvSpPr>
        <p:spPr bwMode="auto">
          <a:xfrm>
            <a:off x="2152015" y="1687830"/>
            <a:ext cx="274955" cy="1591945"/>
          </a:xfrm>
          <a:prstGeom prst="leftBrace">
            <a:avLst>
              <a:gd name="adj1" fmla="val 54071"/>
              <a:gd name="adj2" fmla="val 50000"/>
            </a:avLst>
          </a:prstGeom>
          <a:noFill/>
          <a:ln w="2857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sym typeface="Times New Roman" panose="02020603050405020304" charset="0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2415330" y="1745310"/>
            <a:ext cx="27352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前朝</a:t>
            </a:r>
            <a:r>
              <a:rPr kumimoji="1" lang="en-US" altLang="zh-CN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(</a:t>
            </a: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三大殿</a:t>
            </a:r>
            <a:r>
              <a:rPr kumimoji="1" lang="en-US" altLang="zh-CN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)</a:t>
            </a:r>
            <a:endParaRPr kumimoji="1" lang="en-US" altLang="zh-CN" sz="2400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ea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4573588" y="1270228"/>
            <a:ext cx="1800225" cy="134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太和殿</a:t>
            </a:r>
          </a:p>
          <a:p>
            <a:pPr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中和殿</a:t>
            </a:r>
          </a:p>
          <a:p>
            <a:pPr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保和殿</a:t>
            </a:r>
          </a:p>
        </p:txBody>
      </p:sp>
      <p:sp>
        <p:nvSpPr>
          <p:cNvPr id="28" name="AutoShape 11"/>
          <p:cNvSpPr/>
          <p:nvPr/>
        </p:nvSpPr>
        <p:spPr bwMode="auto">
          <a:xfrm>
            <a:off x="4360069" y="1365137"/>
            <a:ext cx="317364" cy="1170881"/>
          </a:xfrm>
          <a:prstGeom prst="leftBrace">
            <a:avLst>
              <a:gd name="adj1" fmla="val 50163"/>
              <a:gd name="adj2" fmla="val 50000"/>
            </a:avLst>
          </a:prstGeom>
          <a:noFill/>
          <a:ln w="2857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sym typeface="Times New Roman" panose="02020603050405020304" charset="0"/>
            </a:endParaRP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5753418" y="1269932"/>
            <a:ext cx="984250" cy="15297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外形</a:t>
            </a:r>
          </a:p>
          <a:p>
            <a:pPr defTabSz="91440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内景</a:t>
            </a:r>
          </a:p>
          <a:p>
            <a:pPr defTabSz="91440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位置</a:t>
            </a:r>
          </a:p>
          <a:p>
            <a:pPr defTabSz="91440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用途</a:t>
            </a: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2426376" y="3034608"/>
            <a:ext cx="287972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CN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内廷</a:t>
            </a:r>
            <a:endParaRPr kumimoji="1" lang="en-US" altLang="zh-CN" sz="2400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ea"/>
            </a:endParaRPr>
          </a:p>
        </p:txBody>
      </p:sp>
      <p:sp>
        <p:nvSpPr>
          <p:cNvPr id="36" name="AutoShape 14"/>
          <p:cNvSpPr/>
          <p:nvPr/>
        </p:nvSpPr>
        <p:spPr bwMode="auto">
          <a:xfrm>
            <a:off x="3252764" y="2819509"/>
            <a:ext cx="159159" cy="752986"/>
          </a:xfrm>
          <a:prstGeom prst="leftBrace">
            <a:avLst>
              <a:gd name="adj1" fmla="val 43413"/>
              <a:gd name="adj2" fmla="val 50000"/>
            </a:avLst>
          </a:prstGeom>
          <a:noFill/>
          <a:ln w="2857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sym typeface="Times New Roman" panose="02020603050405020304" charset="0"/>
            </a:endParaRP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3411923" y="2826487"/>
            <a:ext cx="2087562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后三宫</a:t>
            </a:r>
          </a:p>
          <a:p>
            <a:pPr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御花园</a:t>
            </a:r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1457960" y="3694408"/>
            <a:ext cx="61214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CN" altLang="en-US" sz="28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总：</a:t>
            </a:r>
            <a:r>
              <a:rPr kumimoji="1" lang="zh-CN" altLang="en-US" sz="2400" dirty="0">
                <a:solidFill>
                  <a:srgbClr val="1C1C1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回望故宫，强调艺术特点。</a:t>
            </a:r>
          </a:p>
        </p:txBody>
      </p:sp>
      <p:sp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7291705" y="443865"/>
            <a:ext cx="551815" cy="447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CN" altLang="en-US" sz="24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规模宏大，建筑精美，布局</a:t>
            </a:r>
            <a:r>
              <a:rPr kumimoji="1" lang="zh-CN" altLang="en-US" sz="24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统一</a:t>
            </a:r>
            <a:endParaRPr kumimoji="1" lang="zh-CN" altLang="en-US" sz="240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Text Box 18"/>
          <p:cNvSpPr txBox="1">
            <a:spLocks noChangeArrowheads="1"/>
          </p:cNvSpPr>
          <p:nvPr/>
        </p:nvSpPr>
        <p:spPr bwMode="auto">
          <a:xfrm>
            <a:off x="2506980" y="4288155"/>
            <a:ext cx="3592830" cy="521970"/>
          </a:xfrm>
          <a:prstGeom prst="rect">
            <a:avLst/>
          </a:prstGeom>
          <a:solidFill>
            <a:srgbClr val="FDF9E7"/>
          </a:solidFill>
          <a:ln w="9525">
            <a:solidFill>
              <a:srgbClr val="FF9900"/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空间顺序（南</a:t>
            </a: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黑体" panose="02010609060101010101" pitchFamily="49" charset="-122"/>
              </a:rPr>
              <a:t>——</a:t>
            </a:r>
            <a:r>
              <a:rPr kumimoji="1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北）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40029" y="1710266"/>
            <a:ext cx="4873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</a:rPr>
              <a:t>故宫博物院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AutoShape 4"/>
          <p:cNvSpPr/>
          <p:nvPr/>
        </p:nvSpPr>
        <p:spPr bwMode="auto">
          <a:xfrm rot="10800000">
            <a:off x="6942455" y="1093470"/>
            <a:ext cx="256540" cy="2891155"/>
          </a:xfrm>
          <a:prstGeom prst="leftBrace">
            <a:avLst>
              <a:gd name="adj1" fmla="val 139148"/>
              <a:gd name="adj2" fmla="val 50000"/>
            </a:avLst>
          </a:prstGeom>
          <a:noFill/>
          <a:ln w="2857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Times New Roman" panose="0202060305040502030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sym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21" grpId="0" bldLvl="0" animBg="1"/>
      <p:bldP spid="22" grpId="0" bldLvl="0" animBg="1"/>
      <p:bldP spid="23" grpId="0" animBg="1"/>
      <p:bldP spid="25" grpId="0" bldLvl="0" animBg="1"/>
      <p:bldP spid="27" grpId="0" animBg="1"/>
      <p:bldP spid="28" grpId="0" animBg="1"/>
      <p:bldP spid="29" grpId="0" animBg="1"/>
      <p:bldP spid="36" grpId="0" animBg="1"/>
      <p:bldP spid="37" grpId="0" bldLvl="0" animBg="1"/>
      <p:bldP spid="38" grpId="0" bldLvl="0" animBg="1"/>
      <p:bldP spid="39" grpId="0" bldLvl="0" animBg="1"/>
      <p:bldP spid="40" grpId="0" animBg="1"/>
      <p:bldP spid="6" grpId="0"/>
      <p:bldP spid="5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5628" y="1317089"/>
            <a:ext cx="7376760" cy="2437765"/>
          </a:xfrm>
          <a:prstGeom prst="rect">
            <a:avLst/>
          </a:prstGeom>
          <a:solidFill>
            <a:schemeClr val="accent6">
              <a:lumMod val="40000"/>
              <a:lumOff val="60000"/>
              <a:alpha val="61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lvl="0" indent="647700" defTabSz="914400">
              <a:lnSpc>
                <a:spcPct val="11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这篇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课文按照（         ）路线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，由（   ）到（   ）逐次并详略得当地介绍了故宫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的主要建筑及其（            ），使学生从中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获得了对故宫的一般性了解，又对祖国的传统建筑艺术产生自豪感。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30239" y="437262"/>
            <a:ext cx="2697102" cy="580888"/>
            <a:chOff x="179512" y="464083"/>
            <a:chExt cx="2549500" cy="490746"/>
          </a:xfrm>
        </p:grpSpPr>
        <p:sp>
          <p:nvSpPr>
            <p:cNvPr id="4" name="文本框 14"/>
            <p:cNvSpPr txBox="1"/>
            <p:nvPr/>
          </p:nvSpPr>
          <p:spPr>
            <a:xfrm>
              <a:off x="692255" y="467300"/>
              <a:ext cx="2036757" cy="48752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3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主题概括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083"/>
              <a:ext cx="444784" cy="456528"/>
            </a:xfrm>
            <a:prstGeom prst="rect">
              <a:avLst/>
            </a:prstGeom>
          </p:spPr>
        </p:pic>
      </p:grpSp>
      <p:pic>
        <p:nvPicPr>
          <p:cNvPr id="10" name="图片 9" descr="u=1923943678,2590681463&amp;fm=26&amp;gp=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761"/>
          <a:stretch>
            <a:fillRect/>
          </a:stretch>
        </p:blipFill>
        <p:spPr>
          <a:xfrm rot="2075049">
            <a:off x="7962106" y="3534332"/>
            <a:ext cx="740564" cy="96264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384556" y="1316881"/>
            <a:ext cx="1612900" cy="565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游览参观</a:t>
            </a:r>
          </a:p>
        </p:txBody>
      </p:sp>
      <p:sp>
        <p:nvSpPr>
          <p:cNvPr id="15" name="矩形 14"/>
          <p:cNvSpPr/>
          <p:nvPr/>
        </p:nvSpPr>
        <p:spPr>
          <a:xfrm>
            <a:off x="4300384" y="2253615"/>
            <a:ext cx="1970405" cy="565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布局和功用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022600" y="1796415"/>
            <a:ext cx="5403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北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367155" y="1796415"/>
            <a:ext cx="5403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2" grpId="0"/>
      <p:bldP spid="15" grpId="0"/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34634" y="379002"/>
            <a:ext cx="2669276" cy="594263"/>
            <a:chOff x="179512" y="411510"/>
            <a:chExt cx="2376264" cy="509015"/>
          </a:xfrm>
        </p:grpSpPr>
        <p:sp>
          <p:nvSpPr>
            <p:cNvPr id="7" name="文本框 14"/>
            <p:cNvSpPr txBox="1"/>
            <p:nvPr/>
          </p:nvSpPr>
          <p:spPr>
            <a:xfrm>
              <a:off x="624428" y="411510"/>
              <a:ext cx="1931348" cy="49429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3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拓展延伸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" y="1493520"/>
            <a:ext cx="4518660" cy="26250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52495" y="803275"/>
            <a:ext cx="2540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/>
              <a:t>故宫九龙壁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075555" y="1683385"/>
            <a:ext cx="350139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九龙壁从东边数第三条白龙的肚子上不是用琉璃，而是用木头充数的。这究竟是怎么回事呢？</a:t>
            </a:r>
          </a:p>
        </p:txBody>
      </p:sp>
      <p:sp>
        <p:nvSpPr>
          <p:cNvPr id="10" name="椭圆 9"/>
          <p:cNvSpPr/>
          <p:nvPr/>
        </p:nvSpPr>
        <p:spPr>
          <a:xfrm>
            <a:off x="3131820" y="2499995"/>
            <a:ext cx="575945" cy="1224280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54330" y="491490"/>
            <a:ext cx="843470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据说，在烧制这块琉璃砖时，工匠们不小心把这块砖烧坏了。皇家制造一般都是按件烧制，哪块被弄坏了，都不可能有多余的替代。正在大家一筹莫展的时候，一位工匠急中生智，连夜用一块楠木雕刻成龙腹的形状，代替琉璃构件安装到白龙腹部，然后再刷上白色的油漆。结果，肉眼看上去居然与白色的琉璃一模一样，工匠们也因此躲过了一场杀身之祸。随着岁月的侵蚀，木料上的油漆纷纷剥落了，人们才发现这里原来是由一块木料制成的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7818" y="1495594"/>
            <a:ext cx="8708664" cy="272669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indent="457200">
              <a:lnSpc>
                <a:spcPct val="120000"/>
              </a:lnSpc>
            </a:pPr>
            <a:r>
              <a:rPr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1.弯弯的金水河像一条玉带横贯东西。（　　　）</a:t>
            </a:r>
          </a:p>
          <a:p>
            <a:pPr indent="457200">
              <a:lnSpc>
                <a:spcPct val="120000"/>
              </a:lnSpc>
            </a:pPr>
            <a:r>
              <a:rPr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2.前三殿的图案以龙为主，后三宫凤凰逐渐增加。（　　　）</a:t>
            </a:r>
          </a:p>
          <a:p>
            <a:pPr indent="457200">
              <a:lnSpc>
                <a:spcPct val="120000"/>
              </a:lnSpc>
            </a:pPr>
            <a:r>
              <a:rPr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3.宫城呈长方形，占地</a:t>
            </a:r>
            <a:r>
              <a:rPr 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七十二</a:t>
            </a:r>
            <a:r>
              <a:rPr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万平方米，有大小宫殿七十多座、房屋九千多间。（　　　）</a:t>
            </a:r>
          </a:p>
          <a:p>
            <a:pPr indent="457200">
              <a:lnSpc>
                <a:spcPct val="120000"/>
              </a:lnSpc>
            </a:pPr>
            <a:r>
              <a:rPr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4.太和殿是举行重大典礼的地方。皇帝即位、生日、婚礼和元旦等</a:t>
            </a:r>
            <a:r>
              <a:rPr 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都在这里</a:t>
            </a:r>
            <a:r>
              <a:rPr 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接</a:t>
            </a:r>
            <a:r>
              <a:rPr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受朝贺。（　　　）</a:t>
            </a:r>
          </a:p>
        </p:txBody>
      </p:sp>
      <p:sp>
        <p:nvSpPr>
          <p:cNvPr id="3" name="矩形 2"/>
          <p:cNvSpPr/>
          <p:nvPr/>
        </p:nvSpPr>
        <p:spPr>
          <a:xfrm>
            <a:off x="344805" y="973455"/>
            <a:ext cx="670115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一、指出下列句子运用的说明方法。</a:t>
            </a:r>
          </a:p>
        </p:txBody>
      </p:sp>
      <p:grpSp>
        <p:nvGrpSpPr>
          <p:cNvPr id="6" name="组合 4"/>
          <p:cNvGrpSpPr/>
          <p:nvPr/>
        </p:nvGrpSpPr>
        <p:grpSpPr>
          <a:xfrm>
            <a:off x="217818" y="378905"/>
            <a:ext cx="2639670" cy="576042"/>
            <a:chOff x="252108" y="411427"/>
            <a:chExt cx="2303668" cy="493408"/>
          </a:xfrm>
        </p:grpSpPr>
        <p:sp>
          <p:nvSpPr>
            <p:cNvPr id="7" name="文本框 14"/>
            <p:cNvSpPr txBox="1"/>
            <p:nvPr/>
          </p:nvSpPr>
          <p:spPr>
            <a:xfrm>
              <a:off x="624428" y="411510"/>
              <a:ext cx="1931348" cy="493325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3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课堂演练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108" y="411427"/>
              <a:ext cx="366860" cy="456339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6206343" y="1488811"/>
            <a:ext cx="10972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</a:rPr>
              <a:t>打比方</a:t>
            </a:r>
          </a:p>
        </p:txBody>
      </p:sp>
      <p:sp>
        <p:nvSpPr>
          <p:cNvPr id="11" name="矩形 10"/>
          <p:cNvSpPr/>
          <p:nvPr/>
        </p:nvSpPr>
        <p:spPr>
          <a:xfrm>
            <a:off x="7684955" y="1949312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charset="-122"/>
              </a:rPr>
              <a:t>作比较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70787" y="2839970"/>
            <a:ext cx="10972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</a:rPr>
              <a:t>列数字</a:t>
            </a:r>
          </a:p>
        </p:txBody>
      </p:sp>
      <p:sp>
        <p:nvSpPr>
          <p:cNvPr id="4" name="矩形 3"/>
          <p:cNvSpPr/>
          <p:nvPr/>
        </p:nvSpPr>
        <p:spPr>
          <a:xfrm>
            <a:off x="4479800" y="3688884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charset="-122"/>
              </a:rPr>
              <a:t>举例子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9745" y="1360170"/>
            <a:ext cx="8361045" cy="283845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1.台基有三层，每层的边缘都用汉白玉栏杆（　</a:t>
            </a:r>
            <a:r>
              <a:rPr lang="en-US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）着。</a:t>
            </a:r>
          </a:p>
          <a:p>
            <a:pPr>
              <a:lnSpc>
                <a:spcPct val="150000"/>
              </a:lnSpc>
            </a:pPr>
            <a:r>
              <a:rPr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2.台基上的香炉和铜龟、铜鹤里点起檀香或松柏枝，烟雾（  </a:t>
            </a:r>
            <a:r>
              <a:rPr lang="en-US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）。</a:t>
            </a:r>
          </a:p>
          <a:p>
            <a:pPr>
              <a:lnSpc>
                <a:spcPct val="150000"/>
              </a:lnSpc>
            </a:pPr>
            <a:r>
              <a:rPr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3.从龙口里垂下一颗银白色大圆珠，周围（  </a:t>
            </a:r>
            <a:r>
              <a:rPr lang="en-US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）着六颗小珠，龙头、宝珠正对着下面的宝座。</a:t>
            </a:r>
          </a:p>
        </p:txBody>
      </p:sp>
      <p:sp>
        <p:nvSpPr>
          <p:cNvPr id="3" name="矩形 2"/>
          <p:cNvSpPr/>
          <p:nvPr/>
        </p:nvSpPr>
        <p:spPr>
          <a:xfrm>
            <a:off x="333375" y="389255"/>
            <a:ext cx="552704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sz="2800" dirty="0">
                <a:latin typeface="黑体" panose="02010609060101010101" pitchFamily="49" charset="-122"/>
                <a:ea typeface="黑体" panose="02010609060101010101" pitchFamily="49" charset="-122"/>
              </a:rPr>
              <a:t>选择恰当的词语填充句子。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222750" y="895172"/>
            <a:ext cx="8451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围绕　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492693" y="911225"/>
            <a:ext cx="1325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sym typeface="+mn-ea"/>
              </a:rPr>
              <a:t>　</a:t>
            </a:r>
            <a:r>
              <a:rPr lang="en-US" altLang="zh-CN" sz="2400" dirty="0" smtClean="0">
                <a:solidFill>
                  <a:srgbClr val="FF0000"/>
                </a:solidFill>
                <a:sym typeface="+mn-ea"/>
              </a:rPr>
              <a:t>环绕</a:t>
            </a:r>
            <a:r>
              <a:rPr lang="en-US" altLang="zh-CN" dirty="0" smtClean="0">
                <a:solidFill>
                  <a:srgbClr val="FF0000"/>
                </a:solidFill>
                <a:sym typeface="+mn-ea"/>
              </a:rPr>
              <a:t>　　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5725795" y="896903"/>
            <a:ext cx="792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sym typeface="+mn-ea"/>
              </a:rPr>
              <a:t>缭绕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306533" y="1470675"/>
            <a:ext cx="8451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围绕　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889338" y="3137019"/>
            <a:ext cx="1325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sym typeface="+mn-ea"/>
              </a:rPr>
              <a:t>　</a:t>
            </a:r>
            <a:r>
              <a:rPr lang="en-US" altLang="zh-CN" sz="2400" dirty="0" smtClean="0">
                <a:solidFill>
                  <a:srgbClr val="FF0000"/>
                </a:solidFill>
                <a:sym typeface="+mn-ea"/>
              </a:rPr>
              <a:t>环绕</a:t>
            </a:r>
            <a:r>
              <a:rPr lang="en-US" altLang="zh-CN" dirty="0" smtClean="0">
                <a:solidFill>
                  <a:srgbClr val="FF0000"/>
                </a:solidFill>
                <a:sym typeface="+mn-ea"/>
              </a:rPr>
              <a:t>　　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259632" y="2549490"/>
            <a:ext cx="792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sym typeface="+mn-ea"/>
              </a:rPr>
              <a:t>缭绕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1"/>
      <p:bldP spid="4" grpId="0"/>
      <p:bldP spid="5" grpId="0"/>
      <p:bldP spid="7" grpId="0"/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74400" y="1199345"/>
            <a:ext cx="8496944" cy="3211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30000"/>
              </a:lnSpc>
              <a:buClr>
                <a:srgbClr val="0070C0"/>
              </a:buClr>
            </a:pPr>
            <a:r>
              <a:rPr lang="en-US" altLang="zh-CN" sz="26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A.</a:t>
            </a:r>
            <a:r>
              <a:rPr lang="zh-CN" altLang="en-US" sz="26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文章第</a:t>
            </a:r>
            <a:r>
              <a:rPr lang="en-US" altLang="zh-CN" sz="26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6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和第</a:t>
            </a:r>
            <a:r>
              <a:rPr lang="en-US" altLang="zh-CN" sz="26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16</a:t>
            </a:r>
            <a:r>
              <a:rPr lang="zh-CN" altLang="en-US" sz="26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自然段互相呼应。</a:t>
            </a:r>
            <a:endParaRPr lang="en-US" altLang="zh-CN" sz="26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defTabSz="914400">
              <a:lnSpc>
                <a:spcPct val="130000"/>
              </a:lnSpc>
              <a:buClr>
                <a:srgbClr val="0070C0"/>
              </a:buClr>
            </a:pPr>
            <a:r>
              <a:rPr lang="en-US" altLang="zh-CN" sz="26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B.</a:t>
            </a:r>
            <a:r>
              <a:rPr lang="zh-CN" altLang="en-US" sz="26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课文</a:t>
            </a:r>
            <a:r>
              <a:rPr lang="zh-CN" altLang="en-US" sz="2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按照由南到</a:t>
            </a:r>
            <a:r>
              <a:rPr lang="zh-CN" altLang="en-US" sz="26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北的空间顺序</a:t>
            </a:r>
            <a:r>
              <a:rPr lang="zh-CN" altLang="en-US" sz="2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介绍故宫博物院的。</a:t>
            </a:r>
            <a:endParaRPr lang="en-US" altLang="zh-CN" sz="26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defTabSz="914400">
              <a:lnSpc>
                <a:spcPct val="130000"/>
              </a:lnSpc>
              <a:buClr>
                <a:srgbClr val="0070C0"/>
              </a:buClr>
            </a:pPr>
            <a:r>
              <a:rPr lang="en-US" altLang="zh-CN" sz="26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C.</a:t>
            </a:r>
            <a:r>
              <a:rPr lang="zh-CN" altLang="en-US" sz="2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课文以三大殿中的太和殿作为重点，详细介绍了它的方位、外观、内部装饰以及功用。</a:t>
            </a:r>
            <a:endParaRPr lang="en-US" altLang="zh-CN" sz="26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defTabSz="914400">
              <a:lnSpc>
                <a:spcPct val="130000"/>
              </a:lnSpc>
              <a:buClr>
                <a:srgbClr val="0070C0"/>
              </a:buClr>
            </a:pPr>
            <a:r>
              <a:rPr lang="en-US" altLang="zh-CN" sz="26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D.</a:t>
            </a:r>
            <a:r>
              <a:rPr lang="zh-CN" altLang="en-US" sz="2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最后一段，借登临景山</a:t>
            </a:r>
            <a:r>
              <a:rPr lang="zh-CN" altLang="en-US" sz="26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俯瞰御花园全景</a:t>
            </a:r>
            <a:r>
              <a:rPr lang="zh-CN" altLang="en-US" sz="2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，对上文的具体分说作综合</a:t>
            </a:r>
            <a:r>
              <a:rPr lang="zh-CN" altLang="en-US" sz="26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总括。</a:t>
            </a:r>
            <a:endParaRPr lang="en-US" altLang="zh-CN" sz="26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56732" y="182382"/>
            <a:ext cx="1728192" cy="858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50000"/>
              </a:lnSpc>
              <a:buClr>
                <a:srgbClr val="0070C0"/>
              </a:buClr>
            </a:pPr>
            <a:r>
              <a:rPr lang="en-US" altLang="zh-CN" sz="2400" dirty="0" smtClean="0">
                <a:solidFill>
                  <a:srgbClr val="FF0000"/>
                </a:solidFill>
                <a:latin typeface="微软雅黑" panose="020B0503020204020204" charset="-122"/>
              </a:rPr>
              <a:t>D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460" y="603250"/>
            <a:ext cx="77019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三、对文章内容理解不正确的一项是（     ）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3565" y="641985"/>
            <a:ext cx="775208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四、本文虽然是一篇说明文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,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但不难看出作者对故宫倾注了很深的感情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,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那就是爱和赞颂。学完本课后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,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你有什么感想呢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?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27710" y="2319020"/>
            <a:ext cx="746379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示例：我深刻体会到了古代皇权的至尊威严和古代劳动人民的无限创造力。我们要保护这一文化遗产，文明游览。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3893" y="771550"/>
            <a:ext cx="5072203" cy="174752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井然有序：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有条理，有次序，整齐不乱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本课指故宫的建筑、宫墙等很有秩序，不凌乱。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3855" y="2752725"/>
            <a:ext cx="5020310" cy="9302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超市货架上的物品琳琅满目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摆放得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井然有序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lum bright="6000" contrast="6000"/>
          </a:blip>
          <a:srcRect b="4208"/>
          <a:stretch>
            <a:fillRect/>
          </a:stretch>
        </p:blipFill>
        <p:spPr>
          <a:xfrm>
            <a:off x="5522595" y="1065530"/>
            <a:ext cx="3446780" cy="2466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706530" y="1419622"/>
            <a:ext cx="1866900" cy="110680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600" b="1" dirty="0">
                <a:solidFill>
                  <a:srgbClr val="FF6600"/>
                </a:solidFill>
                <a:latin typeface="Xingkai SC" panose="02010800040101010101" pitchFamily="2" charset="-122"/>
                <a:ea typeface="Xingkai SC" panose="02010800040101010101" pitchFamily="2" charset="-122"/>
              </a:rPr>
              <a:t>再见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4"/>
          <p:cNvSpPr txBox="1"/>
          <p:nvPr/>
        </p:nvSpPr>
        <p:spPr>
          <a:xfrm>
            <a:off x="611560" y="404516"/>
            <a:ext cx="21473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整体感知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0" y="488835"/>
            <a:ext cx="366860" cy="45633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988512" y="408447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想一想</a:t>
            </a:r>
          </a:p>
        </p:txBody>
      </p:sp>
      <p:sp>
        <p:nvSpPr>
          <p:cNvPr id="6" name="矩形 5"/>
          <p:cNvSpPr/>
          <p:nvPr/>
        </p:nvSpPr>
        <p:spPr>
          <a:xfrm>
            <a:off x="551431" y="1161618"/>
            <a:ext cx="8136046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品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读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课文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：材料一、材料二、材料三和材料四分别介绍了什么？</a:t>
            </a:r>
          </a:p>
        </p:txBody>
      </p:sp>
      <p:sp>
        <p:nvSpPr>
          <p:cNvPr id="10" name="矩形 9"/>
          <p:cNvSpPr/>
          <p:nvPr/>
        </p:nvSpPr>
        <p:spPr>
          <a:xfrm>
            <a:off x="593190" y="2181765"/>
            <a:ext cx="8334465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47700"/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材料一介绍故宫的建筑位置、布局及功用；</a:t>
            </a:r>
          </a:p>
          <a:p>
            <a:pPr indent="647700"/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材料二介绍太和殿被毁及修复中遇到的奇迹；</a:t>
            </a:r>
          </a:p>
          <a:p>
            <a:pPr indent="647700"/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材料三介绍故宫的历史、地位及参观顺序；</a:t>
            </a:r>
          </a:p>
          <a:p>
            <a:pPr indent="647700"/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材料四介绍故宫平面图以及开放区域。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536620" y="1155875"/>
            <a:ext cx="8162131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下面</a:t>
            </a:r>
            <a:r>
              <a:rPr lang="zh-CN" altLang="en-US" sz="3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提供了两个任务，和同学交流：你会怎样根据不同的任务阅读这些材料？</a:t>
            </a:r>
            <a:endParaRPr lang="zh-CN" altLang="en-US" sz="3200" b="1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5238" y="2499742"/>
            <a:ext cx="8064896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latin typeface="+mn-ea"/>
              </a:rPr>
              <a:t>（</a:t>
            </a:r>
            <a:r>
              <a:rPr lang="en-US" altLang="zh-CN" sz="2400" dirty="0" smtClean="0">
                <a:latin typeface="+mn-ea"/>
              </a:rPr>
              <a:t>1</a:t>
            </a:r>
            <a:r>
              <a:rPr lang="zh-CN" altLang="en-US" sz="2400" dirty="0" smtClean="0">
                <a:latin typeface="+mn-ea"/>
              </a:rPr>
              <a:t>）为</a:t>
            </a:r>
            <a:r>
              <a:rPr lang="zh-CN" altLang="en-US" sz="2400" dirty="0">
                <a:latin typeface="+mn-ea"/>
              </a:rPr>
              <a:t>家人计划故宫一日游，画一张故宫参观路线图。</a:t>
            </a:r>
            <a:endParaRPr lang="en-US" altLang="zh-CN" sz="2400" dirty="0" smtClean="0">
              <a:latin typeface="+mn-ea"/>
            </a:endParaRPr>
          </a:p>
          <a:p>
            <a:endParaRPr lang="en-US" altLang="zh-CN" sz="2400" dirty="0" smtClean="0">
              <a:latin typeface="+mn-ea"/>
            </a:endParaRPr>
          </a:p>
          <a:p>
            <a:r>
              <a:rPr lang="zh-CN" altLang="en-US" sz="2400" dirty="0" smtClean="0">
                <a:latin typeface="+mn-ea"/>
              </a:rPr>
              <a:t>（</a:t>
            </a:r>
            <a:r>
              <a:rPr lang="en-US" altLang="zh-CN" sz="2400" dirty="0" smtClean="0">
                <a:latin typeface="+mn-ea"/>
              </a:rPr>
              <a:t>2</a:t>
            </a:r>
            <a:r>
              <a:rPr lang="zh-CN" altLang="en-US" sz="2400" dirty="0" smtClean="0">
                <a:latin typeface="+mn-ea"/>
              </a:rPr>
              <a:t>）选择</a:t>
            </a:r>
            <a:r>
              <a:rPr lang="zh-CN" altLang="en-US" sz="2400" dirty="0">
                <a:latin typeface="+mn-ea"/>
              </a:rPr>
              <a:t>一两个景点，游故宫的时候为家人作讲解。</a:t>
            </a:r>
          </a:p>
        </p:txBody>
      </p:sp>
      <p:sp>
        <p:nvSpPr>
          <p:cNvPr id="4" name="矩形 3"/>
          <p:cNvSpPr/>
          <p:nvPr/>
        </p:nvSpPr>
        <p:spPr>
          <a:xfrm>
            <a:off x="3635896" y="242895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说一说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2915816" y="1544349"/>
            <a:ext cx="5904656" cy="230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647700">
              <a:lnSpc>
                <a:spcPct val="12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本文大体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按照（          ）路线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由（   ）到（    ）逐次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并详略得当地介绍了故宫的主要建筑及其布局和功用。说明了故宫建筑群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规模（          ）、（           ）、（          ）的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特点。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01137" y="202703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cs typeface="楷体" panose="02010609060101010101" pitchFamily="49" charset="-122"/>
                <a:sym typeface="+mn-ea"/>
              </a:rPr>
              <a:t>南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11175" y="960755"/>
            <a:ext cx="80708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快速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朗读材料一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，说说其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主要内容是什么</a:t>
            </a:r>
            <a:r>
              <a:rPr lang="zh-CN" altLang="en-US" sz="32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？</a:t>
            </a:r>
            <a:r>
              <a:rPr lang="zh-CN" altLang="en-US" sz="3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                                                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2114" y="1574973"/>
            <a:ext cx="1834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cs typeface="楷体" panose="02010609060101010101" pitchFamily="49" charset="-122"/>
              </a:rPr>
              <a:t>游览参观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056590" y="202703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cs typeface="楷体" panose="02010609060101010101" pitchFamily="49" charset="-122"/>
                <a:sym typeface="+mn-ea"/>
              </a:rPr>
              <a:t>北</a:t>
            </a:r>
          </a:p>
        </p:txBody>
      </p:sp>
      <p:sp>
        <p:nvSpPr>
          <p:cNvPr id="4" name="矩形 3"/>
          <p:cNvSpPr/>
          <p:nvPr/>
        </p:nvSpPr>
        <p:spPr>
          <a:xfrm>
            <a:off x="3456180" y="3348345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cs typeface="楷体" panose="02010609060101010101" pitchFamily="49" charset="-122"/>
              </a:rPr>
              <a:t>建筑精美</a:t>
            </a:r>
          </a:p>
        </p:txBody>
      </p:sp>
      <p:sp>
        <p:nvSpPr>
          <p:cNvPr id="10" name="矩形 9"/>
          <p:cNvSpPr/>
          <p:nvPr/>
        </p:nvSpPr>
        <p:spPr>
          <a:xfrm>
            <a:off x="6019532" y="3348320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cs typeface="楷体" panose="02010609060101010101" pitchFamily="49" charset="-122"/>
              </a:rPr>
              <a:t>布局统一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lum contrast="6000"/>
          </a:blip>
          <a:stretch>
            <a:fillRect/>
          </a:stretch>
        </p:blipFill>
        <p:spPr>
          <a:xfrm>
            <a:off x="453671" y="1773980"/>
            <a:ext cx="2462400" cy="184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矩形 10"/>
          <p:cNvSpPr/>
          <p:nvPr/>
        </p:nvSpPr>
        <p:spPr>
          <a:xfrm>
            <a:off x="3526207" y="430737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议一议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170295" y="288798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cs typeface="楷体" panose="02010609060101010101" pitchFamily="49" charset="-122"/>
                <a:sym typeface="+mn-ea"/>
              </a:rPr>
              <a:t>宏大壮丽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8" grpId="0"/>
      <p:bldP spid="9" grpId="0"/>
      <p:bldP spid="4" grpId="0"/>
      <p:bldP spid="10" grpId="0"/>
      <p:bldP spid="11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467544" y="980908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rgbClr val="0000FF"/>
                </a:solidFill>
                <a:latin typeface="+mn-ea"/>
              </a:rPr>
              <a:t>1.</a:t>
            </a:r>
            <a:r>
              <a:rPr lang="zh-CN" altLang="en-US" sz="2400" dirty="0">
                <a:solidFill>
                  <a:srgbClr val="0000FF"/>
                </a:solidFill>
                <a:latin typeface="+mn-ea"/>
              </a:rPr>
              <a:t>按照“总</a:t>
            </a:r>
            <a:r>
              <a:rPr lang="en-US" altLang="zh-CN" sz="2400" dirty="0" smtClean="0">
                <a:solidFill>
                  <a:srgbClr val="0000FF"/>
                </a:solidFill>
                <a:latin typeface="+mn-ea"/>
              </a:rPr>
              <a:t>—</a:t>
            </a:r>
            <a:r>
              <a:rPr lang="zh-CN" altLang="en-US" sz="2400" dirty="0" smtClean="0">
                <a:solidFill>
                  <a:srgbClr val="0000FF"/>
                </a:solidFill>
                <a:latin typeface="+mn-ea"/>
              </a:rPr>
              <a:t>分</a:t>
            </a:r>
            <a:r>
              <a:rPr lang="en-US" altLang="zh-CN" sz="2400" dirty="0" smtClean="0">
                <a:solidFill>
                  <a:srgbClr val="0000FF"/>
                </a:solidFill>
                <a:latin typeface="+mn-ea"/>
              </a:rPr>
              <a:t>—</a:t>
            </a:r>
            <a:r>
              <a:rPr lang="zh-CN" altLang="en-US" sz="2400" dirty="0" smtClean="0">
                <a:solidFill>
                  <a:srgbClr val="0000FF"/>
                </a:solidFill>
                <a:latin typeface="+mn-ea"/>
              </a:rPr>
              <a:t>总”顺序</a:t>
            </a:r>
            <a:r>
              <a:rPr lang="zh-CN" altLang="en-US" sz="2400" dirty="0">
                <a:solidFill>
                  <a:srgbClr val="0000FF"/>
                </a:solidFill>
                <a:latin typeface="+mn-ea"/>
              </a:rPr>
              <a:t>，把</a:t>
            </a:r>
            <a:r>
              <a:rPr lang="zh-CN" altLang="en-US" sz="2400" dirty="0" smtClean="0">
                <a:solidFill>
                  <a:srgbClr val="0000FF"/>
                </a:solidFill>
                <a:latin typeface="+mn-ea"/>
              </a:rPr>
              <a:t>“材料一”</a:t>
            </a:r>
            <a:r>
              <a:rPr lang="zh-CN" altLang="en-US" sz="2400" dirty="0">
                <a:solidFill>
                  <a:srgbClr val="0000FF"/>
                </a:solidFill>
                <a:latin typeface="+mn-ea"/>
              </a:rPr>
              <a:t>划分为三</a:t>
            </a:r>
            <a:r>
              <a:rPr lang="zh-CN" altLang="en-US" sz="2400" dirty="0" smtClean="0">
                <a:solidFill>
                  <a:srgbClr val="0000FF"/>
                </a:solidFill>
                <a:latin typeface="+mn-ea"/>
              </a:rPr>
              <a:t>部分。</a:t>
            </a:r>
            <a:endParaRPr lang="zh-CN" altLang="en-US" sz="2400" dirty="0">
              <a:solidFill>
                <a:srgbClr val="0000FF"/>
              </a:solidFill>
              <a:latin typeface="+mn-ea"/>
            </a:endParaRPr>
          </a:p>
        </p:txBody>
      </p:sp>
      <p:graphicFrame>
        <p:nvGraphicFramePr>
          <p:cNvPr id="2" name="图示 1"/>
          <p:cNvGraphicFramePr/>
          <p:nvPr/>
        </p:nvGraphicFramePr>
        <p:xfrm>
          <a:off x="755576" y="1347108"/>
          <a:ext cx="8064896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矩形 9"/>
          <p:cNvSpPr/>
          <p:nvPr/>
        </p:nvSpPr>
        <p:spPr>
          <a:xfrm>
            <a:off x="3720480" y="404927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charset="-122"/>
              </a:rPr>
              <a:t>初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</a:rPr>
              <a:t>读材料一</a:t>
            </a:r>
          </a:p>
        </p:txBody>
      </p:sp>
      <p:sp>
        <p:nvSpPr>
          <p:cNvPr id="7" name="文本框 14"/>
          <p:cNvSpPr txBox="1"/>
          <p:nvPr/>
        </p:nvSpPr>
        <p:spPr>
          <a:xfrm>
            <a:off x="691918" y="336768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互动课堂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5011"/>
            <a:ext cx="366861" cy="45633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339975" y="1707515"/>
            <a:ext cx="647700" cy="504190"/>
          </a:xfrm>
          <a:prstGeom prst="rect">
            <a:avLst/>
          </a:prstGeom>
          <a:solidFill>
            <a:srgbClr val="02B3C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435860" y="2729230"/>
            <a:ext cx="647700" cy="504190"/>
          </a:xfrm>
          <a:prstGeom prst="rect">
            <a:avLst/>
          </a:prstGeom>
          <a:solidFill>
            <a:srgbClr val="02B3C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339975" y="3778250"/>
            <a:ext cx="473710" cy="504190"/>
          </a:xfrm>
          <a:prstGeom prst="rect">
            <a:avLst/>
          </a:prstGeom>
          <a:solidFill>
            <a:srgbClr val="02B3C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Graphic spid="2" grpId="0">
        <p:bldAsOne/>
      </p:bldGraphic>
      <p:bldP spid="10" grpId="0"/>
      <p:bldP spid="3" grpId="0" animBg="1"/>
      <p:bldP spid="3" grpId="1" animBg="1"/>
      <p:bldP spid="4" grpId="0" bldLvl="0" animBg="1"/>
      <p:bldP spid="4" grpId="1" animBg="1"/>
      <p:bldP spid="5" grpId="0" bldLvl="0" animBg="1"/>
      <p:bldP spid="5" grpId="1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2200</Words>
  <Application>Microsoft Office PowerPoint</Application>
  <PresentationFormat>全屏显示(16:9)</PresentationFormat>
  <Paragraphs>272</Paragraphs>
  <Slides>50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65" baseType="lpstr">
      <vt:lpstr>Arial</vt:lpstr>
      <vt:lpstr>宋体</vt:lpstr>
      <vt:lpstr>幼圆</vt:lpstr>
      <vt:lpstr>Xingkai SC</vt:lpstr>
      <vt:lpstr>Wingdings</vt:lpstr>
      <vt:lpstr>黑体</vt:lpstr>
      <vt:lpstr>华文新魏</vt:lpstr>
      <vt:lpstr>华文楷体</vt:lpstr>
      <vt:lpstr>楷体</vt:lpstr>
      <vt:lpstr>微软雅黑</vt:lpstr>
      <vt:lpstr>Calibri</vt:lpstr>
      <vt:lpstr>Kaiti SC</vt:lpstr>
      <vt:lpstr>Heiti SC Light</vt:lpstr>
      <vt:lpstr>Times New Roman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3588.pptx</dc:title>
  <dc:creator/>
  <cp:lastModifiedBy/>
  <cp:revision>192</cp:revision>
  <dcterms:created xsi:type="dcterms:W3CDTF">2017-03-17T02:28:00Z</dcterms:created>
  <dcterms:modified xsi:type="dcterms:W3CDTF">2021-01-15T07:32:57Z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2052-10.1.0.7468</vt:lpwstr>
  </property>
</Properties>
</file>