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embedTrueTypeFonts="1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23" r:id="rId2"/>
    <p:sldId id="523" r:id="rId3"/>
    <p:sldId id="1105" r:id="rId4"/>
    <p:sldId id="1089" r:id="rId5"/>
    <p:sldId id="1090" r:id="rId6"/>
    <p:sldId id="1091" r:id="rId7"/>
    <p:sldId id="1092" r:id="rId8"/>
    <p:sldId id="1094" r:id="rId9"/>
    <p:sldId id="1100" r:id="rId10"/>
    <p:sldId id="1101" r:id="rId11"/>
    <p:sldId id="1102" r:id="rId12"/>
    <p:sldId id="1103" r:id="rId13"/>
    <p:sldId id="1095" r:id="rId14"/>
    <p:sldId id="1097" r:id="rId15"/>
    <p:sldId id="1096" r:id="rId16"/>
    <p:sldId id="1098" r:id="rId17"/>
    <p:sldId id="1104" r:id="rId18"/>
    <p:sldId id="1099" r:id="rId19"/>
    <p:sldId id="1008" r:id="rId20"/>
  </p:sldIdLst>
  <p:sldSz cx="9144000" cy="5143500" type="screen16x9"/>
  <p:notesSz cx="6858000" cy="9144000"/>
  <p:embeddedFontLst>
    <p:embeddedFont>
      <p:font typeface="微软雅黑" panose="020B0503020204020204" pitchFamily="34" charset="-122"/>
      <p:regular r:id="rId23"/>
      <p:bold r:id="rId24"/>
    </p:embeddedFont>
    <p:embeddedFont>
      <p:font typeface="楷体" panose="02010609060101010101" pitchFamily="49" charset="-122"/>
      <p:regular r:id="rId25"/>
    </p:embeddedFont>
    <p:embeddedFont>
      <p:font typeface="Calibri" panose="020F0502020204030204" pitchFamily="34" charset="0"/>
      <p:regular r:id="rId26"/>
      <p:bold r:id="rId27"/>
      <p:italic r:id="rId28"/>
      <p:boldItalic r:id="rId29"/>
    </p:embeddedFont>
    <p:embeddedFont>
      <p:font typeface="黑体" panose="02010609060101010101" pitchFamily="49" charset="-122"/>
      <p:regular r:id="rId30"/>
    </p:embeddedFont>
  </p:embeddedFontLst>
  <p:defaultTextStyle>
    <a:defPPr>
      <a:defRPr lang="zh-CN"/>
    </a:defPPr>
    <a:lvl1pPr marL="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62">
          <p15:clr>
            <a:srgbClr val="A4A3A4"/>
          </p15:clr>
        </p15:guide>
        <p15:guide id="2" pos="575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6">
          <p15:clr>
            <a:srgbClr val="A4A3A4"/>
          </p15:clr>
        </p15:guide>
        <p15:guide id="2" pos="2261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A38302"/>
    <a:srgbClr val="0066FF"/>
    <a:srgbClr val="FF0000"/>
    <a:srgbClr val="FEFCDE"/>
    <a:srgbClr val="00B050"/>
    <a:srgbClr val="FF00FF"/>
    <a:srgbClr val="FFFFFF"/>
    <a:srgbClr val="FF6600"/>
    <a:srgbClr val="D6009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442" autoAdjust="0"/>
    <p:restoredTop sz="99814" autoAdjust="0"/>
  </p:normalViewPr>
  <p:slideViewPr>
    <p:cSldViewPr>
      <p:cViewPr varScale="1">
        <p:scale>
          <a:sx n="59" d="100"/>
          <a:sy n="59" d="100"/>
        </p:scale>
        <p:origin x="804" y="52"/>
      </p:cViewPr>
      <p:guideLst>
        <p:guide orient="horz" pos="3162"/>
        <p:guide pos="5759"/>
      </p:guideLst>
    </p:cSldViewPr>
  </p:slideViewPr>
  <p:outlineViewPr>
    <p:cViewPr>
      <p:scale>
        <a:sx n="33" d="100"/>
        <a:sy n="33" d="100"/>
      </p:scale>
      <p:origin x="0" y="1122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4578"/>
    </p:cViewPr>
  </p:sorterViewPr>
  <p:notesViewPr>
    <p:cSldViewPr>
      <p:cViewPr varScale="1">
        <p:scale>
          <a:sx n="65" d="100"/>
          <a:sy n="65" d="100"/>
        </p:scale>
        <p:origin x="-2502" y="-114"/>
      </p:cViewPr>
      <p:guideLst>
        <p:guide orient="horz" pos="3076"/>
        <p:guide pos="2261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font" Target="fonts/font4.fntdata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34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font" Target="fonts/font3.fntdata"/><Relationship Id="rId33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font" Target="fonts/font7.fntdata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font" Target="fonts/font2.fntdata"/><Relationship Id="rId32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font" Target="fonts/font1.fntdata"/><Relationship Id="rId28" Type="http://schemas.openxmlformats.org/officeDocument/2006/relationships/font" Target="fonts/font6.fntdata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Relationship Id="rId27" Type="http://schemas.openxmlformats.org/officeDocument/2006/relationships/font" Target="fonts/font5.fntdata"/><Relationship Id="rId30" Type="http://schemas.openxmlformats.org/officeDocument/2006/relationships/font" Target="fonts/font8.fntdata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60C8EF0-063C-4EC8-822D-D4BEE606CB45}" type="datetimeFigureOut">
              <a:rPr lang="zh-CN" altLang="en-US" smtClean="0"/>
              <a:t>2020/10/10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07F7337-2D4C-4836-9F96-E27918AAD3E1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FD2E35E-6DB1-4671-AA13-E9173BD066DF}" type="datetimeFigureOut">
              <a:rPr lang="zh-CN" altLang="en-US" smtClean="0"/>
              <a:t>2020/10/10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E1CD010-A9A3-4117-BFBF-9C1583B3E142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1pPr>
    <a:lvl2pPr marL="3429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2pPr>
    <a:lvl3pPr marL="6858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3pPr>
    <a:lvl4pPr marL="10287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4pPr>
    <a:lvl5pPr marL="13716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5pPr>
    <a:lvl6pPr marL="17145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6pPr>
    <a:lvl7pPr marL="20574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7pPr>
    <a:lvl8pPr marL="24003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8pPr>
    <a:lvl9pPr marL="2743200" algn="l" defTabSz="685800" rtl="0" eaLnBrk="1" latinLnBrk="0" hangingPunct="1">
      <a:defRPr sz="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1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>
          <a:xfrm>
            <a:off x="381000" y="685800"/>
            <a:ext cx="6096000" cy="3429000"/>
          </a:xfrm>
        </p:spPr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6C5514D-1C19-4227-9FDB-AE9C2557C608}" type="slidenum">
              <a:rPr lang="zh-CN" altLang="en-US" smtClean="0"/>
              <a:t>2</a:t>
            </a:fld>
            <a:endParaRPr lang="zh-CN" alt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CN" altLang="en-US" dirty="0"/>
          </a:p>
          <a:p>
            <a:endParaRPr lang="zh-CN" altLang="en-US" dirty="0"/>
          </a:p>
          <a:p>
            <a:r>
              <a:rPr lang="en-US" altLang="zh-CN" dirty="0"/>
              <a:t>If?  </a:t>
            </a:r>
            <a:r>
              <a:rPr lang="zh-CN" altLang="en-US" dirty="0"/>
              <a:t>本单元的课文中有很多这样的语句，值得我们品味、</a:t>
            </a:r>
          </a:p>
          <a:p>
            <a:endParaRPr lang="zh-CN" altLang="en-US" dirty="0"/>
          </a:p>
          <a:p>
            <a:r>
              <a:rPr lang="zh-CN" altLang="en-US" dirty="0"/>
              <a:t>     积累。</a:t>
            </a:r>
          </a:p>
          <a:p>
            <a:endParaRPr lang="zh-CN" altLang="en-US" dirty="0"/>
          </a:p>
          <a:p>
            <a:r>
              <a:rPr lang="zh-CN" altLang="en-US" dirty="0"/>
              <a:t>词句段运用“</a:t>
            </a:r>
          </a:p>
          <a:p>
            <a:endParaRPr lang="zh-CN" altLang="en-US" dirty="0"/>
          </a:p>
          <a:p>
            <a:r>
              <a:rPr lang="en-US" altLang="zh-CN" dirty="0"/>
              <a:t>)</a:t>
            </a:r>
            <a:r>
              <a:rPr lang="zh-CN" altLang="en-US" dirty="0"/>
              <a:t>元旦快到了，为元旦联欢会设计一个海报吧。要有打动人的宣传语，还可</a:t>
            </a:r>
          </a:p>
          <a:p>
            <a:r>
              <a:rPr lang="zh-CN" altLang="en-US" dirty="0"/>
              <a:t>    以配上好看的图画，看看谁制作的海报最吸引人。</a:t>
            </a:r>
          </a:p>
          <a:p>
            <a:endParaRPr lang="zh-CN" altLang="en-US" dirty="0"/>
          </a:p>
          <a:p>
            <a:r>
              <a:rPr lang="zh-CN" altLang="en-US" dirty="0"/>
              <a:t>                </a:t>
            </a:r>
            <a:r>
              <a:rPr lang="en-US" altLang="zh-CN" dirty="0"/>
              <a:t>.#</a:t>
            </a:r>
          </a:p>
          <a:p>
            <a:endParaRPr lang="en-US" altLang="zh-CN" dirty="0"/>
          </a:p>
          <a:p>
            <a:r>
              <a:rPr lang="en-US" altLang="zh-CN" dirty="0"/>
              <a:t>          IE </a:t>
            </a:r>
            <a:r>
              <a:rPr lang="zh-CN" altLang="en-US" dirty="0"/>
              <a:t>餘 德 罐</a:t>
            </a:r>
          </a:p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1CD010-A9A3-4117-BFBF-9C1583B3E142}" type="slidenum">
              <a:rPr lang="zh-CN" altLang="en-US" smtClean="0"/>
              <a:t>5</a:t>
            </a:fld>
            <a:endParaRPr lang="zh-CN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定义版式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内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 userDrawn="1"/>
        </p:nvSpPr>
        <p:spPr>
          <a:xfrm flipH="1">
            <a:off x="1" y="123478"/>
            <a:ext cx="2771800" cy="216000"/>
          </a:xfrm>
          <a:prstGeom prst="rect">
            <a:avLst/>
          </a:prstGeom>
          <a:gradFill flip="none" rotWithShape="1">
            <a:gsLst>
              <a:gs pos="40000">
                <a:schemeClr val="accent5">
                  <a:lumMod val="60000"/>
                  <a:lumOff val="40000"/>
                </a:schemeClr>
              </a:gs>
              <a:gs pos="97000">
                <a:schemeClr val="bg1">
                  <a:alpha val="0"/>
                </a:schemeClr>
              </a:gs>
              <a:gs pos="70000">
                <a:schemeClr val="accent5">
                  <a:lumMod val="40000"/>
                  <a:lumOff val="60000"/>
                  <a:alpha val="76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6" name="文本框 10"/>
          <p:cNvSpPr txBox="1"/>
          <p:nvPr userDrawn="1"/>
        </p:nvSpPr>
        <p:spPr>
          <a:xfrm>
            <a:off x="336747" y="92978"/>
            <a:ext cx="792480" cy="27559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Heiti SC Light" panose="02000000000000000000" pitchFamily="2" charset="-128"/>
                <a:ea typeface="Heiti SC Light" panose="02000000000000000000" pitchFamily="2" charset="-128"/>
              </a:rPr>
              <a:t>语文园地</a:t>
            </a:r>
          </a:p>
        </p:txBody>
      </p:sp>
      <p:pic>
        <p:nvPicPr>
          <p:cNvPr id="65538" name="Picture 2" descr="http://pic.90sjimg.com/design/01/99/24/47/5a3e6b4ce49e5.png!/fwfh/804x677/quality/90/unsharp/true/compress/true"/>
          <p:cNvPicPr>
            <a:picLocks noChangeAspect="1" noChangeArrowheads="1"/>
          </p:cNvPicPr>
          <p:nvPr userDrawn="1"/>
        </p:nvPicPr>
        <p:blipFill>
          <a:blip r:embed="rId10" cstate="print"/>
          <a:srcRect t="55834"/>
          <a:stretch>
            <a:fillRect/>
          </a:stretch>
        </p:blipFill>
        <p:spPr bwMode="auto">
          <a:xfrm>
            <a:off x="0" y="4205048"/>
            <a:ext cx="2520280" cy="938452"/>
          </a:xfrm>
          <a:prstGeom prst="rect">
            <a:avLst/>
          </a:prstGeom>
          <a:noFill/>
        </p:spPr>
      </p:pic>
      <p:pic>
        <p:nvPicPr>
          <p:cNvPr id="7" name="Picture 2" descr="http://pic.90sjimg.com/design/01/99/24/47/5a3e6b4ce49e5.png!/fwfh/804x677/quality/90/unsharp/true/compress/true"/>
          <p:cNvPicPr>
            <a:picLocks noChangeAspect="1" noChangeArrowheads="1"/>
          </p:cNvPicPr>
          <p:nvPr userDrawn="1"/>
        </p:nvPicPr>
        <p:blipFill>
          <a:blip r:embed="rId10" cstate="print"/>
          <a:srcRect t="55834"/>
          <a:stretch>
            <a:fillRect/>
          </a:stretch>
        </p:blipFill>
        <p:spPr bwMode="auto">
          <a:xfrm flipH="1">
            <a:off x="2483768" y="4227934"/>
            <a:ext cx="2232248" cy="938452"/>
          </a:xfrm>
          <a:prstGeom prst="rect">
            <a:avLst/>
          </a:prstGeom>
          <a:noFill/>
        </p:spPr>
      </p:pic>
      <p:pic>
        <p:nvPicPr>
          <p:cNvPr id="8" name="Picture 2" descr="http://pic.90sjimg.com/design/01/99/24/47/5a3e6b4ce49e5.png!/fwfh/804x677/quality/90/unsharp/true/compress/true"/>
          <p:cNvPicPr>
            <a:picLocks noChangeAspect="1" noChangeArrowheads="1"/>
          </p:cNvPicPr>
          <p:nvPr userDrawn="1"/>
        </p:nvPicPr>
        <p:blipFill>
          <a:blip r:embed="rId10" cstate="print"/>
          <a:srcRect t="55834"/>
          <a:stretch>
            <a:fillRect/>
          </a:stretch>
        </p:blipFill>
        <p:spPr bwMode="auto">
          <a:xfrm>
            <a:off x="4644008" y="4225586"/>
            <a:ext cx="2079848" cy="938452"/>
          </a:xfrm>
          <a:prstGeom prst="rect">
            <a:avLst/>
          </a:prstGeom>
          <a:noFill/>
        </p:spPr>
      </p:pic>
      <p:pic>
        <p:nvPicPr>
          <p:cNvPr id="9" name="Picture 2" descr="http://pic.90sjimg.com/design/01/99/24/47/5a3e6b4ce49e5.png!/fwfh/804x677/quality/90/unsharp/true/compress/true"/>
          <p:cNvPicPr>
            <a:picLocks noChangeAspect="1" noChangeArrowheads="1"/>
          </p:cNvPicPr>
          <p:nvPr userDrawn="1"/>
        </p:nvPicPr>
        <p:blipFill>
          <a:blip r:embed="rId10" cstate="print"/>
          <a:srcRect t="55834"/>
          <a:stretch>
            <a:fillRect/>
          </a:stretch>
        </p:blipFill>
        <p:spPr bwMode="auto">
          <a:xfrm flipH="1">
            <a:off x="6660232" y="4225586"/>
            <a:ext cx="2483768" cy="938452"/>
          </a:xfrm>
          <a:prstGeom prst="rect">
            <a:avLst/>
          </a:prstGeom>
          <a:noFill/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</p:sldLayoutIdLst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xStyles>
    <p:titleStyle>
      <a:lvl1pPr algn="ctr" defTabSz="685800" rtl="0" eaLnBrk="1" latinLnBrk="0" hangingPunct="1"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175" indent="-257175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557530" indent="-21463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50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»"/>
        <a:defRPr sz="150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spcBef>
          <a:spcPct val="20000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jpeg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gushiwen.org/GuShiWen_9e828e9ac8.aspx" TargetMode="External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 descr="http://pic.hongdou.gxnews.com.cn/picbbs/middle/2018/0211/2195554_823678d0ec08cb3fcad37048fe327b0c.jpg"/>
          <p:cNvPicPr>
            <a:picLocks noChangeAspect="1" noChangeArrowheads="1"/>
          </p:cNvPicPr>
          <p:nvPr/>
        </p:nvPicPr>
        <p:blipFill>
          <a:blip r:embed="rId3" cstate="print"/>
          <a:srcRect b="15125"/>
          <a:stretch>
            <a:fillRect/>
          </a:stretch>
        </p:blipFill>
        <p:spPr bwMode="auto">
          <a:xfrm>
            <a:off x="0" y="0"/>
            <a:ext cx="9125780" cy="5143500"/>
          </a:xfrm>
          <a:prstGeom prst="rect">
            <a:avLst/>
          </a:prstGeom>
          <a:noFill/>
        </p:spPr>
      </p:pic>
      <p:pic>
        <p:nvPicPr>
          <p:cNvPr id="18436" name="Picture 4" descr="http://pic21.nipic.com/20120508/2750211_175234658181_2.jpg"/>
          <p:cNvPicPr>
            <a:picLocks noChangeAspect="1" noChangeArrowheads="1"/>
          </p:cNvPicPr>
          <p:nvPr/>
        </p:nvPicPr>
        <p:blipFill>
          <a:blip r:embed="rId4" cstate="print"/>
          <a:srcRect b="9818"/>
          <a:stretch>
            <a:fillRect/>
          </a:stretch>
        </p:blipFill>
        <p:spPr bwMode="auto">
          <a:xfrm>
            <a:off x="0" y="0"/>
            <a:ext cx="9125516" cy="5143500"/>
          </a:xfrm>
          <a:prstGeom prst="rect">
            <a:avLst/>
          </a:prstGeom>
          <a:noFill/>
        </p:spPr>
      </p:pic>
      <p:pic>
        <p:nvPicPr>
          <p:cNvPr id="2" name="Picture 6" descr="http://s1.trueart.com/20181010/181316644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</p:spPr>
      </p:pic>
      <p:sp>
        <p:nvSpPr>
          <p:cNvPr id="6" name="TextBox 5"/>
          <p:cNvSpPr txBox="1"/>
          <p:nvPr/>
        </p:nvSpPr>
        <p:spPr>
          <a:xfrm>
            <a:off x="827584" y="627534"/>
            <a:ext cx="7848872" cy="1545590"/>
          </a:xfrm>
          <a:prstGeom prst="rect">
            <a:avLst/>
          </a:prstGeom>
          <a:solidFill>
            <a:schemeClr val="bg1"/>
          </a:solidFill>
          <a:effectLst>
            <a:softEdge rad="127000"/>
          </a:effectLst>
        </p:spPr>
        <p:txBody>
          <a:bodyPr wrap="square" lIns="68580" tIns="34290" rIns="68580" bIns="34290" rtlCol="0">
            <a:spAutoFit/>
          </a:bodyPr>
          <a:lstStyle/>
          <a:p>
            <a:pPr indent="457200" algn="just"/>
            <a:r>
              <a:rPr lang="en-US" altLang="zh-CN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  </a:t>
            </a:r>
            <a:r>
              <a:rPr lang="zh-CN" altLang="en-US" sz="3200" b="1" dirty="0">
                <a:latin typeface="楷体" panose="02010609060101010101" pitchFamily="49" charset="-122"/>
                <a:ea typeface="楷体" panose="02010609060101010101" pitchFamily="49" charset="-122"/>
              </a:rPr>
              <a:t>本单元我们学习了很多优美的文章，今天让我们进入本单元的语文园地采撷更美丽的花儿吧。</a:t>
            </a:r>
          </a:p>
        </p:txBody>
      </p:sp>
      <p:sp>
        <p:nvSpPr>
          <p:cNvPr id="18438" name="AutoShape 6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8440" name="AutoShape 8" descr="http://img01.taopic.com/160715/240495-160G50IU130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</p:spTree>
  </p:cSld>
  <p:clrMapOvr>
    <a:masterClrMapping/>
  </p:clrMapOvr>
  <p:transition spd="slow">
    <p:randomBar dir="vert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4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184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bldLvl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99592" y="627534"/>
            <a:ext cx="7632848" cy="267652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◊只见罗丹一会儿上前，一会儿后退，嘴里叽里咕噜的，好像在跟谁说悄悄话；忽然眼睛闪着异样的光，似乎在跟谁激烈地争吵。他把地板踩得吱吱响，手不停地挥动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…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一刻钟过去了，半小时过去了，罗丹越干越有劲，情绪更加激动了。他像喝醉了酒一样，整个世界对他来讲好像已经消失了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大约过了一个小时，罗丹才停下来，对着塑像痴痴地微笑，然后轻轻地吁了口气。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3435846"/>
            <a:ext cx="7632848" cy="1383665"/>
          </a:xfrm>
          <a:prstGeom prst="rect">
            <a:avLst/>
          </a:prstGeom>
          <a:ln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注意人物的描写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动作：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上前 后退 叽里咕噜 踩 挥动 吁</a:t>
            </a:r>
            <a:endParaRPr lang="en-US" altLang="zh-CN" sz="2800" dirty="0" smtClean="0">
              <a:solidFill>
                <a:srgbClr val="FF0000"/>
              </a:solidFill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神态：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闪着异样的光 激动 痴痴地微笑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bldLvl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755576" y="1707654"/>
            <a:ext cx="7344816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小丽抿着嘴，弓着腰，蹑手蹑脚地，一步一步慢慢地靠近它。靠近了，靠近了，又见她悄悄地将右手伸向蝴蝶，张开的两个手指一合，夹住了粉蝶的翅膀。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467544" y="555526"/>
            <a:ext cx="18002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dirty="0" smtClean="0">
                <a:solidFill>
                  <a:srgbClr val="0000FF"/>
                </a:solidFill>
              </a:rPr>
              <a:t>写一写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043305" y="1131570"/>
            <a:ext cx="7253605" cy="26765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晓鸿恰好面对窗户坐着，午后的阳光射到她的圆脸上，使她的两颊更加红润；她拿笔的手托着腮，张大的眼眶里，晶亮的眸子缓慢游动着，丰满的下巴微微上翘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——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这是每当她想出更巧妙的方法来解决一道数学题时，为数学老师所熟悉、喜爱的神态。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/>
          <p:cNvSpPr/>
          <p:nvPr/>
        </p:nvSpPr>
        <p:spPr>
          <a:xfrm>
            <a:off x="1691680" y="1275606"/>
            <a:ext cx="6912768" cy="15684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3200" dirty="0" smtClean="0"/>
              <a:t>        </a:t>
            </a:r>
            <a:r>
              <a:rPr lang="zh-CN" altLang="en-US" sz="3200" dirty="0" smtClean="0"/>
              <a:t>读下面的例句，注意加点的部分，想一想这样表达有什么好处。选择一个话题，用这种方法说一说。</a:t>
            </a:r>
            <a:endParaRPr lang="en-US" altLang="zh-CN" sz="3200" dirty="0" smtClean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8618" y="1263144"/>
            <a:ext cx="1104039" cy="158216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3365" y="643890"/>
            <a:ext cx="6838950" cy="2788285"/>
          </a:xfrm>
          <a:prstGeom prst="roundRect">
            <a:avLst/>
          </a:prstGeom>
          <a:noFill/>
          <a:ln w="38100">
            <a:solidFill>
              <a:srgbClr val="92D050"/>
            </a:solidFill>
            <a:prstDash val="lgDash"/>
            <a:miter lim="800000"/>
            <a:headEnd/>
            <a:tailEnd/>
          </a:ln>
        </p:spPr>
      </p:pic>
      <p:sp>
        <p:nvSpPr>
          <p:cNvPr id="4" name="TextBox 3"/>
          <p:cNvSpPr txBox="1"/>
          <p:nvPr/>
        </p:nvSpPr>
        <p:spPr>
          <a:xfrm>
            <a:off x="7404824" y="1130062"/>
            <a:ext cx="1512168" cy="18148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一是</a:t>
            </a:r>
            <a:endParaRPr lang="en-US" altLang="zh-CN" sz="28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二是</a:t>
            </a:r>
            <a:endParaRPr lang="en-US" altLang="zh-CN" sz="28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三是</a:t>
            </a:r>
            <a:endParaRPr lang="en-US" altLang="zh-CN" sz="2800" b="1" dirty="0" smtClean="0">
              <a:solidFill>
                <a:srgbClr val="0000FF"/>
              </a:solidFill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r>
              <a:rPr lang="zh-CN" altLang="en-US" sz="28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四是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2231807" y="3747497"/>
            <a:ext cx="468052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 smtClean="0">
                <a:solidFill>
                  <a:srgbClr val="FF0000"/>
                </a:solidFill>
              </a:rPr>
              <a:t>条理分明   表达清晰 </a:t>
            </a:r>
            <a:endParaRPr lang="zh-CN" altLang="en-US" sz="32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7668344" y="3075806"/>
            <a:ext cx="1128209" cy="1582166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251520" y="411510"/>
            <a:ext cx="30963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</a:rPr>
              <a:t>练习</a:t>
            </a:r>
          </a:p>
        </p:txBody>
      </p:sp>
      <p:sp>
        <p:nvSpPr>
          <p:cNvPr id="7" name="矩形 6"/>
          <p:cNvSpPr/>
          <p:nvPr/>
        </p:nvSpPr>
        <p:spPr>
          <a:xfrm>
            <a:off x="611560" y="1059582"/>
            <a:ext cx="7416824" cy="34150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800" dirty="0" smtClean="0"/>
              <a:t>尊敬的老师、亲爱的同学们： </a:t>
            </a:r>
            <a:br>
              <a:rPr lang="zh-CN" altLang="en-US" sz="1800" dirty="0" smtClean="0"/>
            </a:br>
            <a:r>
              <a:rPr lang="zh-CN" altLang="en-US" sz="1800" dirty="0" smtClean="0"/>
              <a:t>       大家好！ </a:t>
            </a:r>
            <a:br>
              <a:rPr lang="zh-CN" altLang="en-US" sz="1800" dirty="0" smtClean="0"/>
            </a:br>
            <a:r>
              <a:rPr lang="zh-CN" altLang="en-US" sz="1800" dirty="0" smtClean="0"/>
              <a:t>       我今天非常高兴能够参加班上的这次班干部竞选活动。我这次竞选的目标是担任班体育委员。 </a:t>
            </a:r>
            <a:br>
              <a:rPr lang="zh-CN" altLang="en-US" sz="1800" dirty="0" smtClean="0"/>
            </a:br>
            <a:r>
              <a:rPr lang="zh-CN" altLang="en-US" sz="1800" dirty="0" smtClean="0"/>
              <a:t>      大家都知道，体育委员当然是要负责班里的体育事务，包括做操、上体育课、比赛等等；另外，尤其要在体育方面能起模范、表率作用。出于上述考虑，因此，我觉得担任体育委员的同学必须具备以下几点素质： </a:t>
            </a:r>
            <a:br>
              <a:rPr lang="zh-CN" altLang="en-US" sz="1800" dirty="0" smtClean="0"/>
            </a:br>
            <a:r>
              <a:rPr lang="zh-CN" altLang="en-US" sz="1800" dirty="0" smtClean="0"/>
              <a:t>       一、自己要具有良好的体育条件，取得过优秀的体育成绩； </a:t>
            </a:r>
            <a:br>
              <a:rPr lang="zh-CN" altLang="en-US" sz="1800" dirty="0" smtClean="0"/>
            </a:br>
            <a:r>
              <a:rPr lang="zh-CN" altLang="en-US" sz="1800" dirty="0" smtClean="0"/>
              <a:t>       二、要有强烈的责任感，热心为班集体做贡献，热心帮助老师和同学们做些力所能及的工作，热心主动地帮助有困难的同学； </a:t>
            </a:r>
            <a:br>
              <a:rPr lang="zh-CN" altLang="en-US" sz="1800" dirty="0" smtClean="0"/>
            </a:br>
            <a:r>
              <a:rPr lang="zh-CN" altLang="en-US" sz="1800" dirty="0" smtClean="0"/>
              <a:t>       三、嗓音要响亮。 </a:t>
            </a:r>
            <a:br>
              <a:rPr lang="zh-CN" altLang="en-US" sz="1800" dirty="0" smtClean="0"/>
            </a:br>
            <a:r>
              <a:rPr lang="zh-CN" altLang="en-US" sz="1800" dirty="0" smtClean="0"/>
              <a:t>       我觉得我自己就具备上述要求，是一个很合格的体育委员人选。</a:t>
            </a:r>
            <a:endParaRPr lang="zh-CN" altLang="en-US" sz="1800" dirty="0"/>
          </a:p>
        </p:txBody>
      </p:sp>
      <p:pic>
        <p:nvPicPr>
          <p:cNvPr id="2" name="图片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219200" y="411480"/>
            <a:ext cx="2219325" cy="581025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395536" y="1083459"/>
            <a:ext cx="3744416" cy="31921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春日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[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宋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]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朱熹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胜日寻芳泗水滨，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无边光景一时新。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等闲识得东风面，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  <a:p>
            <a:pPr algn="ctr">
              <a:lnSpc>
                <a:spcPct val="120000"/>
              </a:lnSpc>
            </a:pP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万紫千红总是春。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148486" name="AutoShape 6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148488" name="AutoShape 8" descr="http://hot.online.sh.cn/images/attachement/jpeg/site1/20170728/IMG0025116acb6045120630720.jpe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pic>
        <p:nvPicPr>
          <p:cNvPr id="148489" name="Picture 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11960" y="627534"/>
            <a:ext cx="3918696" cy="378807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矩形 3"/>
          <p:cNvSpPr/>
          <p:nvPr/>
        </p:nvSpPr>
        <p:spPr>
          <a:xfrm>
            <a:off x="155888" y="402744"/>
            <a:ext cx="1808480" cy="58356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日积月累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627784" y="619185"/>
            <a:ext cx="6264696" cy="3928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n-US" altLang="zh-CN" sz="2400" b="1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400" b="1" u="sng" dirty="0" smtClean="0">
                <a:solidFill>
                  <a:srgbClr val="0000FF"/>
                </a:solidFill>
                <a:latin typeface="楷体" panose="02010609060101010101" pitchFamily="49" charset="-122"/>
                <a:ea typeface="楷体" panose="02010609060101010101" pitchFamily="49" charset="-122"/>
              </a:rPr>
              <a:t>朱熹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，字元晦，谥文。宋朝著名的理学家、思想家、哲学家、教育家、诗人，闽学派的代表人物，儒学集大成者，世尊称为朱子。</a:t>
            </a:r>
          </a:p>
          <a:p>
            <a:pPr>
              <a:lnSpc>
                <a:spcPct val="130000"/>
              </a:lnSpc>
            </a:pP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朱熹著述甚多，有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四书章句集注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通书解说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周易读本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楚辞集注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，后人辑有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朱子大全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等。其中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四书章句集注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成为钦定的教科书和科举考试的标准。</a:t>
            </a:r>
          </a:p>
        </p:txBody>
      </p:sp>
      <p:pic>
        <p:nvPicPr>
          <p:cNvPr id="6553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9512" y="987574"/>
            <a:ext cx="2466975" cy="32403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577" name="Rectangle 1"/>
          <p:cNvSpPr>
            <a:spLocks noChangeArrowheads="1"/>
          </p:cNvSpPr>
          <p:nvPr/>
        </p:nvSpPr>
        <p:spPr bwMode="auto">
          <a:xfrm>
            <a:off x="466785" y="3353331"/>
            <a:ext cx="8064896" cy="829945"/>
          </a:xfrm>
          <a:prstGeom prst="rect">
            <a:avLst/>
          </a:prstGeom>
          <a:solidFill>
            <a:srgbClr val="F0EFE2"/>
          </a:solidFill>
          <a:ln w="9525">
            <a:noFill/>
            <a:miter lim="800000"/>
          </a:ln>
          <a:effectLst/>
        </p:spPr>
        <p:txBody>
          <a:bodyPr vert="horz" wrap="square" lIns="91440" tIns="45720" rIns="91440" bIns="45720" numCol="1" anchor="ctr" anchorCtr="0" compatLnSpc="1">
            <a:spAutoFit/>
          </a:bodyPr>
          <a:lstStyle/>
          <a:p>
            <a:pPr lvl="0" defTabSz="914400" fontAlgn="base">
              <a:spcBef>
                <a:spcPct val="0"/>
              </a:spcBef>
              <a:spcAft>
                <a:spcPct val="0"/>
              </a:spcAft>
            </a:pPr>
            <a:r>
              <a:rPr kumimoji="0" lang="en-US" altLang="zh-CN" sz="2400" b="1" i="0" u="none" strike="noStrike" cap="none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    </a:t>
            </a:r>
            <a:r>
              <a:rPr kumimoji="0" lang="zh-CN" altLang="en-US" sz="2400" b="1" i="0" u="none" strike="noStrike" cap="none" normalizeH="0" baseline="0" dirty="0" smtClean="0">
                <a:ln>
                  <a:noFill/>
                </a:ln>
                <a:effectLst/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本诗描写了春天的美景，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既写出春回大地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自然景物焕然一新</a:t>
            </a:r>
            <a:r>
              <a:rPr lang="en-US" altLang="zh-CN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,</a:t>
            </a:r>
            <a:r>
              <a:rPr lang="zh-CN" altLang="en-US" sz="2400" b="1" dirty="0" smtClean="0">
                <a:latin typeface="宋体" panose="02010600030101010101" pitchFamily="2" charset="-122"/>
                <a:ea typeface="宋体" panose="02010600030101010101" pitchFamily="2" charset="-122"/>
                <a:cs typeface="宋体" panose="02010600030101010101" pitchFamily="2" charset="-122"/>
              </a:rPr>
              <a:t>也写出了作者郊游时耳目一新的欣喜感觉。</a:t>
            </a:r>
            <a:endParaRPr kumimoji="0" lang="zh-CN" altLang="en-US" sz="2400" b="1" i="0" u="none" strike="noStrike" cap="none" normalizeH="0" baseline="0" dirty="0" smtClean="0">
              <a:ln>
                <a:noFill/>
              </a:ln>
              <a:effectLst/>
              <a:latin typeface="宋体" panose="02010600030101010101" pitchFamily="2" charset="-122"/>
              <a:ea typeface="宋体" panose="02010600030101010101" pitchFamily="2" charset="-122"/>
              <a:cs typeface="宋体" panose="02010600030101010101" pitchFamily="2" charset="-122"/>
            </a:endParaRPr>
          </a:p>
        </p:txBody>
      </p:sp>
      <p:sp>
        <p:nvSpPr>
          <p:cNvPr id="152578" name="AutoShape 2" descr="诗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5207000" y="-76200"/>
            <a:ext cx="95561" cy="45719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/>
          <a:lstStyle/>
          <a:p>
            <a:endParaRPr lang="zh-CN" altLang="en-US"/>
          </a:p>
        </p:txBody>
      </p:sp>
      <p:sp>
        <p:nvSpPr>
          <p:cNvPr id="4" name="矩形 3"/>
          <p:cNvSpPr/>
          <p:nvPr/>
        </p:nvSpPr>
        <p:spPr>
          <a:xfrm>
            <a:off x="538793" y="1131590"/>
            <a:ext cx="7920880" cy="1814830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800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我在一个春光明媚的美好日子来到泗水边观花赏草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只见无边无际的风光景物一时间都换了新颜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.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随便什么地方都可以看出东风的面貌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东风吹得百花开放</a:t>
            </a:r>
            <a:r>
              <a:rPr lang="en-US" altLang="zh-CN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,</a:t>
            </a:r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万紫千红到处都是春天的景致。</a:t>
            </a:r>
            <a:endParaRPr lang="zh-CN" altLang="en-US" sz="2800" b="1" dirty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95536" y="411510"/>
            <a:ext cx="2808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3200" dirty="0">
                <a:solidFill>
                  <a:srgbClr val="0000FF"/>
                </a:solidFill>
              </a:rPr>
              <a:t>诗歌大意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5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1525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2577" grpId="0" bldLvl="0" animBg="1"/>
      <p:bldP spid="4" grpId="0" bldLvl="0" animBg="1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本框 3"/>
          <p:cNvSpPr txBox="1"/>
          <p:nvPr/>
        </p:nvSpPr>
        <p:spPr>
          <a:xfrm>
            <a:off x="3634775" y="1419622"/>
            <a:ext cx="1866900" cy="1106805"/>
          </a:xfrm>
          <a:prstGeom prst="rect">
            <a:avLst/>
          </a:prstGeom>
          <a:noFill/>
          <a:effectLst/>
        </p:spPr>
        <p:txBody>
          <a:bodyPr wrap="none" rtlCol="0">
            <a:spAutoFit/>
          </a:bodyPr>
          <a:lstStyle/>
          <a:p>
            <a:pPr algn="ctr"/>
            <a:r>
              <a:rPr kumimoji="1" lang="zh-CN" altLang="en-US" sz="6600" b="1" dirty="0">
                <a:solidFill>
                  <a:srgbClr val="FF6600"/>
                </a:solidFill>
                <a:latin typeface="Xingkai SC" panose="02010800040101010101" pitchFamily="2" charset="-122"/>
                <a:ea typeface="Xingkai SC" panose="02010800040101010101" pitchFamily="2" charset="-122"/>
              </a:rPr>
              <a:t>再见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pic16.nipic.com/20110822/8012228_185728720165_2.jpg"/>
          <p:cNvPicPr>
            <a:picLocks noChangeAspect="1" noChangeArrowheads="1"/>
          </p:cNvPicPr>
          <p:nvPr/>
        </p:nvPicPr>
        <p:blipFill>
          <a:blip r:embed="rId3" cstate="print"/>
          <a:srcRect b="6274"/>
          <a:stretch>
            <a:fillRect/>
          </a:stretch>
        </p:blipFill>
        <p:spPr bwMode="auto">
          <a:xfrm>
            <a:off x="0" y="0"/>
            <a:ext cx="9144000" cy="5185410"/>
          </a:xfrm>
          <a:prstGeom prst="rect">
            <a:avLst/>
          </a:prstGeom>
          <a:noFill/>
        </p:spPr>
      </p:pic>
      <p:sp>
        <p:nvSpPr>
          <p:cNvPr id="9" name="矩形 8"/>
          <p:cNvSpPr/>
          <p:nvPr/>
        </p:nvSpPr>
        <p:spPr>
          <a:xfrm flipH="1">
            <a:off x="0" y="123478"/>
            <a:ext cx="2771800" cy="252000"/>
          </a:xfrm>
          <a:prstGeom prst="rect">
            <a:avLst/>
          </a:prstGeom>
          <a:gradFill flip="none" rotWithShape="1">
            <a:gsLst>
              <a:gs pos="40000">
                <a:schemeClr val="bg1"/>
              </a:gs>
              <a:gs pos="99000">
                <a:schemeClr val="bg1">
                  <a:alpha val="0"/>
                </a:schemeClr>
              </a:gs>
              <a:gs pos="77000">
                <a:schemeClr val="bg1">
                  <a:alpha val="59000"/>
                </a:schemeClr>
              </a:gs>
            </a:gsLst>
            <a:lin ang="108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CN" altLang="en-US"/>
          </a:p>
        </p:txBody>
      </p:sp>
      <p:sp>
        <p:nvSpPr>
          <p:cNvPr id="12" name="文本框 1"/>
          <p:cNvSpPr txBox="1"/>
          <p:nvPr/>
        </p:nvSpPr>
        <p:spPr>
          <a:xfrm>
            <a:off x="161281" y="134511"/>
            <a:ext cx="218521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人教版  语文  </a:t>
            </a:r>
            <a:r>
              <a:rPr kumimoji="1" lang="zh-CN" altLang="en-US" sz="12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六年</a:t>
            </a:r>
            <a:r>
              <a:rPr kumimoji="1" lang="zh-CN" altLang="en-US" sz="1200" dirty="0">
                <a:latin typeface="黑体" panose="02010609060101010101" pitchFamily="49" charset="-122"/>
                <a:ea typeface="黑体" panose="02010609060101010101" pitchFamily="49" charset="-122"/>
              </a:rPr>
              <a:t>级  上册</a:t>
            </a:r>
          </a:p>
        </p:txBody>
      </p:sp>
      <p:sp>
        <p:nvSpPr>
          <p:cNvPr id="14" name="TextBox 48"/>
          <p:cNvSpPr txBox="1"/>
          <p:nvPr/>
        </p:nvSpPr>
        <p:spPr>
          <a:xfrm>
            <a:off x="2915920" y="1995805"/>
            <a:ext cx="3234055" cy="991870"/>
          </a:xfrm>
          <a:prstGeom prst="rect">
            <a:avLst/>
          </a:prstGeom>
          <a:solidFill>
            <a:schemeClr val="bg1">
              <a:alpha val="90000"/>
            </a:schemeClr>
          </a:solidFill>
          <a:ln w="19050">
            <a:solidFill>
              <a:schemeClr val="tx1"/>
            </a:solidFill>
          </a:ln>
          <a:effectLst>
            <a:softEdge rad="31750"/>
          </a:effectLst>
        </p:spPr>
        <p:txBody>
          <a:bodyPr wrap="square" lIns="68580" tIns="34290" rIns="68580" bIns="34290" rtlCol="0">
            <a:spAutoFit/>
          </a:bodyPr>
          <a:lstStyle/>
          <a:p>
            <a:r>
              <a:rPr lang="zh-CN" altLang="en-US" sz="6000" b="1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Kaiti SC" panose="02010600040101010101" pitchFamily="2" charset="-122"/>
                <a:ea typeface="Kaiti SC" panose="02010600040101010101" pitchFamily="2" charset="-122"/>
              </a:rPr>
              <a:t>语文园地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67544" y="771550"/>
            <a:ext cx="1872208" cy="646986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3200" dirty="0" smtClean="0"/>
              <a:t>第三单</a:t>
            </a:r>
            <a:r>
              <a:rPr lang="zh-CN" altLang="en-US" sz="3200" dirty="0"/>
              <a:t>元</a:t>
            </a: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Tm="0">
        <p14:window dir="vert"/>
      </p:transition>
    </mc:Choice>
    <mc:Fallback xmlns="">
      <p:transition spd="slow" advTm="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bldLvl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741542841"/>
      </p:ext>
    </p:extLst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19672" y="1491630"/>
            <a:ext cx="7056784" cy="1198880"/>
          </a:xfrm>
          <a:prstGeom prst="rect">
            <a:avLst/>
          </a:prstGeom>
          <a:solidFill>
            <a:schemeClr val="bg1"/>
          </a:solidFill>
          <a:ln>
            <a:solidFill>
              <a:srgbClr val="92D050"/>
            </a:solidFill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学习了这个单元，我知道了要根据任务选择合适的材料。如，要为家人计划故宫一日游，应该重点阅读材料一、材料三和材料四。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1826141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交流平台</a:t>
            </a:r>
          </a:p>
        </p:txBody>
      </p:sp>
      <p:sp>
        <p:nvSpPr>
          <p:cNvPr id="4" name="矩形 3"/>
          <p:cNvSpPr/>
          <p:nvPr/>
        </p:nvSpPr>
        <p:spPr>
          <a:xfrm>
            <a:off x="611560" y="2883589"/>
            <a:ext cx="6696744" cy="1938020"/>
          </a:xfrm>
          <a:prstGeom prst="rect">
            <a:avLst/>
          </a:prstGeom>
          <a:solidFill>
            <a:schemeClr val="accent2">
              <a:lumMod val="40000"/>
              <a:lumOff val="60000"/>
            </a:schemeClr>
          </a:solidFill>
          <a:ln>
            <a:solidFill>
              <a:schemeClr val="bg1"/>
            </a:solidFill>
          </a:ln>
        </p:spPr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读文章时，与阅读目的关联性不强的内容，不需要逐字逐句地读，这样可以提高阅读速度。如，带着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“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写玩具制作指南，教别人玩这种玩具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”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这一任务读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《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竹节人</a:t>
            </a:r>
            <a:r>
              <a:rPr lang="en-US" altLang="zh-CN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》</a:t>
            </a:r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，有关玩竹节人的有趣经历这部分内容，浏览一下就可以了。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 flipH="1">
            <a:off x="7596336" y="3291830"/>
            <a:ext cx="936104" cy="120911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467544" y="1635646"/>
            <a:ext cx="792088" cy="97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0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ldLvl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http://pic119.nipic.com/file/20170104/455997_152745450000_2.jpg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b="5331"/>
          <a:stretch>
            <a:fillRect/>
          </a:stretch>
        </p:blipFill>
        <p:spPr bwMode="auto">
          <a:xfrm>
            <a:off x="2051720" y="555526"/>
            <a:ext cx="4676545" cy="4176464"/>
          </a:xfrm>
          <a:prstGeom prst="rect">
            <a:avLst/>
          </a:prstGeom>
          <a:noFill/>
        </p:spPr>
      </p:pic>
      <p:sp>
        <p:nvSpPr>
          <p:cNvPr id="2" name="矩形 1"/>
          <p:cNvSpPr/>
          <p:nvPr/>
        </p:nvSpPr>
        <p:spPr>
          <a:xfrm>
            <a:off x="1979712" y="1419622"/>
            <a:ext cx="6408712" cy="1198880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zh-CN" altLang="en-US" sz="24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     我逐渐养成了一个习惯，读书时先想想阅读的目的，再有针对性地选择适合的阅读方法。</a:t>
            </a:r>
            <a:endParaRPr lang="en-US" altLang="zh-CN" sz="24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/>
          <a:stretch>
            <a:fillRect/>
          </a:stretch>
        </p:blipFill>
        <p:spPr bwMode="auto">
          <a:xfrm>
            <a:off x="1115616" y="1707654"/>
            <a:ext cx="792088" cy="9781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3" presetClass="entr" presetSubtype="1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2280568" y="1473974"/>
            <a:ext cx="5472608" cy="18148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      我们在读书的时候，不仅要学会精读，还要学会略读。才能够更快速地知道文章的内容，分析文中的精彩之处。</a:t>
            </a:r>
            <a:endParaRPr lang="zh-CN" altLang="en-US" sz="2800" dirty="0"/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0428" y="1707520"/>
            <a:ext cx="1104039" cy="158216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/>
          <p:cNvSpPr/>
          <p:nvPr/>
        </p:nvSpPr>
        <p:spPr>
          <a:xfrm>
            <a:off x="1638598" y="1811670"/>
            <a:ext cx="662473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dirty="0" smtClean="0"/>
              <a:t>下面的句子写出了人入迷的样子。读一读，试着写一写类似的情景。</a:t>
            </a:r>
            <a:endParaRPr lang="zh-CN" altLang="en-US" sz="2800" dirty="0"/>
          </a:p>
        </p:txBody>
      </p:sp>
      <p:sp>
        <p:nvSpPr>
          <p:cNvPr id="3" name="矩形 2"/>
          <p:cNvSpPr/>
          <p:nvPr/>
        </p:nvSpPr>
        <p:spPr>
          <a:xfrm>
            <a:off x="323528" y="627534"/>
            <a:ext cx="2236510" cy="58477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>
            <a:spAutoFit/>
          </a:bodyPr>
          <a:lstStyle/>
          <a:p>
            <a:r>
              <a:rPr lang="zh-CN" altLang="en-US" sz="3200" dirty="0"/>
              <a:t>词句段运用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4348" y="1615569"/>
            <a:ext cx="1104039" cy="1582166"/>
          </a:xfrm>
          <a:prstGeom prst="rect">
            <a:avLst/>
          </a:prstGeom>
        </p:spPr>
      </p:pic>
    </p:spTree>
  </p:cSld>
  <p:clrMapOvr>
    <a:masterClrMapping/>
  </p:clrMapOvr>
  <p:transition spd="slow" advTm="0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827584" y="555526"/>
            <a:ext cx="7632848" cy="138366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◊下课时，教室里摆开场子，吸引了一圈黑脑袋，攒着观战，还跺脚拍手，咋咋呼呼，好不热闹。常要等老师进来，才知道已经上课。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2355726"/>
            <a:ext cx="7632848" cy="1383665"/>
          </a:xfrm>
          <a:prstGeom prst="rect">
            <a:avLst/>
          </a:prstGeom>
          <a:ln>
            <a:prstDash val="lgDashDot"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注意人物的描写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场景：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摆开场子 黑脑袋观战 好不热闹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动作：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跺脚拍手 咋咋呼呼 </a:t>
            </a:r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bldLvl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矩形 4"/>
          <p:cNvSpPr/>
          <p:nvPr/>
        </p:nvSpPr>
        <p:spPr>
          <a:xfrm>
            <a:off x="755576" y="843558"/>
            <a:ext cx="7632848" cy="953135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zh-CN" altLang="en-US" sz="2800" b="1" dirty="0" smtClean="0">
                <a:latin typeface="楷体" panose="02010609060101010101" pitchFamily="49" charset="-122"/>
                <a:ea typeface="楷体" panose="02010609060101010101" pitchFamily="49" charset="-122"/>
              </a:rPr>
              <a:t>◊偏偏后面的同学不知趣，看得入了迷，伸长脖子，恨不能从我们肩膀上探过来。</a:t>
            </a:r>
            <a:endParaRPr lang="en-US" altLang="zh-CN" sz="2800" b="1" dirty="0" smtClean="0">
              <a:latin typeface="楷体" panose="02010609060101010101" pitchFamily="49" charset="-122"/>
              <a:ea typeface="楷体" panose="02010609060101010101" pitchFamily="49" charset="-122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827584" y="2355726"/>
            <a:ext cx="7632848" cy="953135"/>
          </a:xfrm>
          <a:prstGeom prst="rect">
            <a:avLst/>
          </a:prstGeom>
          <a:ln>
            <a:prstDash val="lgDashDotDot"/>
          </a:ln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注意人物的描写</a:t>
            </a:r>
            <a:endParaRPr lang="en-US" altLang="zh-CN" sz="2800" dirty="0" smtClean="0">
              <a:latin typeface="黑体" panose="02010609060101010101" pitchFamily="49" charset="-122"/>
              <a:ea typeface="黑体" panose="02010609060101010101" pitchFamily="49" charset="-122"/>
            </a:endParaRPr>
          </a:p>
          <a:p>
            <a:r>
              <a:rPr lang="zh-CN" altLang="en-US" sz="2800" dirty="0" smtClean="0">
                <a:latin typeface="黑体" panose="02010609060101010101" pitchFamily="49" charset="-122"/>
                <a:ea typeface="黑体" panose="02010609060101010101" pitchFamily="49" charset="-122"/>
              </a:rPr>
              <a:t>动作：</a:t>
            </a:r>
            <a:r>
              <a:rPr lang="zh-CN" altLang="en-US" sz="2800" dirty="0" smtClean="0">
                <a:solidFill>
                  <a:srgbClr val="FF0000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伸长脖子 （恨不能）探过来</a:t>
            </a:r>
          </a:p>
        </p:txBody>
      </p:sp>
      <p:sp>
        <p:nvSpPr>
          <p:cNvPr id="6" name="椭圆 5"/>
          <p:cNvSpPr/>
          <p:nvPr/>
        </p:nvSpPr>
        <p:spPr>
          <a:xfrm>
            <a:off x="5867400" y="843280"/>
            <a:ext cx="1093470" cy="504190"/>
          </a:xfrm>
          <a:prstGeom prst="ellipse">
            <a:avLst/>
          </a:prstGeom>
          <a:grpFill/>
          <a:ln>
            <a:solidFill>
              <a:srgbClr val="00B050"/>
            </a:solidFill>
          </a:ln>
          <a:effectLst>
            <a:outerShdw blurRad="444500" dist="254000" dir="8100000" algn="tr" rotWithShape="0">
              <a:prstClr val="black">
                <a:alpha val="5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</p:cSld>
  <p:clrMapOvr>
    <a:masterClrMapping/>
  </p:clrMapOvr>
  <p:transition spd="slow" advTm="0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ldLvl="0" animBg="1"/>
      <p:bldP spid="4" grpId="0" bldLvl="0" animBg="1"/>
      <p:bldP spid="6" grpId="0" bldLvl="0" animBg="1"/>
    </p:bldLst>
  </p:timing>
</p:sld>
</file>

<file path=ppt/theme/theme1.xml><?xml version="1.0" encoding="utf-8"?>
<a:theme xmlns:a="http://schemas.openxmlformats.org/drawingml/2006/main" name="1_Office 主题​​">
  <a:themeElements>
    <a:clrScheme name="自定义 1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02B3C5"/>
      </a:accent1>
      <a:accent2>
        <a:srgbClr val="F07474"/>
      </a:accent2>
      <a:accent3>
        <a:srgbClr val="FFBF53"/>
      </a:accent3>
      <a:accent4>
        <a:srgbClr val="673B77"/>
      </a:accent4>
      <a:accent5>
        <a:srgbClr val="00B9FA"/>
      </a:accent5>
      <a:accent6>
        <a:srgbClr val="BECE37"/>
      </a:accent6>
      <a:hlink>
        <a:srgbClr val="B381D9"/>
      </a:hlink>
      <a:folHlink>
        <a:srgbClr val="800080"/>
      </a:folHlink>
    </a:clrScheme>
    <a:fontScheme name="自定义 3">
      <a:majorFont>
        <a:latin typeface="Impact"/>
        <a:ea typeface="微软雅黑"/>
        <a:cs typeface=""/>
      </a:majorFont>
      <a:minorFont>
        <a:latin typeface="Times New Roman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pFill/>
        <a:ln>
          <a:noFill/>
        </a:ln>
        <a:effectLst>
          <a:outerShdw blurRad="444500" dist="254000" dir="8100000" algn="tr" rotWithShape="0">
            <a:prstClr val="black">
              <a:alpha val="50000"/>
            </a:prstClr>
          </a:outerShdw>
        </a:effectLst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主题​​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915</Words>
  <Application>Microsoft Office PowerPoint</Application>
  <PresentationFormat>全屏显示(16:9)</PresentationFormat>
  <Paragraphs>63</Paragraphs>
  <Slides>19</Slides>
  <Notes>3</Notes>
  <HiddenSlides>0</HiddenSlides>
  <MMClips>0</MMClips>
  <ScaleCrop>false</ScaleCrop>
  <HeadingPairs>
    <vt:vector size="6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19</vt:i4>
      </vt:variant>
    </vt:vector>
  </HeadingPairs>
  <TitlesOfParts>
    <vt:vector size="30" baseType="lpstr">
      <vt:lpstr>微软雅黑</vt:lpstr>
      <vt:lpstr>Arial</vt:lpstr>
      <vt:lpstr>宋体</vt:lpstr>
      <vt:lpstr>Heiti SC Light</vt:lpstr>
      <vt:lpstr>Kaiti SC</vt:lpstr>
      <vt:lpstr>楷体</vt:lpstr>
      <vt:lpstr>Calibri</vt:lpstr>
      <vt:lpstr>黑体</vt:lpstr>
      <vt:lpstr>Times New Roman</vt:lpstr>
      <vt:lpstr>Xingkai SC</vt:lpstr>
      <vt:lpstr>1_Office 主题​​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3588.pptx</dc:title>
  <dc:creator/>
  <cp:lastModifiedBy/>
  <cp:revision>107</cp:revision>
  <dcterms:created xsi:type="dcterms:W3CDTF">2017-03-17T02:28:00Z</dcterms:created>
  <dcterms:modified xsi:type="dcterms:W3CDTF">2020-10-10T07:58:39Z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2052-10.1.0.7468</vt:lpwstr>
  </property>
</Properties>
</file>