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1580" r:id="rId2"/>
    <p:sldId id="1572" r:id="rId3"/>
    <p:sldId id="523" r:id="rId4"/>
    <p:sldId id="1579" r:id="rId5"/>
    <p:sldId id="1379" r:id="rId6"/>
    <p:sldId id="1375" r:id="rId7"/>
    <p:sldId id="1581" r:id="rId8"/>
    <p:sldId id="1376" r:id="rId9"/>
    <p:sldId id="1582" r:id="rId10"/>
    <p:sldId id="1467" r:id="rId11"/>
    <p:sldId id="1080" r:id="rId12"/>
    <p:sldId id="1396" r:id="rId13"/>
    <p:sldId id="1342" r:id="rId14"/>
    <p:sldId id="1530" r:id="rId15"/>
    <p:sldId id="1535" r:id="rId16"/>
    <p:sldId id="1532" r:id="rId17"/>
    <p:sldId id="1501" r:id="rId18"/>
    <p:sldId id="1575" r:id="rId19"/>
    <p:sldId id="1447" r:id="rId20"/>
    <p:sldId id="1576" r:id="rId21"/>
    <p:sldId id="1540" r:id="rId22"/>
    <p:sldId id="1539" r:id="rId23"/>
    <p:sldId id="1502" r:id="rId24"/>
    <p:sldId id="1543" r:id="rId25"/>
    <p:sldId id="1507" r:id="rId26"/>
    <p:sldId id="1577" r:id="rId27"/>
    <p:sldId id="1574" r:id="rId28"/>
    <p:sldId id="1506" r:id="rId29"/>
    <p:sldId id="1541" r:id="rId30"/>
    <p:sldId id="1517" r:id="rId31"/>
    <p:sldId id="1365" r:id="rId32"/>
    <p:sldId id="1533" r:id="rId33"/>
    <p:sldId id="1578" r:id="rId34"/>
    <p:sldId id="1358" r:id="rId35"/>
    <p:sldId id="1359" r:id="rId36"/>
    <p:sldId id="1406" r:id="rId37"/>
    <p:sldId id="1528" r:id="rId38"/>
    <p:sldId id="1008" r:id="rId3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42"/>
      <p:bold r:id="rId43"/>
    </p:embeddedFont>
    <p:embeddedFont>
      <p:font typeface="楷体" panose="02010609060101010101" pitchFamily="49" charset="-122"/>
      <p:regular r:id="rId44"/>
    </p:embeddedFont>
    <p:embeddedFont>
      <p:font typeface="幼圆" panose="02010509060101010101" pitchFamily="49" charset="-122"/>
      <p:regular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黑体" panose="02010609060101010101" pitchFamily="49" charset="-122"/>
      <p:regular r:id="rId50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8">
          <p15:clr>
            <a:srgbClr val="A4A3A4"/>
          </p15:clr>
        </p15:guide>
        <p15:guide id="2" pos="224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9900CC"/>
    <a:srgbClr val="33CCFF"/>
    <a:srgbClr val="00FFFF"/>
    <a:srgbClr val="FF66FF"/>
    <a:srgbClr val="F074C7"/>
    <a:srgbClr val="2060BE"/>
    <a:srgbClr val="FF97FF"/>
    <a:srgbClr val="CAF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9928" autoAdjust="0"/>
  </p:normalViewPr>
  <p:slideViewPr>
    <p:cSldViewPr>
      <p:cViewPr>
        <p:scale>
          <a:sx n="50" d="100"/>
          <a:sy n="50" d="100"/>
        </p:scale>
        <p:origin x="1608" y="560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814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18"/>
        <p:guide pos="224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2020/10/15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2020/10/15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84271"/>
            <a:ext cx="2771775" cy="277277"/>
            <a:chOff x="-35495" y="67841"/>
            <a:chExt cx="2771775" cy="177771"/>
          </a:xfrm>
        </p:grpSpPr>
        <p:sp>
          <p:nvSpPr>
            <p:cNvPr id="5" name="矩形 4"/>
            <p:cNvSpPr/>
            <p:nvPr userDrawn="1"/>
          </p:nvSpPr>
          <p:spPr>
            <a:xfrm flipH="1">
              <a:off x="-35495" y="72587"/>
              <a:ext cx="2771775" cy="173025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文本框 10"/>
            <p:cNvSpPr txBox="1"/>
            <p:nvPr userDrawn="1"/>
          </p:nvSpPr>
          <p:spPr>
            <a:xfrm>
              <a:off x="179770" y="67841"/>
              <a:ext cx="1861407" cy="176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 dirty="0" smtClean="0">
                  <a:latin typeface="Heiti SC Light" panose="02000000000000000000" pitchFamily="2" charset="-128"/>
                  <a:ea typeface="Heiti SC Light"/>
                </a:rPr>
                <a:t>14  </a:t>
              </a:r>
              <a:r>
                <a:rPr kumimoji="1" lang="zh-CN" altLang="zh-CN" sz="1200" dirty="0" smtClean="0">
                  <a:latin typeface="Heiti SC Light" panose="02000000000000000000" pitchFamily="2" charset="-128"/>
                  <a:ea typeface="Heiti SC Light"/>
                </a:rPr>
                <a:t>在柏林</a:t>
              </a:r>
            </a:p>
          </p:txBody>
        </p:sp>
      </p:grp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3958"/>
            <a:ext cx="9144000" cy="699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20043;&#38142;&#25509;&#65306;&#31532;&#20108;&#27425;&#19990;&#30028;&#22823;&#25112;.ppt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85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4"/>
          <p:cNvSpPr txBox="1"/>
          <p:nvPr/>
        </p:nvSpPr>
        <p:spPr>
          <a:xfrm>
            <a:off x="601400" y="434996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62946" y="1325561"/>
            <a:ext cx="87172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自由朗读课文，思考</a:t>
            </a: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微型小说的特点是什么？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2822389" y="2373097"/>
            <a:ext cx="2729865" cy="1269364"/>
            <a:chOff x="8688454" y="2056196"/>
            <a:chExt cx="1114694" cy="549411"/>
          </a:xfrm>
        </p:grpSpPr>
        <p:sp>
          <p:nvSpPr>
            <p:cNvPr id="20" name="云形 19"/>
            <p:cNvSpPr/>
            <p:nvPr/>
          </p:nvSpPr>
          <p:spPr>
            <a:xfrm>
              <a:off x="8688454" y="2056196"/>
              <a:ext cx="1114694" cy="549411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803320" y="2179326"/>
              <a:ext cx="928782" cy="305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以小见大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607060" y="1463675"/>
            <a:ext cx="7930515" cy="2675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47700">
              <a:lnSpc>
                <a:spcPct val="12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一个在战争中（             ）的老兵，在重返战场之前，将他神志不清的妻子送往（           ）。在车厢里，老妇人奇怪的举动，引起了姑娘的嘲笑。老兵说出原因后，车厢里一片（        ）。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14689" y="2539963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精神病院</a:t>
            </a:r>
            <a:endParaRPr lang="zh-CN" altLang="en-US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7060" y="655320"/>
            <a:ext cx="72123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这篇微型小说主要写了什么？简要复述。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47480" y="1542831"/>
            <a:ext cx="2427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失去三个儿子</a:t>
            </a:r>
          </a:p>
        </p:txBody>
      </p:sp>
      <p:sp>
        <p:nvSpPr>
          <p:cNvPr id="4" name="矩形 3"/>
          <p:cNvSpPr/>
          <p:nvPr/>
        </p:nvSpPr>
        <p:spPr>
          <a:xfrm>
            <a:off x="1701284" y="3586336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寂静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8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927350" y="1779270"/>
            <a:ext cx="4968875" cy="5759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14"/>
          <p:cNvSpPr txBox="1"/>
          <p:nvPr/>
        </p:nvSpPr>
        <p:spPr>
          <a:xfrm>
            <a:off x="691918" y="480278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521"/>
            <a:ext cx="366861" cy="45633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ECEBE9">
                  <a:alpha val="100000"/>
                </a:srgbClr>
              </a:clrFrom>
              <a:clrTo>
                <a:srgbClr val="ECEBE9">
                  <a:alpha val="100000"/>
                  <a:alpha val="0"/>
                </a:srgbClr>
              </a:clrTo>
            </a:clrChange>
            <a:lum bright="6000" contrast="6000"/>
          </a:blip>
          <a:srcRect l="2753" t="26889" r="3464" b="26238"/>
          <a:stretch>
            <a:fillRect/>
          </a:stretch>
        </p:blipFill>
        <p:spPr>
          <a:xfrm>
            <a:off x="3067050" y="2644775"/>
            <a:ext cx="5518785" cy="18389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32435" y="1203960"/>
            <a:ext cx="8197850" cy="1173480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10000"/>
              </a:lnSpc>
            </a:pP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一列火车缓慢地驶出柏林，车厢里尽是妇女和孩子，几乎看不到一个健壮的男子。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395536" y="771679"/>
            <a:ext cx="8568952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车厢里“几乎看不到一个健壮的男子”说明了什么</a:t>
            </a:r>
            <a:r>
              <a:rPr lang="en-US" altLang="zh-CN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?</a:t>
            </a:r>
          </a:p>
        </p:txBody>
      </p:sp>
      <p:sp>
        <p:nvSpPr>
          <p:cNvPr id="3" name="矩形 2"/>
          <p:cNvSpPr/>
          <p:nvPr/>
        </p:nvSpPr>
        <p:spPr>
          <a:xfrm>
            <a:off x="610235" y="1615440"/>
            <a:ext cx="7924165" cy="2158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战争使很多健壮的年轻人失去了生命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，现在连年老的也要上战场了，这是为“现在轮到我自己上前线了”作铺垫。这让人感到辛酸：战争给人带来的是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痛苦和无奈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，战争是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残酷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1088" y="1696786"/>
            <a:ext cx="7078345" cy="56070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句中“</a:t>
            </a:r>
            <a:r>
              <a:rPr lang="zh-CN" altLang="en-US" sz="32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几乎</a:t>
            </a:r>
            <a:r>
              <a:rPr lang="zh-CN" altLang="en-US" sz="3200" b="1" dirty="0" smtClean="0">
                <a:solidFill>
                  <a:prstClr val="black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”一词能去掉吗？</a:t>
            </a:r>
            <a:r>
              <a:rPr lang="zh-CN" altLang="en-US" sz="3200" b="1" dirty="0">
                <a:solidFill>
                  <a:prstClr val="black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为什么？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8910" y="638175"/>
            <a:ext cx="8665845" cy="68389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车厢里尽是妇女和孩子，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几乎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看不到一个健壮的男子。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9072" y="2633975"/>
            <a:ext cx="7984830" cy="1512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>
              <a:lnSpc>
                <a:spcPct val="11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不能去掉，“几乎”一词意思是“差不多”，车厢里的健壮的男子极少极少，</a:t>
            </a:r>
            <a:r>
              <a:rPr lang="zh-CN" altLang="en-US" sz="28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去掉就变成“一个也没有”，与原文情况不符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圆角矩形 13"/>
          <p:cNvSpPr/>
          <p:nvPr/>
        </p:nvSpPr>
        <p:spPr>
          <a:xfrm>
            <a:off x="775970" y="2959100"/>
            <a:ext cx="4391660" cy="12306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zh-CN" altLang="en-US" sz="2800" kern="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老  兵：头发灰白 </a:t>
            </a:r>
            <a:endParaRPr lang="en-US" altLang="zh-CN" sz="2800" kern="0" dirty="0" smtClean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kern="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老</a:t>
            </a:r>
            <a:r>
              <a:rPr lang="zh-CN" altLang="en-US" sz="2800" kern="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妇人：身体虚弱而</a:t>
            </a:r>
            <a:r>
              <a:rPr lang="zh-CN" altLang="en-US" sz="2800" kern="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多</a:t>
            </a:r>
            <a:r>
              <a:rPr lang="zh-CN" altLang="en-US" sz="2800" kern="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病</a:t>
            </a:r>
          </a:p>
        </p:txBody>
      </p:sp>
      <p:sp>
        <p:nvSpPr>
          <p:cNvPr id="31" name="矩形 30"/>
          <p:cNvSpPr/>
          <p:nvPr/>
        </p:nvSpPr>
        <p:spPr>
          <a:xfrm>
            <a:off x="775970" y="381000"/>
            <a:ext cx="696468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老妇人和老兵的外貌是什么样的？</a:t>
            </a:r>
          </a:p>
        </p:txBody>
      </p:sp>
      <p:sp>
        <p:nvSpPr>
          <p:cNvPr id="2" name="矩形 1"/>
          <p:cNvSpPr/>
          <p:nvPr/>
        </p:nvSpPr>
        <p:spPr>
          <a:xfrm>
            <a:off x="5430520" y="2880360"/>
            <a:ext cx="3169285" cy="13087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en-US" altLang="zh-CN" sz="2400" b="1" kern="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 kern="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揭示了残酷的战争对人们身体、</a:t>
            </a:r>
            <a:r>
              <a:rPr lang="zh-CN" altLang="en-US" sz="2400" b="1" kern="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心灵造成巨大</a:t>
            </a:r>
            <a:r>
              <a:rPr lang="zh-CN" altLang="en-US" sz="2400" b="1" kern="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伤害。</a:t>
            </a:r>
          </a:p>
        </p:txBody>
      </p:sp>
      <p:sp>
        <p:nvSpPr>
          <p:cNvPr id="5" name="矩形 4"/>
          <p:cNvSpPr/>
          <p:nvPr/>
        </p:nvSpPr>
        <p:spPr>
          <a:xfrm>
            <a:off x="401955" y="1052195"/>
            <a:ext cx="8197850" cy="1714500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defTabSz="914400">
              <a:lnSpc>
                <a:spcPct val="110000"/>
              </a:lnSpc>
            </a:pP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在一节车厢里，坐着一位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头发灰白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的战时后备役老兵，坐在他身旁的是个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身体虚弱而多病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的老妇人。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31" grpId="0"/>
      <p:bldP spid="2" grpId="0" bldLvl="0" animBg="1"/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91946" y="709578"/>
            <a:ext cx="729488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4400"/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charset="-122"/>
              </a:rPr>
              <a:t>老妇人的什么举动引起了两个小姑娘的嗤笑？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30885" y="1534795"/>
            <a:ext cx="753745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显然她在独自沉思，旅客们听到她在数着“一、二、三”，声音盖过了车轮的咔嚓咔嚓声。停顿了一会，她又重复起来。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30885" y="3216275"/>
            <a:ext cx="736473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“一、二、三”，这个神志不清的老妇人又重复数着。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47700" y="1869440"/>
            <a:ext cx="5327015" cy="1124585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indent="0" defTabSz="91440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两个天真的孩子根本不懂这个老妇人在干什么，所以才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笑。</a:t>
            </a:r>
            <a:endParaRPr lang="en-US" altLang="zh-CN" sz="2800" b="1" dirty="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47497" y="576481"/>
            <a:ext cx="7848872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两个小姑娘“不假思索地嗤笑”和“再次傻笑起来”说明了什么</a:t>
            </a:r>
            <a:r>
              <a:rPr lang="en-US" altLang="zh-CN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?</a:t>
            </a:r>
            <a:r>
              <a:rPr lang="en-US" altLang="zh-CN" sz="24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2400" b="1" dirty="0" smtClean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01192" y="3589853"/>
            <a:ext cx="4673074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悲喜对照</a:t>
            </a:r>
            <a:r>
              <a:rPr lang="en-US" altLang="zh-CN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小姑娘年幼无知。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1" name="Freeform 24"/>
          <p:cNvSpPr/>
          <p:nvPr/>
        </p:nvSpPr>
        <p:spPr bwMode="gray">
          <a:xfrm rot="12248031">
            <a:off x="4678680" y="2463800"/>
            <a:ext cx="844550" cy="120586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5974715" y="1525270"/>
            <a:ext cx="2860675" cy="181292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/>
      <p:bldP spid="5" grpId="0" bldLvl="0" animBg="1"/>
      <p:bldP spid="31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9265" y="1880235"/>
            <a:ext cx="820610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“当我告诉你们这位可怜的夫人就是我的妻子时，你们大概不会再笑了。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我们刚刚失去了三个儿子，他们是在战争中死去的。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现在轮到我上前线了。走之前，我总得把他们的母亲送进疯人院啊！”</a:t>
            </a:r>
          </a:p>
        </p:txBody>
      </p:sp>
      <p:sp>
        <p:nvSpPr>
          <p:cNvPr id="3" name="矩形 2"/>
          <p:cNvSpPr/>
          <p:nvPr/>
        </p:nvSpPr>
        <p:spPr>
          <a:xfrm>
            <a:off x="468394" y="457164"/>
            <a:ext cx="8383827" cy="1272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20000"/>
              </a:lnSpc>
            </a:pPr>
            <a:r>
              <a:rPr lang="en-US" altLang="zh-CN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联系下文，想想老妇人多次重复“一、二、三</a:t>
            </a:r>
            <a:r>
              <a:rPr lang="en-US" altLang="zh-CN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的原因是什么？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99745" y="888365"/>
            <a:ext cx="8062595" cy="1272540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indent="612140" defTabSz="914400">
              <a:lnSpc>
                <a:spcPct val="120000"/>
              </a:lnSpc>
            </a:pP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三个儿子在战争中牺牲了，老人家受到了极大的刺激，精神失常了。</a:t>
            </a:r>
          </a:p>
        </p:txBody>
      </p:sp>
      <p:sp>
        <p:nvSpPr>
          <p:cNvPr id="5" name="椭圆 4"/>
          <p:cNvSpPr/>
          <p:nvPr/>
        </p:nvSpPr>
        <p:spPr>
          <a:xfrm>
            <a:off x="4211960" y="2211710"/>
            <a:ext cx="648072" cy="618748"/>
          </a:xfrm>
          <a:prstGeom prst="ellipse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51793" y="3127866"/>
            <a:ext cx="70916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表现了作者对战争的罪恶的</a:t>
            </a: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强烈控诉。</a:t>
            </a:r>
          </a:p>
        </p:txBody>
      </p:sp>
      <p:sp>
        <p:nvSpPr>
          <p:cNvPr id="31" name="Freeform 24"/>
          <p:cNvSpPr/>
          <p:nvPr/>
        </p:nvSpPr>
        <p:spPr bwMode="gray">
          <a:xfrm rot="12248031">
            <a:off x="4308475" y="1917700"/>
            <a:ext cx="844550" cy="120586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 animBg="1"/>
      <p:bldP spid="4" grpId="0"/>
      <p:bldP spid="31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lum contrast="6000"/>
          </a:blip>
          <a:stretch>
            <a:fillRect/>
          </a:stretch>
        </p:blipFill>
        <p:spPr>
          <a:xfrm>
            <a:off x="3810" y="-12700"/>
            <a:ext cx="9208135" cy="517969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614045" y="1541145"/>
            <a:ext cx="7988300" cy="25533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1939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年，德国法西斯发动了第二次世界大战，不仅给其他国家的人民造成了深重的苦难，也给本国人民带来了难以弥合的战争创伤。处于战争中心的广大人民的生活是怎样的呢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47470" y="415925"/>
            <a:ext cx="569214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提到战争，你想到了什么？</a:t>
            </a:r>
            <a:endParaRPr lang="zh-CN" altLang="en-US" sz="36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3550" y="644525"/>
            <a:ext cx="8164830" cy="1198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“走之前，我总得把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他们的母亲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送进疯人院啊”，“他们的母亲”如果改为“她”好不好？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63550" y="2141855"/>
            <a:ext cx="806577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不好。“他们的母亲”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揭示了老妇人和阵亡儿子之间的关系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，用“他们的母亲”的称法更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直指人心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失去儿子的极端痛楚显露无遗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6317" b="6778"/>
          <a:stretch>
            <a:fillRect/>
          </a:stretch>
        </p:blipFill>
        <p:spPr>
          <a:xfrm>
            <a:off x="-13970" y="-8890"/>
            <a:ext cx="9149715" cy="51593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26770" y="1733550"/>
            <a:ext cx="7468235" cy="2158365"/>
          </a:xfrm>
          <a:prstGeom prst="rect">
            <a:avLst/>
          </a:prstGeom>
          <a:solidFill>
            <a:schemeClr val="bg1"/>
          </a:solidFill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indent="0" defTabSz="91440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如果我是车厢中的一个，开始我看到老妇人在重复数数，我会不理解，也会发笑，当我听了老兵的话后，我深深震撼了：战争是残酷的，给人类造成极大伤害，珍爱和平吧！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5949" y="761519"/>
            <a:ext cx="8446770" cy="64516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如果你是车厢中的一个人，你会怎么样？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78885" y="456586"/>
            <a:ext cx="5760640" cy="922020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 indent="0" defTabSz="91440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车厢里一片寂静，静得可怕。</a:t>
            </a:r>
          </a:p>
        </p:txBody>
      </p:sp>
      <p:sp>
        <p:nvSpPr>
          <p:cNvPr id="3" name="矩形 2"/>
          <p:cNvSpPr/>
          <p:nvPr/>
        </p:nvSpPr>
        <p:spPr>
          <a:xfrm>
            <a:off x="878931" y="2222376"/>
            <a:ext cx="7445751" cy="16414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indent="647700" defTabSz="914400"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人们听了老兵的话语之后，心灵上产生了强烈的震撼，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渲染了人们极其沉重的心情与车厢内悲哀的气氛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，也激发读者去思考。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8766" y="1542410"/>
            <a:ext cx="676875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怎样理解这句话？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6317" b="6778"/>
          <a:stretch>
            <a:fillRect/>
          </a:stretch>
        </p:blipFill>
        <p:spPr>
          <a:xfrm>
            <a:off x="-13970" y="-8890"/>
            <a:ext cx="9149715" cy="515937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92100" y="956310"/>
            <a:ext cx="8536940" cy="58356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914400"/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大家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为什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么都不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说话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？你觉得他们都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在想什么？</a:t>
            </a:r>
          </a:p>
        </p:txBody>
      </p:sp>
      <p:sp>
        <p:nvSpPr>
          <p:cNvPr id="9" name="矩形 8"/>
          <p:cNvSpPr/>
          <p:nvPr/>
        </p:nvSpPr>
        <p:spPr>
          <a:xfrm>
            <a:off x="1632585" y="2285365"/>
            <a:ext cx="5565140" cy="1272540"/>
          </a:xfrm>
          <a:prstGeom prst="rect">
            <a:avLst/>
          </a:prstGeom>
          <a:solidFill>
            <a:schemeClr val="bg1"/>
          </a:solidFill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indent="647700" defTabSz="914400">
              <a:lnSpc>
                <a:spcPct val="120000"/>
              </a:lnSpc>
            </a:pPr>
            <a:r>
              <a:rPr lang="en-US" altLang="zh-CN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大家</a:t>
            </a: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都在思考，思考战争的可怕，思考战争的罪恶。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75896" y="1985005"/>
            <a:ext cx="676875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这两</a:t>
            </a:r>
            <a:r>
              <a:rPr lang="zh-CN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处</a:t>
            </a:r>
            <a:r>
              <a:rPr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“静”</a:t>
            </a:r>
            <a:r>
              <a:rPr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在内涵上有什么区别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86105" y="715010"/>
            <a:ext cx="80479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一个老头狠狠扫了她们一眼，随即车厢里平静了</a:t>
            </a:r>
            <a:r>
              <a:rPr 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88975" y="1278255"/>
            <a:ext cx="483044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车厢里一片寂静，静得可怕</a:t>
            </a:r>
            <a:r>
              <a:rPr 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8" name="椭圆 7"/>
          <p:cNvSpPr/>
          <p:nvPr/>
        </p:nvSpPr>
        <p:spPr>
          <a:xfrm>
            <a:off x="7420610" y="647700"/>
            <a:ext cx="463550" cy="62738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3567430" y="1225550"/>
            <a:ext cx="463550" cy="62738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936625" y="2784475"/>
            <a:ext cx="749554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第一处“静”只是基于老人眼光的威慑力，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是外在的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。全文结尾处的“静”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是慑入人心的震惊和痛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，是内心的流血。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55576" y="1635393"/>
            <a:ext cx="7704856" cy="215836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647700" defTabSz="914400">
              <a:lnSpc>
                <a:spcPct val="120000"/>
              </a:lnSpc>
            </a:pP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文章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以小见大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，截取战争中一列火车的一个小画面。叙述老兵在痛失三个儿子以后，把老妇人送进病院，再上战场，体现了战争给人们带来的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灾难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，以及人们对战争的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痛恨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103505" y="534670"/>
            <a:ext cx="898906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交流：这篇小说是怎样表现战争灾难这一主题的？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ECEBE9">
                  <a:alpha val="100000"/>
                </a:srgbClr>
              </a:clrFrom>
              <a:clrTo>
                <a:srgbClr val="ECEBE9">
                  <a:alpha val="100000"/>
                  <a:alpha val="0"/>
                </a:srgbClr>
              </a:clrTo>
            </a:clrChange>
            <a:lum bright="6000" contrast="6000"/>
          </a:blip>
          <a:srcRect l="2753" t="26889" r="3464" b="26238"/>
          <a:stretch>
            <a:fillRect/>
          </a:stretch>
        </p:blipFill>
        <p:spPr>
          <a:xfrm>
            <a:off x="3344545" y="2654935"/>
            <a:ext cx="5518785" cy="18389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523365" y="1085850"/>
            <a:ext cx="704659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文章叙述的是一列驶出柏林的列车上的事，而课文的题目取为《在柏林》有何深意呢？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" y="977265"/>
            <a:ext cx="1299210" cy="1861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11175" y="804545"/>
            <a:ext cx="8122285" cy="310769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柏林是这场战争的策源地。作者将文章的背景置于这列由柏林开出的列车上，可以想见，遭受到残酷战争的不仅仅是列车上后备役老兵这一家，老妇人由痛心到绝望到疯狂的心路历程，后备役老兵抛家弃妻的无奈和难以言说的巨大痛苦……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这是战争中一个家庭的毁灭，更是千万个笼罩于战争阴影下家庭的缩影。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265198" y="1585618"/>
            <a:ext cx="2567305" cy="8299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marL="342900" lvl="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都是小小说</a:t>
            </a:r>
          </a:p>
        </p:txBody>
      </p:sp>
      <p:sp>
        <p:nvSpPr>
          <p:cNvPr id="2" name="矩形 1"/>
          <p:cNvSpPr/>
          <p:nvPr/>
        </p:nvSpPr>
        <p:spPr>
          <a:xfrm>
            <a:off x="389890" y="450850"/>
            <a:ext cx="861441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对比</a:t>
            </a:r>
            <a:r>
              <a:rPr lang="en-US" altLang="zh-CN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桥</a:t>
            </a:r>
            <a:r>
              <a:rPr lang="en-US" altLang="zh-CN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en-US" altLang="zh-CN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在柏林</a:t>
            </a:r>
            <a:r>
              <a:rPr lang="en-US" altLang="zh-CN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，它们</a:t>
            </a: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有哪些相同点？</a:t>
            </a:r>
          </a:p>
        </p:txBody>
      </p:sp>
      <p:sp>
        <p:nvSpPr>
          <p:cNvPr id="6" name="矩形 5"/>
          <p:cNvSpPr/>
          <p:nvPr/>
        </p:nvSpPr>
        <p:spPr>
          <a:xfrm>
            <a:off x="1265198" y="2415654"/>
            <a:ext cx="3792220" cy="8299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marL="342900" lvl="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都是最亲的人死去</a:t>
            </a:r>
          </a:p>
        </p:txBody>
      </p:sp>
      <p:sp>
        <p:nvSpPr>
          <p:cNvPr id="7" name="矩形 6"/>
          <p:cNvSpPr/>
          <p:nvPr/>
        </p:nvSpPr>
        <p:spPr>
          <a:xfrm>
            <a:off x="1264726" y="3245690"/>
            <a:ext cx="7058660" cy="8299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marL="342900" lvl="0" indent="-342900"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都注意设计悬念，结局都是出人意料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6" grpId="0" bldLvl="0" animBg="1"/>
      <p:bldP spid="7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" y="1261745"/>
            <a:ext cx="6897370" cy="296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本框 6"/>
          <p:cNvSpPr txBox="1"/>
          <p:nvPr/>
        </p:nvSpPr>
        <p:spPr>
          <a:xfrm>
            <a:off x="1282707" y="1275606"/>
            <a:ext cx="6097606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家破人亡    妻离子散    战火硝烟</a:t>
            </a:r>
            <a:endParaRPr lang="en-US" altLang="zh-CN" sz="28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尸横遍野    血流成河    颠沛流离</a:t>
            </a:r>
            <a:endParaRPr lang="en-US" altLang="zh-CN" sz="28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枪林弹雨    草木皆兵    炮火连天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1"/>
          <p:cNvSpPr txBox="1"/>
          <p:nvPr/>
        </p:nvSpPr>
        <p:spPr>
          <a:xfrm>
            <a:off x="1282707" y="488657"/>
            <a:ext cx="5218119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词语积累</a:t>
            </a:r>
            <a:r>
              <a:rPr lang="zh-CN" altLang="en-US" sz="26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6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写战争的词语</a:t>
            </a:r>
            <a:r>
              <a:rPr lang="zh-CN" altLang="en-US" sz="26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sz="26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98" y="465178"/>
            <a:ext cx="447979" cy="53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lum contrast="6000"/>
          </a:blip>
          <a:srcRect b="8688"/>
          <a:stretch>
            <a:fillRect/>
          </a:stretch>
        </p:blipFill>
        <p:spPr>
          <a:xfrm>
            <a:off x="6350" y="-3810"/>
            <a:ext cx="9130665" cy="513143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5243" y="153020"/>
            <a:ext cx="2771800" cy="275590"/>
            <a:chOff x="-36512" y="153020"/>
            <a:chExt cx="2771800" cy="275590"/>
          </a:xfrm>
        </p:grpSpPr>
        <p:sp>
          <p:nvSpPr>
            <p:cNvPr id="9" name="矩形 8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17771" y="153020"/>
              <a:ext cx="1977390" cy="275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 smtClean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人教版  </a:t>
              </a:r>
              <a:r>
                <a:rPr kumimoji="1" lang="zh-CN" altLang="en-US" sz="1200" dirty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语文  六</a:t>
              </a:r>
              <a:r>
                <a:rPr kumimoji="1" lang="zh-CN" altLang="en-US" sz="1200" dirty="0" smtClean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年级  上册</a:t>
              </a:r>
              <a:endPara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endParaRPr>
            </a:p>
          </p:txBody>
        </p:sp>
      </p:grpSp>
      <p:sp>
        <p:nvSpPr>
          <p:cNvPr id="14" name="TextBox 48"/>
          <p:cNvSpPr txBox="1"/>
          <p:nvPr/>
        </p:nvSpPr>
        <p:spPr>
          <a:xfrm>
            <a:off x="1888490" y="1080135"/>
            <a:ext cx="5923870" cy="11760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14  </a:t>
            </a:r>
            <a:r>
              <a:rPr lang="zh-CN" altLang="en-US" sz="72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在柏林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67544" y="483518"/>
            <a:ext cx="3092179" cy="619760"/>
            <a:chOff x="192083" y="479078"/>
            <a:chExt cx="2742982" cy="456293"/>
          </a:xfrm>
        </p:grpSpPr>
        <p:sp>
          <p:nvSpPr>
            <p:cNvPr id="3" name="文本框 14"/>
            <p:cNvSpPr txBox="1"/>
            <p:nvPr/>
          </p:nvSpPr>
          <p:spPr>
            <a:xfrm>
              <a:off x="715685" y="490403"/>
              <a:ext cx="2219380" cy="42487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439930" cy="456293"/>
            </a:xfrm>
            <a:prstGeom prst="rect">
              <a:avLst/>
            </a:prstGeom>
          </p:spPr>
        </p:pic>
      </p:grpSp>
      <p:sp>
        <p:nvSpPr>
          <p:cNvPr id="30" name="矩形 29"/>
          <p:cNvSpPr/>
          <p:nvPr/>
        </p:nvSpPr>
        <p:spPr>
          <a:xfrm>
            <a:off x="3726255" y="1147185"/>
            <a:ext cx="2281709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+mn-ea"/>
              </a:rPr>
              <a:t>老妇人数数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+mn-ea"/>
              </a:rPr>
              <a:t>小姑娘嗤笑</a:t>
            </a:r>
          </a:p>
        </p:txBody>
      </p:sp>
      <p:sp>
        <p:nvSpPr>
          <p:cNvPr id="31" name="矩形 30"/>
          <p:cNvSpPr/>
          <p:nvPr/>
        </p:nvSpPr>
        <p:spPr>
          <a:xfrm>
            <a:off x="3726045" y="2275356"/>
            <a:ext cx="2281709" cy="82994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+mn-ea"/>
              </a:rPr>
              <a:t>老妇人数数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+mn-ea"/>
              </a:rPr>
              <a:t>小姑娘傻笑</a:t>
            </a:r>
          </a:p>
        </p:txBody>
      </p:sp>
      <p:sp>
        <p:nvSpPr>
          <p:cNvPr id="32" name="矩形 31"/>
          <p:cNvSpPr/>
          <p:nvPr/>
        </p:nvSpPr>
        <p:spPr>
          <a:xfrm>
            <a:off x="3794634" y="3362275"/>
            <a:ext cx="2313681" cy="82994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 smtClean="0">
                <a:latin typeface="+mn-ea"/>
              </a:rPr>
              <a:t>老兵说明缘由车厢一片寂静</a:t>
            </a:r>
            <a:endParaRPr lang="zh-CN" altLang="en-US" sz="2400" dirty="0">
              <a:latin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93186" y="1864370"/>
            <a:ext cx="770455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在柏林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1793240" y="1636395"/>
            <a:ext cx="2059305" cy="1033145"/>
          </a:xfrm>
          <a:prstGeom prst="straightConnector1">
            <a:avLst/>
          </a:prstGeom>
          <a:ln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V="1">
            <a:off x="1793240" y="2689860"/>
            <a:ext cx="1932940" cy="1270"/>
          </a:xfrm>
          <a:prstGeom prst="straightConnector1">
            <a:avLst/>
          </a:prstGeom>
          <a:ln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>
            <a:endCxn id="32" idx="1"/>
          </p:cNvCxnSpPr>
          <p:nvPr/>
        </p:nvCxnSpPr>
        <p:spPr>
          <a:xfrm>
            <a:off x="1763395" y="2794635"/>
            <a:ext cx="1959610" cy="982980"/>
          </a:xfrm>
          <a:prstGeom prst="straightConnector1">
            <a:avLst/>
          </a:prstGeom>
          <a:ln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" name="右大括号 17"/>
          <p:cNvSpPr/>
          <p:nvPr/>
        </p:nvSpPr>
        <p:spPr>
          <a:xfrm>
            <a:off x="6417310" y="1261110"/>
            <a:ext cx="400685" cy="2776220"/>
          </a:xfrm>
          <a:prstGeom prst="righ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7045188" y="1299988"/>
            <a:ext cx="1080120" cy="233885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珍爱和平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bldLvl="0" animBg="1"/>
      <p:bldP spid="32" grpId="0" animBg="1"/>
      <p:bldP spid="5" grpId="0" animBg="1"/>
      <p:bldP spid="18" grpId="0" bldLvl="0" animBg="1"/>
      <p:bldP spid="19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5490" y="1352550"/>
            <a:ext cx="7653655" cy="2222500"/>
          </a:xfrm>
          <a:prstGeom prst="rect">
            <a:avLst/>
          </a:prstGeom>
          <a:solidFill>
            <a:schemeClr val="accent6">
              <a:lumMod val="40000"/>
              <a:lumOff val="60000"/>
              <a:alpha val="61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lvl="0" indent="647700" defTabSz="914400">
              <a:lnSpc>
                <a:spcPct val="10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这篇（          ）叙述了在一列火车上，两个小姑娘嗤笑一位重复数数的（        ），后来老兵说出原因，引发人们深思的故事。反映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了战争给人民带来的伤害，以及作者对战争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的（       ）和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对和平的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       ）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28334" y="425830"/>
            <a:ext cx="2605027" cy="577080"/>
            <a:chOff x="179512" y="445842"/>
            <a:chExt cx="2462464" cy="487529"/>
          </a:xfrm>
        </p:grpSpPr>
        <p:sp>
          <p:nvSpPr>
            <p:cNvPr id="4" name="文本框 14"/>
            <p:cNvSpPr txBox="1"/>
            <p:nvPr/>
          </p:nvSpPr>
          <p:spPr>
            <a:xfrm>
              <a:off x="605219" y="445842"/>
              <a:ext cx="2036757" cy="48752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083"/>
              <a:ext cx="386560" cy="456528"/>
            </a:xfrm>
            <a:prstGeom prst="rect">
              <a:avLst/>
            </a:prstGeom>
          </p:spPr>
        </p:pic>
      </p:grpSp>
      <p:sp>
        <p:nvSpPr>
          <p:cNvPr id="12" name="矩形 11"/>
          <p:cNvSpPr/>
          <p:nvPr/>
        </p:nvSpPr>
        <p:spPr>
          <a:xfrm>
            <a:off x="2582317" y="1352441"/>
            <a:ext cx="161290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微型小说</a:t>
            </a:r>
          </a:p>
        </p:txBody>
      </p:sp>
      <p:sp>
        <p:nvSpPr>
          <p:cNvPr id="13" name="矩形 12"/>
          <p:cNvSpPr/>
          <p:nvPr/>
        </p:nvSpPr>
        <p:spPr>
          <a:xfrm>
            <a:off x="6335251" y="1778355"/>
            <a:ext cx="125539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老妇人</a:t>
            </a:r>
          </a:p>
        </p:txBody>
      </p:sp>
      <p:sp>
        <p:nvSpPr>
          <p:cNvPr id="15" name="矩形 14"/>
          <p:cNvSpPr/>
          <p:nvPr/>
        </p:nvSpPr>
        <p:spPr>
          <a:xfrm>
            <a:off x="1400319" y="3052817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厌恶</a:t>
            </a:r>
          </a:p>
        </p:txBody>
      </p:sp>
      <p:sp>
        <p:nvSpPr>
          <p:cNvPr id="11" name="矩形 10"/>
          <p:cNvSpPr/>
          <p:nvPr/>
        </p:nvSpPr>
        <p:spPr>
          <a:xfrm>
            <a:off x="5087492" y="3053175"/>
            <a:ext cx="8978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800" b="1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渴望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2" grpId="0"/>
      <p:bldP spid="13" grpId="0"/>
      <p:bldP spid="15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" y="-8890"/>
            <a:ext cx="9137015" cy="514540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34634" y="440501"/>
            <a:ext cx="2669276" cy="577177"/>
            <a:chOff x="179512" y="464187"/>
            <a:chExt cx="2376264" cy="494380"/>
          </a:xfrm>
        </p:grpSpPr>
        <p:sp>
          <p:nvSpPr>
            <p:cNvPr id="7" name="文本框 14"/>
            <p:cNvSpPr txBox="1"/>
            <p:nvPr/>
          </p:nvSpPr>
          <p:spPr>
            <a:xfrm>
              <a:off x="624428" y="464269"/>
              <a:ext cx="1931348" cy="49429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2526665" y="1059180"/>
            <a:ext cx="5553710" cy="3384550"/>
            <a:chOff x="3979" y="1668"/>
            <a:chExt cx="8746" cy="5330"/>
          </a:xfrm>
        </p:grpSpPr>
        <p:sp>
          <p:nvSpPr>
            <p:cNvPr id="5" name="圆角矩形 4"/>
            <p:cNvSpPr/>
            <p:nvPr/>
          </p:nvSpPr>
          <p:spPr>
            <a:xfrm>
              <a:off x="5159" y="1668"/>
              <a:ext cx="7144" cy="5330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>
              <a:spLocks noChangeArrowheads="1"/>
            </p:cNvSpPr>
            <p:nvPr/>
          </p:nvSpPr>
          <p:spPr bwMode="auto">
            <a:xfrm>
              <a:off x="3979" y="1910"/>
              <a:ext cx="8747" cy="47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indent="612140" algn="ctr" defTabSz="914400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sz="3200" b="1" dirty="0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春  望</a:t>
              </a:r>
              <a:endParaRPr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indent="612140" algn="ctr" defTabSz="914400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[</a:t>
              </a:r>
              <a:r>
                <a:rPr lang="zh-CN" altLang="en-US" sz="2800" b="1" dirty="0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唐</a:t>
              </a:r>
              <a:r>
                <a:rPr lang="en-US" sz="2800" b="1" dirty="0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]</a:t>
              </a:r>
              <a:r>
                <a:rPr sz="2800" b="1" dirty="0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杜甫</a:t>
              </a:r>
              <a:endParaRPr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indent="612140" algn="ctr" defTabSz="914400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sz="28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国破山河在，城春草木深。</a:t>
              </a:r>
            </a:p>
            <a:p>
              <a:pPr indent="612140" algn="ctr" defTabSz="914400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sz="28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感时花溅泪，恨别鸟惊心。</a:t>
              </a:r>
            </a:p>
            <a:p>
              <a:pPr indent="612140" algn="ctr" defTabSz="914400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sz="28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烽火连三月，家书抵万金。</a:t>
              </a:r>
            </a:p>
            <a:p>
              <a:pPr indent="612140" algn="ctr" defTabSz="914400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sz="28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白头搔更短，浑欲不胜簪。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875"/>
            <a:ext cx="9144635" cy="515429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0665" y="819150"/>
            <a:ext cx="799909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如果我们不结束战争，战争会结束我们。</a:t>
            </a:r>
          </a:p>
          <a:p>
            <a:pPr algn="r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（威尔斯）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12420" y="1960880"/>
            <a:ext cx="799909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我从不主张战争，除非为了和平。</a:t>
            </a:r>
          </a:p>
          <a:p>
            <a:pPr algn="r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（格兰特）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27050" y="3185160"/>
            <a:ext cx="799973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从来就不存在好的战争，也不存在坏的和平。（富兰克林）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2298" y="1707654"/>
            <a:ext cx="7683566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A.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歌颂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老兵一家为国献身的爱国主义精神。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反映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战争在人们心灵深处造成的巨大灾难。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C.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揭露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战争的残酷，控诉侵略战争的罪恶。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D.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暗示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对青年一代进行教育是非常必要的。</a:t>
            </a:r>
            <a:endParaRPr lang="en-US" altLang="zh-CN" sz="28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8305" y="1052195"/>
            <a:ext cx="82804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、对小说主题概括最恰当的一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项是（     ）</a:t>
            </a:r>
          </a:p>
        </p:txBody>
      </p:sp>
      <p:grpSp>
        <p:nvGrpSpPr>
          <p:cNvPr id="6" name="组合 4"/>
          <p:cNvGrpSpPr/>
          <p:nvPr/>
        </p:nvGrpSpPr>
        <p:grpSpPr>
          <a:xfrm>
            <a:off x="134634" y="379002"/>
            <a:ext cx="2722854" cy="594263"/>
            <a:chOff x="179512" y="411510"/>
            <a:chExt cx="2376264" cy="509015"/>
          </a:xfrm>
        </p:grpSpPr>
        <p:sp>
          <p:nvSpPr>
            <p:cNvPr id="7" name="文本框 14"/>
            <p:cNvSpPr txBox="1"/>
            <p:nvPr/>
          </p:nvSpPr>
          <p:spPr>
            <a:xfrm>
              <a:off x="624428" y="411510"/>
              <a:ext cx="1931348" cy="493325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7739866" y="1052002"/>
            <a:ext cx="45466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anose="020B0503020204020204" charset="-122"/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7770" y="1858010"/>
            <a:ext cx="5205095" cy="26282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A.</a:t>
            </a:r>
            <a:r>
              <a:rPr lang="zh-CN" altLang="en-US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神态、语言、动作</a:t>
            </a:r>
            <a:endParaRPr lang="zh-CN" altLang="zh-CN" sz="3200" b="1" kern="1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B.</a:t>
            </a:r>
            <a:r>
              <a:rPr lang="zh-CN" altLang="en-US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总写、分写</a:t>
            </a:r>
            <a:endParaRPr lang="en-US" altLang="zh-CN" sz="3200" b="1" kern="100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C.</a:t>
            </a:r>
            <a:r>
              <a:rPr lang="zh-CN" altLang="en-US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概括、具体</a:t>
            </a:r>
            <a:endParaRPr lang="en-US" altLang="zh-CN" sz="3200" b="1" kern="100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D.</a:t>
            </a:r>
            <a:r>
              <a:rPr lang="zh-CN" altLang="en-US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颜色、外貌</a:t>
            </a:r>
            <a:endParaRPr lang="zh-CN" altLang="en-US" sz="3200" b="1" kern="100" dirty="0" smtClean="0"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215" y="781685"/>
            <a:ext cx="8382635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二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、本文是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从（     ）方面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对老妇人进行描写的。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314974" y="709201"/>
            <a:ext cx="79208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FF0000"/>
                </a:solidFill>
              </a:rP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605" y="701040"/>
            <a:ext cx="8639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三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、文中小姑娘“笑”的原因是（     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5385" y="1492250"/>
            <a:ext cx="62426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A.</a:t>
            </a:r>
            <a:r>
              <a:rPr lang="zh-CN" altLang="en-US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老奶奶会数数</a:t>
            </a:r>
          </a:p>
          <a:p>
            <a:pPr>
              <a:lnSpc>
                <a:spcPct val="150000"/>
              </a:lnSpc>
            </a:pPr>
            <a:r>
              <a:rPr lang="en-US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B</a:t>
            </a:r>
            <a:r>
              <a:rPr lang="en-US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</a:t>
            </a:r>
            <a:r>
              <a:rPr lang="zh-CN" altLang="en-US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老奶奶反复数“一、二、三”</a:t>
            </a:r>
          </a:p>
          <a:p>
            <a:pPr>
              <a:lnSpc>
                <a:spcPct val="150000"/>
              </a:lnSpc>
            </a:pPr>
            <a:r>
              <a:rPr lang="en-US" altLang="zh-CN" sz="3200" b="1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C</a:t>
            </a:r>
            <a:r>
              <a:rPr lang="en-US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</a:t>
            </a:r>
            <a:r>
              <a:rPr lang="zh-CN" altLang="en-US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老奶奶很悠闲</a:t>
            </a:r>
          </a:p>
          <a:p>
            <a:pPr>
              <a:lnSpc>
                <a:spcPct val="150000"/>
              </a:lnSpc>
            </a:pPr>
            <a:r>
              <a:rPr lang="en-US" altLang="zh-CN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D.</a:t>
            </a:r>
            <a:r>
              <a:rPr lang="zh-CN" altLang="en-US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老奶奶生病了</a:t>
            </a:r>
          </a:p>
        </p:txBody>
      </p:sp>
      <p:sp>
        <p:nvSpPr>
          <p:cNvPr id="4" name="矩形 3"/>
          <p:cNvSpPr/>
          <p:nvPr/>
        </p:nvSpPr>
        <p:spPr>
          <a:xfrm>
            <a:off x="6896710" y="701354"/>
            <a:ext cx="43815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kern="100" dirty="0" smtClean="0">
                <a:solidFill>
                  <a:srgbClr val="FF0000"/>
                </a:solidFill>
                <a:latin typeface="微软雅黑" panose="020B0503020204020204" charset="-122"/>
                <a:cs typeface="Times New Roman" panose="02020603050405020304" charset="0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95536" y="663615"/>
            <a:ext cx="8424936" cy="171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四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、从全文看，本文采用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了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      ）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表现手法，通过一个家庭在战争中的遭遇反映了战争的残酷，表达了作者对战争的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控诉。</a:t>
            </a:r>
          </a:p>
        </p:txBody>
      </p:sp>
      <p:sp>
        <p:nvSpPr>
          <p:cNvPr id="5" name="矩形 4"/>
          <p:cNvSpPr/>
          <p:nvPr/>
        </p:nvSpPr>
        <p:spPr>
          <a:xfrm>
            <a:off x="1211580" y="2480945"/>
            <a:ext cx="6793865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buClr>
                <a:srgbClr val="0070C0"/>
              </a:buClr>
            </a:pPr>
            <a:r>
              <a:rPr lang="en-US" altLang="zh-CN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A.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对比           </a:t>
            </a:r>
            <a:r>
              <a:rPr lang="en-US" altLang="zh-CN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B.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以小见大</a:t>
            </a:r>
            <a:endParaRPr lang="en-US" altLang="zh-CN" sz="32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defTabSz="914400">
              <a:lnSpc>
                <a:spcPct val="150000"/>
              </a:lnSpc>
              <a:buClr>
                <a:srgbClr val="0070C0"/>
              </a:buClr>
            </a:pPr>
            <a:r>
              <a:rPr lang="en-US" altLang="zh-CN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C.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以物喻人       </a:t>
            </a:r>
            <a:r>
              <a:rPr lang="en-US" altLang="zh-CN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D.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欲扬先抑</a:t>
            </a:r>
          </a:p>
        </p:txBody>
      </p:sp>
      <p:sp>
        <p:nvSpPr>
          <p:cNvPr id="7" name="矩形 6"/>
          <p:cNvSpPr/>
          <p:nvPr/>
        </p:nvSpPr>
        <p:spPr>
          <a:xfrm>
            <a:off x="6958702" y="-21953"/>
            <a:ext cx="432048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250000"/>
              </a:lnSpc>
              <a:buClr>
                <a:srgbClr val="0070C0"/>
              </a:buClr>
            </a:pPr>
            <a:r>
              <a:rPr lang="en-US" altLang="zh-CN" sz="3600" dirty="0" smtClean="0">
                <a:solidFill>
                  <a:srgbClr val="FF0000"/>
                </a:solidFill>
                <a:latin typeface="微软雅黑" panose="020B0503020204020204" charset="-122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34775" y="1419622"/>
            <a:ext cx="186690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再见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0" y="-3810"/>
            <a:ext cx="9155430" cy="518668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68680" y="485140"/>
            <a:ext cx="74053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u="sng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柏林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，位于德国东北部，是德国的首都。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75112" y="995134"/>
            <a:ext cx="7992888" cy="26752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61214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u="sng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奥莱尔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1873—1939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年），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美国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女作家，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记者。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微型小说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在柏林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堪称名篇中的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精品。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它以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hlinkClick r:id="rId3" action="ppaction://hlinkpres?slideindex=1&amp;slidetitle="/>
              </a:rPr>
              <a:t>第二次世界大战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为背景，以一列从柏林驶出的火车上的小插曲为故事材料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极小的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篇幅深刻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地反映战争这个人类永恒而又沉重的话题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dirty="0" smtClean="0">
                <a:latin typeface="+mn-ea"/>
              </a:rPr>
              <a:t> </a:t>
            </a:r>
            <a:endParaRPr lang="zh-CN" altLang="en-US" sz="2400" dirty="0">
              <a:latin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.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283" y="893008"/>
            <a:ext cx="2506038" cy="6965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26228" y="1589130"/>
            <a:ext cx="5104049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指手画脚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02285" y="1850911"/>
            <a:ext cx="2845157" cy="2160240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9445" y="42545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pic>
        <p:nvPicPr>
          <p:cNvPr id="5" name="14 在柏林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93870" y="407670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116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7000"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.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283" y="893008"/>
            <a:ext cx="2506038" cy="6965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26228" y="1589130"/>
            <a:ext cx="5104049" cy="1791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指手画脚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指说话时做出各种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动作。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本课指两个女孩看到老妇人的不停数数，肆意地嘲笑、说话。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6229" y="3545639"/>
            <a:ext cx="5176057" cy="93027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造句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他什么都不懂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还在这里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指手画脚。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02285" y="1850911"/>
            <a:ext cx="2845157" cy="2160240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9445" y="42545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pic>
        <p:nvPicPr>
          <p:cNvPr id="5" name="14 在柏林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93870" y="407670"/>
            <a:ext cx="619125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116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7000">
                <p:cTn id="2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92100" y="864235"/>
            <a:ext cx="5575935" cy="5176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不假思索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sz="28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2460" y="1313180"/>
            <a:ext cx="3356610" cy="2517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92100" y="864235"/>
            <a:ext cx="5575935" cy="16186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不假思索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形容做事答话敏捷、熟练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用不着考虑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本课指小女孩看到老妇人的举动，立即就嗤笑起来。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2795" y="2993509"/>
            <a:ext cx="5223189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每次面对老师的提问，班长都是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不假思索地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回答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2460" y="1313180"/>
            <a:ext cx="3356610" cy="251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1615</Words>
  <Application>Microsoft Office PowerPoint</Application>
  <PresentationFormat>全屏显示(16:9)</PresentationFormat>
  <Paragraphs>120</Paragraphs>
  <Slides>38</Slides>
  <Notes>1</Notes>
  <HiddenSlides>0</HiddenSlides>
  <MMClips>2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1" baseType="lpstr">
      <vt:lpstr>微软雅黑</vt:lpstr>
      <vt:lpstr>Xingkai SC</vt:lpstr>
      <vt:lpstr>楷体</vt:lpstr>
      <vt:lpstr>Kaiti SC</vt:lpstr>
      <vt:lpstr>幼圆</vt:lpstr>
      <vt:lpstr>Calibri</vt:lpstr>
      <vt:lpstr>Wingdings</vt:lpstr>
      <vt:lpstr>黑体</vt:lpstr>
      <vt:lpstr>Arial</vt:lpstr>
      <vt:lpstr>Heiti SC Light</vt:lpstr>
      <vt:lpstr>Times New Roman</vt:lpstr>
      <vt:lpstr>宋体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183</cp:revision>
  <dcterms:created xsi:type="dcterms:W3CDTF">2017-03-17T02:28:00Z</dcterms:created>
  <dcterms:modified xsi:type="dcterms:W3CDTF">2020-10-15T04:03:25Z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