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1217" r:id="rId2"/>
    <p:sldId id="523" r:id="rId3"/>
    <p:sldId id="323" r:id="rId4"/>
    <p:sldId id="1012" r:id="rId5"/>
    <p:sldId id="1096" r:id="rId6"/>
    <p:sldId id="1131" r:id="rId7"/>
    <p:sldId id="1080" r:id="rId8"/>
    <p:sldId id="1097" r:id="rId9"/>
    <p:sldId id="1192" r:id="rId10"/>
    <p:sldId id="1194" r:id="rId11"/>
    <p:sldId id="1099" r:id="rId12"/>
    <p:sldId id="1100" r:id="rId13"/>
    <p:sldId id="1101" r:id="rId14"/>
    <p:sldId id="1195" r:id="rId15"/>
    <p:sldId id="1193" r:id="rId16"/>
    <p:sldId id="1102" r:id="rId17"/>
    <p:sldId id="1196" r:id="rId18"/>
    <p:sldId id="1197" r:id="rId19"/>
    <p:sldId id="1104" r:id="rId20"/>
    <p:sldId id="1105" r:id="rId21"/>
    <p:sldId id="1107" r:id="rId22"/>
    <p:sldId id="1108" r:id="rId23"/>
    <p:sldId id="1109" r:id="rId24"/>
    <p:sldId id="1111" r:id="rId25"/>
    <p:sldId id="941" r:id="rId26"/>
    <p:sldId id="1045" r:id="rId27"/>
    <p:sldId id="1090" r:id="rId28"/>
    <p:sldId id="1091" r:id="rId29"/>
    <p:sldId id="1213" r:id="rId30"/>
    <p:sldId id="1092" r:id="rId31"/>
    <p:sldId id="1198" r:id="rId32"/>
    <p:sldId id="1114" r:id="rId33"/>
    <p:sldId id="1115" r:id="rId34"/>
    <p:sldId id="1199" r:id="rId35"/>
    <p:sldId id="1116" r:id="rId36"/>
    <p:sldId id="1117" r:id="rId37"/>
    <p:sldId id="1200" r:id="rId38"/>
    <p:sldId id="1081" r:id="rId39"/>
    <p:sldId id="1113" r:id="rId40"/>
    <p:sldId id="1142" r:id="rId41"/>
    <p:sldId id="1119" r:id="rId42"/>
    <p:sldId id="1218" r:id="rId43"/>
    <p:sldId id="1122" r:id="rId44"/>
    <p:sldId id="1123" r:id="rId45"/>
    <p:sldId id="1205" r:id="rId46"/>
    <p:sldId id="1124" r:id="rId47"/>
    <p:sldId id="1206" r:id="rId48"/>
    <p:sldId id="1136" r:id="rId49"/>
    <p:sldId id="1208" r:id="rId50"/>
    <p:sldId id="1127" r:id="rId51"/>
    <p:sldId id="1135" r:id="rId52"/>
    <p:sldId id="1209" r:id="rId53"/>
    <p:sldId id="1210" r:id="rId54"/>
    <p:sldId id="1211" r:id="rId55"/>
    <p:sldId id="1128" r:id="rId56"/>
    <p:sldId id="1129" r:id="rId57"/>
    <p:sldId id="1212" r:id="rId58"/>
    <p:sldId id="1207" r:id="rId59"/>
    <p:sldId id="1130" r:id="rId60"/>
    <p:sldId id="1214" r:id="rId61"/>
    <p:sldId id="1202" r:id="rId62"/>
    <p:sldId id="1203" r:id="rId63"/>
    <p:sldId id="1106" r:id="rId64"/>
    <p:sldId id="1137" r:id="rId65"/>
    <p:sldId id="1201" r:id="rId66"/>
    <p:sldId id="1138" r:id="rId67"/>
    <p:sldId id="1216" r:id="rId68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71"/>
      <p:bold r:id="rId72"/>
    </p:embeddedFont>
    <p:embeddedFont>
      <p:font typeface="华文楷体" panose="02010600040101010101" pitchFamily="2" charset="-122"/>
      <p:regular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幼圆" panose="02010509060101010101" pitchFamily="49" charset="-122"/>
      <p:regular r:id="rId78"/>
    </p:embeddedFont>
    <p:embeddedFont>
      <p:font typeface="黑体" panose="02010609060101010101" pitchFamily="49" charset="-122"/>
      <p:regular r:id="rId79"/>
    </p:embeddedFont>
    <p:embeddedFont>
      <p:font typeface="仿宋" panose="02010609060101010101" pitchFamily="49" charset="-122"/>
      <p:regular r:id="rId80"/>
    </p:embeddedFont>
    <p:embeddedFont>
      <p:font typeface="Tahoma" panose="020B0604030504040204" pitchFamily="34" charset="0"/>
      <p:regular r:id="rId81"/>
      <p:bold r:id="rId82"/>
    </p:embeddedFont>
    <p:embeddedFont>
      <p:font typeface="楷体" panose="02010609060101010101" pitchFamily="49" charset="-122"/>
      <p:regular r:id="rId83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0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2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FF"/>
    <a:srgbClr val="A38302"/>
    <a:srgbClr val="FEFCDE"/>
    <a:srgbClr val="00B050"/>
    <a:srgbClr val="FF00FF"/>
    <a:srgbClr val="FFFF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9" autoAdjust="0"/>
    <p:restoredTop sz="94705" autoAdjust="0"/>
  </p:normalViewPr>
  <p:slideViewPr>
    <p:cSldViewPr>
      <p:cViewPr>
        <p:scale>
          <a:sx n="75" d="100"/>
          <a:sy n="75" d="100"/>
        </p:scale>
        <p:origin x="1064" y="216"/>
      </p:cViewPr>
      <p:guideLst>
        <p:guide orient="horz" pos="3162"/>
        <p:guide pos="5705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2880"/>
        <p:guide pos="22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zh-CN" dirty="0" smtClean="0">
                <a:solidFill>
                  <a:schemeClr val="tx1"/>
                </a:solidFill>
              </a:rPr>
              <a:t>         17    </a:t>
            </a:r>
            <a:r>
              <a:rPr kumimoji="1" lang="zh-CN" altLang="en-US" dirty="0" smtClean="0">
                <a:solidFill>
                  <a:schemeClr val="tx1"/>
                </a:solidFill>
              </a:rPr>
              <a:t>古诗三首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39270" name="AutoShape 6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2" name="AutoShape 8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4" name="AutoShape 10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6" name="AutoShape 12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0" name="AutoShape 16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2" name="AutoShape 18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Picture 2" descr="https://timgsa.baidu.com/timg?image&amp;quality=80&amp;size=b9999_10000&amp;sec=1549864074784&amp;di=bbdc98668c1755a66faa5de1fd19e287&amp;imgtype=0&amp;src=http%3A%2F%2Fimg4q.duitang.com%2Fuploads%2Fitem%2F201201%2F25%2F20120125170214_uwUjy.jpg"/>
          <p:cNvPicPr>
            <a:picLocks noChangeAspect="1" noChangeArrowheads="1"/>
          </p:cNvPicPr>
          <p:nvPr userDrawn="1"/>
        </p:nvPicPr>
        <p:blipFill>
          <a:blip r:embed="rId10" cstate="print"/>
          <a:srcRect t="4545" b="56818"/>
          <a:stretch>
            <a:fillRect/>
          </a:stretch>
        </p:blipFill>
        <p:spPr bwMode="auto">
          <a:xfrm>
            <a:off x="0" y="4227934"/>
            <a:ext cx="9180512" cy="10081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345截图201902111757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0" y="1137920"/>
            <a:ext cx="3053080" cy="31476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1039039" y="1373272"/>
            <a:ext cx="3816424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万里黄河弯弯曲曲夹带着泥沙，波涛滚滚如巨风掀簸来自天涯。现在可以沿着黄河直上银河去，我们一起去寻找牛郎织女的家。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7405" y="438150"/>
            <a:ext cx="733044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理解了注释，你能说说诗意吗？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15.sinaimg.cn/mw690/001iBR6bty6RuwHnaFM3e&amp;6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7534"/>
            <a:ext cx="4057650" cy="352839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539552" y="915566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九曲黄河万里沙，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07654"/>
            <a:ext cx="4788024" cy="1076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万里黄河弯弯曲曲夹带着泥沙。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Picture 4" descr="http://www.yuanliuwenhua.com/uploadfiles/2015080515082632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55526"/>
            <a:ext cx="3985396" cy="36004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爆炸形 1 4"/>
          <p:cNvSpPr/>
          <p:nvPr/>
        </p:nvSpPr>
        <p:spPr>
          <a:xfrm>
            <a:off x="251520" y="2715766"/>
            <a:ext cx="3528392" cy="158417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蜿蜒曲折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爆炸形 1 5"/>
          <p:cNvSpPr/>
          <p:nvPr/>
        </p:nvSpPr>
        <p:spPr>
          <a:xfrm>
            <a:off x="3851920" y="51470"/>
            <a:ext cx="4464496" cy="2376264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河流漫长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爆炸形 1 6"/>
          <p:cNvSpPr/>
          <p:nvPr/>
        </p:nvSpPr>
        <p:spPr>
          <a:xfrm>
            <a:off x="3923928" y="2715766"/>
            <a:ext cx="5184576" cy="216024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像巨龙盘旋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62753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浪淘风簸自天涯。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Picture 2" descr="http://s15.sinaimg.cn/mw690/001iBR6bty6RuwHnaFM3e&amp;6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7534"/>
            <a:ext cx="4057650" cy="352839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71755" y="1584722"/>
            <a:ext cx="4716016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波涛滚滚如巨风掀簸来自天涯。</a:t>
            </a:r>
          </a:p>
        </p:txBody>
      </p:sp>
      <p:pic>
        <p:nvPicPr>
          <p:cNvPr id="5" name="Picture 8" descr="http://img.pconline.com.cn/images/upload/upc/tx/photoblog/1406/08/c1/35058373_35058373_1402212082807_m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9542"/>
            <a:ext cx="4140460" cy="331236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爆炸形 1 5"/>
          <p:cNvSpPr/>
          <p:nvPr/>
        </p:nvSpPr>
        <p:spPr>
          <a:xfrm>
            <a:off x="85725" y="1058188"/>
            <a:ext cx="3275856" cy="18002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波涛汹涌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12" descr="http://s3.sinaimg.cn/middle/6d16f975t937fe5d5e162&amp;6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99542"/>
            <a:ext cx="4201365" cy="343892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爆炸形 1 7"/>
          <p:cNvSpPr/>
          <p:nvPr/>
        </p:nvSpPr>
        <p:spPr>
          <a:xfrm>
            <a:off x="3563888" y="771550"/>
            <a:ext cx="3275856" cy="18002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气势磅礴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爆炸形 1 8"/>
          <p:cNvSpPr/>
          <p:nvPr/>
        </p:nvSpPr>
        <p:spPr>
          <a:xfrm>
            <a:off x="3635896" y="2499742"/>
            <a:ext cx="3275856" cy="18002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气吞山河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爆炸形 1 9"/>
          <p:cNvSpPr/>
          <p:nvPr/>
        </p:nvSpPr>
        <p:spPr>
          <a:xfrm>
            <a:off x="395412" y="2496443"/>
            <a:ext cx="3275856" cy="18002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惊涛骇浪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bldLvl="0" animBg="1"/>
      <p:bldP spid="6" grpId="0" bldLvl="0" animBg="1"/>
      <p:bldP spid="8" grpId="0" animBg="1"/>
      <p:bldP spid="9" grpId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9102" y="1563638"/>
            <a:ext cx="753237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同学们让我们随着诗人的脚步一同到黄河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边去亲临其境吧！</a:t>
            </a:r>
          </a:p>
        </p:txBody>
      </p:sp>
      <p:pic>
        <p:nvPicPr>
          <p:cNvPr id="2" name="Picture 2" descr="http://pic.baike.soso.com/p/20140529/20140529101121-1994646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11510"/>
            <a:ext cx="4032448" cy="380348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860032" y="483518"/>
            <a:ext cx="4284984" cy="3538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这是黄河源头，发源于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青藏高原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，经过一段平缓的河流，穿越峡谷，劈开万仞山，波涛滚滚向东流，惊涛骇浪，巨浪滔天如千万匹骏马奔腾，多么惊心动魄的气势！多么雄伟壮丽的奇观！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Picture 8" descr="http://img8.zol.com.cn/bbs/upload/17047/17046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83518"/>
            <a:ext cx="4320480" cy="376241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图片 3" descr="41119506_41119506_1416473918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6103"/>
            <a:ext cx="4391655" cy="38198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12" descr="http://s4.sinaimg.cn/mw690/003uYSungy6FjZmGQRd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39502"/>
            <a:ext cx="4392488" cy="375553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图片 5" descr="u=3874833710,4207110546&amp;fm=26&amp;gp=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703" y="457200"/>
            <a:ext cx="4364321" cy="377073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051685" y="1924050"/>
            <a:ext cx="4896485" cy="1800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65835" y="566420"/>
            <a:ext cx="734568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我们来一起读一读前两句诗，读出黄河的曲折悠长、波涛汹涌。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2535" y="2183765"/>
            <a:ext cx="431673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九曲 黄河 万里沙，</a:t>
            </a: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浪淘 风簸 自天涯。</a:t>
            </a: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3629318" y="2329418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3629521" y="2874248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4678070" y="2329418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4709388" y="2874248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3" y="1325255"/>
            <a:ext cx="1104039" cy="15821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01115" y="1339215"/>
            <a:ext cx="7569200" cy="17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如果是你，面对着如此雄伟壮丽的黄河景象</a:t>
            </a:r>
            <a:r>
              <a:rPr lang="en-US" altLang="zh-CN" sz="36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,</a:t>
            </a:r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你会想些什么呢</a:t>
            </a:r>
            <a:r>
              <a:rPr lang="en-US" altLang="zh-CN" sz="36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?</a:t>
            </a:r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我们的诗人又想到了什么呢？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67073" y="774839"/>
            <a:ext cx="6979790" cy="584775"/>
            <a:chOff x="539552" y="2283718"/>
            <a:chExt cx="6979790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539552" y="2283718"/>
              <a:ext cx="34804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如今直上银河去，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38902" y="2283718"/>
              <a:ext cx="34804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同到牵牛织女家。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59632" y="1350903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浪大、浪高）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1331739"/>
            <a:ext cx="216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静谧美好）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595" y="2568575"/>
            <a:ext cx="5527675" cy="1076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诗人想乘着巨浪扶摇直上寻访牵牛织女家。</a:t>
            </a:r>
          </a:p>
        </p:txBody>
      </p:sp>
      <p:sp>
        <p:nvSpPr>
          <p:cNvPr id="9" name="矩形 8"/>
          <p:cNvSpPr/>
          <p:nvPr/>
        </p:nvSpPr>
        <p:spPr>
          <a:xfrm>
            <a:off x="1726094" y="815097"/>
            <a:ext cx="936104" cy="504056"/>
          </a:xfrm>
          <a:prstGeom prst="rect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295900" y="814705"/>
            <a:ext cx="2027555" cy="504190"/>
          </a:xfrm>
          <a:prstGeom prst="rect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6000"/>
          </a:blip>
          <a:srcRect r="47864"/>
          <a:stretch>
            <a:fillRect/>
          </a:stretch>
        </p:blipFill>
        <p:spPr>
          <a:xfrm>
            <a:off x="6428105" y="2013585"/>
            <a:ext cx="2548890" cy="2499995"/>
          </a:xfrm>
          <a:prstGeom prst="rect">
            <a:avLst/>
          </a:prstGeom>
        </p:spPr>
      </p:pic>
      <p:sp>
        <p:nvSpPr>
          <p:cNvPr id="15" name="爆炸形 1 14"/>
          <p:cNvSpPr/>
          <p:nvPr/>
        </p:nvSpPr>
        <p:spPr>
          <a:xfrm>
            <a:off x="3491865" y="1151890"/>
            <a:ext cx="1871980" cy="1572260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想象奇特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bldLvl="0" animBg="1"/>
      <p:bldP spid="10" grpId="0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051685" y="1924050"/>
            <a:ext cx="4896485" cy="1800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2285" y="566420"/>
            <a:ext cx="81489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我们来一起读一读后两句诗，最后一句语调轻柔，读出牵牛织女家的安宁美好。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02535" y="2183765"/>
            <a:ext cx="431673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如今 直上 银河去，</a:t>
            </a:r>
          </a:p>
          <a:p>
            <a:pPr algn="l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同到 牵牛 织女家。</a:t>
            </a: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3629318" y="2329418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3629521" y="2874248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4678070" y="2329418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4709388" y="2874248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2420" y="613410"/>
            <a:ext cx="851916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说一说：</a:t>
            </a:r>
            <a:r>
              <a:rPr lang="zh-CN" altLang="en-US" sz="32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这首诗是怎样写出黄河的雄伟气势的？</a:t>
            </a:r>
            <a:endParaRPr lang="zh-CN" altLang="en-US" sz="3200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9280" y="1412875"/>
            <a:ext cx="7996555" cy="230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诗的前两句用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白描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的手法描绘了黄河来自天边、奔腾千里的壮丽图景。“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九曲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”用夸张的手法写黄河曲曲折折,“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自天涯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”写出了黄河的源远流长。</a:t>
            </a: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后两句作者驰骋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想象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,表示要迎着狂风巨浪,顶着万里黄沙,逆流而上,直到牛郎织女家,侧面表现了黄河的雄伟。</a:t>
            </a:r>
          </a:p>
        </p:txBody>
      </p:sp>
      <p:sp>
        <p:nvSpPr>
          <p:cNvPr id="4" name="文本框 10"/>
          <p:cNvSpPr txBox="1"/>
          <p:nvPr/>
        </p:nvSpPr>
        <p:spPr>
          <a:xfrm>
            <a:off x="3314065" y="3862705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课后第二题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/>
          <p:cNvSpPr txBox="1"/>
          <p:nvPr/>
        </p:nvSpPr>
        <p:spPr>
          <a:xfrm>
            <a:off x="624428" y="411510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3" y="479078"/>
            <a:ext cx="366860" cy="456338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473835" y="1059180"/>
            <a:ext cx="6325870" cy="298386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77888" y="1275100"/>
            <a:ext cx="2016224" cy="5616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 smtClean="0"/>
              <a:t>蜿蜒曲折</a:t>
            </a:r>
            <a:endParaRPr lang="zh-CN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777888" y="1923172"/>
            <a:ext cx="2016224" cy="56169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 smtClean="0"/>
              <a:t>河流漫长</a:t>
            </a:r>
            <a:endParaRPr lang="zh-CN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89656" y="2336056"/>
            <a:ext cx="126188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浪淘沙</a:t>
            </a:r>
            <a:endParaRPr lang="zh-CN" alt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777888" y="2571244"/>
            <a:ext cx="2016224" cy="561692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 smtClean="0"/>
              <a:t>波涛汹涌</a:t>
            </a:r>
            <a:endParaRPr lang="zh-CN" alt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777888" y="3219316"/>
            <a:ext cx="2016224" cy="576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dirty="0" smtClean="0"/>
              <a:t>静谧美好</a:t>
            </a:r>
            <a:endParaRPr lang="zh-CN" alt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30216" y="1347108"/>
            <a:ext cx="55399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/>
              <a:t>对美好生活的向往</a:t>
            </a:r>
            <a:endParaRPr lang="en-US" altLang="zh-CN" sz="2400" dirty="0" smtClean="0"/>
          </a:p>
        </p:txBody>
      </p:sp>
      <p:sp>
        <p:nvSpPr>
          <p:cNvPr id="15" name="左大括号 14"/>
          <p:cNvSpPr/>
          <p:nvPr/>
        </p:nvSpPr>
        <p:spPr>
          <a:xfrm>
            <a:off x="3204210" y="1563370"/>
            <a:ext cx="215900" cy="2160270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大括号 15"/>
          <p:cNvSpPr/>
          <p:nvPr/>
        </p:nvSpPr>
        <p:spPr>
          <a:xfrm rot="10800000">
            <a:off x="6056630" y="1497330"/>
            <a:ext cx="215900" cy="2277110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35a85edf8db1cb13555a7129d654564e92584bd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  <a:effectLst/>
        </p:spPr>
      </p:pic>
      <p:sp>
        <p:nvSpPr>
          <p:cNvPr id="19" name="TextBox 48"/>
          <p:cNvSpPr txBox="1"/>
          <p:nvPr/>
        </p:nvSpPr>
        <p:spPr>
          <a:xfrm>
            <a:off x="1910715" y="1203325"/>
            <a:ext cx="5541606" cy="1176020"/>
          </a:xfrm>
          <a:prstGeom prst="rect">
            <a:avLst/>
          </a:prstGeom>
          <a:solidFill>
            <a:schemeClr val="bg1">
              <a:alpha val="83000"/>
            </a:schemeClr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17 </a:t>
            </a:r>
            <a:r>
              <a:rPr lang="zh-CN" altLang="en-US" sz="7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古诗三首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36512" y="153020"/>
            <a:ext cx="2771800" cy="276999"/>
            <a:chOff x="-36512" y="153020"/>
            <a:chExt cx="2771800" cy="276999"/>
          </a:xfrm>
        </p:grpSpPr>
        <p:sp>
          <p:nvSpPr>
            <p:cNvPr id="9" name="矩形 8"/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"/>
            <p:cNvSpPr txBox="1"/>
            <p:nvPr/>
          </p:nvSpPr>
          <p:spPr>
            <a:xfrm>
              <a:off x="161281" y="153020"/>
              <a:ext cx="2040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 smtClean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人教版  </a:t>
              </a:r>
              <a:r>
                <a:rPr kumimoji="1" lang="zh-CN" altLang="en-US" sz="1200" dirty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语文  </a:t>
              </a:r>
              <a:r>
                <a:rPr kumimoji="1" lang="zh-CN" altLang="en-US" sz="1200" dirty="0" smtClean="0">
                  <a:latin typeface="Heiti SC Light" panose="02000000000000000000" pitchFamily="2" charset="-128"/>
                  <a:ea typeface="Heiti SC Light" panose="02000000000000000000" pitchFamily="2" charset="-128"/>
                </a:rPr>
                <a:t>六年级  上册</a:t>
              </a:r>
              <a:endParaRPr kumimoji="1" lang="zh-CN" altLang="en-US" sz="1200" dirty="0">
                <a:latin typeface="Heiti SC Light" panose="02000000000000000000" pitchFamily="2" charset="-128"/>
                <a:ea typeface="Heiti SC Light" panose="02000000000000000000" pitchFamily="2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/>
          <p:cNvSpPr txBox="1"/>
          <p:nvPr/>
        </p:nvSpPr>
        <p:spPr>
          <a:xfrm>
            <a:off x="624427" y="411510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666" y="1344950"/>
            <a:ext cx="828092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这首诗用淘金者的口吻，表明他们</a:t>
            </a:r>
            <a:r>
              <a:rPr lang="zh-CN" altLang="zh-CN" sz="28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zh-CN" sz="2800" b="1" u="sng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</a:p>
          <a:p>
            <a:r>
              <a:rPr lang="zh-CN" altLang="zh-CN" sz="28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。同是在河边生活，牛郎织女生活的天河恬静而优美，黄河边的淘金者却整天在风浪泥沙中奔波。直上银河，同去牛郎织女家，寄托了他们心底对宁静的田园牧歌生活的憧憬。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3890" y="1769745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活的向往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71005" y="1330325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对美好生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2" y="443866"/>
            <a:ext cx="366860" cy="45633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43608" y="1707654"/>
            <a:ext cx="6529705" cy="3046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沙 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簸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砂 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 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箥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（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淘 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崖 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涛 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涯 （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pPr lvl="0"/>
            <a:endParaRPr lang="zh-CN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1719" y="971952"/>
            <a:ext cx="4246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zh-CN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比一比，再组词。</a:t>
            </a:r>
          </a:p>
        </p:txBody>
      </p:sp>
      <p:sp>
        <p:nvSpPr>
          <p:cNvPr id="6" name="矩形 5"/>
          <p:cNvSpPr/>
          <p:nvPr/>
        </p:nvSpPr>
        <p:spPr>
          <a:xfrm>
            <a:off x="1979712" y="1709395"/>
            <a:ext cx="11010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泥沙</a:t>
            </a:r>
          </a:p>
        </p:txBody>
      </p:sp>
      <p:sp>
        <p:nvSpPr>
          <p:cNvPr id="7" name="矩形 6"/>
          <p:cNvSpPr/>
          <p:nvPr/>
        </p:nvSpPr>
        <p:spPr>
          <a:xfrm>
            <a:off x="1979712" y="2211710"/>
            <a:ext cx="11010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砂锅</a:t>
            </a:r>
          </a:p>
        </p:txBody>
      </p:sp>
      <p:sp>
        <p:nvSpPr>
          <p:cNvPr id="8" name="矩形 7"/>
          <p:cNvSpPr/>
          <p:nvPr/>
        </p:nvSpPr>
        <p:spPr>
          <a:xfrm>
            <a:off x="6084168" y="1707654"/>
            <a:ext cx="11010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簸箕</a:t>
            </a:r>
          </a:p>
        </p:txBody>
      </p:sp>
      <p:sp>
        <p:nvSpPr>
          <p:cNvPr id="9" name="矩形 8"/>
          <p:cNvSpPr/>
          <p:nvPr/>
        </p:nvSpPr>
        <p:spPr>
          <a:xfrm>
            <a:off x="6084168" y="2211710"/>
            <a:ext cx="11010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菠萝</a:t>
            </a:r>
          </a:p>
        </p:txBody>
      </p:sp>
      <p:sp>
        <p:nvSpPr>
          <p:cNvPr id="10" name="矩形 9"/>
          <p:cNvSpPr/>
          <p:nvPr/>
        </p:nvSpPr>
        <p:spPr>
          <a:xfrm>
            <a:off x="1979712" y="3149555"/>
            <a:ext cx="11010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淘气</a:t>
            </a:r>
          </a:p>
        </p:txBody>
      </p:sp>
      <p:sp>
        <p:nvSpPr>
          <p:cNvPr id="11" name="矩形 10"/>
          <p:cNvSpPr/>
          <p:nvPr/>
        </p:nvSpPr>
        <p:spPr>
          <a:xfrm>
            <a:off x="2051720" y="3653611"/>
            <a:ext cx="11010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波涛</a:t>
            </a:r>
          </a:p>
        </p:txBody>
      </p:sp>
      <p:sp>
        <p:nvSpPr>
          <p:cNvPr id="12" name="矩形 11"/>
          <p:cNvSpPr/>
          <p:nvPr/>
        </p:nvSpPr>
        <p:spPr>
          <a:xfrm>
            <a:off x="6084168" y="3149555"/>
            <a:ext cx="11010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山崖</a:t>
            </a:r>
          </a:p>
        </p:txBody>
      </p:sp>
      <p:sp>
        <p:nvSpPr>
          <p:cNvPr id="13" name="矩形 12"/>
          <p:cNvSpPr/>
          <p:nvPr/>
        </p:nvSpPr>
        <p:spPr>
          <a:xfrm>
            <a:off x="6084168" y="3651870"/>
            <a:ext cx="11010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天涯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971853" y="1923678"/>
            <a:ext cx="144016" cy="72008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5" name="左大括号 14"/>
          <p:cNvSpPr/>
          <p:nvPr/>
        </p:nvSpPr>
        <p:spPr>
          <a:xfrm>
            <a:off x="5074151" y="1923678"/>
            <a:ext cx="144016" cy="72008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6" name="左大括号 15"/>
          <p:cNvSpPr/>
          <p:nvPr/>
        </p:nvSpPr>
        <p:spPr>
          <a:xfrm>
            <a:off x="971600" y="3363838"/>
            <a:ext cx="144016" cy="72008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7" name="左大括号 16"/>
          <p:cNvSpPr/>
          <p:nvPr/>
        </p:nvSpPr>
        <p:spPr>
          <a:xfrm>
            <a:off x="5076056" y="3363838"/>
            <a:ext cx="144016" cy="72008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699542"/>
            <a:ext cx="8136904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二、这首诗写作者真实看到的诗句是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:</a:t>
            </a:r>
          </a:p>
          <a:p>
            <a:pPr lvl="0"/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/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/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这首诗写作者想象的诗句是：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39552" y="1347361"/>
            <a:ext cx="7344816" cy="648072"/>
            <a:chOff x="539552" y="1275606"/>
            <a:chExt cx="7344816" cy="648072"/>
          </a:xfrm>
        </p:grpSpPr>
        <p:sp>
          <p:nvSpPr>
            <p:cNvPr id="4" name="TextBox 3"/>
            <p:cNvSpPr txBox="1"/>
            <p:nvPr/>
          </p:nvSpPr>
          <p:spPr>
            <a:xfrm>
              <a:off x="539552" y="1275606"/>
              <a:ext cx="38908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九曲黄河万里沙，</a:t>
              </a:r>
              <a:endPara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06383" y="1277347"/>
              <a:ext cx="3877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浪淘风簸自天涯。</a:t>
              </a:r>
              <a:endPara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39552" y="2715513"/>
            <a:ext cx="7377335" cy="646331"/>
            <a:chOff x="539552" y="2283718"/>
            <a:chExt cx="7377335" cy="646331"/>
          </a:xfrm>
        </p:grpSpPr>
        <p:sp>
          <p:nvSpPr>
            <p:cNvPr id="7" name="TextBox 6"/>
            <p:cNvSpPr txBox="1"/>
            <p:nvPr/>
          </p:nvSpPr>
          <p:spPr>
            <a:xfrm>
              <a:off x="539552" y="2283718"/>
              <a:ext cx="38908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如今直上银河去，</a:t>
              </a:r>
              <a:endPara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8902" y="2283718"/>
              <a:ext cx="3877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同到牵牛织女家。</a:t>
              </a:r>
              <a:endPara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6770" y="626745"/>
            <a:ext cx="74142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三、诗的前两句写黄河的雄浑气魄，突出了九曲黄河                 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特点。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5599" y="101754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波涛汹涌、气势磅礴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4720" y="1926590"/>
            <a:ext cx="7198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四、诗的后两句用什么表现手法来描写黄河？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949" y="2649265"/>
            <a:ext cx="763284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诗人以浪漫的想象结合优美的传说，把黄河汹涌澎湃的特点写得更加具体、生动、形象。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2736215" y="1491615"/>
            <a:ext cx="3635375" cy="184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932805" y="399859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+mj-ea"/>
                <a:ea typeface="+mj-ea"/>
                <a:sym typeface="+mn-ea"/>
              </a:rPr>
              <a:t>字词听写</a:t>
            </a:r>
          </a:p>
        </p:txBody>
      </p:sp>
      <p:pic>
        <p:nvPicPr>
          <p:cNvPr id="8" name="17 古诗三首：字词听写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4885" y="39192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470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5563736_1378911893798.jpg"/>
          <p:cNvPicPr>
            <a:picLocks noChangeAspect="1"/>
          </p:cNvPicPr>
          <p:nvPr/>
        </p:nvPicPr>
        <p:blipFill>
          <a:blip r:embed="rId2" cstate="print"/>
          <a:srcRect l="3731" t="2333" r="4110" b="5679"/>
          <a:stretch>
            <a:fillRect/>
          </a:stretch>
        </p:blipFill>
        <p:spPr>
          <a:xfrm>
            <a:off x="-108520" y="-21129"/>
            <a:ext cx="9361040" cy="52571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3203848" y="3075806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江南</a:t>
            </a:r>
            <a:endParaRPr lang="zh-CN" altLang="en-US" sz="4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20141011114622_Rj8MR.jpeg"/>
          <p:cNvPicPr>
            <a:picLocks noChangeAspect="1"/>
          </p:cNvPicPr>
          <p:nvPr/>
        </p:nvPicPr>
        <p:blipFill>
          <a:blip r:embed="rId3" cstate="print"/>
          <a:srcRect t="5201"/>
          <a:stretch>
            <a:fillRect/>
          </a:stretch>
        </p:blipFill>
        <p:spPr>
          <a:xfrm>
            <a:off x="-108520" y="-92546"/>
            <a:ext cx="9361040" cy="53757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图片 3" descr="14957147.jpg"/>
          <p:cNvPicPr>
            <a:picLocks noChangeAspect="1"/>
          </p:cNvPicPr>
          <p:nvPr/>
        </p:nvPicPr>
        <p:blipFill>
          <a:blip r:embed="rId4" cstate="print"/>
          <a:srcRect l="1740" t="2767" r="2543"/>
          <a:stretch>
            <a:fillRect/>
          </a:stretch>
        </p:blipFill>
        <p:spPr>
          <a:xfrm>
            <a:off x="-108520" y="-30480"/>
            <a:ext cx="9361041" cy="53385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 descr="241562156_6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8520" y="-40262"/>
            <a:ext cx="9361040" cy="5266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737" y="963845"/>
            <a:ext cx="8604448" cy="17927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en-US" altLang="zh-CN" sz="36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江南是一个山清水秀、人杰地灵的地方，是一个被文人墨客美化了的地方，是古往今来人们心目中的世外桃源！</a:t>
            </a:r>
            <a:r>
              <a:rPr lang="zh-CN" altLang="en-US" sz="40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27650" name="AutoShape 2" descr="data:image/jpeg;base64,/9j/4AAQSkZJRgABAQAAAQABAAD/2wBDAAgGBgcGBQgHBwcJCQgKDBQNDAsLDBkSEw8UHRofHh0aHBwgJC4nICIsIxwcKDcpLDAxNDQ0Hyc5PTgyPC4zNDL/2wBDAQkJCQwLDBgNDRgyIRwhMjIyMjIyMjIyMjIyMjIyMjIyMjIyMjIyMjIyMjIyMjIyMjIyMjIyMjIyMjIyMjIyMjL/wAARCAFS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9shhxgUgJ5/rSsAw/p60xsDr2rc5x4OOx5oLcgYOevSmYyOePwH+FBO3oOD6CncBwYkjp+Bo3cD86ydZ1pNIijaSF5S7EBVIHY8nPbjH41izeOLIxSLHuFxsyiEjqeAD2PPpWM8RTg7SZnOrCG7Ov3rnHSnbhkY715Pc6pclpJpZSzud6BiSOnGB+Hb1q7Y+KL43UEPniTjLuyEkgn1z7e/6Vzxx0G9jGOKjJnpgI45GKeD3rkxq03mb2A6ZKhTn36NzwfXrW5bX/nRoePmXPHr6ZzW8K0ZbG8aiZf5x1FUpdZsIbmS3kuYxJGheT0UA45PTOT06/mM1NX1Y2kawwkea+Msc4XPp7/59K891aYxuU2b9zEuxJznru575A6568ZIGMq2JUHZEVMQoux6Np3ibSNVmENneeZIc4BjZMkDJHzAcjNXpbyOJSxyQDghcE/55rzrw5PHGtzJcSvKDiVEYNxIuNrE8dNqg+wA6V0MtyZNxLyGNzuU56e39eSe9T9aXJfqVGsmrovTeIT5aeXA6SEkOsq424Hb16r+vcYqePUreVS+8LnI+YgdP8muWu1UHy5DhQu47gAQueOP/AK3aqn2O7gBa2uVHPKYCjbjHQA5Ix3+mRUUsW+bUz9tK+p3O5Y2znaGOODxmpQ24Zz1FeT6/d6lPdmK6u0aOErtTc2xyRySCME5PfpzjvWtpXiaewuY47xlkt7iMMjL0Rh/CenXtj1Oa6VjYOVhfWY3sz0QHBwPrxT89xz25qlZ3cV3bpPFwG6r6VaVwTium6lqjpjK6uh6Elg2OatRyBl5qoGw3APvilBIfIP1rKojWLLoOeO/SkYYOSajR84PtT81hc1HDpj0pCMn0HelzjOKacZ9OaLgKMjqKjZ+Ov6Zp7Hbz2qjI4lkx1A/HNNK7Jk7IVnZuc0A9vToKYCMkY79jTuB0H6V1RVkYNtjgeeT+VMYlT2x9aXIDeo9hUNxd29qCbi5hhCqZCZJAuFAyT9B61WlgbJoySOePbOafuyOoqpZ3lvexNJayrKqtsLL0zgHHv1FWOeVwBTVugrjt3TBoGCvHIpFUZxjg8c80yaeG3dFmmRWb7oY4J5A/mQPxpN2AlLBEZ2YKoGSx6AD1pIbyCdmWKVX2uUYA8gjqPwyK4fxXqclxci2jlAt1G5woBDg8YJ7+uOmCM+lY2j3reaZkl2Okpc4/4ESenfB7dvXFcdTFqM+VIweISlynq2fWjdySBj3rOg1WGTTBdzOkYAG7LcBjjj35OPc1ZgnjubeK4ibdHKiup9QRkV0xkpK6OhO5OzcD1pcjFRcdRnPpzzSk8cfoKoZIxJAFMzxkHim5/nS44HtQFx2cj1/GjPbHtTBz09KU8c5xQA5iAOT2qJZFJO1ulEjbVPGQwwKqlgCOMAe9J6CuXCMg5NAwvT+VVnnzGBuwc+vXpStK5AA/9BouFyfnr0pVAxjB/E1AZnyMkf409JhjkEHP1ougJ19KcOD3AxTBg9MY9aUnAzQUOzxg5pcDjnmowcU/I7YzSsO48NxjFBbPXiheKaeenSkFxrHAzUZP1z7U9unQZppHb3pDGn5j1+oqRcr0AIpvAzSBqLBcsq6qoGQKKrmQjjbn86Kkdyq10Y2VZUx3B4zVhZkdA4OB+X86ZcgSKVLlSx4I7en86pTXMGm2s099JiFFySuQW7YHfJ4A9zWj01OfZmb4i8WQaFIluka3FxIudpkChByBn6noO/rVnRPElrrMoiVWhuCGO1iCDjGcfnXkN5fXWoXclxcsPOlO5vmY7enAx2xx+FdD4RuRZXjThFKxscbQwbpxyRjuBg56156xT9p5HKsQ3K3Q6zxrGvkpIZDlRghD0xzk8f5xXk12ztdRyxjDB+qt+NeieKbzzo3bzFG/5AenJ/8A1frXncuWLN1ZT056VwYqalUujlryUqly6s/2uVWY52kEcDrjHp9fzrStbKKG4aa3g5J+ZGbjPfjnr+H+PN2UzeYxHyhTjHPPPeta21aJ7kxxMvG4EuwVQcE9T0rnXMnoZxTTsjolv7qQjYF2g5IHLD5dxOMDI4JzxjH56enXlz5YeV0JDAE4zgHoRxzzjt3zkCuNiuvMhQqQTjnPXkH6f5NaWm3hiuT50asG5DbM7c55Oev07VpGs4s2jOzN2XUlnupNpLAvxuIyuTn0HGfXpn6VUXQre/MqTEylgcRtMx5KnB9QPYdeKwVuHttRuEEn7vzNwb5RuyOM+/K9QK3BqNrNoF9qUFysu2FzHIMHayqxyC3vkf5NaRk5S1HG7kMstOjhEkFqoSBZMFQSdxx+nf8AL04roZ3aKMhQuVG7gknOef0FYMeq2tvbNfSyL5ZcAYCsGJxj6+nbrk1oRTvPvDPubncy4x0HH8+3/wBdt6FQ0Vyumuw3V9dI5RfszhSuex5VsEe5/EUzT70yalJaq8TWzWyywgLyDuYMCQPdPpx71zGphrLxJbTxxssdyDbuwGMtuz0HfPBI9PrWvp032fVLJ9jMDHMh/HY3v/dJ/OlfUHKzJ9Q06e6nMiBQq4J3DoR19Pw+lZIRpLaLPm748KA2cqc/mPX8BWnq14HuzHZjfMQGaRRk2ynHL8dfvYGedoPTpSlubOa0me3lDkg7WV+c7fbp/wDWos0YVo6XNGw1GXTrCfyZxE5+bjnBxzwB349a3PB2ry3V3PbzyM+eQGckg5Pqe+T+Q9OODE63KRjAG4ZYhiOSOelbfhy2m0+8hSN1VSoGdhBZcdRznr/kV0UKzi1qPD1ZRaTZ6pkE8DP0IpSmSD3pIzvjViD8wzg/5NPwAR0Ar17XPZTHRscZxirAbpjn1yarKRuzgZzjBqVeoXA49xXNOPKbQlclzkd6Tp/9emrwODn0pzMAvPHtU7lFe6kwuwN16/Sq5HGcAU2Xc025wB/dOf0/lS9QMYJ9PStqcWZSY4knkdO2KQ9OOf8AP0pGwcdPbPb04podT8pOWBG4Dt3roMjL1XXbDS9sd1eJFLKCU+QvsGcBmAHQH+vWvIjcXCT3F9OmZizI0hZXMhYEFtwzuyCe3ftWl4rjmv8AxHMl1cWySxzbJkhPyrGqbhknDEj5gTjHHYVjNcvf3EEE7mVd5cDHzAtzuJ6mvJxVdt27HJWqNux6T8PLt5bW6SRsk7ZNm7ocYOOOO1doZAp+bgAcn86878I6naw3c1p84laFpOFLAKGC8cnnJxg9weg66d1eSoNk6kqpIU53ZGRjP4fj1rahiFGkuY0hUtBXNzxDr8WhaZLcmMSS8JHEzbQzHOMk9uCTjnivJ/7Wv9au3knczueu5Mg+wHQAdBjt165rrrh11K3ls7u4YwyrnGcbSOQAf++uPb6YxrBNJtLp7QITdIu4q6bTgk/dx1+oJ6j61zYnESqaR2MKs3PRbGJe3E+n2MvlRrJO+NyIm45Bz29Kl8LLIJF1JmYfaGbejHtg4P54rqItNsEmYsDIrk7lYc9s9eP6frVXTLJ7S3limUCVmLllGQzbQNwA9eGOPU965U7owSaXmZ0l09xMI0mcumXQbsYYfT6+oxk++fTvD0sUXhy3PyRQwIFGQECKBwPQcH9K8gbTbm/+z3KSIrghmAVlUg9xwSR15OK0tdnurdIIgxCR8jKcbyCGPH4jPUZPrztRrOm7vU1pVXDc9Ij8VadPqkNjC6lpHK7mO3GFBBx15JA5xyR6jKtrii4EbxPtZwu4c45wc8cY4P5/jxWhiSWayvZWLlHG4hW4x83OCQDx36Z69K1vEjwQObldjb/ugnaeQe/Ucjjr0FdP1ubhzG6rtx5jrpL6GGMO5Kow6bDkcZHGM9BWJP4sEM2Et/MTaOGYqc/gG9+3auaXVWuYmkkbc4yGJQ7iRxgZ+h9e3J61VEc15d4QhGORjnGBnpn271lVx0toieIfQ9G0nURqth9pCBDuZWQtnaQeh4+h+hFXWdQCDk+1Ymmv9jtkiUDdgFgWJI/HjB6dv8aui7bcykjB56n/AD2Nd1Ot7q5tzoU7oleQ/NnjnPXP86oT3LguUAwOxbpj/I/KkmnI/iY9e3XmqF1cC1gZxwFjJBAzjoO34HuKitiEtiZTJYrzfmRUGxh0IwQeSc/mKuLdKsZY8E4HFc1Z6gBbuZVZDuPyOCCBjoM9evt+NSS6inlIcMwZgclT3BIHb36Z6VyrFNGftTpvP25Gd3ocY9/p+n605LlWAyQTn1rmbvXFtl+dkwpx8xHtzk/55FZV94mZINkDNG3+yeRz2zzWv1tbsHXSO/hvUAYKyMAezZxxn+XP4Zq7DMkwOOo6jPSvFV1ecSBxMGc9QHwxwMdfxrvPB9yzWrZO7dLknPP3QPXpx7dKuli1OSjYdOvzOx2B6HrSjJ9MULggE9TzTmGcfnXdc6UIT6ZzRnHFITjmm5zmkAHgdqTJHpQWx16e9JuGaRYrMe3Wjq2P60hIzik3cUhXGzE7xg4GPb+tFJK5DAY6D1opDMu/12zsfNaWQbYmAlYYwpJAAPvnAx75OK4PxVr82r2ax2to8sKASSYwTnbnGB2HzZ6jiqWvahJNfrZecnkQHG3lQ7dC+GJz2x2PJ7mtLRZYPL8osZFkhwWxkA/LnOOvT+ftXFVxHM+VbHmTquT5UchpwM8DMwAVT1KYxx9O1dVokUUlolxH8qsMruTDHHrj39PaqdjbBrO4tH3G4ike3YMnJP8ACc9uGA59PajQ9Sg0/QIJi6ZQtHLEhXzNhdgp257Hn6E/hxqGpgoPmNbVo5BJICQ8ZJ56gds+/J9q4K7uxpt15cyjaRlGLdfbPr0/OvRVlmazWSVFEmAzLg8NwSOR2Pf2rhLvTJbmC6sIkHmwzbk3k4MTZKkfy6Y+XtWMoxbdxypxbuzLVUurmQRybUfawCYGe31HNXVt47G0WUMoGSEAJyWz64PPP6HpVGysZbS8SR9zIcofQH1q9p8kmp35lMYFrASi5Yglj1Pr6fmKTXZ6Ca7bE0O+2iJdF3/fJ2jk/j9P0qa1v5lVSGUFGYKDjpk8df5VNOhfkcLn+8Sc+/NV4LHIeTCH5mJ3845Pb6cVhzX3M0zUW4tZ5QjrtUEDbggAZ+h46/nVDQjBY6ZJbRD/AFMssRbPDAMSPwxj8f1l+xqY8hSHUdVAP8j71VhhngvZ8Lt84b1+Vgflwrcfgh/nWkJe60XBuzRcimknghF38tvb7QF6+ZKvHzeoDBsDnJ71q2+pmdpYY1MkQBXeQQDxz65HGPfJ9OcG3gkmmubd1jZlfeOoPIB7Ed89a0RKbW1bHyRgZbH8IH0/zinKd3ZDcn0LM+2/QquN0RDL3y4ORxj6fnS30kAs7d7aMRvIh5STYSfKcFuCMHkk44zWPpN3M9n50m1md9+09QueAf8AgIHU9qnvJXTyw0ZETSBkJyMdR6e59OKcZNNxFdp2L+lt9ngk0q0iVZpgXZxuPlg8F2PXJzge/sDVXV9Lmjj+02TNJkgtHuDc4AznA6+9S2LxaNbbYi5M5yTnLTOM8++GIye2Oxq+2qTsx3HYCTwfmwPc/wCFEqiQ5zRgaZbebBbynCsrAnOcNgng8H09BXo9hbRPDEjONqfd55BHQ+3B5/8ArCuNsy0czn5WEjHliMkEk5xx3x2rZjuc4a0kOBxxkZP49c5/lWlGoou4qLSdzt47g7VQE4C8dqtxkmMHcc81ztlqXnQ5LfOeyjt6+1aMV0GK+WxGAO38/wDPavdp1YzWh6cZpmikgD+Xuyc/57VaQgmsgFmct93afvHHHP8A9etMfMmVIIPQ06kbo1hInUnPIxQ7ZO3ikVgR7/WojkAt3Y8ZrmSd7G7egx8+3tzULYYbeM9Rn1FLJJ8pz+tN5zhsqccdT/WuuJzsyPE+ry6JorXkEcTyiRUVZN205yT0HoD6f0rjdP8AHF/K08729qW28rGhXnkDqxJHA47n05ra+IA8zSI1yzbZw7fLkDCsMkDn+KvMba8KyNA7tGhGPMUEEZ9ATj0rz8XXnGdos5K1SSdkWbzU2uPPNzOWaU4leQjMnJ6jGPTA/Cqrarp73Fk0Xz3Ee5ZHYtsYZ5z+bDIpbgS6ffGW3kXfE2Q6c9vcY706e2eTVvtDW8MckUZnkMQysiE8sAMcjd27156967Zzwd1qdUl9dJAv2CzV5XQ/PKflQc4zjlup4xU7PdsClwyfxfMrAKeT078Dvx096rx3Ew2FUV5MfxNtHHGc4OR1qbznZd021mbJOMgL17dsYPWsOd2sJz0sNEqQx8ZLYPQjBI5/Dqao3Vu01zA53pEGKADIKScFWU+/PH6U4XDPsf5ydzKFI9Ccd+ak+xLctuXMU42/Ptz0yfmB4OOx9+DSjP3iFLUt232yzfzHuRJBtGFlhHmDK5HKnB4IPTJ4rO1G/kur57WOMrBKEM0m1QVX5gQB/tbQM9hn2rUaSd0SCeBSxG0TRAlSB2YZO3g+/wCdZjEjUPkUkCM7wD9w8Yyfxb+dbJpNscpuL0Ee4jDkRkRlmz8ihT1HHHXp6Vi6hqBvLvYZGKA/dYdM9/0H5Vca5VbweYGBI74OOfrWBfKzXQdeA3OOmRUqxlG7ep6J4eu2ewlgVFZtvyq5GGz6cZ/Pj8qpjVj9jtoZYzh42BLkZwoOM8frn+tY2i6m0RaKZlAAABCgkcjkg9gQPxqW7kilmtzH5ineVHB+X5G7jHYZq09LFKTtZmtFbBioRwQVyu0nAbI+b0IxuGD3OSOK2rGBATtOect6D0x/9c/0rmtPnm3LsnkORkFWznHPbJ/hxyevqDg9LptyJ/D1rdPID5tvG5ZR1baCeg45JHSiEerNKUebfobMF2rxFcq24EY3cA9/f1qpql/JDZ3c0bLuitpZY2DBv4SwPp29e/50IZ1VSIo/NMZ2BuOGOD6k8nbx7+lJdb7nTdSMjnP2eYByCVPyHlT6fjz1HrW8Zu1jqUtDXPyQGWUcgLuxgZPXIHpk1l6kS1lMuBI+3lAQc89OeD+OKveY+oRSLCHNvEuFcHHmOM8DjlR0z0yT/d5525uzc6bcuG2JHG6k98j6/wD1utKs7Imb0CGFYtN850VV/wBYNucEkEngZHOTx6/WqLTtFaQiUnfnkqoGH5J6cZ61buJHaSJfNHlx8BACMsOOfUAdumfoKoXxLlA/zcknIyfTP8vzrjbOeTsVNVvHjWONSRlN3BOVBx1zWG1xkOzy4AywHUZ/z6Gp9ZuEtW2LMofOChGSq8e/HFUYgssEz7C52EcZ7j8v0q43tdkpaXNC3kwwOwEFcs3/AOr0zXZ+EtSw0p3F1VcAdB1bPT6n8h0rgHu5pYxFvWNCgJyOQOeldZ4ZR4bEeUGwW3ZIznBOeeo5/wD1Zq4twfMaU04u56jZ6nHMNoJB9Tjn+daKyZQHjGcda8+imZb22bec+cPutjjBzkd+B/8AWrq1uW2K6Fe/U/1r06WIclqd8J3Wpru4wcHofzqHPf0qNZQUGGBPsaTf83Bro9oaNj9wIJPp0pGcZwSM+1JuA9fyqCSUMSBjI70+dBcsdDkUK30piSZTIOe3T/GnK3Tn261ZQy5bEgwAcjv9aKLhdzqRnlaKVhnkmtaOBcG+tIipJLSoCApwDgqOAD9COv5y+HJvMKN8h2/3sEhsgetXJpz9uAVlU7uQ/GOpH+c1DbW/9n640iF9k0e7bv6OOvPpyDj2NeG3d6niylrc0pbaMXHnx28XmM6s8gjAYkcDn6Vk2mmWb6ze2zW1r+8jWaMMin5GyHVTz3YDgYrRlvyLjAZsKcNywPHsB/nFRIVa9aVyhlRGTdg7lBHIJwRj61Kk07M051uT6hceXIsUYRccICPTOfyP1rJmiYMl2sY8xBtZRg7kPVeR1HBH0x3NWJvMvrya6B/d/dj4PQjk5A79ep/Co2icBi7EAfebt25zgAfnWclaRnKV2MltILq0by4tjupIbbggnJ9PfFZul3qXlhBLhdyAJICTkMBjPJ9Nv51pQtJ5xRpAxBGVxyM5x/F3I449KzhBH9uvLSIqpkaOYjAAUHGTyfr+QqLe64scUmmXdyl9si5OMABgdvT39qkWNdhK/JkEkYPAyc9Kz3fzr+RFYqIBtzwck4JPXg4x+vrVpRKyyBU6thlVcHuBnB9j144+lRysFEUPkBlVSu7AwVbPrnv2/T61B5SzMsigAwueoUdQAQfqNv5D2rTtbeeVVaSMuG67Tz2J5J9c/pSW9pKuozQKJEXaWBJPOPTGMdTx/wDWpxi+g3F9CpED9oUFImMsfQMGGVJx254bOeamvLNLuFoliMzHDHgYbBzjJGMHBH4+lac1utvc2qscMMjJOSeMgYP86dJOkTbA24r19hgdc/5/psoW1Ia5dTPTTgh3vgHbt2kDpz1wPpVWRELFSMeX0UgEDuvAq7LehVY7Wf5eAWA/D+X61ReMNH5jfdwTgnp61jNvdGTlYntojtZ2UF3ABbuR6ew46D8agmtz5zyAEqD02k8+nH0qxb+YkcQHOeMnAx/n39atrHbw5TcqbsELlQCeOvHr/OojFyepN7sxLl9s8UW8RsGXaJDgZ4I6/hW1awGJELqjsvKsBnnHrg9gapyMltfMYbSN4mjCqeF29Rw2OOCKurdSomRIdgkcZXHQNj0roUbGkXYt6ZrRvmu4mtXga3cRjd/GCSAxBA29Pccjmtm1ljAXBXjHI7ccY9jXISahLLci3ilaIxH96wKkYx90HHcjPGDiugsL1mYCQpvIyGSQEnGPyPI/OuinUszspzTZ0X20K2zjGM+2P8eTWhaXoMWAmCOT+P4fXtXMm5gFzLE8bYzggFiCeOgOe23p71OtwsRU+aVHUsD0A464r044i61NlVszrIp1kVjGwye1J90InYADFYEFyLa4JDEA8ZYEd+1aCai0iA+XtOeRkcU4NSd2bqsmibcxwJDhh1xWVrurJo1l9o8h5SzhQFwBn1JrRecNIQjKB7Hms/U4re8snt5t53EHCHDDnjn3q6lS0HyvUmT00PMtW8XXF7O8d+qeRjPlRqM+3J/GuetpI7u5zFAY5NwUKdw6sFBJ7Y3dcHtU07RvqMkT27w4YmMOuDt5KjBA7EfnUlhZCS5LRMCoXDYXkr+BwPu/pXiSk2/e3OCck/iC+t5phP5TZG1skLkAjPGfw61bns01q5tkLvHG0Rdl24aRcoSvPbO3pnr9cWLC2ae6kW4YK8ZAZQc72LMd3XjgDAHryelaUkHl6hp0caqsREyIrEAgYjbaeoPKjGM8fSlG8dBRTWxPs8pWLKqsOQcn068+/fvzUf2lJ0LgseMZbPqf8/jU0ksQXggLn5iv69fx/OqP2eWCVXgDPDKcBV5KZ/Hnpzj/APVCjc55S6Ir28kYmdXVXKSkKNuSeQf5DP4VZt2W4WW7jGzB24x1A5z0znk/l9aqzwpbG+cRh5ZlQDPLBTgdDz/+qpbOGWLSESQFCd0m0nA2575xxx6+lWoJCequIk7+aypC7tu2g4AHvyWH6ZNQ2jylriN8B45GGEAAKg9aestysk0LLtZXO7aW+hPt06Z71HY2qwSXkUpO4bSPUkgsRgj04/wzTcE90F9LEd7GZVVsbnX5W45x7e/ANZetXUcfkkBVj4G0DjGOCOK10uP+JiyKxMIYIJGjwASORn0PPam6hpLxo0qjevm+ZCgG3OV6E9OSpP8AwLNLkSLgtdRNIjimjikctsZtoBwAS3pzg9uvtWnfWi/JLGgi3OEBC5OXBQHrzjePp+VOsrE2kGVCllkTc4HJBI9OAME/1qCzv2v7GOa9VDtPChiASDwce+PwrJSUXzPY0SSGtpc/9ozi6mf90WBChV/hPB59GPRuxrQ0eGeKxhjuHMjqVCpvx5ShcbBntlQce/tzVmuZ3EswJYOwLAKB1HHAGOoPT/8AXJaahO6uUiDlM7mZcKRyTg9zjPShYlzlywWhpzJGxKRCoCLvTgFdmQBg549Mc/hUM2oCTRr0xfLutZMFcYIMZxjBIIxg8ccVow6Fb30HmXNxLcZVgmGGE3DqOMZGTzjHI44FT3Phm0cyRwyyZkQRhSwKxgLjAH0wOuePc13woStzG0Yyauh0d7aiw37jsK9OTkH0Gea4zU0uWnuLqKCX7NcfNJGBjBIOCF9Ox6dSa7O18K23kqssRyECja3YAAdh/Op20J4ctBuJ67XPt26DOQOvvTeHnLRkyhUlsjgl0/UAF2Jhm2li0gKkkcnP4DjHr1rSh8J6pcxC4vJlVGAKxg4J56YIxnkdR+FdpaaQogUXA/edGPALep+U8d+Kt3dgLm4R5XZ4kO5IlAAzxgk5ySCMjGBz3IBojgu5dPC9ZHm9h4S0++We5eJmeSUgb5d7LjOST90gnIyOOOKmt/Cnkq0n7zyZQC6ry8Z4PABORjI456e4r0SOzjAWPy1CKQqjHAA4HX2Aoksl8vIBz6E8Vt9WXU9ChhabfvrQ4TSNAhtbWKMi0ubVc7zJGWY8Fdv+z1JOc+nvVq60uys43neKFWYltwJZiTliy/LnJPYnGBjPNdK8QwMrhv7w4wKx7+F3EYRc4OOOGH6/0odFJWR1yy6FrwKL2yROJbP5jE7naPnG5SRjP3QcsRg4yevA404b1pmdDlJguNpycH8ume5Jz+tKlrKI0bPzPIAwl5OwkZUA+351H9jhKKlzZRStGQyltr7d3sSCPTHHfHFQqTWxwug1ojTtr6NsFdpZuhH+P4/pUsdw2fvBt2MDcep54/H6VlpZWRnR2jdZBtC72LFTjAAJ9MnNIkRtbjarhYpEw6lVBcY4yQCT+f07CmuaO5m047m8k20tkcg9xyaaWByMA7uOQP5VQi+x58lQEK8BRlRjjGD360eQyYEYYgZIDSnBzz6+5/SrUhRu9jTgJCjjr0AAAFO85fM47c8d6zmaVWWRZSgX5ioAJI6kfz9aY8kg2vvLOGGQCOR34NdHO7WRtyS6mhM8rMNhOAMcD3+tFV4biK5D7A7eWxRuSMHr29iKKnnKseaXF2Xv0LshLKWGx0OCQP7pOO/XHH51WnvpGtriQERlR8wYAZ5A/ln9agu7G3tJ41CuA7bWiYKNoIz0HvUF1G+NqhsdCduT+OPpXlyh72h4E7cxKuoOsyGXaY5Oy9P5/wCc1amvGklLcgSDBAycgdMfrWXHZq4EcrBo15BLfdP5VPLEqozxBUUcjlSeP6flUuCvoJvsbNlMoTyW5UnBBBOTj/Bf0p6Qs3VcAnqEzxn1qnbxkzxnaBgDDcckg9enQValkSORBIMSbCSBjqBnnk9/50JIzuyhePLp+qidgGs5cI55yjA4DfTnGai1xZUmS6sixmz5LuSe/Q5PWtmZIp7aRZY/vbgAF35PToPywexqhe26po0jRB2eFRIrkglgGBB568DFUkjeEtmWNPVLFFiRCWycyEHcxz8xPHXP863IyoUIoXavCktnA/T0rl7O2kufKlLk+VGAvAUsduOO3bNdBHcPAoZjt3YAwS2OaStclzae5ZtT5QZJHGYjgbgBxg4yc8//AKqq383kmGZeWjI3Mo+8p69T7D8/yqahfm1aG4ZsZby/vgZz6e/P8/rTNRBuLTzI2DMPmH3WGRwffOM/l1p30Hztmjqs+1beVVVxv6HB7Hv/AJ/CsxnZ4S6j52OSSc1Z1FNunIGDABsjP+T/APWqpuVF6celcld6mVSVx1sHYN2yOuSB3HP60kdvJFIsT72j6g9cDNVpbxVBRTxyOlaFhcb0d2Zj7nj9fzpKsox94zuJZhBESd3yk+/8qtwF5LXdIDtduO2ACOelZ9w/mTbAcLvBOD1/+tVmdfNt/Ii2AkAAFgD+JB/GrhKLV4jRDJqFiJtoYlsHJCL179Rk9TVR9TZYfJtFDM5+Qgg7DuPTI6nA+maoTWrwyFJIlLk5BV/vfqQKs+HD5borRs0gyeR0PJqoVE9yk1uXYrWHTbKCOQZckLLJ82TkZB69MjGfTr73Rf3MeXTyh16kg9RwBkfz9eKhv4ReW8jRx4kKfKMYB5yO+OtRS3CGBGIkikZkJxwR8yk/jx1qpSS1K9o07k1zqjGaSQEDABJBYDdz94gHnsK0bW8d4VeMMsTZYKUIPr3X0J56cda5s3UlrOqSSF43IZ8nlcc+3BwBjpwK1NEhcafHKGYqEPyyAnGDjjByO/59OK1hNO1maxmnqjsopJJ4VcIvHYjnqec59KgmuWQbtucDGXbgYJH5nP096pW14lw7QEldyiQqMjueuPXH09aZcSSwBl3SPgMRv5DZJxjjnt09Oa6HU00Ojm0NiG7GwNu5wTtOcduc/XI6UrSxhGkkcEdx0HfjJ479ax7O4SeGOXlVJ3AbuOckY/OrN68TWMmMMDgPnGAO+R6dvxrN1XLRle0uijqosrq5iEkOWjYbDj/aXcAT1yB0rKjtrKy1K4MNiuy8xyQpNuwyTt4OASQMDjtxkVo3FoZ1GTtZeUbPIIP0+lZ7HfIkVxEsc/3cHnJ9gO3TPNQjllVethlsiw6xczNAMMi4ZcAMvUZ/EdvU9c4p2rLDdGFUZxNCzOgXjduXbjjt/UDFNijY6q4YctCpyMHuwznr0A7dquuh3sEywIzw/wBTwcjHai1jPnkZNuJLi1ik80ENgFieh6VLZxsFeCR/NkSMbRtyJFyCD0yT8uOOOhxzUcCi2vLqLcpaKVWUjABDoCR2OMhuM1auLaZYIGRR5ilh1GCCOhJ6g4A/HvjhW6CtaVhGiY6kisox5e3B4Bx04PUck1ZlkfyAF+YuuVXGd5IPHHXgnj2/GqaSy+fbXBik/fIQEbhl4VgOvcbs/TvxnWsrZwJbifDSMGKoW+VBj7o9OeM9aEmUo6mfLA8WpCTB2zHa25dvPrnoecj359KZPpn2i/vIN3lb4In3YIIxvXj8Qtbk1ohTyztAOCCOSDnNQNagaklyGziDyj2z8wYn68D9at6bjUOphvpLQ2bRpEu3BBG7ge+cZ9844qlYXJv7FY5i/mi4X94VwABjLcEe9dUIiI5IyrhsY6gkckfyx/jWNrl5Bo1lJcXEoGchN/LO3oB37c9K5Zys+Vblxi3siOa3nkurgSTfujwiR9Mdecc57Z9qtW1huj8sHYeBz/gawtI8XaPJp0s93O0F5GGPllPvAd0PRifTjr9TXf6dpYZHlIJD4KEkHjseAMdfr9OlZPDzm7VFY29nJdDl47e2XU3t3j3Z+V8KVGcdz+AHr+hq7qcc8a28NtlIp8RKFTbjjnPvjP5e9a19opcecEeTLFmBXI/iPHHXjp3JHrkWtL0u0t5fMkt4/OU/xKOPf+dd1ChZ2SKpYadWfKXlT7PaxLuZ38sEAr7dDU8COSCMqSe/OKQlTICF6KKUTMn3R79K9NRsj6alhVGHKkWJJthI6kDmmJcBmwVIz+P+f/rVGSZlabH5VEqM0gwGA6nitLGkcNBKxojjkg59qWKNFClS7AdAzZP59T+NRo3PQe9TbhjH9OtBjKjEkbZ2HNDMD1FR7+CQfrUe/nB70JDVMr3YJYsc89hWRvSYsCcFXKn6jH+Iq/c206XhnVmkgkwXhOMrgYBT39s1TSykGpmUITBJHknoVYdAeehye3/124o7KUlFDlHlwfI5XbyMcVIkjzgghN45H+f603UpreyjJUsoztUMcsT7DHP4VVs45xciSRUjTGNjNl/8B3pconThKLZO9vMsitGn3QVwoGOTnoD29e+OlUb97i3sJQFmDIrMpMRYhfQk8Z4yecgAcdq30VlyRx3J96Y0scjFY3VyvXaQR+fP+NS6V0ccqCloc8mqKXMi/aYk4Ksysgbll4Hc8DjHOB2wa0rfUEmiVtsqliAFZDnJIH4de9SXC7UJ2hhx1/Mf0piKBOgBCgZOM9ayVFp7ijglFXQ9JBKz/IQwYqSB3H0/A9KilV0XzeSBwAqknqRn3HQ/nSCZ1vJooyBlvMOQODhQMc+uakt5FkuHHmBmDYcY9gf5EGrcC/q3NG5X0XIt5xvLDziQY5CRyAfr+dFXbe1TTxJFuHls5eNQoGxTj5fw5orkdORxuLXQ84dRMu3CouwZySAp/WqIMcqIdg35285Hp+Hb360+C6ln/eLuXKnHXkEcc449aTeFvmYuFG3enyjknoO2DnH51jdHy8r3sS2qZmMErBypHl9iFIzxx6gcVM8MqDYqjAxhVB/qMf8A6/aspr4C4SYL0wRgdvrn6ZNXbS7S7BEYCMB0G4kryB1/zxSE4talqzjwOnzZJIJyRz9Pal1FyL62dDgg4OT0B5449jWZeSTabeRqSSs7EIQTjIx7e4p967rZ7zuIyDl/TPP6UrDszoDIrRx7hEWXqNoGQMZ69+lY5umjupbCV1W1uF86Fhhtpwd6enXLD8R3rMi1y5W+WNbeaYlABsBOASBzgdM9/wDCt6+0o6jagTgqqsCuADggnHbPTI68g02rblxvB+9sytodwqaZCspIYZjAx1KjsB17frWuYfMZ+dgB4I4x9Rnr/LNYuj24W9mBkZXXCgjBwueeorenzHCymRFU4wWU5JJ5/kfzrJyXUGru6KdziaIwwvvYnGBIfkAOCWIPbjr1zjtUwkVJBAwlYZ2hn3Njr6+471Bc6jtDRrhEZiTsGOcc1XN08oVUbd169j9e1c0sVHZIXNpoie+KCGK3kdmG8AkAjjsPvenHfpUUscjKFjznjuTUE0TSHa5BIO75T05HerUMjBcbT+lctSspamM23rYzTY3UiqrIyHp14FatkfItJEKYJOOT6Ukk7g4wOnSo/PB5AOemMVnKs2tifeZCwk+0uSQIyFGc84pj+YhMm4YyM4bJHP8A+qrAR2O7bx9DzRJBNLA0YQZwQo2gEnOeT1PJ/DiiNW3UpRk+g1rcyqhJw2OCPeoooZIArE8tkZ655wf5Gremgvp8ZfaoX5ceuB/Oo7aN5Li4idwiwO2zepzh8Nnnr3HXsafPZS12KjSkywkjsWHmDGM4yOlLKFkidGwrYPHBGBUbRSIEkEm4AncRGOnPpVyC1WaRlZvnwBgdQcDHasHOTsrm0aNuhUe2inAlVGfA9QMjp/8AX/8A15qbQTFBYMZCwZNyEE/ez9e/T861E08rb+WCC+CBjnPU9D16Cs2Ky+zQeW8cckR+dWJwTnAOccH+H65r1qNOcYpkOLi9DRsN9/DukhVUcsynnco+bGAB+XIxU17h1KLHJHgkkAnnAz25I+YdPTmm2Wqi2YIIwGcblUIeO3WrF68d5C4kZGMi7COACOenp1rtgrx1NE9DAur2O3I/dhOBuRiQex59KY10zbg7HbsI4b8f5D9K1ms4kQERISoJwqDJ56DPfGasQw2/kmXyZCCASCpJ/IZNQ6TbuTqU7C6E1vGWdS+zHPUEcEkD/D3qlcXjya/HbMgWLy/MU993Q4xnpxxj0rTtrHezKIlSAMxVDGwLktnJBHQY49ep6CriWSxxttUDJJ5Xb+P6VooSCxzrrLLrMSEMN9q208/eVk7YB/5aY/Cr6SPHKrSsFQrgEnr/AJ+tWr7TRJeWk0ZXMErE5/uFGB/HO0j6Vae0EjKCQcAhSF5GQOhz9P8A61NwYOK0MQQpFdPMxJaUKHBOB8qnHf8AzjPGKtJkgpkZYk445zk/jWwtgGwA7fKQdpJxnBGPT/PvXOzanDbX9wXM09qyrsG0YDDcG5ZgDnBPPJ7ZFCpvqHI2W40jlf54QpXDKNvzA4IPTvgn86uISIuADuBCleCDjqPpnNZcHiuwmnkit4buV0HzrtChecH+L27Dv70v/CW2RtFljgISRtqlmUcnP1weKOSxajYsahajVbG7s5N8SzYXKSAkKDkYGOM+hq9ar5QVSS5HC7myfbmsmfxJburlbeUogJb51ztwTxjP5HH4Vs26gnMZB+bBwck9fzrCpSnJlxZieJvEMOhobuWzcl1KxFI1C7twwrMOeM5+i/WuAS3uvFGsI17LJLJIMoi8AKOcD8T0/PNen6jfWdwDZbRdtIwjMEKedgA5bcB7Dp9elTaBoK6fqN5cR2kUEdwYvLVVUFAEwwOOnzZP4mlytXsve7nQtTB03wHpkcsMuoWyyyYysW47VwM9R1P6ZrpNPlu9Hlmt5I3ubJAgtynMgJbGzBPQDnJIwPYcbf2JJWSRkX5TyCOuRjrmoZraJHVgr88DB6+xH4100qE0k2zaNKXQjnuXmdIoxMilTuIBHbsc9f1qSKIJFn7vOevJquGQXBbHAB+b0PpVgOzt5e7gd8Cu2nGyPfwlFQpppakyoGBAPODzUDkpLGkgHznCn39DV6MHywRxn0qBzFO8lvKAsiYK5xk9CGH+e1bcpup2ZNbriMBuT160/Zg5AH1HeqwuWtoVWeQMRwGxyfw9aampBpFUR4HQ88inZoOSctUJZ6ik8hgkQxXC8Mjd/pV5SeBxkc1FdQQXIRpokZlO5Swzg1Bc740a5SV1Kgbl4YH8D0/DFF0yLFonLHj8c0YPI6H+VV4rrfL5Mw2S/wAP91++VP8ATrVhmVcknAAzUtgUbfUFMrW1yVS4XIxggN7jPr6U2bUUTVIrdpYki8ou244JOcLj9aL20hupknJYFQOQeCM55H9ap2MMMmoyyzRxtIxG3Az8oPH4Vd1a5ajpcnlmka7SaGIC2DBZGCgFyTjPOOBx/nirUtmsnIA8xDvjPYNjg/z6+9WpXiVWVlzx0xRHcxuJCx2qvfPQe9Tczu7GVFBaTWp86abd91/MfdtY8Y7gc/y+tWYI4oESJAVUZ/XmoA0Et0bryWjjyBwmSxxwT6d6lcsTuC4jyPnYjBzj0+tVdjhJPcjvHI2GINl5UVmxu2g8ZwajzNaxEgCU45PC5/If5xVtYSDuyc59KgfO4gHOTwM4qFJmySK9pM8wmfygrE9CfTP9atW1usC4UfeOSc9TmoogPMMinrw3qDU0QHnAeZnHWnJ3CS7E0z7SoZjnb6j/AAop8+4spjJxtHaisjzZPU8ltoobIGJj5jlgv8QynBHy8jpyQM9SM1GCGtEkwNy/Lh8HavGM8+x/L2qrbpbzZEWFlx8wLdDg57A/nW/a6fY2sH75RKzZz8uc/j3HAP4V4/tLuzPma9JxkYj2rXQlkwxyDwAoABB4BzTNDsJVuZ/lAQcBCRlT05/+tXQDUYIYigt0Qbidp44Hrx7VRXUraN8hQoIywiAGD0qHiIpaakxpVJKyRZm0gS+UZIk3RsJAw7H/AAq5PY28iOhVW3DGD2HIP+R0rHl1d5CW81Qp6IR79znjnHb1qO41aOVZI3UEmTdG6cbAQdwC4xycHrgEZAGTUrEN7I3jgJyWo/SZfImlh8pY5QcHk8AHkfyq4+qpGfLmmXPpk/5//VXNTSJIjk7iXILfMSOMgcdO9Q+TCB8nDnqQazm5Td72R0wy6+smakNx5GoGcyIkZOfvdfoM1v2tyl5IB5ipGiFnLAYySQO/pu/ya5BI0LAMikk/xYPtVyNvK+7KRuIyAR9OxHasakHJaPU2jl6XU3rnTfPZnhkQy8/dXIPPHasyS0vrbJYS5bqp5x+dMtpZllOHBIPU85/WrRv5JSoaR2UEcgZyDxz+dc6VSLtujT6ry6WuZ7Xd0lwPkbk5OUP88VYa+khAZ1YjYWYDtyePyAP4/Wr0aWk5ZiVI69CDUFxp0Ej7lkPpjceBVc8G7NGbw8OqNW3tJS5abA2kjEbhs4JB/UHH4HvUy26oMKnPbNUrBktUEZmQIvABwMcn/H9BVxbyEP8A61eOchutcVTm5ny7GDpRT0Q58q3LBcds4/Gm+aqk5kCkckbuf89K5jXZnkm/cS/7w3c9j6+1ZhmlYhPtEkbjAwHb39/p/wDWrphg+aKbZ0Rw3MjrY44rKS7dZF8qV/M2L1RsHd09eDU6yQxSOACJOj7gSRjjk+2DXHmWYY/ftk4H1z+FK32gR4hZyR+H/wCr61q8K5byG8Et7nbI0EkfUSAjBy3WtPT2USgHlSDgdc8Y4ridOj1ASkvMQ2fuopLD14z19jjtXodvo5sQGnkkabeRhsdBkA/j8v69KyWCnzXi72M5UOVFs2w3eYijhQeMDJ5/OuY8R6zJp6mJLYzCFVNyyMB5SEgDA78kdemRxzXXiSFIGAcAxqSzMQNuBySfSuQsfE/g+xR7R9WaeS4Je5knt2bz2bH3iFIxjjAwMV9NSiuVXORUudnNHxPpsc2bhZVRGCPuRSEJ5G7ByOla8fiyz3bQBvAAKA4Jzg7gCMEY98Y70zVNC8Capcme21+3sp3+VlSZQrg/wlXHTp6AVUt9F8B2eIbrxAtwsTfu904GAcAgFV5HXPbGfetvZxtoT9Wj0TuddYalHexyHaEMRG4EdOCQc4AxxWZeeLbayWaRrcTwJI0RcPjLKxDHkHKjPUflWlY6fp8SzvpLiYyooDxy7i5Ccd+vBPbqTioIp7Wz+HD3r6el7HYxOywSJwcOR3HYE5OOx69aagTChK+qMyPxi9xdm3itYY3ZN675s5Unr0GevY1NB4nZ9at7WfyFWR/KCxbiwc9OQT6EdPywarQePfBdraxtHo8sbYDGKO0jHl+33gPxFVrv4m+GC6StoE0zwvuRpEjRgc5yDyQc4NFl3L9g7ndgkOSFBB4y65wPbIrn7/xVpdheyWt27wSpJsdZIjyOCGAGeCDkfyrmrr4qW0ikW2lzIEC5M1wAx4BPGw9z1/HjNVfEhfxB4UsvElugS5nMllcozBsBWZlw2BggDj1BA5I5Gl0Kjh5Pc6PUPGemTWRt7bUkiaZgjyNHISiH75UBDlsZAGR1zUcN/wCG30n7IdYspJ7l1UPEfn37vlwpGQAWwM9s56mvMmdLdvNeLeouC+CnLI6cdQPunrW/4MlsdR8TafGIYIJfN3BnAGCqM/GRxyq9PX3pNM09h0sdIfCVydSgmiubVbhTIQmWj89VwfvcgYGCQR9Dg8V7DwleXf2mW1a0u7NyhSGO8DeWeoZSRzn3IB6c449FGlh7+2kWeJlhjkDYXOSybRj6c/hiqfgzwpJ4Ytyk90lyfKSJCE27QMk55OTk/kKJQaaVjaGFbjrueaNoGr6VdW8+rsLcpE6OVkEnmKAADtDHGCQTyM9qa/ik3mnIJnAtcBDiZlZ8KB820hhnaejcknrXr/iLSNP1S2ghu/ORzKI4ZoB8yM/HPBG04AIIx0+tc4/wy0u18J3WlLP/AKXKrOLmRvLHXIXByFXoCQM8Z5qnS10H9Ws7s5WHxlNpCxaZZWllaYeNRthZz86ggktIS3WtGB/HeuaXHd2TCGOVVkjIEUO7JOeuW4OfrnNdKPDejaTaR/bxZ6hdBF817qRAz7c4Kq3BIGBknt1rZttS0kWkflXllHGiLhBNGBGMDAIUkDFKNF7s3hhl1ZynhCLxedUnttY+0HTISV33W0yPINpyp6lc7sYwMY6kV20kIJG/JI9zjNZ+meIdM1C2gMeoWIuJEDNAl0jMrdxgHJ5qS7fzpHWKTbKFKHYwy6EdVycbhnP4Ed63jE7KdJDdRFvHYl7gBoYwNwI3DAxjjnPOKAMvyCN3T3p91HI9pHFZyqZWTCiXkSAdd2OfxHc9KLCzmjgiF0P3qgKMZOB0HPf6nFVZWO2nNRVhxvY02glB2IdthH5gVK7Q3QSWBkaVehDA8enHrVR9QVhBJsIhdSPnTBDDjp29P/rUwxqr7Y4POjbnEkeNvI6Meccnjn8KvYN9SwVW8gIddrK2CCQdp/M1D5MkEhV4FeI9JIxyBzjI/wAM/hUUNlc2sxa0mzt+9DJ0IwMHI9wT0q6up4by7i2mgckDLgMp5x1Hb60n5FKo46ELSTi6iZwnklwI2UnPKtnI+oH5+1WREWk+XAB+9kdeKhukt5ASkixPndgjcCfUAEZ/A1XlzcMsZu2EblRnZgBg2fr+dKxDqJE7IsUklq6h4wBLGJOmM8jPse/bim3DC3Vplm8xE4dHbJAJ9f8AP6VFKs1tNax3SCYLKsSzqM+ZC/ykH0YEj6gZ9cV7vStUhWykjnM8ccYF3EgG6VgMEgkc56dvXIo0Zkqy6lyC3eZVDSs0B5G3H9PenWFxB/aMtqsCoAW2SIRhiPvKeMgg549s/V+nx3EFyUj/AHtk44kyuVbkHPfjGDx3+tWJNNiaeS4WMGVwMbvu7hnDY9egJ9h6VN0Q619B8qrIo2sM+tZtxZTJ5jxtJtcZcA+nQ+mK0PPjQAuFLjgEnH5UsV3mPcWXI6jPApKQ/wB61oivpmx7bKwsqZBBkH38gHI9ulWr6Az2UycD5SfXpz2BpguYYoJJFXk/NtVs89OOPYVVGq3D7gkCcDjDZI/SjmswjTqy1SI9EknurCKcqPIeMbP72Rx0/wA9KvtbY+Z1/HFVP7Tk27JFxnru4/z3qW1v0dTtkD4YqSCMA9xSc7s1UKsVqK0CEnAAJGN2OaFgRSRzuqw00WNzMox2zVf7YglCqi4Oec9KOYSc2tiVkUYBQtx1xRRJJkqUJxiipujjlJ3PB7eF7W8dmmDoCSVYY4z1Pt0/zxWxPq6eXIFhtBIy7TIFGSfcjrn39uleovpmlYET28DqoKgGTGAW3Hoe55/CqX/CPWEh3R4bBJADgjH4DnoPzNeRPCVG73OR1qT3R44yyOxJZJOfuqu7+lPWO8uI/kR3X6gY5x6+vFexr4ct02gRg85JP+felbSLeMY8huec7cin9Wqdh/Waa2R4+thLtIcEcgYJA9fWnfYJC6kAEHuzLj09K9Ym0GGRW8yIlcAMNvDYxUP9gw7gEgwQOCFHGf8A9dQ8PVXQTxaPMBp88bMHCN1HHOORSpZ3DsiLEzFmCoS3XPGMk8dc5PpXpUmihkYtECuCdjAg9j3HrTf7HiC/JFHHg/MMAZ4xzyKSoVL6oTxiR5wbW8iRJhBKC+HBAJByM8H6Hn0OR2NPitbx/kCYxwf3TduvevTTYqPlUKACcAEMOue+fehLJUX5APl6jODjH8/8+tX9Wk2R9d7Hn1to+qXId42G1CAxTGVyMjPfnn9fSnnw9qkqRo0paRiAAAOpOAP1969JSKNcqyFlPJHXp0NPSOI8eXjH4/56fpVLCeZP12T6Hm3/AAimpoCxDsQMkBufp/8AX9quR+Gr3zsMeCN2Sfr/AEHpXoDIrcbGAwOcYpn2P5sFScnnKnpzxyabwSfUh4qTOKj8Oyo+dxXJ5AGTTbvQnmhcAEDqSQSegzz+tduYBCMsAcd8Y/mfrSyIWgcqD8pwMHPORWf1KCd7i9vI5PTvCEN1Cjz3ERkAbejsFdSDxk89ckn/AOvw+Xwjam5bCfIDxhgP8/8A1zXT7V3FlQMT8uevPA5qWFZAudhAzwNnQnt+Vbewpuw/bzZzkXhu2GyRE5HUFiR3/WrUWhW4XZ9lAbPUDr/nNdCsbOeMemB9P/r0ixt5uVxu7HAqvq9PsT7Sb6mZFaxxuzyENIRj5jk9MZ/nUsMIDnoI24wFA7f15/GuN8f+K9X0DWUsbCC3Znt1mZjGWYAsV9cY+U9u9cSfin4ljTDNYA4xzbhj+p963jQ7IfLKW7PWfEkO/wAL6sYZDEEsppWZXKtwhOOnQkYPsa+cXu3WNRhS+AN2OfpXVr8R/EExkhuLm2ktZ1MU6/ZI8lG4b+H3PevXNK+FfhPULHTtRezl/e2qMY0mKoxZcknbgn73r0AreFPozWEOVanzg88vJDEZOcdaeHkMYbzCT/FX0VbfDz4ea0HitLCYNGqsXWWZNynkEFuD198V5PYReFRPHPPot/OhG8QpqI2464P7vd6d+9bRimvdNG0tz0/4YfJ4TtldiZLiVpF4OSoVU4/FW5HYV2WsaNLf+DtR06zgSO4uLV4okyEAJBwOOAP05NeYX/xfurRYYbHw/YW4hGIt8juFGOgAC9jWa/xl8VNkhbBAQcBbUnH5t2qo0pWtYudaMkkie0+EHii93CR7O1hkKhnabecA9guf6VoL8DUuLqWN/FFuz7iNqQZYN1II39cEfnXS/Dz4gahreqf2Xq5i8yaJ5YHWLyuRg7dvfK7myfSus07w/Bpet6tq8mxvtU/2hMLzH+7RX/MqTx61i6fLshQjFq55Ze/BcWnn+XredkK5d4NiLj+JjuPygDJ+lT6bq9x4d8PWx07wv9q0eJVMF/dFgJZAQGm2c7QWxtzg46ccDtV87xxeyW7eZZ6HH5M8kTKUnvdyhgG/ux9AR1OD0FbuseItJ8N+RDeM0IkUiFEiJBC4yBgY4Bzj0FNcsdWXy30ieT3XxZ192LRWelxNGSDHKshI59dwrMufH+tXk73UGkaPHeOuPtEcBZyBwBkt6Gu31L4Z6D4stX13RpZ7O4u0MiByfLZyxJLg/NyeOD2HHr5pq3gPxFo2oLZvYXM7ONyvaRNMjLjnkDgj0IH1roh7KSOeSqxejLY8deKdzMdWtbdl5x9ljwefcH+ddn4I+Iba9ff2ZqSwR3bJvikiyqykD5lwejY59CM+nPA23w68VXT+dDoc+XG4m5CR/ozAjr6VOnw38WQX0XlRLZ6gMzW5adQzFSNxUqTyMjrj2zVTVO2hdKdRS949P8fReb4N1EpMU2RrKNjYJ2Orkep4U/iAa8CnubZp2FyxZ1J3NISxPbHWvopNN1G58PGy1DFxIyvaXDJwZAyldxHbIYH2z2ri/DvwY0bVtFgv77Ur8vOpJVAiYwSOpDZzxz3FYppHTiIXaszzOP7HHCsqxJJ8glABOQvXn1xjHeok1OwZVLWih1IIZ9pGM88YGK90tPgt4ZgUCS41KdBkBWnUAdiPlUGrSfBvwWpJexuJuMAPdScfkRTcvI5lS7s8ZsbuKe2juvJgeKG4jYhhkY3A4I6jOD07cV9DPbwbmBhj4bI+UdfX6153ofh/wCPE9xodlpt1NJKz2rTSXCuiEbzkANlWHlNg4yPxrlbP4i69aB4W1N5IWaVopryNHbYpwPmwM8YJ4P4VF7vQ2g3SR69NbGylmuIVOZAMbIwdvbBGM7c/NxjnOas2+pR3N75SI6qBjLKRk9fywDzXkTfFDXYZ4BHdW1wk7lAJrUKOnUbcHHI60RfEXW3lknDaXG6jYQIXAUgZyeQMnpyasv6zY9Xt7Vb6wubW5tjHIJZFyy885wwIxkH2+lN8+cXVrEbdyyyOk7cYwFJDfjjOfwrytvif4obUBbiSwVQCxZYASVwSDgOe38xWjoHxA1m512CXUDp8lg48uSSFShUfe3ZY/wAOM49CaNQWIdz0me2lv7S4jP7qQl4xgA70P49xU1viTT0guYy7Kiq4kThjgevXpVhJEZsZ578Hr/WnAB2K56cHHap5tLGntJPcypbDy5YDaqAiudyt2BJ6ew3GpFs4b4RzssnlSRfNE427cj81PPOO4FaBG3PQ57U15CqErjOduc96dw5m9h8kUUkZjeMMhGCGGQRTlG0AKTgccnNMa4AQuCrY/unNVhqJYjZhRjnK5Jqboj2cmTTTQWcZkuJBFGW+Z26ZPqegHbnim3Mq+SuHGCNwKnr+P4iqst4sybJ0ikjOMq3OTn0II7DvWRryz3rRC0SKJkjwJVmaOYLzgDA2kZxw2evQUtGa0qT5kmF/cGKKWTJ+8Ag7sSRgD8arXV1Y2kkUNxdpG75KAjAbHXn8aqSR3ZFul0DuhIfzTMPnPfhQMH8OmfWmyWcM6yTST3FyFJPlK2xR3A2rjPQfezUdT24waSsXFaCf54pxKoGMRvuA9OlMjuYgTtbdsOGwehAz/LBrAnsrWSZFscwSZGBGrMQ2c/MR059xVey1HUGv0gtojPO8ZQ+YjAY3kh2PHABOB1Oam6ubtWWptSX9zNbqZra8tgWyWhUOSuOm7qPqB9Kt2GoxeVKuFighGVLDaFXnOfxB6+tLbK1lYCOaRnaME73G3356gD/CsY3Md7d3Mq20gjgwHXpvfOeQeuM559BRcSgpHRi8EtvvXeUdcqNuMjHv0qqbsCfYZELbiMcAk9+PxFUNOs4b22S6LSzowyGkc49enT9O9TWTxXtms1qBGhJG0gLtI6g+9S5aDUIx0OitZjJApCA+uVzRRZoLa1jUgOWG7I7fX34oqNTxans+dkkgWQn92F57DmmNCCvJJAz1x3H/ANes+HW7OW4aN7hAVyMM/X8eh69s96uSataWqrtIkPTCup/r9PzrKNWD1ufN7kypNE2IZGTPBxg/z6df0qbbPLkmViR68Cqq63ZOPuyj5scpnPbtmgazZjH7xx8oIAjarVWPcEix9nKY+UHv068//qo8oHgqMY7nFUv7ftPlQJK5bkbgATjHPrTf7bjcfLbAEc/PIR9e1R7WHcOVF2O2jUZRFVhxxjn8qm+zrjAH1wM8elZ/9tsTxDnAJYBz1H0Uilj1YSbFW3BbfgASZx/47T9pFj5UaLW4Azgf54qCWe2jbDOm7rtByfyHNZ08+ZkWW5cbizECQ9eBt4xnlgKqWs1vLJIJchpGEilwCckgAHk/MBt/E1EqmuhagbL3dkMGSRc9VAQ5J/L3pjahYJubknAyfLycc+2e5/Oq7RxErt37GJ6DAGcegP8AkGs+5t7hVItW3uo+XoSeD7eoH51m6slsS4m/ZX1teRSm3cnB2tlSpz17ipSyKeTtHcngDr/9euatYXEjS+UqhzuJyB1UfpkZ/E1FqDPEudrBQ33iqkKQW7+hx+R9TR7d2EjpJpoMn98meMkMDUU01vBADNIo4IyMn8cc+tcrKIJtwmt88BGMczrjKj+7xj1qSCEGAxxwoikfdAwOQOp9azdZiZ0I1iwT70mATwNjcfp7VKdSseWE+QGAyqnvjH8x7V5nYagl34sntkhCb+ZQx4AXIHGOu7Ix0re2OSFJTy32j5STtPXkYyT39e/bNDqzi7Dacdzrv7fsEJ/0hRyBlsjr05PvjpWjHKsh4znv9fSvOHsre2upULPsJA3bh1Kg5Aweev5Gt+w1OaOXy2ZGPLFyeTyOoBH5/WrhiGn7wRep5v8AF+4ePxZE0jFSbFADjt5kv6c1wMWj6lfyRrb2N1ceYcL5UDNn6cc/nX0JqF8dTiEElvBGNh/fJyynkcbu2Tng8EA88V3EOp29j4Zt9QvphFCsEbyyEcKWA5O3Pc9uK9CjVjUWh2wij5Zs/AHiyVyYNC1Dbj5i8JjGM4/ix619M+F/Mi8K6Mk0TwyJYwBo36qQgyOef61rxX0FxZvdQB5EUNwqHcSuQQAe+RxXD/a/FWqzrbWGnmzgUj99I+NoAPViDk8fwg4/WtHNLValum3oWtCsE8ILNLq+o2qWxCxWyl2J8tSQM7uScbeAK+fbp47dnj+QGJjGOMHjj+ma9307wFpusS3FzqeoLfTo5ikS1uSwRv4gzj5s57EjAwK5PUfgjb3ms3NvaeIGhK5nFubUtsjd32ANu5xtIJqsLL2Wy0FWpKSSueSX88gSB4iCG+8Khe+jeMt5zgHAYFc4z/P/AOtXpvjb4XWHhDwvDqEd9d3Nx9oSGQyhQgRtx4AGRzt5zXj7oAJBzjf0PatJVpOWhnGkktTp/DfjW88J6nPc6f5U8rqY0kuY2bA9QNwwcAevp657VPjv4g8uNRZ6ZK7tjJjcbRx2DfU9e9eRrEHlUDOCKlt1ENxCXQjaCSD3xmsm2arQ+iPhZ4zn8Xa7qVzqAhW8+yRrGIUKr5aO+cjJ5zIvfvXY+K/DA8TJaI1z5AgLncE3E7gB6j0z+Ar598C+JIPAmqyahLF9tRoWjVEkMbDcwweRjHy89e1d6/x5DFBb6EpDlgC95nGOucJStdWZUZ21R6voWljRNHt9OWZplhUgOyhc5JPQdOtcD8XfFd54TOj3unfLcy+fEXP3SvyZBHc+lcy/x9viImj0K22urEhrhieP+AiuI8f+M9R8YCxl1CGCOOFW8pIAwHzgEk5J54WrSSVhOV2an/C8PFzIyefZxdcMlsMjn/aB7cfjUN58XPF8sTyR61BujKqNlvGGO7PT5QeMc8elec+UwznPXFHlsVChepzmlYLnWn4peM97sfEFyS67T8q8fTjg+45qGDx34lgjSSHxJqKyF+YlkIQcY6ZxjAHGK5trWfcQ8bgqPmBXGB71PZ6bd3O6SG2mlVPvGOMttHqcUw1PoNNZmvf2fpby1nmjuo7fbK4lO/eswDndnOWGT/wKrngGG+g1ufdqdzcWstqmyK4neQgjq3JwCSR+FVvCen2WtfCKLQ0mntHuoj5zCBgQWk3cZwGyoA4OOa7HSNI0/Rzm3SdpCm0yOOWHpXLVhVlOPJt1NoVIRg1JalOHwrpnh+4vNZaSaSeMzXId5DhAS7njOONzdAK+cLy0jD2sY8vA09TlepJUE/zPbvX1Xdx297ZzWkoJinjaN1wQSrKQR+RrzXRvhZ4eupdQlnvbuX7FMbWNgR8gQcjBBVsggdOx710JKJg25M8TWRXi0qIMzOrO/LNxk9OB7Z49arpuEMEgIAmfGFOTuHTPU9ecY/pXvfh7wh4F1WRbLTbvUZGhj85cvgNGxOCG2Yxkn0Nb0vwp8OEhle/jK8owuANh9vl4qlK+wODW5872cNzM8silWkZcRiR8beRwORjt/k13fgXRjc28k9+cWMUgBERb5mxuIcnkKAQOBznrgc9jqvwf8PSQM66rqKylh96ZHyO4xtHPvW3aaIuk2kVrYm1ggDDKLBjI4BJIP3iB1qZy0sjpwtFOXNLYtLdoZYguGSTPzggjPXp9M/lUi3RjOQxAPaqN7CPKWRSiuroC+PfBx68GmJaiBXaON5Xc/OWfk/n/ACHFYOT6HqKjFrU1UuyFPyliO4NZi37XcwVEuCu45cBQqH05Oc/QULAZ4R5+7eD0ViABx8vHXp361Us0k1m/exSJltU4ZWG0yLkjJ9I+CPV/YclOpdambhTo+89xrpqWsj/iSs3lwlw9wxCrIfLYKFPRsOVJ7fL3qa4vo9Ntri91C8g8qISSM0Z+VgGbCphcMwGBtyDmr+peIPC2kM+jXd7PamHYZJoBIqxN/CrSIMKcY+U8YI7VasdM0/VdMvIjqEGpWV6RmWJVDNlc5kZCAxxtwcA9M5rWKaWp59Ss5SuhsOkSX1o09vcrucAoZI2UYODyO/BrjfFrNoI1i1QJFLJppnSe3by2Mkk3lqD6kMclhW4+oalb3IsZbi5t5VdLcJb+WF3YwjZZGO1wvB/vZB6iuH8URXN741+w3hlnS607cN9wm6TYxbaWXCj5k6YA4+lSqy2JlKT1vsa97dx3ejafE8rTu1pFM5ZirNlFOSVwc5bn3rIt5VW/eIW8asI1bbK8kgIJ9356Y6dTXTNpem2trafZpkmt1tordnaUMbd1QBSWTII4+bBOBz04ON4i0XULG5S5huIleMkZSPJHtnPK8envUKd73PocDWhUhGFveIr3VLrTUYLGFjjBIPlhc/lwOcdPesmxlmWzS3ZQA53SGMld+STyR256UlxfXt1ZNbXcCvGcbpEPzDBzyO/6dKqWbpGwjjRZNxzuL7W9MHJ7e1ZuTtoerGMVL3onTyatJcahaQSFHjXcxQAhVUAgE+pzjg8DHTvVq+1JEZMXCoT/AAgHOW6H9DzWItrIokmldrfeuP3TbmOP9rHH0Hr2qG3ht9jRMC8LZLIzk557knP61m5ytqyI0dW4I0m1ZbSy8l1MAtuNowQw6jB75zwKt6VrDwoIGj2AKOFGFXI6Adq5nLRXkdvdyM1kHMiTOCcYBwr47e+Oa2YIxDdNzG+7DBkOUbIDAj1BBBrNtr3hRjB3i1qd3YXP2m0WRehJ4J6UVFo5UWRIhCkuScDGT60VoqrseDVjHnZw08arM32eQRlSSF5wM55Bzn/9VR2/mwIHWTzGfAGQR0/HBPOM/wBOk1pvDECeQ5y4Qqc47/d6fgOOKsN5c8MgVCrSrja7L6c9QMcluoPKn0NcThc+PcH3LEeow27Am3u2ycD96FB68Y6eh69wKsrqMDxokVoYnBGDJLuOMAdATzyvpWXblpIwkcGxncfKvJGQPRcY+Yc/Wr8cEjplJS+5RtQ5+vOAP8fp0pqLSsUk0WVzNksUOAAMDHce/t+nerCXJt5C0UxJOP3TBcN3wfl6/j3qpNcpa7S0gVlBI3nbhcehAz1/n6VXhMu2NlLhSqbWEbff6DODz68jH17VFWLibEmohpC7jy/MGAV6Kc9xnrjH5fnae7jK/eIkcdlxzgnrkehrEMBCqiS7QVAVHjOEYAY5IOAQeh5GRjpUtn5lu45YYwX5TCscYxgc5+YZ9h1zV67laMvqwlvZV2sSuxgzsTjJP+1xzjt2qSC3WORztGXkO0qDwCwOeMcgEckfw96qWQaW9m3Ru65UqVkI/hPXv0x0HatGYlFk3RhVUMQVBIUAYweeuefwq0rmg9GLxbo9i5XAYryMjHTj8qh1JmNlcSs7RlYnfCt3AznqcjgZGOhqjZ30T+aFkJVZ3AOTgkZwACTjp19uODTdTuRFpV2iJGcxsP3ZOOmOTj34+lNDsRaNB/xL7ZnaPpuALDIHzYPT0x+HStGW3R8bw7mT5AN7AM23PTOBwP1+tS2CvHp1riB/LEEZAXJOR07H/GoL1vLntSVztd2YsoJx5bAHpnv/AJzylGyJsSMqPEsT2sLgfxSDkZzzxzzULJFIVVVC5x8ybRsH+ST0NJO5TTZ50ZXEcRY4YdlOMnPFPgjlmhD+cfLCct1y3cnH0P6YxRa+hNjzrwxCp8cXAl2kbJMs6YywIJ+nRv8AJrv3it15KO2yUFg+ckjr9Og/IDpXL+FI5R41vpJJGWKKIbmLcNukVQpyPrn8K7a7KR2CBeQybV2/MTwAMAfh9KqUE3cuotilHdfaJ7mI5Kna4AjAI6jqACeQOM1K+mQXEkhiG2RSOOmGxxjP86qWFu13fW12kmUmgaPj5WyOeo57H862LVY/7beFHPzQKdo7bG/n8w/KhU+fclRIBpo2+Z5kSlFaM8BQrlW5xznrn8D1rZ8YwiL4eatFFCu2OzwsYXjCgcAfQYFV7+3sA+y4llIl3t5UQbzGxyduOfxp7eNtLuQFjjeW3ePJ+QDIIz0cqCCCOma6KUFTTR00m0WvCBEul3LBso07gc8DgD8Kt+HJ1udMldZ/OVLqaIZUApsdl28dQCDg+hFZdp4i0+3uGgstPunjkcM7QqrBGOF+6CcDj2HX3rY+2woSiR3AAJ5WNQOTz1/Grw0VTpqF9joqTc5uSRmeFbG7sNV19JotlvJfPNC3Z9xZs+/DKPwx2q3DgeOb44JDabb5PpiWbH8zVj+0kGCsc5HQ7gox+v8AKol1q3lh8+3Uyk4DMpVgBz6E1rDlirJmc5N6sb4t0WHxD4ZvdOmYoJEBDAZ2sGDA478gVwFl8D/D15YQ3FxfXsjToJSYdkac5Iwu04wD6mu01LVDf2M9pETDI8bKzZztJBA44yO/bpWlaz+RYQWUIc+VEsayEjOAMZ47960dmyFUR5hq/wAKfA+lqqTX+pLKFAEMc6sze5G3gH1OFqxofwv0y6u4LiTSkt7FOcOzGSTjHUnOOhzgD0HOa6Hwbp+k21gbuey3X5nkR7q6kMskpR2CvuYD0OCAPauyS7jcqQOCeuaz5HLXoae1glZHzvp3wr8T6mVkS2iht8ho5J50G7DA8bdx9T+dX4vgjr7FXllswMsQhuDlc7sjITnoOff2r1vw5qsEfhy3QYSSFVj8o8Ywo/Tr+ta0N9vuTndtcfID2rRaq5muU8Gm+AWvi5jEd7YPDtwS0rDacn/Z57H8cVp6P8ILzSNY07+2vsl7pySBmWNjguWRQrAgHBzngHpg9a9S8banqGm+DtQutLkWK9QII3I3bd0iqTj1wx/GsvwfeX+pWBtdcuxfzQyJKkuxYzlWyMheuCoPPvWVScYtR6s2jC65uxrweCfDEPmeX4f01d2VOLZOQQOOlWl8L6BGm1dE04KvQC1j/wAK0QzFsjAGc8fQUSTLHGWk6dgK0Jujl9L8W6Vfa5daHaafKktvcPbyMURY/kOCRg8jjpj0rpvKjhdVRFVW6gDA68/zrj7Dw6mmeKbzUpdRJt5rhrqGBQflL8tuPYZ6dPeuivbqVVGAcbiMgdKyhKWvN8jTk52lEj8PBo/DlgJ1KOsQBVxgqR259KszajbphR+8fOAiMuf1NYdzMrNuc5AHQ8/561jnX7K3vFjkbIb7vBye/H+c0/aPZHdSy6Ulfc6ibUIZIiAskbg9HXHNYtg9noYvDaW243c7XMu9yDvY8gdcDHQVnR+I7KRyt1KV+UN8iHI6g8AdsD86ZBqFpqF9PDbys3lgNkqVBBA4wR1GcfhUylK1zohl8IP3osi8HaVJ4dtlxIk4jjKoy5HBYnafzAz/ALNdT/bNzkB7dUcZ3gnGB0/PPHesyGJ4QzkkRYxz2P5Zqrdytb4kgTeh+8p5H1GOn4VnC6VkVLDQm9jUl1aWWLDxRkdTtLDBGfU/5zUaa1aXR8lT++BIA3AjjGT79R+NYtvfPNcXOYZY4lUFWIGARn0Oeaz9Lv0tHvMoWiS5fau4AADGeRz1zVe8zaGFil7qN2+TzYNm8hXkUDBx3yf5GnQXJVI7eNi+3Akmcck9wMY5/ID9Kyhqcs0ihrchfN4yeqlTk47c4H41YbUbaGMKzKrdEjUcn8KnkZt7KWzRqqCbhZHfcEfcqrwCuMYPrWiI5NNsrufSreJpTDJM0UuQ0sp5X5ycBRyCMdMYxXOx6tCln9qdj5Q2k4GSMnHT+f410cBc2ZkEj+W6gqysGXHr6dKdN2ep5+NotrzItE0iLT9KS2/1k33riU9ZpW5dz9WJ/QdqZAiaf4shCLsj1S3eOUD/AJ6wgMjfXYXH0QelXrbUYtxXYwAHXrn8qzvEd2lva2upRQyStZ3sEhRQQwDOImIHf5JHrq5ouOh4zpVKcveRb1+3lYW91blEvAXt1Zk3DcVJQkZ5AcKa4a1gsL54pjb2D3E0RxHFYeY4BXdsVppOevpg16Rq6SLYTyxJ5pjeOdUAJJ2MrED3IXj3NcvcaBeWwkVYJ7hWlm2rHJAIo08wmMHeufuEcdsVzVINv3TRPUz7S2jgMlo2n3X2RyFZE0+3iUMWGGBDc4ODxn+lZuoNdp51pIDIsUrK0jYbnqPpxyP6dK1v7BmkBB05TtGABeIpkB4PRQB1JxzWuPDeoSQW93C8NvdmPyZ4XO6Nkz8pyo+8o9OD09653Tm5JHbhMR9XnzNHlpIR2BYD6AYqCeOCUneivg5BA6167J8PtHlkaWTz97EHCyYUHOTgY7+9Um+GtmzFvts3bb8i5AA9cdc9609hJan0CzrDS0kmedW7mO1YRsDGUAeBiQuBjkc+w6elV5L026bghaNjg7CMoeTgjv25HGPevUl+HlpFu8u7nGeikjA/HGfzrntS+H17Zzte6dI0rrzsTjdx0xn/ADkVPspdUTHMMPOX7uVrnBtqcF7ciKGRt5bgH1+v59K0NBWX7IGVQFEjAZ4x/nNRarNZy29w50g2+pxrnzMeUVY9MjAJz71NpE7xaLbRuHDjJJbuCSfy96mpH3NDop15VJcrtc9J0tD/AGfGDyBnGD6nP9aKq6BdRXmi222MAwgxsQfvNnJb8d1FJcqWrPn60aiqS93qcmIpo2fZkOXCDc7Kqrggk5OSPmB9M4zwBiWdHjmZUlLKSVb96QVXON2PM5+6eOM/hSxSbH3hypJ3u6JtCkH1CkDpggnv0qS5D6hcxRpGuB+8QSh8bh6AqQc5bjr39xzo+WZPbqJWWM7YPMxIuD0GMnpJk+2OBwKlthA7tBbXCBNqmM4bjHGPvDIyD+X41HBo0xRHngiKr8uAxYDvkArjqT6dBUUcU51qRWCkRwqNqEDaecAZ9BTvbcL9yTU0U2ss0YkkjK5yAwK44Pseeg4/TNXrWAGOLP3uSMN908Dg5yOvrn9RWHrF5fCGygiSLyrhijF8D5cc4OQeecYH8NWXefT9VhSUu6XEJ3bUJO5dp4Hbgke/Hei3VAkaarbGYwOJAGJdQGdAO2AQcAcdPQ+3Md9hYGjjjRZJW2qcHHOAT3/yfTk12iRvnAUqxyw2B8EEcnnAJ6g+65qxBFGmoKro80kaNIiAKuRg4UfMRk/L09eQKpXKXcuabGLJpl3hUUD7p+6Avv8AQ8+n45uahdwQxZlYq+SowSSCf/1D8qyv7dnQszadtLuAzBmcDA9R7454756VG95/aM6kL+72sHR4iN3I57nGQOB6c0+dJaCdRFVL6xeCVlgddk7S7wB8oXcvP/Ad3HI5NX9TQ6lCLaz2YnAVmlbcACeqnjsG479exqtZ2UjzmTylkR/ML9VJcE55wAMkKMc9RWnDeeRptub6NrchhuDNwMjHJI6c9evFEPMmNRt6myY1YbRsKg4O0YAA4H6CsjV7dgI5VV2UMxwgLEARtyABnJyBj8ua1IEQgOswJIDAgjB9P8+1ULyO+k1K0WCNGgDuJvmXONnykZbnDE8fjmt2tDZGHrpez0fM7Kse3awb7y5YAY49WAJ4xXQ3f2WPTka4mQbo9okIyxHTIH0PWqj2EN7us5I3kjJU7RJtIwcg53Z7A9BWzqVm91pU0UdtFJK0Z2xyNgZ44zz6UoQuNrTQ840MxxSapP5DFbpljjWN/mkJ3ADPAH8PfHzCu3jsPt80V6FlCHY45+V1xkYxjjLHuc4p2h6H/ZmkRtNFuuo90hRQow2CNq49v59ulaMl9a6RpdvPqDpax/JHiRlUKxHAJ6AgA9D247VcKT15hpSbKzQpY/ZPKtnIkuANsUfA3ZyTx7596uG2hguTd+V/pbR+WG6AjOefx/l9K8s17xhqXiKOCxisp9PIuG2tYXEc5mIHAOHQ46n0ORWl4c0zUbWVr27vtRSPb/qZ41QMxyATtkbOM5B45I54NVKcYI2jRZ2bX4YqymN5Aco23O0Y4wce5/OlhkkEbBX8tcdQemec9feuPuNd0q3uf3twz7GOERdx6D34HT8jWpaawuqTx21qGlaRCVUoVIbk8grxx69x+B5udyep1JKKsdEk32ZTI8zEAkgu2f5n6fWoU1YOjb4Z43ych8Lj+p7dBjnrUE8cdg4DlRcsACzELzjouTnsT68VlXd4kN0hnhuXyBho4GdRk4+8OlejQw91eR3UMNGS5pGxK891bOktwiIykfu1IIHI6ljVERPDKI3naWzzuML5L7fdgQAOfTJ6E1J9qEMkcJXd5jlUAU84Xcfp0/l61Ra4WQSLEUZmkdU543DIbPsv9cda2+rwTvY2lQh2Ne1kgEW4BB/E8aZwPQdexPNXC1lNtcRp5/AZgmCcdwRg8Vy1zLfRQXFvdWr8jYkkKjdyRhid3Xv0Az+VX7TTr3VLKJ7yOBnZH823uF2jdn5emcDH1qnGK6kSoU466E88d5HIblLt5E+68e8bseoUnB7HjFXrW9v+VWEmQnJHlYxwADywHYnr3rPsbKWBfLWxa0FuFVE4Ke5UqSCOPTjuKuI0kFrPcbVjdIiwiLbU3dSAcfQD359qy5ex51XBxnLmgyjdalcWatHp2nwzRsZCCsgiRPm9MHPO4nH6mtfSdV3KkUqohkwc+Zkbsc44HGcVyGqX800cUzy3Ntpuw3AnmTyeOqxqSOrEdCDwTTrP7NFbIJ724KRxjMcKiMHA6/38ZGfvLTbjD4mavD0KStJ3Z0vi26vF0uSxj095o59u1lYsxYEMMDBxgjPOenSmaABbaXAZlRZZWy8ak4RWzgHnOcHrwO/SufvPH8EdvbxwabJKkS4UXIVNqgYJyC3Pbt3rLvfGdvGwkj024eY/KQsgKAkc9sjp0x2rndSlzXb1M4Onazdj061eO2xCzmdjjdJk8YHU9u2eO5qg97JdOkqS7oFPysDkEHPfvgYzXHWXiyZ4Y57nTiwOUAWb5yMYIA2rnjnB9qm0zxro4mGm7Lm2iiIVPOG5Qoz1IJIBzjofekq8JaJlpUoq+51sU7yW0s5VTK7feHUdMD8s/nRazM1vKJZGZVO1cnp8o/qTUkL2lzEyQSR5RyGdBkq2cHjPXINSy2BWKZlYBXf5N3BbAHb8DVPVaGtGUOa1rHK3l1dQPIn2RgoJ6zKP/r1yl0Jbq58mW3jUMMp+8yGwOx6iumvoriOdoplxjgFTwfpWTLZb51YAiSPJU7vUd6cWj6fD2jG6M42bgZiafzOcZwyZHYkkH16jtVq1e50meW6+zeYsn3sNjaBn8/vDrVtGkcl0hkYg8rjAXnuen5Us9vqlwBs+zxKTgnDORntk4Gfwq15lVJ82jZYj1K51WfaGlit4Pmdd2GLHoDg9Ov8AnFXyw3AkHnJ59eKxrRL2DH2aGZM48wyBREx9s8/988cU+7nvWRCkyqy/ejCgA5HYkHP5im0mcyitkat3Iy2hYsG+bJA6CsC2ghnv5W3PiM/Km7jlmIP5A/TPtVbztUmEjrIjIr79itkr+Xb1HNW45JpdYSS3jH2eSM+eC2CjDHVe3X9DS5dLI0ScNGWbrT57hhi+MMGAAkSAHnrk0+DTbaBkjjRPNbgOwG4jg9fyqSWWG1QyTFUDNgFmxk+3r9MVoRbJ1VmjcHIwehGT/hUtvYmU7FeaFYy8R3bWXbxkcH+VR208sHh+JEu9srEw8tgJgsNzDp2H6deBUk1tbb2HkiZCP4juB/Pg8/j1pBOljeRRpCi29wCpwP8AloMkHPuBis3G70MqickrFiG+dcIymQ7sfumDbR6de3I9+v0mfXDCocLcKoPzk/LsGeuO/fjrVeyaL7Q0kAj2MfmZQBkjj/EfhVXVJdsiShARjGDkfnj+vrTjEh0Od8pv6fr15OkzfZVBjb5BO+d6465XOOc+vFaDa01xLDFJamHJP8YYEg8c/r0rz6y1uG1RoLll8oAIN7DBHAHB9q3F1NMLI8qrGh3kscZGO1Um72MqmAUXex15Tdk7tmfTtSpORjPBHXBrm49WlvYGe3Zo4QMZADSNgdAOg/nUlrqFvCwj8u5UBiSXBOSTnrn1NVys5HQdtTrYrsAYc578dqnN1Ai7mkVR7nFc5D54ZzJs3S/NGA2cKAOPfrn8asKrBecsR1NLmsc0qCbNyO5hl+5IremD1qQqMAYwB2xXPM7xncmcdTjtWnaXnmqATntnNNSuZTouKujF8a+HU1vSSIbCKa8DIFlOA6puyQDjkdRg8c5rJk+Hhh0mK1hu3kMMSqofkEgfNj0BOcdua73PHPSgEdiDRKMZKzJpV6lGXNBnGaboZ0W1+yk5Jbf1z2A/pRW/qShrhSSPuD+ZorL6vA0ljq0m2zzK0tJ2CPbxJPPHjCMqhWYY6A9D9c1p6ZA9pvDWvkXLqhdFi4XqMZwM4wfzGcVqW1mzrbXzLLFJJcK2xuPlbJ6DqcY6+hFX9Ukay066uxt3xW8kg3kYyqkj9RXJCk2jw5xsrHMamq3G6OSZ3U5DKoVgM45I/LtXKec2WcXTmduqnkjggHj6VDb63c31tcne0F3Nu8tvL3bi3O7A6dT+daNvama4hdxHJcyR4LsqqWY4J4yen6c1xzPPlzX1Ytp9th0l3EvnSxDzIl3YDHJ65GemfQcdOK6VdNuLwaXeXHl+ai/vo9uRztzg9sAH8a5+2vNQtVkM0cqlVJCBV5Hp79PTv0rTs9e1C+sIJxYP5LTpG3zKSqFtu49sZx/9atKUujR0Urrc6H7OgG3eufulSSRj3Hr1H4DsMVVjsYYT+5jG93VmAJHfp19OPf8ALFr7LIZCyrxzjIGf/r9qmiiKycIwZsHlsnrkgZJ+n8q6VG51Io2mnxwuroC6lgHLYIZshCOMd1zzz/KtWLQtORSFtY1UkEqg2g4x2H0q7HvAXDA4/XjFWUiZ0ypAHQgrn+tbwpLqPkuc9fQafE8VlieKTAIaEZ46YJJ6cHj8ayLq/wBCS+0uOaSUSTz+VBFcsFVtpUljwRxuGAcZI9a6S/lv4rgwx2E0isuI7iBkwr88OCdwHTkZrhvE+hJdzaLFqsNxcXUF15kqRxtl4WKlsf3+FOQDleO3WWrTtKOhpHD66noiwRJERhVUDAA4CgGkeKJVCmRFO7jBwf8APWvIpovFQu2ht7zVktUP7gOkgkWJjhN24gZH3c/jXYPd65c+H7e8ef7NJB/y8NcqouAcAfu1Dh2Ixj1PQDNONSMpcpq6Fle51tobVjItvNHIYW8uRUcHYw7HHQ81Y3HcFGD7e3H+NcpZRQS21zJ/ZupSRvcCS6uLVgHeUEOSQG5X5gcJ3DDHTOzrE+o3sCDRo2uLWeNj5tvMF5JI64P9MY5rdWSIVO6umWNW1SLRrVJ5o3kDNtCxMm7OCf4iAenrmvP86v4l1S9tIdY1iOw5dIbi2gKquMgNu5zuBHIPTrT4/AGsai80urQPEjAlWQxSzO277pLISBjODu4rrtH8PNo9mtpD9oW3DFt1xKpIz6AcD6YqG5SdkjVRUTJ03w5p2jW/kBEupNxcySQRp83sqgD+Z461wniXxdHqmrW+i2EubQyqs8kB2lyG5w2OFHHI6/hXrtxotneQtDNM8iOuxl+X5h37d65S0+D3h2zmaUT37jkKrSqNo5HZRnr17YrN0ZXbNFJI5S3mtbS2NtG8Kqh2uqMMBsc5Ofr154/Cl/t+HTog8ccTvJH5bmVjhB1PAznuM8Hj6V3EXgjw1aSMVjvXyCG/0hyGB7f/AKuatQaB4UhkCjR7dhjdunG8jrwNxJx7DisFhJp3bKc0c6viDw1rC6dp0uofaL11VeRIMNjHXGFGPfinaunhTSLUPfG3lllBEUCsHZ/UdeB23duO9bOpeE/Dl5HAlvbrp7QPvBtEjQtxjDcciufHgXRbvVRPeJqNwVZWDboY1Yg9SAOQQoHPb613QnUiuXoafW6ijyp6Fed1mia8TTJZuiJ5t86Mq913IOQNxOSenHOBWVfX+uSTqluv2aOGIRLHDKdygZPXg9R+g+p7seDtJEWE/tCIYAXZdDgDp1HHBP8A9eqB8I+GDeGyP2p7uOPzDG138wVsgHHTr7U5+0mrMwlWnLdnI2r3cqmWd8ngZlbLAcHPOeR29+tbcl+yWHkRzxQBhhhG23JPUcdeM5rcg8HaPCG2pdbD1DzjB5PYKPWp4vDmn5AaGF0HQMZCRj3L/wBK51h5om7OLhvruzhUwypIkbAAfd7gdVY89PTnNZ2o+LdUkudrXU0KxZAQgNjHc/KNx5xzyTjrXeXmh6Np1rJM+k280eB+7KybPbOCQoyep4FN0pbLWZLtLvwvpkDMwZw8Sl2PDZYFc45BB75/GlyShJRvuXFyWqOL1jWbnVUsZJZLXybdAi4UooJwGback5wBn2HHrgpquq3esvDYQtfB2+SOBWZjhcE8glV4zg46169J4d0iSMQvoNk0ZYHyyCVGPYnA/D1qRtEhVIhYibSzEcD7CyKrcnO5GBU85OSM89av2LfxakPXdnmo069FtuTT5ZG2mS4gUBjAy5URkD5gSBn/AIH7VXh1SBJliuIoYZd4/dSsF5Bxg5xzknr6V2FtpV1banczWuo3sUt9JH9rZY7cGQruUdFIBxu/HNV28LxGxjjZr2RDErAfaVVFG7oAqj+7n8jUTwzb91AnHqZ9uL65aaztfI+0BZFEaTINuDgjIJ7kevIq74J0WSbStdtr5bSO8N5NFHM8YdnYAZ6jDLlc446GrMOkWdlCGFvt2klfM1GdcFjk9CMk5P41pWGk28GoSTQaXYLKvmKZsyM5O7n5myTx1Of0JqqWHcd0JzildGJrmi3k+oo0WnH7Sxb/AEkPsVU6hcDqeTzxnP1qe8sNZEMJbS5J44RsjdSrdhyFJyv0x6V21jLcqT9qS32KNwCqev1Jx/8Arqd2UO2xAB6DknpzxWksJGXWxdPFuk+ax5fFrU8citcElAcFn5CHOcZGecAfrWhDq0bIuVjJ7FT1Ppn0z+tduzHDB40IY/MBk59zx6VTmsdPumHnWVux6jdGNwIH0zWbwdRfDM7lnWy5Tl5LzJIU5GD0IP55+tS2+rJ5ZEkRwCBn1564rWl8P6XNCYxGU3dAGGM4xkAg1WfwxbZzDKwB52447DoMAccdO571Do4mOtzojnFN7orXesLLa+XGrbwQQGxjH59sDt3rEdrmbjzkU/dG8MC3ryBjFby+GwDxOSSRgsDyBjg9h+FUotFaUzrazQtNDIEcKxC5+XPzEdQG6c4Ix60v9pX2Tqo5xQgnYdbQxxWsbm42yHG/LAL0+uevtWdqah2vZY5rbzkjPkrFKSzuB1bA47j3GK25PDN4AFWZG3EFtxIBPPQAHpxUFx4SlkYM1wN4HGM47f8A16FPFR05TGrmkJaxkYVpHbW9wJpHRbuQMsM6JlUOF2knGccnseM8V0kepSwxKkqxSbOfMj3LgjAzg5zyT6dqxb3w9eWUW8XC7XmiiBDNkF2VemP9qtJtF1KMERywSKpOQ5I4z9PaonPFS0UTF46D3kSvqxluzI0YX5QdwIx9P0q/Z3luLlXkdBjnB/TqKwptNu7cq2yEmRgiKCRkkE46dcA/lUx06+KtiFCpOVILZH4fn6VMJ4iLs0bRx1Jxtc0fNhjZzaqELPuZQzEAnnKk++eO2fwrLvpH+yxcI7lBuORu6fz/APr+lLJBdJceW0eWbJA3dcEZxkc8MO/U1FPFeIpdYWHyBiDGx/DA+v8AOtPrE09YnXRxlOLTTMX+zLl9s9xBKqnDBwMAHOQfb/69XrWCOHD+bLvJwpkmbHTgcnHPTpSyT6ha70K3AjbarxgOBgZB45HPBBIzVfz4Li4leYSQyY3bosOUxj+FsAg7jxkHkDJoeIb2RrPMLp2idHp9zHMVimVJEI+UYzlRk+46AdKu28U32hYbeZUJ+6jozEfj/jXnDtrMLuSXuYt33vLxwO+MA96ePEuowOI/Pmi2nHySumDg4zTWKkuh588wjfazPWLa5n/tNbd8SFFLnYOx46ZNW7jU/JjBitjKCOCJMc5x6GvLIPG1/AAy3M6SH5iTiTAJ75zWna+NHbfGwRkbGf3AU9TnJBH/ANaj63DqjB16c3c9FtbwzRgyQtG4OMFh0/T+VSws4kdpBGg6gK2fz4HPNeejxTM42womT91XJB469DWtZ67HOxZ8JJ0dCckc8fn/AFp/Wab6l2py2Z3YvBImxtufapreSNM5J/oK5q1v7SXaGuY1YsAFY4zk4GCeM+1bcMSkbopklUjkqwNbxmpapnNOEFpcNRdGuFIYEbe2fU0VUmwZPvY49KKvmZzOCuOCC4kgRFAbll9F4xnHfg/qKXVDcaXpN1dWWnHUrwKP3WcFxkZA68AZOB1x3NT6VbTRWyzXSbLqRfnTcGEYyTtBH4Z68+tXuc9qIQstTkjDqzxVNEvLW3FzFomoxM7fLAkRUDJ75Axiujj8Mwahf6bcTxGO4hIkAaUZRuODgEkZOODXo/GaXgAc5rnjhEndsw+qxTuZceg2qlXdAWyCVCgg+3OTirMWmWdujJDboiMu0qB8uOeMdMcmrZP50ZxXSqcVsjVQS2MuXToUOIbNR7hiP6jFOWzlQfJGg6+g/WtEnnp1oHP/ANehQQchSW0uFBz5eCcjDH/D6VagtzCxK7dvcBamA4pRkirUUioxSMLUbnxFYXDy2drZ6lZuQRC7+RLHz2blWH5Ee9ed+Hpda0Gynii0a4vVkmjmT/SVcIwXHrk5z6169IjPG6q5RiCAwH3eOv4VBFG0D7SrNH8oGOmc5zUuLfU0ueS6l4c8SanqMt63lWUTL5gtzIZmhwAG2jYccjOB3zirdpofinQbO4iiuLF7e6kVZDPbvJtITGV544zzjtXqskCyxspYjPccYOSR09zUF3pdne6e1lNEDAVIA/u5BGRnvyeaxWHjzc19SueTVjlPD2hzN5lreX0xtcu5t4YhApJbBGQd2OuRmusi0u2tbqKa1Mlusa7GiTAjdecAr65JORg+uafb2kFoCIIwCRyfXkn+ZP8AkCrJPP8AhWsYJbCuxzNk9Khlginx5qbh6HpT80Z+lWIrLZ2sTbo4gG9Que9Nlh8xlYb+BjbkgH3Iq1nv1pCM96AKX2CJkKmCMqf4SoOTTDYxCTP2dNwAGdgzWgCc/SgetLQZRks18sFwAB1C8Z6elVl060HJi38DG5i2O+ee/wD9atdkBHIqF4k6fKB7nvQPQz5HsEnSCWULM4JSNmxuwe3PNcNrWrx6N4m1M2umqZktt0rrDlmQIjq+7I6YZSuecKRnBFdtqWk6bqVs1tffZp4iQSkzKRn165B9xXF/2Fp0eqvpVld/Z4/4Uiv3IAygwAWIBwW9/Sk3JLQT5TFT4rxW+qeRf2oSFVJcohDZ25A5cjrjNaEPxK0+6j82x0ua6+blBO278FCkfqKl0nwNp91HHcTYmmkjEgleaTdjJHUt04wOO1bcHg+yRssksiKOhndh+GT7e1c9qq0uVzxfQfd+I/DptAlxbXUqSplo30+THAzhtwA9a5fTbXU9bupLq0sGhZJSttf3L+R5dvgbVSNRl+jctkfNzmulk0nTrOaNre0tYALhY2YRhc/K2Rux64BHtViyWSSRXLkKI1d1JwQxzwSD6fz+mNbSe7Fza6F5Yp0umidQINuUlDemMggnjuQRn04xzYdERD+8cjvhc859ue1V/LTOZCuD1OM9v/rVJ5kPAj79Tjr/AJ5p3YNkC2MLTmQysWIKkeUAenXI5z9786bdWML2oglmCeZtyQpDEAe/SpWvYUfEjlVHUCN89/QUyeS3mZR5q7D8q5DHnOO4PpRzMF5lez0uytfKeNgzqgTzmU5JwMnrjnA6elXYoLXe5jlBJL/wk4YtuJPXuaYIbRVwZgck8H5e/al+zwl96EOAcD5sgH04pps0UE9i8Et8kl1X6kj+lRPH5MpdCzx7eCOmeaz30uF5FYPMmxtw8uQipzFcmU+VMQvJHI49ulHOxOmiypjdcMp2471E+mwz7f3hKfxAfxDjoc8d/WnlHCruALdDj1p5DgAg9/zqlOVifYwfQqrpShAPMkDDHPbqSf6UklhyoMxXJyMj6cdasiVxldjYHPHemtLuxlZAQM8An1o9ow9hAo/ZcMdsyEFcjKg/j16dfzp6wGLIR12egUAZJqQyQ7sZAP05ofy2IJALDofT/OKftWH1aPQrl2R8AI27/axjge3sTUc/mTQSKyKAVI3K4yOOtWwIwm0YAPGBxml8lV5UkLnuSf60KqxPDIyp7Iy2ttbvHLtimhkPzAn5CDycj06ipbe1S1D4MzB5pJvnXoXYttGO3NX1i2v98sCc4IHH5Ujxnsw6jORnjNHtOovq7ZnX2nJqEdvglXhuI7hGK5+6wOPxAx+NXWgBYKsTDv3xnB9Oaf5UgU/MrnHAJx/So3t5i3BiVc+5NP2iE8OzMu4C3iPTAS5CQ3RPykgn9yAD07HP4VpSWnnp9xduR97+L8KkVLhVwZEJ9sinILjO12jGemD1/MVPNHcPZS2OQ1C11DRPFFs1jGk9pqOQ9szqg3ouTtJOAxAB9+Qe2Nu2+w34UxETMFBIyCR+HTPPOO9X7i1jvY1juo1dFdZFIypDqcggg5Bz6VcRlXAIPTGS1Qkr7Gns5WOe1SSysWgEzRQtLztn3L5igdAwB5BKnHtUz6VYyPGrW4/eDPKZ9ec44PzY5x3rXma0mZVm8pmRtyhiCVPrzU6sGAxtwKfLC+wnTmYI8NaY3zLaRj/dUc8Y/rVaTwZphfb9mHPAIXBH4j35rp3cbc7RwOe1RZkLYVE2jrliCP05qXTpPoJQkcq/giw3sRG6swGSCfzqjJ4EkVy1tfSI45QuAcHt0x+Nd0FlaRF2J5eQWJf8xj+tSCBcLtJ3jvuyDz6Y/D8Kh4ak+g1zo4aDw5qtow8yeKRBjHl9+fQ49PXvxUrafexXClLf5+0inC5559ue5A612QtW3ks5PXGABzk/0pPsrHI3gAdCKyeDp9NC1OfUgtYruO3X7Xs8xuRtfdx9RRVlYjCioZNxx1orRUo92JykbLEdcc+uKbmkY84pmeTXQYkmevNJn0qP2xS85OcYoAcDzzS4BHemDrmnA5HtTQri96VSKaTR6UASE4NGaSkVuOtMEh3vS/rTCx9Pxpc5GaQx+eab+JopM80hijr3pc9jTc88Ud6AFPB6mgc0DvTT+VAx+cetBPtUeeO1OzxQAvaorqAXVu8JkljDDlom2sPoafnjg0bvxoAxP+EfjjlfZu27sgs24/8A1uf5U4aWkWCVjJHLNsHPPJ/nWzu4obDAqehGCDSshWMoWWEACqOfTpVe30SCC/kvFj/euoGTyFwWPHpksSfw9K23BI+UDPvURMoXhB+dOwrFMWnkKFiTAAChV44FMCTKzbcj5RheAO9XiW2EkjOOAKjTccgjgUAZkttPMiI8ACCTf5aIhDHnOffJJz6ipTAzKE8tQq8KF4H5VedSSBjA/CiOOMvgOQTzjHWlYZiTQlQxW3YP6+U2fzApLWORfkkUxMHwBg4Pr1APY/z710rfXpSEnoDSaGcw08s1ysaRyFcruKxs20HGeAOcZB//AFVtpY7es2eO6H/Grue386Mj2osBnXVucDYm4g85O3I/I5qCeOVI8KCAMkYb2rYH06etZ8umncXimfHJEZOQfxzQxaow5L26iOI43nXeQx2E46dxjHGf0rUEzqoZVUoRkEk9Prj+dRnScF2I2Etk/KCO9Nm0e3mQkCNZOPmCDPH0pao1VZW1LLTShOET6bjz19qQSzKfmiUjBPysOazH0qWNv3cqbcnvtNT20FwHAxLgjO5icfT9am/Qrmj0ZdknwcMjZPYVEk67sGOUH12HH6D/ADzTik4znHU9f/rVD58gyhTLcDAPUHPrQ2OLTJ2kVxjkgEjrVWSJSRtDdzxkD9PapVYlTlHQ44DHH9ajV4t7KGTAJBG4H/JxQzROxDtmWQAc5PqB/PBpxMq8FHY+wqw2ASeACe5xzUciDdkbcDqSSD/nOKVh8/kM3y9AknynHKEUeZLhi0bDB/uHmnAHruBB+7g9aejPkBTjpwccf5xRYfOuwwXWBhlI9Aack6yA7FZj6AHP+eanE74B7H1p3mrtAbDcYxRqS5LsQmTB+b5SB0bj2pVfeRtZTnkc1KZUDAAEfQ4xTftChs55HtTJ5/IaThdpU4x34pdw3cUjSQM+cqCOepHX8aftRtpV1znOA2MimHOhPlfIYA5HcVGtpAX3eSg69FAqcx7eSAcjGSc+tOX5VyyAfTFMXMiJIVUH5m4HAzT1V2yRxUiPG6nKshJ/u/4ZFSjYcbcfTNHUOZFYBw2CehzinbWZvlIGD6VP+7yMjmmHCNhcDIphzCBSvJNPXOOKjdiRn+tEe7GO3tSuK4kmSwIBPHaillwCB049cUUE3NIk9qbn1Bpx6im9e9aHPcQjOMZoHTvS4zxSlQOnX60WC4mefpUduxl3SBt0ZbC8Y6cH9QfwxTbpzHbnGFZvlDE/dz3/AAGT+FVNL1jTdQLW9i5ZYVGMKQpXoCueo469D2zQQ2r2NLtz3pR1oOTQRjqKCheccUdulKMVVv8AU7LS4Ulv7mO3jkkEamQ4yx6AUWHcs55xjmg/TisO48S29r4utfD09tcJNdQmSCbA8tyASVznOQFPb09a3Bn0oY73HDg9KTvnmlz60dee1IYnFGM+1BBxwKO3akAZOacSC2DnFNB5oPJBpgOdRjIIxTDgYNKSc9KMjGMUBcac0Cl7jgUjflmgAPSlBFISCOlNA60AP3UhwVI7GkGKOo/rSATy1xyP1pRGgHSl/H6UHrQAhQbcYFIFA6KAaXvxRyO1AxM+opOBSnOaDjH/ANekFxM+1Jk88c0mDjJ6Uo560AKD1o300detHQdRQApO0UxlVh86g/UU4jApuD2oDQiaJBnBYfQ/40BQCdufoafg4pRgfU0rC5UQFysnzRnBOM7qry2iXB+fchIzwe/4VfI9RzTSuPek1cFozHe2ntXOzLxY4XaWI+h/pSO1vM2WiJfOASnvj+hrZ2BuSMkdKjaNSTkc/SlystTaMfy413eXPIh7gMOMfUHHGaiYT78pdEjpjAIB9a1nsYmbIBHfr3qNrCM87EJPI3L0PtSsyvaLqVIneOOON2Z25y5GM8E9BT1lR3wMjnPPQ80TWD7vMjcE7uFYcY9vf/PvVZ4fJlzJEU3EktuyAev60tjRSTLxXcoKkE478fjTHjYA4GQBgDPX+maq27bFA3gjqDn8qn84YGG6nPBouFhsqts3EFSef89R3pAGLDcuf7xIHH9ad5rb9wBXHXHJ/SldgR8wHJ78/wCFDE2Ivl5JGOOpAqVDk46fU0xVRjwMcetPEZxkEg5HSmK48Kw53H2wadmRFGT39etATAU5znnBpGV84DEj/PFMQ9ZMKu/qPSpc5wcZI96qAOB39Tj1qRASoJ+pp3AlYSLkYbjp0P4UuQSOhPrTWmaJMtjHf5hwP8mn87V6liWGOnT3OPf8qdxXDbyccD0NKAc9SO9Nfgk84A7HP5U1WIOfT0pNjuSSIzEYz0opjyFjn5vxoouRzGp25pMgHpSlTjg+lNz3B4rUxYvc9KAvBxzTc+nXvS7iAT2xQCOa8UjxA0iro5tBALW485rnGEYgbGA6k43j05yeledfCbxJcadqR0rVUlSO+CrazzqQ29c4jLHnBy2PfIHWvStckS40TUbk8W8Lt9pDEqzxRZ3KOvVgcZ4IPvVWC6sPEGqyi+sfLKWMLtDchWwGYvG2QeCPmxjkbjzUuTTHo3qjq9wxnI6c5rE8WarJpPhy4v4ZRH5eCxAyzLjkJ1575xwAx7VwvibXr631q/C6/GIFZTEEmUALw4UICck5ZSWB6A8cA89d+IJbedZdMn+238Mxe3Mm+R/u4IbIGdysynoPTHaPbRvYp0tLnptjeJr3w8iuJdSjAntQZboKQu5T8+QQOMqwI474rK8bWx07RdEkuoTqD2jmNZpGZcts3IXAOCMouQevHI6Vyfh3x3qKpeRa/pNlHpgAWOxhgW3CuWz/ABEDafmJJJ5xWdJc6h4g0650wS3N69zOs1xJAGlJbgj5j8oGGPCjpjnAGNFUhGV3qYzlpoT+NvFVzNqmi3gRm1SGHzla0mEkS4ZzjA6ONoLckYOD056C/wDjNDO4g0WweWVgMvKpK7j/AAomQW547H2rB0rwLqJ8u1edLG0dg7RxEuyyEqo4zgnnrnI7da9T8K+G9N0exjuLazMdzIvzyyyCWXqcAt/QcD9amU5T0Ssh02tyHwlL4ouFafWxGsEiho45YlSVDxxheMY5weRnHPWupGD1xSgYo6dKcY2VmaN3A49RSYNA60E4pgJSZBoP0oHJ7UDAj06009OO1PI9DSAjFADOc0uCRwaUnJpP6UAAHHNL3o60Ec+tABQRjoeKBwP8aXjHGMUAN6DkUZwegoIzxTWGaBC7ueMdaXNRjIOO1L06mgB2OelJ37UbuKTdSaAXrRzmgn8aQ8c80AGMtTdhHTpTlbIzR+lAxDjnimlenNP7ZGaTGD6UxDcHHr9aQHg5GaeVPvSYP/66Qxntj86QjByetSHnoaYwJB5/KmIVeOaY7dAvHvTlXvz+dAHHeiwEa5JPWnfrRjHOPyoweeP1oCw3qORTXjVlwcc08Dnpx70jKeT0pOwGedLgPQHdjrk8kdzj/CohpzKdiuQOxODj/IrVXHU/nSAc7jnHpU8hanIzzpkhG37QPvDAKA/1pwsJ/KG+ZCw6Mqkfoc1o/wBfWkzzgGjkQc8jNS2uVZlkiQr2ZTUgidTnb78Cr+cjGcY7U112jB/MUcocxV+U4B4GARkUuB1BAqbYCSOaXYpPQZosK5XbCHk/TNSBlA/wp7RI3UU0QBU4/U0rMLibgrbun407zQzDnJ55zzzTCh9c1GVPXBx64paoaaLYKlcggg1EyLxgjiqjSlc4/MU5ZN2CXOPpRcpEkke5sgLj6UUjSMuAOcjNFBJrFgBgD0pM4FR5+bkdQMH1NO425rUzYv8AnmuJ8YW/iC0V7/TNSEluqgvay3BgKAAlmRwQCMAsQQTwceldt1cr39qz9W0aTVVhCXBhMT7sMu5GzjkqevcfRjSlHmVmNOzPLJNZ8QvpV/Dquj6rHZiErdNLcPIqqT0BPOTkdD05rhta8R6Xd3U0iWN1cq8C24ExIARTkdycjpnPb8K+gL7R7a0ivLu8ubiaS48sFYhgghduFGcdSW5+lcxFpHhhLpHi8OwStFFJO8sy7lAXPJ5xwQQfcVgsOk73f3jdSx5d4b03xPr0Yj0bSN8C/dmnZmReegduOCeg/Ku1tfhj4huI/wDiY6vZ2iggvFbMzsD9EC8/VjXpempetbb7ydSJCGjghXy441K/dwCcnk5ySOB0q6wVBtVeDjI4AFWqEL3sRKo2jyay+H+ieXI80t1c3EkfmwzOiqvK8EAuwYNnIzyMcmuxt9Lja4jSyiEP+iHY0S4Rjg4+Yg45kzx6cD5a0Ly3S9a6sN4jXy0CH+4cgqfzxxxnFWbndamSUblhURYXOAMvt6Y9/wBK1UUjKzb1C30RobmR4pIokMbKGXc7iQ4+bcx7Y4GOhI45ztDjgYxQOP8AClxTNkhdxo7Uhx/9akyRSGO9aDjv/OmbsUhYFRjNMB3fFKCOpxxUfUY5pRnvn34oSAk4xnP4005PYYozwcdKTNACE+mBS9BjNJkdutJ6j1oAU9qO/ofrSZ6UZ96AFxg5xRz7UbvWjPfNAC5/yKT04NHH1oz2oARlGf8A69IwJ4AFOOMijPWlYBgBx24pMH0xT88Yoznn19BSsMaX5pu7PvT8+opuSPX1p6gG4jpijJpQcHvigEHt+lIAOKQnGenHWlGMZHWmjPXHNFgF3dTSbhjqKdnjH8qYSpySKAAkE0McfnTSQMGlzzwDkUwEzj0/GjI9KUHAPXFIT3/rQAcEcfpQV9aPl64H40oC47HvSAb0PY0gOB14+tOIz3xQBigACN5e7AA9zTeD1AxUhZnxnNNxk+9AhpPy/hxSDAHNOI49qAoPJBoHcVgrfdHT1pudo7GlIPY0u04yQc0WAZjIpDkU7B4PalKHsKLCIgxGAacPmHUUmznOKcAFNSNjD6GlAx+PSnEfn65pPqOaYCBEzyMmke0hkIdkwR3Bx+dSLjkkU4AbhgYBosFyt9jxwJGx7gUVbIB6NRS5R3ZYaOBuHVjg5ADHvRiJVwIVA6cjNR78g0mTWmhJIZD0z+A6UFsnFRbgCeDTiaQCTKJV2nOAcj8KpLp6fZWtZFMkLBg6u2QwYksD+Z/OrvJzS5Azjj8KCWhuPXr9KkAGKYcdKUEgc9DQOxEbSANKyrseVlZ2U4JK4x/IVPnnI6+tNyM804OvvTHYOc0p98Um4kYH50AE5xmkAuetNPtS9Rz+gpMYoAPqRmlOR+NIRg0vP/6qYABzScijHrinDGOnNAWGg9qRuR3HuDTiDnpRgn2NACZA7UZpCDn1pApPoPpSAdnjikLc0nSlKnjNMQgPPpQG5oGT/CePamsCMHr7YoAdkEml5I4qLnIHH5UvQmgB+6jd/nNMHOcfhR0PakA8DPfvRle1M3EjtSZLZABPfgZoGSZGKbgDB4pinJAAyaUnbnI70XGL16U7GKYGy3+NKCemDQIfk9OKTB54oyTk5/KmnOCAT+AoACRxnmkK5PJpQP0pM8+1ADse/wCNMP6UoPOe1BOBQAgzg8/rTTgYBpQePWnqBtyRkdKQxmDkkUc/WlIx9acO3GKYDcZ5pG4Pt60/1oxx3pCDikAyc04DHUUEHHWmBHzgAg0oHHSl+tIQc4xSATgc07dznFIVPT1pMDH8qYC5zzRnqPSm96Aen6UgFIz3ppH40vIFJzyM9KADBz14pv607JzxzSAc8/nSGJ823kcZqUZxnocCm4x2+vFSDDrwOe9AIYc5/wDr0U4jBPB/KigY80m4ilxjrzRtOPSqIuhCSRSHPX+dPwBzg5FGRjNKwaDMN/k078aUMAMHORTSQQevNOwXHY4FHXvTBx/hTs0WFcd36mkHfnvTeeOtAb6U7BceOlOTIPbkVHvBFKGx3p2C5LnAA4pSFIHy1Hu780hbuAaVg5h5UE80cVGZCelHmj0Jz0pDuSd+aSo95BxTTKR6CmFyfPNIeuagDHkkmkLlsAnIoBMmyAeTS7h1zxVYkUc9h0pBcsbgMdMmlLDPJFQ5OeaQjIoC5KGUdO3tTdy5xk/lUXrjmkC+lAiUOvTnNG9CO/8AjUQyOT1oA464oGSgr6nHpik3qcgZFMwevJpBu544oGTbh6/pSFlJ4AXjHSoyTzgGlUbjznj0FAErPuUA8ikyB6c8dOKjYH0PqKMnADD3pDH8MT0A9qMj/wCtmmZ2kBgB9ady3PQGmIdzn0/rQeM85puT/wDWpQe3WgAzxkUnA5PWlII5pAw4yaABjnApMU/txjFIetADCRuGAPancAZJpOc/jRuwenf0oAVmUEZJo6elHUcmkPcYP1oAF6njj3pdxxSZHYUgyec/rQIcDwaTPvig/Xik6cUAKDg8gE03fxSA8nPrRxwMGgB245xSA9aTAyc9vSjGevWkApHr1pMMc4GR3xTTkdKXdwc4P4UAHIHODScgnpQe2CcfWgCkMXOf/rUvU00cnIH4U5Rhj9aAFBwOMU9G746+9Rt1BxR3wKBkvJ6ECinRn5On60UXGNCnj/GnYJBx0pOB1btUbNjgfzq79zIkwRnPIoJXGMimKSQSaOTRoIdnGcUmcDr+VIB2xTipwOlCYxjOVPFOXPUjr2oKDIPWlyo4yeOnvQmFhhPPTt6UgPfj/GkLd8j86coJ4GTRzBYdx/8AWxSNnPegD3/SlxkU7hYQc98n6U4j/JpuffPOMUZPcjFDYWF59hSH/IxQSO5/WjIxUgNH4UoOe1AycfWk6HmmMMHr+VIPxpzHjFLng0ANZflJpB607J9c8+tIT6frQAucYHfvScr604H0zRk9zz9KQhMDB4z7ZpWyVznj6U3nHWl5A60xihRmm4HSnY9R+dBHoKQBgY5GPrSEAnGfwpxwOeBRj86AGHn/AOvTkO09ecduKQqxpSD1FAXEY5PPWhsyNuJJPqTRj1NJ/EOKQ0JkBuRzTunUYFKoHNG3HQfpTQxeCvb8qbux2zn9KXBxzRg0MA49R+VBHBz+tLj8qYQc4pXAeMc85/Gk6imYJJxnNL1PPSmAoIB46Uhxx600nPPOKQnnODSAcCSTinA9s03d2xRx3PFAh2RnpRgD+tN65wP0oOe4ouFwAOKN3ynijuaToOeDnvQIGxnsPWjqMY/Skxz6igHGf1ouOwvTrRyQP6UZBOe1LnvQFxpA67s0mM8Zz605iWPpTOQeaAHBfl6ZqGO5jluZ7cBt8O3fkcfMMjB/CpHZhDIY0VnCnaGOATjgE4JGTiuU0ae/g1Se0/tLSby/kuRJfoFeORPkX5Uyx3BV2gfKBwQcHJqW7AdRdXdpp8Pm3lzDbxEhd80gRcnoMk4zwasDG0MMEHByPfpWVc3cGoWMTraRXunzkiaSSQKiqGGHw33lyMgj2I61j3Jh1CY6BcD7Bp7yQSWLrGY96psYIuRgHercHnaRgdDRzAdTcXEUMO6V1jXszEAfrUkKnbznNYkuh3GoTbb+C0it8jd5ReaWYA5Cs7KpVfVRnpjNbwOFB/n1o1uUO2nsR+VFKrAjk0U7gQsrZGf0pW+6D/OkZt3ajBZTz9cUyUIGGPenqQe/HrSBT6n8aVQVOKEDsKQAwpd+R3oMZB68UjDbyDTBC5+XofxFMOBwATQX9s0q4PUUrjIywyOfxxUgPvxigqccDH0prAgEZ5oFcfuAGBjikOM4zUYJU5NOA5zz+VF7gLs9SRUeCDyeKnJGOR+lRkjPQ4FA7CMcjrS4GMdvbtTQ2WqUHIxkUJiaGqMUHHpmnMR7Yph5H8qYkOAzTcAdD9MUbvce2aOSaQWD+HvR8vUdenWl5PY0AHsf1oGAGCB6+1KBgnI60mD15/E0u3A/CgQvTGD+dO4Hp+tNOccHn60AHaevFMBTxzn60nfNAz1waMGgLjs8YPIpGx2oIOO9N575NADsgAnjNKDnpjH0qM5P4mlAPfOKQWQp64xQAOfWg+uc/jTfmJ5z+NFh7Dj1GW4FKBznP0pnI4x1o5HOaAuTYCn0FIcbjjBqLJyeTSndjrQA4nHpScdc0gznp1o6ckfjQg0DGOgpqkMOxHsad16CjkZoGJwKaQM44+lKOTgUm4++KQARgA5FGPf3pCST3oHzD3oELwD1570EHORzTRuycHOfek3NnOKTYEmATTe/cGm7mU+n1pN31xRcY8jHTik2jPT8qAeBzz9KUHnNO4gCgelJzxx+dOyTRyF4BP4U72BCY56U3+lPznkZoC4IzmkwIpLiKFd0k0ca9Mu4UZ/GqlzaadrloFlWG7t9wZWSTIyOOGU/UHB5GR61U8U6YJ9Cv2gsI59QeDyYW8lXcFjtBBIz8pYt1wMZqa9t4dE8N3MVmBaQQxFRLFGMxKeDLtHUqCXPc4Pekwt1Lv2S1mmh3QQtJandGNoJiOMcf3eP6VYkhSeF4nJ2uNp2sVPpwQciuD0TQ0mKxRaha6lJFLD5d5Z20ca2scZ5RZFyWdxwRk4ByccA7+q6wB9mitnujFOBO91Z28kyrEMnCsisMsV2+wJPplXQ2iZfCGlwyIUa9TGcrHeSoD9drA9h3rYit4bS2jggjWKKNQiRqMBQBgAe1UvD8t3daDZT34k+1NCplLR7CW7nbxgfgK0wDnOPyoVraDQ0AY4H5UVIAMdz+FFOwWK3f8akTnGeeKKKaJkNH3f8+lKnQmiiqZIIxOck9BTW5A/CiigpEDk/JyetTKxyvJ60UVKGyXt+NDD5h+NFFUhAelA60UUhiN0NNoopdQY7Ax0FI3Ef5f0oopgRx8oM88Cn9N2P880UU0JikdKTv+FFFITHADAOOfWgfdNFFMB8fQU/aMDgUUUDJRGhPKKePSiNEPVV/KiimMkMceR8i/lUbIoDfKPyoooERgDPQUrKuR8o/KiikA3aPQflQyrgfKPvelFFHUfQGRd33R+VRkDB+tFFMTFbqKciqzcgH6iiipBCMiDGFA59KbgBiMUUUAxMDIpT1FFFMSAAbhxQegoopDGLyD9TTcDcBjjFFFACMBnGOKcgyvNFFJAIoy5+lLgbjxRRQAw8OQOB7fjSH71FFACsAGOBjijAoooAG6ZpB0oooY0OTvUo4kGPQ0UUAh6gE8jPT+tRt97HaiihiQxY0iOyNFRFyFVRgAcdKFVV4AAAzjA6dKKKhbD6kN8iNc2JZVJW5yCR0Ox61IwMEY4ooqluUJDzCtFFFM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7652" name="Picture 4" descr="http://pic29.photophoto.cn/20131107/0006019028911165_b.jpg"/>
          <p:cNvPicPr>
            <a:picLocks noChangeAspect="1" noChangeArrowheads="1"/>
          </p:cNvPicPr>
          <p:nvPr/>
        </p:nvPicPr>
        <p:blipFill>
          <a:blip r:embed="rId3" cstate="print"/>
          <a:srcRect t="7119" b="16572"/>
          <a:stretch>
            <a:fillRect/>
          </a:stretch>
        </p:blipFill>
        <p:spPr bwMode="auto">
          <a:xfrm>
            <a:off x="0" y="8890"/>
            <a:ext cx="9144000" cy="5137150"/>
          </a:xfrm>
          <a:prstGeom prst="rect">
            <a:avLst/>
          </a:prstGeom>
          <a:noFill/>
        </p:spPr>
      </p:pic>
      <p:sp>
        <p:nvSpPr>
          <p:cNvPr id="7" name="TextBox 48"/>
          <p:cNvSpPr txBox="1"/>
          <p:nvPr/>
        </p:nvSpPr>
        <p:spPr>
          <a:xfrm>
            <a:off x="460375" y="2346325"/>
            <a:ext cx="2994025" cy="11760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72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江南春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805555" y="868045"/>
            <a:ext cx="4361180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u="sng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杜牧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803-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约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852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年），字牧之，号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樊川居士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，京兆万年（今陕西西安人）。人称“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小杜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”，以别于杜甫。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与李商隐并称“小李杜”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。因晚年居长安南樊川别墅，故后世称“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杜樊川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”，著有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樊川文集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4" name="Picture 2" descr="http://pic.baike.soso.com/ugc/baikepic2/19265/20180126110926-292196643_jpeg_347_480_28581.jpg/0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 l="13072" t="2167" r="2997" b="2487"/>
          <a:stretch>
            <a:fillRect/>
          </a:stretch>
        </p:blipFill>
        <p:spPr bwMode="auto">
          <a:xfrm>
            <a:off x="564942" y="336580"/>
            <a:ext cx="2520280" cy="396044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104900" y="1913890"/>
            <a:ext cx="7098030" cy="246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江南春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唐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]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杜牧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千里莺啼 绿映红，水村山郭 酒旗风。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南朝 四百八十寺，多少楼台 烟雨中。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2883436" y="3166616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6339820" y="3166616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2061503" y="3876913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6299180" y="3876913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104900" y="1428750"/>
            <a:ext cx="57226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自由地朗读古诗,注意把字音读准。</a:t>
            </a:r>
          </a:p>
        </p:txBody>
      </p:sp>
      <p:sp>
        <p:nvSpPr>
          <p:cNvPr id="21" name="文本框 14"/>
          <p:cNvSpPr txBox="1"/>
          <p:nvPr/>
        </p:nvSpPr>
        <p:spPr>
          <a:xfrm>
            <a:off x="611560" y="93348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986156"/>
            <a:ext cx="366861" cy="45633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377320"/>
            <a:ext cx="366860" cy="4563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9445" y="407670"/>
            <a:ext cx="3654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朗读课文 扫清障碍</a:t>
            </a:r>
          </a:p>
        </p:txBody>
      </p:sp>
      <p:pic>
        <p:nvPicPr>
          <p:cNvPr id="10" name="17 古诗三首——江南春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3870" y="38989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239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3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323528" y="700048"/>
            <a:ext cx="3672408" cy="3600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4139952" y="1164034"/>
            <a:ext cx="4321575" cy="461665"/>
            <a:chOff x="4355976" y="1390005"/>
            <a:chExt cx="4321575" cy="461665"/>
          </a:xfrm>
        </p:grpSpPr>
        <p:sp>
          <p:nvSpPr>
            <p:cNvPr id="36" name="菱形 35"/>
            <p:cNvSpPr/>
            <p:nvPr/>
          </p:nvSpPr>
          <p:spPr>
            <a:xfrm>
              <a:off x="4355976" y="1563638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70950" y="1390005"/>
              <a:ext cx="4206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绿映红：绿树红花相互映衬。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139952" y="1595829"/>
            <a:ext cx="4321575" cy="461665"/>
            <a:chOff x="4355976" y="1390005"/>
            <a:chExt cx="4321575" cy="461665"/>
          </a:xfrm>
        </p:grpSpPr>
        <p:sp>
          <p:nvSpPr>
            <p:cNvPr id="39" name="菱形 38"/>
            <p:cNvSpPr/>
            <p:nvPr/>
          </p:nvSpPr>
          <p:spPr>
            <a:xfrm>
              <a:off x="4355976" y="1563638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470950" y="1390005"/>
              <a:ext cx="4206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水村山郭：依山傍水的村镇。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139952" y="2067694"/>
            <a:ext cx="5061585" cy="460375"/>
            <a:chOff x="4355976" y="1390005"/>
            <a:chExt cx="5061585" cy="460375"/>
          </a:xfrm>
        </p:grpSpPr>
        <p:sp>
          <p:nvSpPr>
            <p:cNvPr id="42" name="菱形 41"/>
            <p:cNvSpPr/>
            <p:nvPr/>
          </p:nvSpPr>
          <p:spPr>
            <a:xfrm>
              <a:off x="4355976" y="1563638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70911" y="1390005"/>
              <a:ext cx="49466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酒旗风：酒家的九幌子在风中摇动。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139952" y="2605355"/>
            <a:ext cx="5249713" cy="830997"/>
            <a:chOff x="4355976" y="1462013"/>
            <a:chExt cx="5249713" cy="830997"/>
          </a:xfrm>
        </p:grpSpPr>
        <p:sp>
          <p:nvSpPr>
            <p:cNvPr id="45" name="菱形 44"/>
            <p:cNvSpPr/>
            <p:nvPr/>
          </p:nvSpPr>
          <p:spPr>
            <a:xfrm>
              <a:off x="4355976" y="1563638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470950" y="1462013"/>
              <a:ext cx="51347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南朝四百八十寺：指曾经建都在江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苏南京的宋、齐、梁、陈四个朝代。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139952" y="3406735"/>
            <a:ext cx="3708387" cy="461665"/>
            <a:chOff x="4350405" y="1906255"/>
            <a:chExt cx="3708387" cy="461665"/>
          </a:xfrm>
        </p:grpSpPr>
        <p:sp>
          <p:nvSpPr>
            <p:cNvPr id="48" name="菱形 47"/>
            <p:cNvSpPr/>
            <p:nvPr/>
          </p:nvSpPr>
          <p:spPr>
            <a:xfrm>
              <a:off x="4350405" y="2038077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70950" y="1906255"/>
              <a:ext cx="3587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楼台：指佛寺中的建筑。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139952" y="3838783"/>
            <a:ext cx="4017766" cy="461665"/>
            <a:chOff x="4350405" y="1906255"/>
            <a:chExt cx="4017766" cy="461665"/>
          </a:xfrm>
        </p:grpSpPr>
        <p:sp>
          <p:nvSpPr>
            <p:cNvPr id="51" name="菱形 50"/>
            <p:cNvSpPr/>
            <p:nvPr/>
          </p:nvSpPr>
          <p:spPr>
            <a:xfrm>
              <a:off x="4350405" y="2038077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0950" y="1906255"/>
              <a:ext cx="3897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烟雨：像烟雾那样的细雨。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259632" y="712242"/>
            <a:ext cx="1728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江南春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3528" y="1493877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3528" y="2213957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3528" y="2934037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3528" y="3582109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84131" y="579041"/>
            <a:ext cx="1944631" cy="499110"/>
            <a:chOff x="881801" y="641906"/>
            <a:chExt cx="1944631" cy="499110"/>
          </a:xfrm>
        </p:grpSpPr>
        <p:sp>
          <p:nvSpPr>
            <p:cNvPr id="2" name="TextBox 11"/>
            <p:cNvSpPr txBox="1">
              <a:spLocks noChangeArrowheads="1"/>
            </p:cNvSpPr>
            <p:nvPr/>
          </p:nvSpPr>
          <p:spPr bwMode="auto">
            <a:xfrm>
              <a:off x="882216" y="641906"/>
              <a:ext cx="1944216" cy="49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注释</a:t>
              </a:r>
              <a:endPara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729770" y="729485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81801" y="729778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3" y="1325255"/>
            <a:ext cx="1104039" cy="15821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14755" y="1325245"/>
            <a:ext cx="7569200" cy="141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这首诗抓住哪些景物写出江南春天的特点的？请你在诗中圈画出来。</a:t>
            </a:r>
          </a:p>
        </p:txBody>
      </p:sp>
      <p:sp>
        <p:nvSpPr>
          <p:cNvPr id="4" name="文本框 10"/>
          <p:cNvSpPr txBox="1"/>
          <p:nvPr/>
        </p:nvSpPr>
        <p:spPr>
          <a:xfrm>
            <a:off x="3399790" y="2777490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课后第三题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549864842034&amp;di=42760a649dae1118fed902a083f292c0&amp;imgtype=jpg&amp;src=http%3A%2F%2Fimg4.imgtn.bdimg.com%2Fit%2Fu%3D2899277034%2C1183356556%26fm%3D214%26gp%3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3294" cy="51435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539552" y="2931790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黄河</a:t>
            </a:r>
            <a:endParaRPr lang="zh-CN" altLang="en-US" sz="6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Picture 4" descr="https://timgsa.baidu.com/timg?image&amp;quality=80&amp;size=b9999_10000&amp;sec=1549864262096&amp;di=9727926a39a9da97ef8761d655bdc4e8&amp;imgtype=0&amp;src=http%3A%2F%2Fpic3.16pic.com%2F00%2F17%2F48%2F16pic_1748714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ffectLst/>
        </p:spPr>
      </p:pic>
      <p:sp>
        <p:nvSpPr>
          <p:cNvPr id="9" name="TextBox 8"/>
          <p:cNvSpPr txBox="1"/>
          <p:nvPr/>
        </p:nvSpPr>
        <p:spPr>
          <a:xfrm>
            <a:off x="694055" y="1226820"/>
            <a:ext cx="8038465" cy="19159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en-US" altLang="zh-CN" sz="40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40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黄河</a:t>
            </a:r>
            <a:r>
              <a:rPr lang="en-US" altLang="zh-CN" sz="40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zh-CN" sz="40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伟大的母亲河，民族的摇篮，灿烂文化的发源地，古往今来多少诗人为它朗诵。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 3"/>
          <p:cNvSpPr/>
          <p:nvPr/>
        </p:nvSpPr>
        <p:spPr>
          <a:xfrm>
            <a:off x="4457065" y="1603375"/>
            <a:ext cx="2644775" cy="721995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千里江南</a:t>
            </a:r>
          </a:p>
        </p:txBody>
      </p:sp>
      <p:sp>
        <p:nvSpPr>
          <p:cNvPr id="2" name="矩形 1"/>
          <p:cNvSpPr/>
          <p:nvPr/>
        </p:nvSpPr>
        <p:spPr>
          <a:xfrm>
            <a:off x="460683" y="742017"/>
            <a:ext cx="3816424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江南春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水村山郭酒旗风。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多少楼台烟雨中。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34" name="AutoShape 6" descr="http://img4.imgtn.bdimg.com/it/u=2867430249,3477837877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538" name="AutoShape 10" descr="http://easyread.ph.126.net/u9-NnRwToqXKnsHjV9pM7Q==/7916509008757978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276725" y="678180"/>
            <a:ext cx="4707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lang="zh-CN" altLang="zh-CN" sz="2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读了这首诗</a:t>
            </a:r>
            <a:r>
              <a:rPr lang="en-US" altLang="zh-CN" sz="2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,</a:t>
            </a:r>
            <a:r>
              <a:rPr lang="zh-CN" altLang="en-US" sz="2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你仿佛看到了什么</a:t>
            </a:r>
            <a:r>
              <a:rPr lang="en-US" altLang="zh-CN" sz="2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?</a:t>
            </a:r>
            <a:r>
              <a:rPr lang="zh-CN" altLang="en-US" sz="2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听到了什么</a:t>
            </a:r>
            <a:r>
              <a:rPr lang="en-US" altLang="zh-CN" sz="24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?</a:t>
            </a:r>
          </a:p>
        </p:txBody>
      </p:sp>
      <p:sp>
        <p:nvSpPr>
          <p:cNvPr id="7" name="云形 6"/>
          <p:cNvSpPr/>
          <p:nvPr/>
        </p:nvSpPr>
        <p:spPr>
          <a:xfrm>
            <a:off x="6521197" y="1945794"/>
            <a:ext cx="2644775" cy="721995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绿树红花</a:t>
            </a:r>
          </a:p>
        </p:txBody>
      </p:sp>
      <p:sp>
        <p:nvSpPr>
          <p:cNvPr id="8" name="云形 7"/>
          <p:cNvSpPr/>
          <p:nvPr/>
        </p:nvSpPr>
        <p:spPr>
          <a:xfrm>
            <a:off x="4296792" y="2448079"/>
            <a:ext cx="2644775" cy="721995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酒旗飘扬</a:t>
            </a:r>
          </a:p>
        </p:txBody>
      </p:sp>
      <p:sp>
        <p:nvSpPr>
          <p:cNvPr id="9" name="云形 8"/>
          <p:cNvSpPr/>
          <p:nvPr/>
        </p:nvSpPr>
        <p:spPr>
          <a:xfrm>
            <a:off x="6377687" y="2806854"/>
            <a:ext cx="2644775" cy="721995"/>
          </a:xfrm>
          <a:prstGeom prst="clou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烟雨朦胧</a:t>
            </a:r>
          </a:p>
        </p:txBody>
      </p:sp>
      <p:sp>
        <p:nvSpPr>
          <p:cNvPr id="10" name="云形 9"/>
          <p:cNvSpPr/>
          <p:nvPr/>
        </p:nvSpPr>
        <p:spPr>
          <a:xfrm>
            <a:off x="4583812" y="3524404"/>
            <a:ext cx="2644775" cy="721995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黄莺啼叫</a:t>
            </a:r>
          </a:p>
        </p:txBody>
      </p:sp>
      <p:sp>
        <p:nvSpPr>
          <p:cNvPr id="11" name="椭圆 10"/>
          <p:cNvSpPr/>
          <p:nvPr/>
        </p:nvSpPr>
        <p:spPr>
          <a:xfrm>
            <a:off x="1475740" y="1280795"/>
            <a:ext cx="490855" cy="643255"/>
          </a:xfrm>
          <a:prstGeom prst="ellipse">
            <a:avLst/>
          </a:prstGeom>
          <a:grpFill/>
          <a:ln>
            <a:solidFill>
              <a:schemeClr val="accent2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39750" y="1851660"/>
            <a:ext cx="935990" cy="643255"/>
          </a:xfrm>
          <a:prstGeom prst="ellipse">
            <a:avLst/>
          </a:prstGeom>
          <a:grpFill/>
          <a:ln>
            <a:solidFill>
              <a:schemeClr val="accent2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475740" y="1826260"/>
            <a:ext cx="935990" cy="643255"/>
          </a:xfrm>
          <a:prstGeom prst="ellipse">
            <a:avLst/>
          </a:prstGeom>
          <a:grpFill/>
          <a:ln>
            <a:solidFill>
              <a:schemeClr val="accent2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411730" y="1851660"/>
            <a:ext cx="935990" cy="643255"/>
          </a:xfrm>
          <a:prstGeom prst="ellipse">
            <a:avLst/>
          </a:prstGeom>
          <a:grpFill/>
          <a:ln>
            <a:solidFill>
              <a:schemeClr val="accent2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272790" y="2357755"/>
            <a:ext cx="535305" cy="643255"/>
          </a:xfrm>
          <a:prstGeom prst="ellipse">
            <a:avLst/>
          </a:prstGeom>
          <a:grpFill/>
          <a:ln>
            <a:solidFill>
              <a:schemeClr val="accent2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337435" y="1302385"/>
            <a:ext cx="490855" cy="643255"/>
          </a:xfrm>
          <a:prstGeom prst="ellipse">
            <a:avLst/>
          </a:prstGeom>
          <a:grpFill/>
          <a:ln>
            <a:solidFill>
              <a:schemeClr val="accent2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272790" y="1302385"/>
            <a:ext cx="490855" cy="643255"/>
          </a:xfrm>
          <a:prstGeom prst="ellipse">
            <a:avLst/>
          </a:prstGeom>
          <a:grpFill/>
          <a:ln>
            <a:solidFill>
              <a:schemeClr val="accent2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3" y="1325255"/>
            <a:ext cx="1104039" cy="15821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69645" y="1713865"/>
            <a:ext cx="756920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齐读古诗理解诗句意思，想象画面。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img8.zol.com.cn/bbs/upload/14958/14957147.jpg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 l="2609" t="2371" r="1739" b="1238"/>
          <a:stretch>
            <a:fillRect/>
          </a:stretch>
        </p:blipFill>
        <p:spPr bwMode="auto">
          <a:xfrm>
            <a:off x="0" y="-52705"/>
            <a:ext cx="9144000" cy="519620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2890520"/>
            <a:ext cx="5918835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春天，江南处处黄莺啼叫，绿树映着红花。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44065" y="184150"/>
            <a:ext cx="5390515" cy="922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千里莺啼绿映红，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2116386" y="287402"/>
            <a:ext cx="1440160" cy="720080"/>
          </a:xfrm>
          <a:prstGeom prst="roundRect">
            <a:avLst/>
          </a:prstGeom>
          <a:noFill/>
          <a:ln>
            <a:solidFill>
              <a:srgbClr val="D6009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D60093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云形标注 9"/>
          <p:cNvSpPr/>
          <p:nvPr/>
        </p:nvSpPr>
        <p:spPr>
          <a:xfrm>
            <a:off x="2543483" y="1387242"/>
            <a:ext cx="2088232" cy="1152128"/>
          </a:xfrm>
          <a:prstGeom prst="cloudCallout">
            <a:avLst>
              <a:gd name="adj1" fmla="val -11122"/>
              <a:gd name="adj2" fmla="val -7472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虚指</a:t>
            </a:r>
            <a:r>
              <a:rPr lang="zh-CN" altLang="en-US" sz="4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9" grpId="0" bldLvl="0" animBg="1"/>
      <p:bldP spid="10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92546"/>
            <a:ext cx="9180512" cy="5236046"/>
            <a:chOff x="-36512" y="1"/>
            <a:chExt cx="9180512" cy="5236046"/>
          </a:xfrm>
        </p:grpSpPr>
        <p:pic>
          <p:nvPicPr>
            <p:cNvPr id="3" name="图片 2" descr="u=2867430249,3477837877&amp;fm=214&amp;gp=0.jpg"/>
            <p:cNvPicPr>
              <a:picLocks noChangeAspect="1"/>
            </p:cNvPicPr>
            <p:nvPr/>
          </p:nvPicPr>
          <p:blipFill>
            <a:blip r:embed="rId2" cstate="print">
              <a:lum bright="6000"/>
            </a:blip>
            <a:stretch>
              <a:fillRect/>
            </a:stretch>
          </p:blipFill>
          <p:spPr>
            <a:xfrm>
              <a:off x="-36512" y="1"/>
              <a:ext cx="9180512" cy="523604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98943" y="1565911"/>
              <a:ext cx="5462270" cy="922020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水村山郭酒旗风。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14830" y="2823845"/>
            <a:ext cx="5962015" cy="14452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水乡村庄山边城郭酒旗随风飘动。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855" y="493425"/>
            <a:ext cx="165618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讨论：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1947" y="585872"/>
            <a:ext cx="627888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诗的前两句写了哪些景物的映衬？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6969" y="1492136"/>
            <a:ext cx="468376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有（          ）的映衬</a:t>
            </a:r>
            <a:endParaRPr lang="en-US" altLang="zh-CN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有（          ）的映衬</a:t>
            </a:r>
            <a:endParaRPr lang="en-US" altLang="zh-CN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有（          ）的映衬</a:t>
            </a:r>
            <a:endParaRPr lang="en-US" altLang="zh-CN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有（          ）的映衬</a:t>
            </a:r>
            <a:endParaRPr lang="en-US" altLang="zh-CN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有（          ）的映衬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5081" y="1492136"/>
            <a:ext cx="18161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红绿色彩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5081" y="1987481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9057" y="2491537"/>
            <a:ext cx="22244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村庄和城郭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4584" y="2995593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4584" y="3436352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声色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0" y="-27305"/>
            <a:ext cx="9154160" cy="51841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411510"/>
            <a:ext cx="5750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南朝四百八十寺，</a:t>
            </a:r>
            <a:endParaRPr lang="zh-CN" altLang="en-US" sz="5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0560" y="1411749"/>
            <a:ext cx="46736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南朝以来兴建的</a:t>
            </a:r>
            <a:endParaRPr lang="en-US" altLang="zh-CN" sz="44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四百八十座寺庙。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671742" y="512981"/>
            <a:ext cx="2808312" cy="720080"/>
          </a:xfrm>
          <a:prstGeom prst="roundRect">
            <a:avLst/>
          </a:prstGeom>
          <a:grp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云形标注 6"/>
          <p:cNvSpPr/>
          <p:nvPr/>
        </p:nvSpPr>
        <p:spPr>
          <a:xfrm>
            <a:off x="1821051" y="1533813"/>
            <a:ext cx="2016224" cy="936104"/>
          </a:xfrm>
          <a:prstGeom prst="cloudCallout">
            <a:avLst>
              <a:gd name="adj1" fmla="val 14727"/>
              <a:gd name="adj2" fmla="val -7404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虚指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ldLvl="0" animBg="1"/>
      <p:bldP spid="7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85092"/>
            <a:ext cx="9366900" cy="5328592"/>
            <a:chOff x="-180527" y="-20538"/>
            <a:chExt cx="9366900" cy="5328592"/>
          </a:xfrm>
        </p:grpSpPr>
        <p:pic>
          <p:nvPicPr>
            <p:cNvPr id="3" name="Picture 12" descr="http://pic2.huitu.com/res/20120107/65449_20120107094616050120_1.jpg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6000"/>
            </a:blip>
            <a:srcRect t="6300" b="7601"/>
            <a:stretch>
              <a:fillRect/>
            </a:stretch>
          </p:blipFill>
          <p:spPr bwMode="auto">
            <a:xfrm>
              <a:off x="-180527" y="-20538"/>
              <a:ext cx="9366900" cy="5328592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739385" y="2181825"/>
              <a:ext cx="575029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多少楼台烟雨中。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7315" y="2940685"/>
            <a:ext cx="9151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有多少楼台点缀在烟雨迷蒙之中。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785" y="410845"/>
            <a:ext cx="80689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200" b="1" dirty="0" smtClean="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“南朝四百八十寺，多少楼台烟雨中。”</a:t>
            </a:r>
            <a:endParaRPr lang="en-US" altLang="zh-CN" sz="3200" b="1" dirty="0" smtClean="0">
              <a:solidFill>
                <a:srgbClr val="0066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这两句诗给你什么样的感受？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7380" y="1576705"/>
            <a:ext cx="7889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金碧辉煌、屋宇重重的佛寺，本来就给人一种</a:t>
            </a:r>
            <a:r>
              <a:rPr lang="zh-CN" altLang="en-US" sz="2800" b="1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深邃</a:t>
            </a:r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的感觉，诗人又特意让它们掩映于迷蒙的烟雨之中，这就更加增加了一种</a:t>
            </a:r>
            <a:r>
              <a:rPr lang="zh-CN" altLang="en-US" sz="2800" b="1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朦胧迷离</a:t>
            </a:r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的色彩。</a:t>
            </a:r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这样的画面和色调，</a:t>
            </a:r>
            <a:r>
              <a:rPr lang="zh-CN" altLang="en-US" sz="2800" b="1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与</a:t>
            </a:r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“千里莺啼绿映红，水村山郭酒旗风”的</a:t>
            </a:r>
            <a:r>
              <a:rPr lang="zh-CN" altLang="en-US" sz="2800" b="1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明朗绚丽相映</a:t>
            </a:r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，使这幅“江南春”的图画变得更加</a:t>
            </a:r>
            <a:r>
              <a:rPr lang="zh-CN" altLang="en-US" sz="2800" b="1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丰富多彩</a:t>
            </a:r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。</a:t>
            </a:r>
            <a:endParaRPr lang="zh-CN" altLang="en-US" sz="2800" b="1" dirty="0" smtClean="0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4389" y="1482358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千里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4389" y="2202438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莺啼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6028" y="2922518"/>
            <a:ext cx="14077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绿映红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6397" y="3633887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910" y="334010"/>
            <a:ext cx="810196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根据自己的理解，对下列景物加以描绘，说说词语所表达的意象。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5816" y="1410350"/>
            <a:ext cx="375666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辽阔的千里江南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5816" y="2130430"/>
            <a:ext cx="426720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黄莺在欢快地歌唱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5816" y="2850510"/>
            <a:ext cx="528828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丛丛绿树映着簇簇红花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15816" y="3582784"/>
            <a:ext cx="273558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傍水的村庄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7899" y="1061353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山郭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7899" y="1781433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酒旗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8267" y="2501513"/>
            <a:ext cx="5911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9907" y="3212882"/>
            <a:ext cx="9994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烟雨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326" y="989345"/>
            <a:ext cx="273558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依山的城郭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9326" y="1709425"/>
            <a:ext cx="375666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迎风招展的酒旗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9326" y="2429505"/>
            <a:ext cx="324612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数不清的寺庙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9326" y="3161779"/>
            <a:ext cx="2735580" cy="7067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迷蒙的烟雨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imgsa.baidu.com/timg?image&amp;quality=80&amp;size=b9999_10000&amp;sec=1549863941964&amp;di=c376bac60d9fb00fae71d7a53893be71&amp;imgtype=0&amp;src=http%3A%2F%2Fwww.ctps.cn%2FPhotoNet%2FProfiles%2F%25E6%2598%258E%25E6%259C%2588%25E6%259D%25BE%25E9%2597%25B4%25E7%2585%25A7%2F200712121347288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ffectLst/>
        </p:spPr>
      </p:pic>
      <p:sp>
        <p:nvSpPr>
          <p:cNvPr id="8" name="TextBox 48"/>
          <p:cNvSpPr txBox="1"/>
          <p:nvPr/>
        </p:nvSpPr>
        <p:spPr>
          <a:xfrm>
            <a:off x="3020695" y="1734185"/>
            <a:ext cx="3366770" cy="129921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浪淘沙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1148" y="864136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</a:rPr>
              <a:t>闭上眼睛，想象一下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0840" y="1646555"/>
            <a:ext cx="7059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此时你仿佛看到了一幅怎样的画面？用自己的话说一说。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" y="1033780"/>
            <a:ext cx="1350010" cy="1934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950" y="629920"/>
            <a:ext cx="450151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辽阔的江南大地上，黄莺在欢快地鸣唱，遍地的红花映衬在绿叶之间，河边的村庄，山下的小城，酒店的旗子在风里飘着。南朝时候造起的许多寺院，如今还有数不清的楼台掩映在蒙的烟雨中。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65" y="665480"/>
            <a:ext cx="4286250" cy="3467100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2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timgsa.baidu.com/timg?image&amp;quality=80&amp;size=b9999_10000&amp;sec=1550160452110&amp;di=2454d51fb478cec66a781e583fe4e1a9&amp;imgtype=0&amp;src=http%3A%2F%2Fstatic.anoah.com%2Fuploads%2Fwhfz%2Fpicture%2F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93"/>
            <a:ext cx="9144000" cy="5157194"/>
          </a:xfrm>
          <a:prstGeom prst="rect">
            <a:avLst/>
          </a:prstGeom>
          <a:noFill/>
        </p:spPr>
      </p:pic>
      <p:sp>
        <p:nvSpPr>
          <p:cNvPr id="3" name="TextBox 48"/>
          <p:cNvSpPr txBox="1"/>
          <p:nvPr/>
        </p:nvSpPr>
        <p:spPr>
          <a:xfrm>
            <a:off x="733425" y="1345565"/>
            <a:ext cx="4820285" cy="9918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书湖阴先生壁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00530" y="818822"/>
            <a:ext cx="4104456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u="sng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王安石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1021-1086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），字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介甫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，晚号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半山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，封荆国公，世人又称王荆公，世称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临川先生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北宋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杰出的政治家、思想家、文学家、诗人，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唐宋八大家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之一。有《王临川集》《临川集拾遗》等存世。</a:t>
            </a:r>
          </a:p>
        </p:txBody>
      </p:sp>
      <p:pic>
        <p:nvPicPr>
          <p:cNvPr id="109570" name="Picture 2" descr="https://timgsa.baidu.com/timg?image&amp;quality=80&amp;size=b9999_10000&amp;sec=1550160902460&amp;di=175cda0f2789fddbae3338d167a929d8&amp;imgtype=0&amp;src=http%3A%2F%2Fi0.sinaimg.cn%2Fhistory%2F2014%2F1224%2FU11647P1488DT20141224103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484505"/>
            <a:ext cx="3233420" cy="367093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104900" y="2129155"/>
            <a:ext cx="7409815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书湖阴先生壁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90000"/>
              </a:lnSpc>
            </a:pPr>
            <a:r>
              <a:rPr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[宋]王安石</a:t>
            </a:r>
          </a:p>
          <a:p>
            <a:pPr>
              <a:lnSpc>
                <a:spcPct val="90000"/>
              </a:lnSpc>
            </a:pPr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茅檐 长扫 净无苔，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花木 成畦 手自栽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一水 护田 将绿绕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两山 排闼 送青来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2061111" y="3238371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5727680" y="3238371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2061503" y="3876913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101320" y="3876913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104900" y="1500505"/>
            <a:ext cx="57226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自由地朗读古诗,注意把字音读准。</a:t>
            </a:r>
          </a:p>
        </p:txBody>
      </p:sp>
      <p:sp>
        <p:nvSpPr>
          <p:cNvPr id="21" name="文本框 14"/>
          <p:cNvSpPr txBox="1"/>
          <p:nvPr/>
        </p:nvSpPr>
        <p:spPr>
          <a:xfrm>
            <a:off x="611560" y="901095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953771"/>
            <a:ext cx="366861" cy="456339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H="1">
            <a:off x="3101241" y="3238371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6827421" y="3238371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5727601" y="3876546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6754396" y="3876546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17325"/>
            <a:ext cx="366860" cy="456339"/>
          </a:xfrm>
          <a:prstGeom prst="rect">
            <a:avLst/>
          </a:prstGeom>
        </p:spPr>
      </p:pic>
      <p:pic>
        <p:nvPicPr>
          <p:cNvPr id="12" name="17 古诗三首——书湖阴先生壁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0705" y="389890"/>
            <a:ext cx="619125" cy="6191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39445" y="407670"/>
            <a:ext cx="3654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朗读课文 扫清障碍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9" dur="271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3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5976" y="1252954"/>
            <a:ext cx="453650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书：书写。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湖阴先生：本名杨德逢，隐居之士，是王安石晚年居住金陵（今南京市）时的一位邻居好友。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苔：青苔。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畦：这里指种有花木的一块块排列整齐的土地，周围有土埂围着。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排闼：推开门。闼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小门。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0700" y="915670"/>
            <a:ext cx="3402965" cy="33121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书湖阴先生壁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宋</a:t>
            </a:r>
            <a:r>
              <a:rPr lang="en-US" altLang="zh-CN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]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王安石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茅檐长扫净无苔，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花木成畦手自栽。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一水护田将绿绕，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两山排闼送青来。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菱形 5"/>
          <p:cNvSpPr/>
          <p:nvPr/>
        </p:nvSpPr>
        <p:spPr>
          <a:xfrm>
            <a:off x="4283968" y="1396970"/>
            <a:ext cx="144016" cy="144016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菱形 6"/>
          <p:cNvSpPr/>
          <p:nvPr/>
        </p:nvSpPr>
        <p:spPr>
          <a:xfrm>
            <a:off x="4283968" y="1757010"/>
            <a:ext cx="144016" cy="144016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菱形 7"/>
          <p:cNvSpPr/>
          <p:nvPr/>
        </p:nvSpPr>
        <p:spPr>
          <a:xfrm>
            <a:off x="4283968" y="2837130"/>
            <a:ext cx="144016" cy="144016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/>
          <p:cNvSpPr/>
          <p:nvPr/>
        </p:nvSpPr>
        <p:spPr>
          <a:xfrm>
            <a:off x="4283968" y="3269178"/>
            <a:ext cx="144016" cy="144016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/>
          <p:cNvSpPr/>
          <p:nvPr/>
        </p:nvSpPr>
        <p:spPr>
          <a:xfrm>
            <a:off x="4283968" y="3989258"/>
            <a:ext cx="144016" cy="144016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316516" y="643811"/>
            <a:ext cx="1944631" cy="499110"/>
            <a:chOff x="881801" y="641906"/>
            <a:chExt cx="1944631" cy="499110"/>
          </a:xfrm>
        </p:grpSpPr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882216" y="641906"/>
              <a:ext cx="1944216" cy="49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注释</a:t>
              </a:r>
              <a:endPara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729770" y="729485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881801" y="729778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2515" y="620395"/>
            <a:ext cx="38557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茅檐长扫净无苔，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933" y="2067188"/>
            <a:ext cx="304482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茅檐是谁家的？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333" y="2067188"/>
            <a:ext cx="2327910" cy="5219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杨德逢的庭院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837" y="3488184"/>
            <a:ext cx="3402330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诗人怎样写净的？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277" y="3488184"/>
            <a:ext cx="3042920" cy="5219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仅用“无苔”二字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9885" y="2787268"/>
            <a:ext cx="232981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净，何意？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0205" y="2768104"/>
            <a:ext cx="1970405" cy="5219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净，即干净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716459" y="1374036"/>
            <a:ext cx="6278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齐读古诗，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提出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并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交流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质疑问题。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Picture 4" descr="https://timgsa.baidu.com/timg?image&amp;quality=80&amp;size=b9999_10000&amp;sec=1550163008384&amp;di=4fe6a5dbff5e8cae0e7f7782d4d82b15&amp;imgtype=0&amp;src=http%3A%2F%2Fp.chanyouji.cn%2F215058%2F1429946782794p19jnngl1b1cjbbj02n81gkc164e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187624" y="3291830"/>
              <a:ext cx="1569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青苔</a:t>
              </a:r>
              <a:endPara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-22140"/>
            <a:ext cx="9144000" cy="5165640"/>
            <a:chOff x="0" y="-22140"/>
            <a:chExt cx="9144000" cy="5165640"/>
          </a:xfrm>
        </p:grpSpPr>
        <p:pic>
          <p:nvPicPr>
            <p:cNvPr id="3" name="Picture 2" descr="https://timgsa.baidu.com/timg?image&amp;quality=80&amp;size=b9999_10000&amp;sec=1550162952333&amp;di=c174739074c19bcda7a8edb1b8691044&amp;imgtype=0&amp;src=http%3A%2F%2Fs14.sinaimg.cn%2Fbmiddle%2F4a3eef46440469a7797fd"/>
            <p:cNvPicPr>
              <a:picLocks noChangeAspect="1" noChangeArrowheads="1"/>
            </p:cNvPicPr>
            <p:nvPr/>
          </p:nvPicPr>
          <p:blipFill>
            <a:blip r:embed="rId3" cstate="print"/>
            <a:srcRect r="1838" b="4089"/>
            <a:stretch>
              <a:fillRect/>
            </a:stretch>
          </p:blipFill>
          <p:spPr bwMode="auto">
            <a:xfrm>
              <a:off x="0" y="-22140"/>
              <a:ext cx="9144000" cy="5165640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6948264" y="3147814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无苔</a:t>
              </a:r>
              <a:endParaRPr lang="zh-CN" altLang="en-US" sz="6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1520" y="361221"/>
            <a:ext cx="8640960" cy="29000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en-US" altLang="zh-CN" sz="40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江南地湿，又时值初夏多雨季节，这对青苔的生长比其他时令都更为有利。青苔喜阴暗，总是生长在僻静之处，比其他杂草更难于扫除。而今庭院之内，连青苔也没有，不正表明无处不净、无时不净吗？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339502"/>
            <a:ext cx="2937510" cy="6451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赏析“无苔”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6636"/>
          <a:stretch>
            <a:fillRect/>
          </a:stretch>
        </p:blipFill>
        <p:spPr>
          <a:xfrm>
            <a:off x="-3810" y="-635"/>
            <a:ext cx="9130030" cy="5135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8202" y="832128"/>
            <a:ext cx="662473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茅草房庭院经常打扫，洁净得没有一丝青苔。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27584" y="841529"/>
            <a:ext cx="4104456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u="sng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刘禹锡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（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772-842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），字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梦得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朝文学家、哲学家，曾任监察御史。唐朝中晚期著名诗人，有“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诗豪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”之称。其代表作品有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陋室铭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乌衣巷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石头城</a:t>
            </a:r>
            <a:r>
              <a:rPr lang="en-US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蜀先主庙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西塞山怀古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6082" name="Picture 2" descr="http://www.360shuoshuo.com/d/file/mrmy/59165b19a44e5326092a9b0fcb11d206.jpg"/>
          <p:cNvPicPr>
            <a:picLocks noChangeAspect="1" noChangeArrowheads="1"/>
          </p:cNvPicPr>
          <p:nvPr/>
        </p:nvPicPr>
        <p:blipFill>
          <a:blip r:embed="rId2" cstate="print"/>
          <a:srcRect l="28209" r="18195"/>
          <a:stretch>
            <a:fillRect/>
          </a:stretch>
        </p:blipFill>
        <p:spPr bwMode="auto">
          <a:xfrm>
            <a:off x="5148064" y="425642"/>
            <a:ext cx="3024336" cy="363203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260" y="2127885"/>
            <a:ext cx="43535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此处并非仅仅交代花圃的整齐，也有力地暗示出花木的丰美，既整齐又不单调。</a:t>
            </a:r>
          </a:p>
        </p:txBody>
      </p:sp>
      <p:sp>
        <p:nvSpPr>
          <p:cNvPr id="2050" name="AutoShape 2" descr="http://img2.imgtn.bdimg.com/it/u=2538147132,2869632983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88060" y="898525"/>
            <a:ext cx="38557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花木成畦手自栽。</a:t>
            </a:r>
            <a:endParaRPr lang="en-US" altLang="zh-CN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979295" y="770890"/>
            <a:ext cx="935990" cy="864235"/>
          </a:xfrm>
          <a:prstGeom prst="roundRect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2411095" y="1706880"/>
            <a:ext cx="215900" cy="432435"/>
          </a:xfrm>
          <a:prstGeom prst="downArrow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4359"/>
          <a:stretch>
            <a:fillRect/>
          </a:stretch>
        </p:blipFill>
        <p:spPr>
          <a:xfrm>
            <a:off x="5037455" y="898525"/>
            <a:ext cx="3945890" cy="2828290"/>
          </a:xfrm>
          <a:prstGeom prst="rect">
            <a:avLst/>
          </a:prstGeom>
          <a:effectLst>
            <a:softEdge rad="1651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" y="-25400"/>
            <a:ext cx="9166860" cy="5172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00" y="1711960"/>
            <a:ext cx="815975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花草树木成行满畦，都是主人亲手栽种。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8783" y="883424"/>
            <a:ext cx="84467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从前两句诗可以看出杨德逢是什么性格？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063750" y="1884045"/>
            <a:ext cx="2019300" cy="645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朴实勤快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81270" y="1884045"/>
            <a:ext cx="2019300" cy="6451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爱好洁净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063750" y="3030855"/>
            <a:ext cx="2019300" cy="64516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兴趣高雅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81270" y="3030855"/>
            <a:ext cx="2019300" cy="64516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热爱生活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3" grpId="0" animBg="1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8981" y="1124233"/>
            <a:ext cx="42672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一水护田将绿绕，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93344" y="1122963"/>
            <a:ext cx="426720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两山排闼送青来。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490" y="2245360"/>
            <a:ext cx="4001770" cy="1198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写出溪水温柔多情，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曲折多姿。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6315" y="2245360"/>
            <a:ext cx="4025265" cy="1198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写出青山山势若奔，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翠色欲滴。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1" grpId="0" bldLvl="0" animBg="1"/>
      <p:bldP spid="13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-12700" y="5080"/>
            <a:ext cx="9159875" cy="5161915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477520" y="1558290"/>
            <a:ext cx="8423910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庭院外一条小河护卫着农田，把绿色的田地环绕；两座青山推开门，送来青翠的山色。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102" y="845820"/>
            <a:ext cx="75323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“一水护田”中的“护”，是什么意思？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275" y="1877060"/>
            <a:ext cx="76923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那小溪曲折生姿，环绕着绿油油的农田，这不恰像一位母亲双手护着小孩的情景吗？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975" y="793750"/>
            <a:ext cx="8458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“送青”之前冠以“排闼”二字，是什么意思？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4210" y="1811020"/>
            <a:ext cx="80117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它既写出了山色深翠欲滴竟似扑向庭院而来！这种描写给予读者的美感极为新鲜、生动。它还表明山的距离不远，就在杨家庭院的门前，所以似乎伸手可及。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692347" y="3016161"/>
            <a:ext cx="1392555" cy="626110"/>
            <a:chOff x="8100392" y="1962696"/>
            <a:chExt cx="1392555" cy="626110"/>
          </a:xfrm>
        </p:grpSpPr>
        <p:sp>
          <p:nvSpPr>
            <p:cNvPr id="77" name="云形 76"/>
            <p:cNvSpPr/>
            <p:nvPr/>
          </p:nvSpPr>
          <p:spPr>
            <a:xfrm>
              <a:off x="8100392" y="1962696"/>
              <a:ext cx="1392555" cy="62611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48480" y="2014736"/>
              <a:ext cx="8978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拟人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433652" y="3016161"/>
            <a:ext cx="1392555" cy="626110"/>
            <a:chOff x="8100392" y="1962696"/>
            <a:chExt cx="1392555" cy="626110"/>
          </a:xfrm>
        </p:grpSpPr>
        <p:sp>
          <p:nvSpPr>
            <p:cNvPr id="4" name="云形 3"/>
            <p:cNvSpPr/>
            <p:nvPr/>
          </p:nvSpPr>
          <p:spPr>
            <a:xfrm>
              <a:off x="8100392" y="1962696"/>
              <a:ext cx="1392555" cy="626110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75"/>
            <p:cNvSpPr txBox="1"/>
            <p:nvPr/>
          </p:nvSpPr>
          <p:spPr>
            <a:xfrm>
              <a:off x="8348480" y="2014736"/>
              <a:ext cx="89789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对偶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6073" y="562749"/>
            <a:ext cx="70694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读一读这两句诗，你发现了什么？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539115" y="1635760"/>
            <a:ext cx="1152525" cy="791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493260" y="1654810"/>
            <a:ext cx="1090930" cy="791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691640" y="1626235"/>
            <a:ext cx="973455" cy="7918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629275" y="1654810"/>
            <a:ext cx="973455" cy="79184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2697480" y="1644650"/>
            <a:ext cx="1518920" cy="791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645910" y="1612900"/>
            <a:ext cx="1518920" cy="791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38981" y="1698273"/>
            <a:ext cx="42672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一水护田将绿绕，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93344" y="1697003"/>
            <a:ext cx="426720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两山排闼送青来。</a:t>
            </a:r>
          </a:p>
        </p:txBody>
      </p:sp>
      <p:sp>
        <p:nvSpPr>
          <p:cNvPr id="17" name="椭圆 16"/>
          <p:cNvSpPr/>
          <p:nvPr/>
        </p:nvSpPr>
        <p:spPr>
          <a:xfrm>
            <a:off x="1619250" y="1419860"/>
            <a:ext cx="575945" cy="1151890"/>
          </a:xfrm>
          <a:prstGeom prst="ellipse">
            <a:avLst/>
          </a:prstGeom>
          <a:grpFill/>
          <a:ln>
            <a:solidFill>
              <a:schemeClr val="tx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602730" y="1445260"/>
            <a:ext cx="575945" cy="1151890"/>
          </a:xfrm>
          <a:prstGeom prst="ellipse">
            <a:avLst/>
          </a:prstGeom>
          <a:grpFill/>
          <a:ln>
            <a:solidFill>
              <a:schemeClr val="tx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327140" y="3833495"/>
            <a:ext cx="254762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课后第四题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ldLvl="0" animBg="1"/>
      <p:bldP spid="8" grpId="0" bldLvl="0" animBg="1"/>
      <p:bldP spid="10" grpId="0" bldLvl="0" animBg="1"/>
      <p:bldP spid="14" grpId="0" bldLvl="0" animBg="1"/>
      <p:bldP spid="15" grpId="0" bldLvl="0" animBg="1"/>
      <p:bldP spid="16" grpId="0" bldLvl="0" animBg="1"/>
      <p:bldP spid="17" grpId="0" animBg="1"/>
      <p:bldP spid="18" grpId="0" bldLvl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005" y="863600"/>
            <a:ext cx="498919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茅草房庭院经常打扫，洁净得没有一丝青苔。花草树木成行满畦，都是主人亲手栽种。庭院外一条小河护卫着农田，把绿色的田地环绕，两座青山推开门，送来青翠的山色。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220" y="1165225"/>
            <a:ext cx="3983990" cy="2390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7005" y="387985"/>
            <a:ext cx="22244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诗文大意：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83518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讨论：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1203598"/>
            <a:ext cx="70694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这首诗表达了作者什么思想感情？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770" y="2283460"/>
            <a:ext cx="7701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这首诗表达了诗人对自然风光的喜爱之情和与湖阴先生的深厚友情。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sp>
        <p:nvSpPr>
          <p:cNvPr id="12300" name="文本框 64"/>
          <p:cNvSpPr txBox="1"/>
          <p:nvPr/>
        </p:nvSpPr>
        <p:spPr>
          <a:xfrm>
            <a:off x="1218798" y="2416091"/>
            <a:ext cx="935477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簸</a:t>
            </a:r>
          </a:p>
        </p:txBody>
      </p:sp>
      <p:sp>
        <p:nvSpPr>
          <p:cNvPr id="12302" name="文本框 64"/>
          <p:cNvSpPr txBox="1"/>
          <p:nvPr/>
        </p:nvSpPr>
        <p:spPr>
          <a:xfrm>
            <a:off x="5217249" y="2432601"/>
            <a:ext cx="834658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涯</a:t>
            </a:r>
          </a:p>
        </p:txBody>
      </p:sp>
      <p:grpSp>
        <p:nvGrpSpPr>
          <p:cNvPr id="19" name="组合 7"/>
          <p:cNvGrpSpPr/>
          <p:nvPr/>
        </p:nvGrpSpPr>
        <p:grpSpPr>
          <a:xfrm>
            <a:off x="5217249" y="2432601"/>
            <a:ext cx="1029163" cy="1085656"/>
            <a:chOff x="2437" y="2032"/>
            <a:chExt cx="1244" cy="1264"/>
          </a:xfrm>
        </p:grpSpPr>
        <p:sp>
          <p:nvSpPr>
            <p:cNvPr id="2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1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91" name="组合 7"/>
          <p:cNvGrpSpPr/>
          <p:nvPr/>
        </p:nvGrpSpPr>
        <p:grpSpPr>
          <a:xfrm>
            <a:off x="1218798" y="2431966"/>
            <a:ext cx="1029163" cy="1085656"/>
            <a:chOff x="2437" y="2032"/>
            <a:chExt cx="1244" cy="1264"/>
          </a:xfrm>
        </p:grpSpPr>
        <p:sp>
          <p:nvSpPr>
            <p:cNvPr id="9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3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9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12" name="组合 11"/>
          <p:cNvGrpSpPr/>
          <p:nvPr/>
        </p:nvGrpSpPr>
        <p:grpSpPr>
          <a:xfrm>
            <a:off x="792078" y="1316101"/>
            <a:ext cx="1052622" cy="349434"/>
            <a:chOff x="487913" y="591566"/>
            <a:chExt cx="1052622" cy="349434"/>
          </a:xfrm>
        </p:grpSpPr>
        <p:sp>
          <p:nvSpPr>
            <p:cNvPr id="69" name="矩形 68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7" name="矩形 46"/>
          <p:cNvSpPr/>
          <p:nvPr/>
        </p:nvSpPr>
        <p:spPr>
          <a:xfrm>
            <a:off x="2411730" y="2663190"/>
            <a:ext cx="2160905" cy="622300"/>
          </a:xfrm>
          <a:prstGeom prst="rect">
            <a:avLst/>
          </a:prstGeom>
          <a:solidFill>
            <a:srgbClr val="FDFEC3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⺮</a:t>
            </a:r>
            <a:r>
              <a:rPr lang="en-US" altLang="zh-CN" sz="36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其</a:t>
            </a:r>
            <a:r>
              <a:rPr lang="en-US" altLang="zh-CN" sz="36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皮</a:t>
            </a:r>
          </a:p>
        </p:txBody>
      </p:sp>
      <p:sp>
        <p:nvSpPr>
          <p:cNvPr id="13" name="矩形 12"/>
          <p:cNvSpPr/>
          <p:nvPr/>
        </p:nvSpPr>
        <p:spPr>
          <a:xfrm>
            <a:off x="6724015" y="2343150"/>
            <a:ext cx="1788160" cy="1176020"/>
          </a:xfrm>
          <a:prstGeom prst="rect">
            <a:avLst/>
          </a:prstGeom>
          <a:solidFill>
            <a:srgbClr val="FDFEC3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涯  天涯</a:t>
            </a:r>
          </a:p>
          <a:p>
            <a:r>
              <a:rPr lang="zh-CN" altLang="en-US" sz="36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崖  悬崖</a:t>
            </a:r>
          </a:p>
        </p:txBody>
      </p:sp>
      <p:sp>
        <p:nvSpPr>
          <p:cNvPr id="53" name="矩形 52"/>
          <p:cNvSpPr/>
          <p:nvPr/>
        </p:nvSpPr>
        <p:spPr>
          <a:xfrm>
            <a:off x="1472695" y="1902355"/>
            <a:ext cx="960131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bǒ</a:t>
            </a:r>
            <a:endParaRPr lang="en-US" sz="3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36365" y="1918865"/>
            <a:ext cx="960131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>
                <a:latin typeface="黑体" panose="02010609060101010101" pitchFamily="49" charset="-122"/>
                <a:ea typeface="黑体" panose="02010609060101010101" pitchFamily="49" charset="-122"/>
              </a:rPr>
              <a:t>yá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39445" y="407670"/>
            <a:ext cx="36544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朗读课文 扫清障碍</a:t>
            </a:r>
          </a:p>
        </p:txBody>
      </p:sp>
      <p:pic>
        <p:nvPicPr>
          <p:cNvPr id="6" name="17 古诗三首——浪淘沙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3870" y="389890"/>
            <a:ext cx="619125" cy="6191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3585" y="1273810"/>
            <a:ext cx="11010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我会写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25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300" grpId="0"/>
      <p:bldP spid="12302" grpId="0"/>
      <p:bldP spid="47" grpId="0" bldLvl="0" animBg="1"/>
      <p:bldP spid="13" grpId="0" bldLvl="0" animBg="1"/>
      <p:bldP spid="53" grpId="0"/>
      <p:bldP spid="53" grpId="1"/>
      <p:bldP spid="2" grpId="0"/>
      <p:bldP spid="2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1462405" y="742315"/>
            <a:ext cx="6541770" cy="340677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3706" y="1393388"/>
            <a:ext cx="552450" cy="2125980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dirty="0">
                <a:solidFill>
                  <a:srgbClr val="0000FF"/>
                </a:solidFill>
              </a:rPr>
              <a:t>书湖阴先生壁</a:t>
            </a: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5868650" y="1923678"/>
            <a:ext cx="390597" cy="4065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5868650" y="2931790"/>
            <a:ext cx="390597" cy="4055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39720" y="1597025"/>
            <a:ext cx="2053590" cy="82994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茅檐  净无苔</a:t>
            </a: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花木  成畦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004554" y="1995686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436602" y="915566"/>
            <a:ext cx="432048" cy="15684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庭院之景</a:t>
            </a:r>
          </a:p>
        </p:txBody>
      </p:sp>
      <p:sp>
        <p:nvSpPr>
          <p:cNvPr id="41" name="左大括号 40"/>
          <p:cNvSpPr/>
          <p:nvPr/>
        </p:nvSpPr>
        <p:spPr>
          <a:xfrm>
            <a:off x="2623820" y="1662430"/>
            <a:ext cx="215900" cy="160591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2907665" y="2836545"/>
            <a:ext cx="1497330" cy="82994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一水护田</a:t>
            </a:r>
          </a:p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两山排闼</a:t>
            </a:r>
          </a:p>
        </p:txBody>
      </p:sp>
      <p:cxnSp>
        <p:nvCxnSpPr>
          <p:cNvPr id="43" name="直接箭头连接符 42"/>
          <p:cNvCxnSpPr/>
          <p:nvPr/>
        </p:nvCxnSpPr>
        <p:spPr>
          <a:xfrm>
            <a:off x="5004554" y="3251319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436602" y="2499742"/>
            <a:ext cx="432048" cy="15684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自然之景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59423" y="2135004"/>
            <a:ext cx="1407160" cy="460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赞美友人</a:t>
            </a:r>
          </a:p>
        </p:txBody>
      </p:sp>
      <p:sp>
        <p:nvSpPr>
          <p:cNvPr id="2" name="TextBox 46"/>
          <p:cNvSpPr txBox="1"/>
          <p:nvPr/>
        </p:nvSpPr>
        <p:spPr>
          <a:xfrm>
            <a:off x="6282283" y="2609984"/>
            <a:ext cx="1407160" cy="460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恬淡心境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 bldLvl="0" animBg="1"/>
      <p:bldP spid="38" grpId="0" bldLvl="0" animBg="1"/>
      <p:bldP spid="41" grpId="0" bldLvl="0" animBg="1"/>
      <p:bldP spid="42" grpId="0" bldLvl="0" animBg="1"/>
      <p:bldP spid="44" grpId="0" bldLvl="0" animBg="1"/>
      <p:bldP spid="47" grpId="0" bldLvl="0" animBg="1"/>
      <p:bldP spid="2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4"/>
          <p:cNvSpPr txBox="1"/>
          <p:nvPr/>
        </p:nvSpPr>
        <p:spPr>
          <a:xfrm>
            <a:off x="624428" y="370870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3" y="438438"/>
            <a:ext cx="366860" cy="456338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951865" y="915670"/>
            <a:ext cx="7092950" cy="315214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65833" y="1924248"/>
            <a:ext cx="553998" cy="1107996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dirty="0" smtClean="0">
                <a:solidFill>
                  <a:srgbClr val="0000FF"/>
                </a:solidFill>
              </a:rPr>
              <a:t>江南春</a:t>
            </a: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6012160" y="1923678"/>
            <a:ext cx="390597" cy="4065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6012160" y="2931790"/>
            <a:ext cx="390597" cy="4055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63688" y="1596737"/>
            <a:ext cx="3312368" cy="82994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红绿色彩、山水、村庄城郭、动静、声色</a:t>
            </a: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5148064" y="1995686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580380" y="915670"/>
            <a:ext cx="431165" cy="15684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相互映衬</a:t>
            </a:r>
          </a:p>
        </p:txBody>
      </p:sp>
      <p:sp>
        <p:nvSpPr>
          <p:cNvPr id="41" name="左大括号 40"/>
          <p:cNvSpPr/>
          <p:nvPr/>
        </p:nvSpPr>
        <p:spPr>
          <a:xfrm>
            <a:off x="1547495" y="1662430"/>
            <a:ext cx="215900" cy="160591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Box 41"/>
          <p:cNvSpPr txBox="1"/>
          <p:nvPr/>
        </p:nvSpPr>
        <p:spPr>
          <a:xfrm>
            <a:off x="1763688" y="2902173"/>
            <a:ext cx="3312368" cy="4603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佛寺、烟雨</a:t>
            </a:r>
          </a:p>
        </p:txBody>
      </p:sp>
      <p:cxnSp>
        <p:nvCxnSpPr>
          <p:cNvPr id="43" name="直接箭头连接符 42"/>
          <p:cNvCxnSpPr/>
          <p:nvPr/>
        </p:nvCxnSpPr>
        <p:spPr>
          <a:xfrm>
            <a:off x="5148064" y="3147814"/>
            <a:ext cx="43204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580112" y="2499742"/>
            <a:ext cx="432048" cy="15684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朦胧迷离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208" y="2067694"/>
            <a:ext cx="1407160" cy="1198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江南春景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丰富多彩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扑朔迷离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 bldLvl="0" animBg="1"/>
      <p:bldP spid="38" grpId="0" bldLvl="0" animBg="1"/>
      <p:bldP spid="41" grpId="0" bldLvl="0" animBg="1"/>
      <p:bldP spid="42" grpId="0" bldLvl="0" animBg="1"/>
      <p:bldP spid="44" grpId="0" bldLvl="0" animBg="1"/>
      <p:bldP spid="47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81772" y="1203598"/>
            <a:ext cx="7262635" cy="10648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《江南春》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描绘了江南的美景，表现了诗人对江南景物的</a:t>
            </a:r>
            <a:r>
              <a:rPr lang="zh-CN" altLang="en-US" sz="27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624427" y="411510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94080" y="2336800"/>
            <a:ext cx="7581900" cy="1585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  <a:buClrTx/>
              <a:buSzTx/>
              <a:buFontTx/>
            </a:pP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《书湖阴先生壁》是题写在湖阴先生家屋壁上的诗，全诗既赞美了主人</a:t>
            </a:r>
            <a:r>
              <a:rPr lang="zh-CN" altLang="en-US" sz="27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，又表达了诗人的</a:t>
            </a:r>
            <a:r>
              <a:rPr lang="zh-CN" altLang="en-US" sz="27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心境。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51555" y="1739900"/>
            <a:ext cx="190690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赞美与神往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56860" y="2875915"/>
            <a:ext cx="156210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朴实勤劳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83485" y="3382645"/>
            <a:ext cx="87249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恬淡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21048"/>
            <a:ext cx="84249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白日依山尽，黄河入海流。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——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（唐）王之涣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登鹳雀楼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143" y="2251333"/>
            <a:ext cx="860425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黄河远上白云间，一片孤城万仞山。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——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（唐）王之涣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凉州词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142" y="3291830"/>
            <a:ext cx="844333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黄河之水天上来，奔流到海不复回。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——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（唐）李白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将进酒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683821" y="1274787"/>
            <a:ext cx="7776864" cy="1641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kumimoji="0" lang="zh-CN" altLang="zh-CN" sz="2800" b="0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一、“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一水护田将绿绕，两山排闼送青来”运用了</a:t>
            </a:r>
            <a:r>
              <a:rPr kumimoji="0" lang="zh-CN" altLang="en-US" sz="2800" b="0" i="0" u="sng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   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的修辞手法，把山水写得有情有趣。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6"/>
            <a:ext cx="366860" cy="456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8953" y="183402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拟人、对偶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51520" y="434385"/>
            <a:ext cx="8496944" cy="39077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二、</a:t>
            </a:r>
            <a:r>
              <a:rPr kumimoji="0" lang="zh-CN" sz="2800" b="1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对《江南春》理解不当的一项是（   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）</a:t>
            </a: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endParaRPr kumimoji="0" lang="zh-CN" altLang="en-US" sz="3200" b="1" i="0" u="none" strike="noStrike" cap="none" normalizeH="0" baseline="0" dirty="0" smtClean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Ａ．“千里莺啼绿映红”一句，形象地描绘出春天的江南花红柳绿、鸟语花香的特点。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Ｂ．“多少楼台烟雨中”一句，概括地写出了千里江南楼台掩映、春雨朦胧的特点。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C.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有诗人认为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江南春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中“千里”的“千”字实为“ 十”字之误用，因为“千里莺啼，谁人听得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千里绿映红，谁人见得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?”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这是很有见地的。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D.《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江南春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以虚实结合的手法，突出了江南细雨朦胧，春意盎然的特征，写得十分传神。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6810" y="284932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FF0000"/>
                </a:solidFill>
              </a:rPr>
              <a:t>c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467544" y="648698"/>
            <a:ext cx="8388424" cy="31692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三、</a:t>
            </a:r>
            <a:r>
              <a:rPr kumimoji="0" lang="zh-CN" sz="2800" b="1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对《书湖阴先生壁》内容和手法的分析不恰当的两项是（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  A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．诗歌前两句写庭前优美的景色，突出了湖阴先生居住环境干净、香雅、清幽的特点，侧面烘托了主人湖阴先生的高洁形象。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  B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．诗歌后两句用“护田”和“排闼”两词，表达了对湖阴先生的热爱和赞美之情，还体现了诗人在退居时期仍有对高洁清雅品格的喜爱和向往之心。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378009" y="568371"/>
            <a:ext cx="8388424" cy="34150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 C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．诗歌赞美了庭院的清幽，表达了对湖阴先生生活方式、生活情趣的肯定，也流露了诗人对这种渴望而不可得的生活的无奈和苦痛。</a:t>
            </a:r>
            <a:endParaRPr kumimoji="0" lang="zh-CN" altLang="en-US" sz="2400" b="1" i="0" u="none" strike="noStrike" cap="none" normalizeH="0" baseline="0" dirty="0" smtClean="0">
              <a:ln>
                <a:noFill/>
              </a:ln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  D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．诗歌景物描写极具层次，从院内写到了院外，多角度观察，由远及近，既是对主人的赞叹，又写出了山水的情态。</a:t>
            </a: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   E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．诗中虽然没有正面写人，但写山水就是写人，景与人处处照应，句句关合，既奇崛又自然，既经锤炼又无斧凿之痕，韵味深长。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28572" y="3733066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CD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90895" y="3672205"/>
            <a:ext cx="189420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40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应选：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69950" y="1713230"/>
            <a:ext cx="734441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浪淘沙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[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唐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]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刘禹锡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40000"/>
              </a:lnSpc>
            </a:pP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九曲 黄河 万里沙，浪淘 风簸 自天涯。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40000"/>
              </a:lnSpc>
            </a:pP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如今 直上 银河去，同到 牵牛 织女家。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1835443" y="3528933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2843555" y="2859276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5507851" y="3528933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1835443" y="2859276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5507851" y="2859276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6515963" y="2859276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2843555" y="3528933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6515963" y="3528933"/>
            <a:ext cx="1440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59632" y="2355220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</a:rPr>
              <a:t>qū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0152" y="240806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</a:rPr>
              <a:t>bǒ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93115" y="1119505"/>
            <a:ext cx="57226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自由地朗读古诗,注意把字音读准。</a:t>
            </a:r>
          </a:p>
        </p:txBody>
      </p:sp>
      <p:sp>
        <p:nvSpPr>
          <p:cNvPr id="3" name="TextBox 17"/>
          <p:cNvSpPr txBox="1"/>
          <p:nvPr/>
        </p:nvSpPr>
        <p:spPr>
          <a:xfrm>
            <a:off x="7402557" y="2355359"/>
            <a:ext cx="100811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</a:rPr>
              <a:t>yá</a:t>
            </a:r>
          </a:p>
        </p:txBody>
      </p:sp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323528" y="843558"/>
            <a:ext cx="3672408" cy="3600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259632" y="855752"/>
            <a:ext cx="1728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浪淘沙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39952" y="370994"/>
            <a:ext cx="5249713" cy="461665"/>
            <a:chOff x="4355976" y="709995"/>
            <a:chExt cx="5249713" cy="461665"/>
          </a:xfrm>
        </p:grpSpPr>
        <p:sp>
          <p:nvSpPr>
            <p:cNvPr id="7" name="菱形 6"/>
            <p:cNvSpPr/>
            <p:nvPr/>
          </p:nvSpPr>
          <p:spPr>
            <a:xfrm>
              <a:off x="4355976" y="854011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70950" y="709995"/>
              <a:ext cx="5134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浪淘沙：唐代曲</a:t>
              </a: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名，后用为词牌名。</a:t>
              </a:r>
              <a:endPara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637387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九曲黄河万里沙，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2357467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浪淘风簸自天涯。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139952" y="731034"/>
            <a:ext cx="4940334" cy="461665"/>
            <a:chOff x="4355976" y="782003"/>
            <a:chExt cx="4940334" cy="461665"/>
          </a:xfrm>
        </p:grpSpPr>
        <p:sp>
          <p:nvSpPr>
            <p:cNvPr id="16" name="菱形 15"/>
            <p:cNvSpPr/>
            <p:nvPr/>
          </p:nvSpPr>
          <p:spPr>
            <a:xfrm>
              <a:off x="4355976" y="926019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70950" y="782003"/>
              <a:ext cx="4825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九曲：形容弯弯曲曲的地方很多。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9952" y="1091074"/>
            <a:ext cx="2774676" cy="461665"/>
            <a:chOff x="4355976" y="813941"/>
            <a:chExt cx="2774676" cy="461665"/>
          </a:xfrm>
        </p:grpSpPr>
        <p:sp>
          <p:nvSpPr>
            <p:cNvPr id="19" name="菱形 18"/>
            <p:cNvSpPr/>
            <p:nvPr/>
          </p:nvSpPr>
          <p:spPr>
            <a:xfrm>
              <a:off x="4355976" y="957957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70950" y="813941"/>
              <a:ext cx="2659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浪淘：波浪淘洗。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23528" y="3077547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如今直上银河去，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3528" y="3725619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同到牵牛织女家。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139952" y="1451114"/>
            <a:ext cx="4593830" cy="830997"/>
            <a:chOff x="4139952" y="1707654"/>
            <a:chExt cx="4593830" cy="830997"/>
          </a:xfrm>
        </p:grpSpPr>
        <p:sp>
          <p:nvSpPr>
            <p:cNvPr id="26" name="TextBox 25"/>
            <p:cNvSpPr txBox="1"/>
            <p:nvPr/>
          </p:nvSpPr>
          <p:spPr>
            <a:xfrm>
              <a:off x="4217802" y="1707654"/>
              <a:ext cx="45159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直上银河：古代传说黄河与天上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的银河相通。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菱形 26"/>
            <p:cNvSpPr/>
            <p:nvPr/>
          </p:nvSpPr>
          <p:spPr>
            <a:xfrm>
              <a:off x="4139952" y="1851670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139952" y="2171194"/>
            <a:ext cx="4851400" cy="2306955"/>
            <a:chOff x="4139952" y="2571750"/>
            <a:chExt cx="4851400" cy="2306955"/>
          </a:xfrm>
        </p:grpSpPr>
        <p:sp>
          <p:nvSpPr>
            <p:cNvPr id="32" name="TextBox 31"/>
            <p:cNvSpPr txBox="1"/>
            <p:nvPr/>
          </p:nvSpPr>
          <p:spPr>
            <a:xfrm>
              <a:off x="4245362" y="2571750"/>
              <a:ext cx="4745990" cy="230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牵牛织女：银河系的两个星座名。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相传，织女为天上仙女，下凡到人间，和牛郎结为夫妇。后西王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母召回织女，牛郎追上天，西王母罚他们隔河相望，只准每年七月初七的夜晚相会一次。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8" name="菱形 27"/>
            <p:cNvSpPr/>
            <p:nvPr/>
          </p:nvSpPr>
          <p:spPr>
            <a:xfrm>
              <a:off x="4139952" y="2715766"/>
              <a:ext cx="144016" cy="144016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23001" y="344091"/>
            <a:ext cx="1944631" cy="499110"/>
            <a:chOff x="881801" y="641906"/>
            <a:chExt cx="1944631" cy="499110"/>
          </a:xfrm>
        </p:grpSpPr>
        <p:sp>
          <p:nvSpPr>
            <p:cNvPr id="50" name="TextBox 11"/>
            <p:cNvSpPr txBox="1">
              <a:spLocks noChangeArrowheads="1"/>
            </p:cNvSpPr>
            <p:nvPr/>
          </p:nvSpPr>
          <p:spPr bwMode="auto">
            <a:xfrm>
              <a:off x="882216" y="641906"/>
              <a:ext cx="1944216" cy="49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注释</a:t>
              </a:r>
              <a:endPara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729770" y="729485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81801" y="729778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335915"/>
            <a:ext cx="6152515" cy="3416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74340" y="3681095"/>
            <a:ext cx="33966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黄河的基本走向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2903</Words>
  <Application>Microsoft Office PowerPoint</Application>
  <PresentationFormat>全屏显示(16:9)</PresentationFormat>
  <Paragraphs>317</Paragraphs>
  <Slides>67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1" baseType="lpstr">
      <vt:lpstr>微软雅黑</vt:lpstr>
      <vt:lpstr>Heiti SC Light</vt:lpstr>
      <vt:lpstr>华文楷体</vt:lpstr>
      <vt:lpstr>Calibri</vt:lpstr>
      <vt:lpstr>幼圆</vt:lpstr>
      <vt:lpstr>Kaiti SC</vt:lpstr>
      <vt:lpstr>黑体</vt:lpstr>
      <vt:lpstr>Arial</vt:lpstr>
      <vt:lpstr>仿宋</vt:lpstr>
      <vt:lpstr>Times New Roman</vt:lpstr>
      <vt:lpstr>宋体</vt:lpstr>
      <vt:lpstr>Tahoma</vt:lpstr>
      <vt:lpstr>楷体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135</cp:revision>
  <dcterms:created xsi:type="dcterms:W3CDTF">2017-03-17T02:28:00Z</dcterms:created>
  <dcterms:modified xsi:type="dcterms:W3CDTF">2020-11-03T11:27:10Z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