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3" r:id="rId2"/>
    <p:sldId id="523" r:id="rId3"/>
    <p:sldId id="1012" r:id="rId4"/>
    <p:sldId id="1042" r:id="rId5"/>
    <p:sldId id="1110" r:id="rId6"/>
    <p:sldId id="1080" r:id="rId7"/>
    <p:sldId id="1086" r:id="rId8"/>
    <p:sldId id="1013" r:id="rId9"/>
    <p:sldId id="928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7" r:id="rId18"/>
    <p:sldId id="1094" r:id="rId19"/>
    <p:sldId id="1095" r:id="rId20"/>
    <p:sldId id="1096" r:id="rId21"/>
    <p:sldId id="1098" r:id="rId22"/>
    <p:sldId id="1099" r:id="rId23"/>
    <p:sldId id="936" r:id="rId24"/>
    <p:sldId id="937" r:id="rId25"/>
    <p:sldId id="938" r:id="rId26"/>
    <p:sldId id="939" r:id="rId27"/>
    <p:sldId id="940" r:id="rId28"/>
    <p:sldId id="971" r:id="rId29"/>
    <p:sldId id="1008" r:id="rId3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3"/>
      <p:bold r:id="rId34"/>
    </p:embeddedFont>
    <p:embeddedFont>
      <p:font typeface="楷体" panose="02010609060101010101" pitchFamily="49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幼圆" panose="02010509060101010101" pitchFamily="49" charset="-122"/>
      <p:regular r:id="rId40"/>
    </p:embeddedFont>
    <p:embeddedFont>
      <p:font typeface="黑体" panose="02010609060101010101" pitchFamily="49" charset="-122"/>
      <p:regular r:id="rId4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1">
          <p15:clr>
            <a:srgbClr val="A4A3A4"/>
          </p15:clr>
        </p15:guide>
        <p15:guide id="2" pos="22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 varScale="1">
        <p:scale>
          <a:sx n="85" d="100"/>
          <a:sy n="85" d="100"/>
        </p:scale>
        <p:origin x="784" y="6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51"/>
        <p:guide pos="22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2141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19</a:t>
            </a:r>
            <a:r>
              <a:rPr kumimoji="1" lang="zh-CN" altLang="en-US" sz="1200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  三黑和土地</a:t>
            </a:r>
            <a:endParaRPr kumimoji="1" lang="zh-CN" altLang="en-US" sz="12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pic>
        <p:nvPicPr>
          <p:cNvPr id="139266" name="Picture 2" descr="http://img005.file.rongbiz.cn/uploadfile/201504/14/17/17-06-17-35-839553.jpg"/>
          <p:cNvPicPr>
            <a:picLocks noChangeAspect="1" noChangeArrowheads="1"/>
          </p:cNvPicPr>
          <p:nvPr userDrawn="1"/>
        </p:nvPicPr>
        <p:blipFill>
          <a:blip r:embed="rId10" cstate="print"/>
          <a:srcRect t="47280" b="30314"/>
          <a:stretch>
            <a:fillRect/>
          </a:stretch>
        </p:blipFill>
        <p:spPr bwMode="auto">
          <a:xfrm>
            <a:off x="0" y="4515966"/>
            <a:ext cx="9143999" cy="62753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0043;&#36229;&#38142;&#25509;&#65306;&#22303;&#22320;&#25913;&#38761;.ppt" TargetMode="External"/><Relationship Id="rId2" Type="http://schemas.openxmlformats.org/officeDocument/2006/relationships/hyperlink" Target="&#38142;&#25509;&#65306;&#22303;&#22320;&#25913;&#38761;.pp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pic13.nipic.com/20110419/2457331_102354651000_2.jpg"/>
          <p:cNvPicPr>
            <a:picLocks noChangeAspect="1" noChangeArrowheads="1"/>
          </p:cNvPicPr>
          <p:nvPr/>
        </p:nvPicPr>
        <p:blipFill>
          <a:blip r:embed="rId3" cstate="print"/>
          <a:srcRect b="144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http://pic13.nipic.com/20110307/106792_215801470135_2.jpg"/>
          <p:cNvPicPr>
            <a:picLocks noChangeAspect="1" noChangeArrowheads="1"/>
          </p:cNvPicPr>
          <p:nvPr/>
        </p:nvPicPr>
        <p:blipFill>
          <a:blip r:embed="rId5" cstate="print"/>
          <a:srcRect b="16329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27534"/>
            <a:ext cx="7848872" cy="20383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土地，是劳动人民赖以生存的家园，今天我们就一起走进三黑的土地，走进诗歌的王国，去感受土地带给劳动人民的快乐吧。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555526"/>
            <a:ext cx="72008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农民一有了土地，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就把整个生命投入了土地。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活像旱天的鹅，</a:t>
            </a:r>
            <a:endParaRPr lang="en-US" altLang="zh-CN" sz="28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一见了水就连头带尾巴钻进水里。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95536" y="2643758"/>
            <a:ext cx="2088232" cy="15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699792" y="2643758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2427734"/>
            <a:ext cx="1584176" cy="14642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/>
              <a:t>热爱</a:t>
            </a:r>
            <a:endParaRPr lang="en-US" altLang="zh-CN" sz="4000" dirty="0" smtClean="0"/>
          </a:p>
          <a:p>
            <a:pPr algn="ctr"/>
            <a:r>
              <a:rPr lang="zh-CN" altLang="en-US" sz="4000" dirty="0" smtClean="0"/>
              <a:t>依恋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131590"/>
            <a:ext cx="136815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比喻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627534"/>
            <a:ext cx="720080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恨不得把每一块土，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都送到舌头上，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是咸是甜，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自己先来尝一尝。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恨不得自己变成一粒种子，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躺在土里试一试，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看温暖不温暖，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合适不合适。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27534"/>
            <a:ext cx="100811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反复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499992" y="1275606"/>
            <a:ext cx="4572000" cy="1938020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反复，是根据表达需要，有意让一个句子或词语重复出现的修辞方法，反复就是为了强调某种意思，突出某种情感，特意重复使用某些词语、句子或者段落等。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50785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热爱土地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1" y="2163321"/>
            <a:ext cx="1104039" cy="1582166"/>
          </a:xfrm>
          <a:prstGeom prst="rect">
            <a:avLst/>
          </a:prstGeom>
        </p:spPr>
      </p:pic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1566332" y="1464235"/>
            <a:ext cx="6984776" cy="2676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读到特别能打动你的词句，多读几遍，读出自己的感受。               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）圈点勾画自己喜欢的语句，思考这些语句好在哪里？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）“从来没睡过这么好的床”一句，有哪些含义？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95" y="71021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朗读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4-9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小节回答问题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43758"/>
            <a:ext cx="2894001" cy="18516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203848" y="555526"/>
            <a:ext cx="5094312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三黑就是这样地翻着土地。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从东到西，从南到北，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每一寸土都给翻起，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每一块土疙瘩都给细细打碎。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278777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精耕细作，表达了对土地的热爱。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3518"/>
            <a:ext cx="2880320" cy="19442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27534"/>
            <a:ext cx="3816424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地翻好，又耙了几遍，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耙得又平又顺溜，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看起来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好像妇女们刚梳的头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这么松散的地，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简直是一张软床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叫人想在上面打滚，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想在上面躺一躺。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27534"/>
            <a:ext cx="180316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7534"/>
            <a:ext cx="2085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220" y="1923415"/>
            <a:ext cx="4033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比喻，写出了三黑辛勤耕耘，把土地耙得非常平整。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15766"/>
            <a:ext cx="2085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15766"/>
            <a:ext cx="1944215" cy="132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6100" y="4083685"/>
            <a:ext cx="1957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平整</a:t>
            </a:r>
            <a:r>
              <a:rPr lang="en-US" altLang="zh-CN" sz="2400" dirty="0" smtClean="0">
                <a:solidFill>
                  <a:srgbClr val="FF0000"/>
                </a:solidFill>
              </a:rPr>
              <a:t>	  </a:t>
            </a:r>
            <a:r>
              <a:rPr lang="zh-CN" altLang="en-US" sz="2400" dirty="0" smtClean="0">
                <a:solidFill>
                  <a:srgbClr val="FF0000"/>
                </a:solidFill>
              </a:rPr>
              <a:t>柔软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555526"/>
            <a:ext cx="4572000" cy="39693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三黑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从来没睡过这么好的床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今天准备好了，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叫麦籽儿睡上。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这么好的床，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麦籽儿躺下去挺舒服，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就想发芽，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赶紧钻出来吸些雨露。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40242" y="771550"/>
            <a:ext cx="470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从来没睡过这么好的床</a:t>
            </a:r>
            <a:r>
              <a:rPr lang="zh-CN" altLang="en-US" sz="2400" dirty="0" smtClean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”一句，有哪些含义？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779662"/>
            <a:ext cx="4176464" cy="2676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之前都是种地主的土地或者没有土地，劳动积极性不高，</a:t>
            </a:r>
            <a:r>
              <a:rPr lang="zh-CN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新中国成立前夕解放区进行的土地改革，让劳动人民重新获得宝贵的土地。本诗再现了以三黑为代表的农民们重获土地后的喜悦心情。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555526"/>
            <a:ext cx="4572000" cy="181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三黑耙过地，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坐下来歇一歇。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看见自己种的荞麦已经开花，白霎霎的像一片雪。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55725"/>
            <a:ext cx="3168352" cy="21122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83518"/>
            <a:ext cx="2736304" cy="18022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984" y="329183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荞麦开花，预示着丰收在望，表现出劳动人民的幸福感。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571750"/>
            <a:ext cx="115212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比喻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" y="1522730"/>
            <a:ext cx="1290320" cy="1849120"/>
          </a:xfrm>
          <a:prstGeom prst="rect">
            <a:avLst/>
          </a:prstGeom>
        </p:spPr>
      </p:pic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1763688" y="1620446"/>
            <a:ext cx="6984776" cy="1272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）土地改革前后，有什么不同？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 smtClean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dirty="0" smtClean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诗歌塑造了三黑怎样的形象？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0734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朗读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10-15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小节回答问题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83518"/>
            <a:ext cx="5472608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小时候因为逮蝈烟儿，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常常挨骂，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爹娘骂：不好好拾柴火。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地主骂：蹬坏了他的庄稼。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蝈蝈儿就在自己地里叫，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他想招呼从地头路过的那个孩子：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快去逮吧，你听，叫得多好！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627534"/>
            <a:ext cx="3816424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爹娘骂：</a:t>
            </a:r>
            <a:r>
              <a:rPr lang="zh-CN" altLang="en-US" sz="2800" dirty="0" smtClean="0">
                <a:solidFill>
                  <a:srgbClr val="0000FF"/>
                </a:solidFill>
              </a:rPr>
              <a:t>家庭贫穷，需要劳动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地主骂：</a:t>
            </a:r>
            <a:r>
              <a:rPr lang="zh-CN" altLang="en-US" sz="2800" dirty="0" smtClean="0">
                <a:solidFill>
                  <a:srgbClr val="0000FF"/>
                </a:solidFill>
              </a:rPr>
              <a:t>极端刻薄，不近人情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336383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招呼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</a:rPr>
              <a:t>内心满足，开心快乐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83518"/>
            <a:ext cx="5472608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小时候因为逮蝈烟儿，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常常挨骂，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爹娘骂：不好好拾柴火。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地主骂：蹬坏了他的庄稼。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蝈蝈儿就在自己地里叫，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他想招呼从地头路过的那个孩子：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快去逮吧，你听，叫得多好！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1995686"/>
            <a:ext cx="406794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今昔对比（土改前后）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987574"/>
            <a:ext cx="187220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不幸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3291830"/>
            <a:ext cx="187220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幸福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1" y="11068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1774190" y="1072515"/>
            <a:ext cx="6254194" cy="9918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6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19  </a:t>
            </a:r>
            <a:r>
              <a:rPr lang="zh-CN" altLang="en-US" sz="6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三黑和土地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83518"/>
            <a:ext cx="8748464" cy="2526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他又在打算：明年要跟人合伙，把地浇得肥肥的，让庄稼长得更好，收得更多。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再买头小毛驴，打完场赶着送公粮；驮着老伴儿看闺女，上东庄。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三黑一边耙地，一边想着：翻身的人儿心里真甜。他笑嘻嘻的，连嘴都合不上。地里的蝈烟儿也叫得更欢。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1680" y="876935"/>
            <a:ext cx="1726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合伙种田 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077" y="332040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对未来美好的憧憬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148840" y="1687830"/>
            <a:ext cx="2367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买毛驴交公粮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4916170" y="1687830"/>
            <a:ext cx="2473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上东庄看闺女 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855" y="627534"/>
            <a:ext cx="74472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诗歌塑造了三黑怎样的形象？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795" y="1635760"/>
            <a:ext cx="72110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辛勤劳动，精耕细作，内心善良，对未来充满希望。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5135" y="31892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三黑是广大劳动人民的代表。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215" y="617374"/>
            <a:ext cx="9326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诗歌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通过塑造三黑和土地，表达了什么思想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828040" y="1708150"/>
            <a:ext cx="7712710" cy="20612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1333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本文写了新中国成立前夕解放区进行的土地改革，共产党让劳动人民重新获得宝贵的土地。本诗再现了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以三黑为代表的农民们重获土地后的喜悦心情。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47457" name="图片 1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9050" cy="19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572029"/>
            <a:ext cx="138564" cy="2846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24428" y="411510"/>
            <a:ext cx="221938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结构梳理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8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1027109" y="1028233"/>
            <a:ext cx="7073283" cy="298367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68300" dist="889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470852" y="1707654"/>
            <a:ext cx="553998" cy="1800493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2700" dirty="0" smtClean="0"/>
              <a:t>三黑和土地</a:t>
            </a:r>
            <a:endParaRPr lang="zh-CN" altLang="en-US" sz="2700" dirty="0"/>
          </a:p>
        </p:txBody>
      </p:sp>
      <p:sp>
        <p:nvSpPr>
          <p:cNvPr id="27" name="TextBox 26"/>
          <p:cNvSpPr txBox="1"/>
          <p:nvPr/>
        </p:nvSpPr>
        <p:spPr>
          <a:xfrm>
            <a:off x="2599615" y="1419622"/>
            <a:ext cx="221599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dirty="0" smtClean="0"/>
              <a:t>农民热爱土地</a:t>
            </a:r>
            <a:endParaRPr lang="zh-CN" altLang="en-US" sz="2700" dirty="0"/>
          </a:p>
        </p:txBody>
      </p:sp>
      <p:sp>
        <p:nvSpPr>
          <p:cNvPr id="28" name="TextBox 27"/>
          <p:cNvSpPr txBox="1"/>
          <p:nvPr/>
        </p:nvSpPr>
        <p:spPr>
          <a:xfrm>
            <a:off x="2671623" y="2211710"/>
            <a:ext cx="2908489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dirty="0" smtClean="0"/>
              <a:t>三黑在土地里劳动</a:t>
            </a:r>
            <a:endParaRPr lang="zh-CN" altLang="en-US" sz="27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631" y="3147814"/>
            <a:ext cx="1869743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dirty="0" smtClean="0"/>
              <a:t>幸福与希望</a:t>
            </a:r>
            <a:endParaRPr lang="zh-CN" altLang="en-US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6144850" y="2067694"/>
            <a:ext cx="1523494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dirty="0" smtClean="0"/>
              <a:t>重获土地</a:t>
            </a:r>
            <a:endParaRPr lang="en-US" altLang="zh-CN" sz="2700" dirty="0" smtClean="0"/>
          </a:p>
          <a:p>
            <a:r>
              <a:rPr lang="zh-CN" altLang="en-US" sz="2700" dirty="0" smtClean="0"/>
              <a:t>幸福喜悦</a:t>
            </a:r>
            <a:endParaRPr lang="zh-CN" altLang="en-US" sz="2700" dirty="0"/>
          </a:p>
        </p:txBody>
      </p:sp>
      <p:sp>
        <p:nvSpPr>
          <p:cNvPr id="17" name="左大括号 16"/>
          <p:cNvSpPr/>
          <p:nvPr/>
        </p:nvSpPr>
        <p:spPr>
          <a:xfrm>
            <a:off x="2123728" y="1419622"/>
            <a:ext cx="144016" cy="2376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 flipH="1">
            <a:off x="5724128" y="1419622"/>
            <a:ext cx="216024" cy="2376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14" grpId="0"/>
      <p:bldP spid="15" grpId="0"/>
      <p:bldP spid="1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71600" y="1347614"/>
            <a:ext cx="7262635" cy="26545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133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本文写了新中国成立前夕解放区进行的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土地改革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，共产党让劳动人民重新获得宝贵的土地。本诗再现了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以三黑为代表的</a:t>
            </a:r>
            <a:r>
              <a:rPr lang="zh-CN" altLang="zh-CN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农民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们重获土地后的</a:t>
            </a:r>
            <a:r>
              <a:rPr lang="zh-CN" altLang="zh-CN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喜悦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心情。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24427" y="411510"/>
            <a:ext cx="203675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主题概括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7"/>
            <a:ext cx="366860" cy="456338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2200" y="1285766"/>
            <a:ext cx="581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98174"/>
            <a:ext cx="1085081" cy="45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9" y="2733546"/>
            <a:ext cx="648072" cy="45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85810"/>
            <a:ext cx="720080" cy="45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1000818"/>
            <a:ext cx="6411784" cy="405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我爱这土地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艾青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假如我是一只鸟，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我也应该用嘶哑的喉咙歌唱：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这被暴风雨所打击着的土地，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这永远汹涌着我们的悲愤的河流，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这无止息地吹刮着的激怒的风，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和那来自林间的无比温柔的黎明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拓展延伸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7"/>
            <a:ext cx="366860" cy="4563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0" y="627534"/>
            <a:ext cx="4572000" cy="1863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然后我死了，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连羽毛也腐烂在土地里面。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为什么我的眼里常含泪水？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因为我对这土地爱得深沉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572000" y="699542"/>
            <a:ext cx="0" cy="252028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9742"/>
            <a:ext cx="3024336" cy="189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1115616" y="1729622"/>
            <a:ext cx="7019697" cy="265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农民一有了土地，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就把整个生命投入了土地。</a:t>
            </a:r>
            <a:endParaRPr lang="en-US" altLang="zh-CN" sz="2800" b="1" u="sng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活像旱天的鹅，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一见了水就连头带尾巴钻进水里。</a:t>
            </a:r>
            <a:endParaRPr lang="zh-CN" altLang="en-US" sz="2800" b="1" u="sng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43608" y="1062638"/>
            <a:ext cx="7019697" cy="5616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一、根据课文内容填空</a:t>
            </a:r>
            <a:r>
              <a:rPr lang="zh-CN" altLang="en-US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624428" y="411510"/>
            <a:ext cx="1931348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课堂演练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6"/>
            <a:ext cx="366860" cy="456339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2654"/>
            <a:ext cx="453650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05210"/>
            <a:ext cx="669674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3" grpId="0" bldLvl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1187624" y="1513598"/>
            <a:ext cx="4719929" cy="265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200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这么松散的地，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00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简直是一张软床，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00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叫人想在上面打滚，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00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想在上面躺一躺。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7765" y="1687076"/>
            <a:ext cx="3482012" cy="23075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那美丽的云朵，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就像一朵朵棉花糖，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叫人想要摸一摸，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想拿起来尝一尝。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555526"/>
            <a:ext cx="50825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二、请仿照例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句写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一段话。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5" grpId="0" bldLvl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184785" y="622618"/>
            <a:ext cx="8774430" cy="10534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三、新中国成立到现在，祖国又有了新的变化，请拿起笔写一首现代诗，表现出这些变化。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2773" y="2043182"/>
            <a:ext cx="7992888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岁月长河滚滚向前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我们的祖国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经历了惊涛骇浪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经历了悲欢离合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我的祖国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正在发生日新月异的变化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神州九号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飞向苍穹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蛟龙潜海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不辱使命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我的祖国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正在发生日新月异的变化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5" grpId="0" bldLvl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4775" y="1419622"/>
            <a:ext cx="186690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再见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65" y="696362"/>
            <a:ext cx="5904656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u="sng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苏金伞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，是中国五四以来最杰出的诗人之一，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大公报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介绍苏金伞时说，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他的诗讽刺深刻得体，当世无第二人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著有诗集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地层厂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窗外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鹁鸪鸟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苏金伞诗选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苏金伞诗文集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80" y="1026160"/>
            <a:ext cx="2661285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494" y="46259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+mj-ea"/>
              </a:rPr>
              <a:t>现代诗</a:t>
            </a:r>
            <a:endParaRPr lang="zh-CN" altLang="en-US" sz="32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597" y="1047105"/>
            <a:ext cx="850109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现代诗也叫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白话诗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，最早可追源到清末，是诗歌的一种，与古典诗歌相比而言，虽都为感于物而作，但一般不拘格式和韵律。</a:t>
            </a: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现代诗形式自由，意涵丰富，意象经营重于修辞运用，完全突破了古诗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温柔敦厚，哀而不怨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的特点，更加强调自由开放和直率陈述与进行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可感与不可感之间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的沟通。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2" name="文本框 6"/>
          <p:cNvSpPr txBox="1"/>
          <p:nvPr/>
        </p:nvSpPr>
        <p:spPr>
          <a:xfrm>
            <a:off x="741680" y="1145540"/>
            <a:ext cx="76695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朗读课文两遍，注意读准字音、读通句子、读出情感。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47035"/>
            <a:ext cx="6819265" cy="164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7" y="2299581"/>
            <a:ext cx="850943" cy="69710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480483" y="3148360"/>
            <a:ext cx="604867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边朗读边想象作者所描绘的景物画面，内心中充满对土地的热爱和未来美好生活的憧憬。可以读给同桌听，两人互相评价。</a:t>
            </a:r>
            <a:endParaRPr lang="zh-CN" altLang="en-US" sz="2400" dirty="0"/>
          </a:p>
        </p:txBody>
      </p:sp>
      <p:sp>
        <p:nvSpPr>
          <p:cNvPr id="17" name="文本框 10"/>
          <p:cNvSpPr txBox="1"/>
          <p:nvPr/>
        </p:nvSpPr>
        <p:spPr>
          <a:xfrm>
            <a:off x="1261448" y="2409190"/>
            <a:ext cx="35788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朗读指导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9445" y="407670"/>
            <a:ext cx="36544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朗读课文 扫清障碍</a:t>
            </a:r>
          </a:p>
        </p:txBody>
      </p:sp>
      <p:pic>
        <p:nvPicPr>
          <p:cNvPr id="3" name="19 三黑和土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4810" y="37211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203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823595" y="1430655"/>
            <a:ext cx="7670165" cy="1918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理清思路，把握诗歌的主要内容。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课文主要写了什么事？可以分为几部分？</a:t>
            </a:r>
          </a:p>
        </p:txBody>
      </p:sp>
      <p:sp>
        <p:nvSpPr>
          <p:cNvPr id="19" name="文本框 14"/>
          <p:cNvSpPr txBox="1"/>
          <p:nvPr/>
        </p:nvSpPr>
        <p:spPr>
          <a:xfrm>
            <a:off x="536936" y="436158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整体感知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5"/>
            <a:ext cx="366860" cy="45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1" y="829707"/>
            <a:ext cx="8064896" cy="250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诗歌以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三黑和土地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为题，交代了写作对象，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三黑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是主人公，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是三黑赖以生存的支柱。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本文写了新中国成立前夕解放区进行的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  <a:hlinkClick r:id="rId2" action="ppaction://hlinkpres?slideindex=1&amp;slidetitle="/>
              </a:rPr>
              <a:t>土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  <a:hlinkClick r:id="rId3" action="ppaction://hlinkpres?slideindex=1&amp;slidetitle="/>
              </a:rPr>
              <a:t>地改革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，共产党让劳动人民重新获得宝贵的土地。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1519074" y="3028466"/>
            <a:ext cx="335134" cy="472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589045" y="2726244"/>
            <a:ext cx="407804" cy="28469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27100" y="1369060"/>
            <a:ext cx="70408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第一部分（     ）：土地是农民的生命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第二部分（     ）：三黑和土地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第三部分（     ）：今昔对比，畅想未来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27350" y="1534795"/>
            <a:ext cx="721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1-3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27350" y="2204085"/>
            <a:ext cx="721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4-9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47645" y="2806700"/>
            <a:ext cx="1081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10-15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7100" y="723900"/>
            <a:ext cx="38557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可以分为三部分。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1340485" y="1362075"/>
            <a:ext cx="7323455" cy="2011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自由朗读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1-3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小节：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说一说农民对土地有着什么样的感情？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标出相关句子，说说你的看法。</a:t>
            </a:r>
          </a:p>
        </p:txBody>
      </p:sp>
      <p:sp>
        <p:nvSpPr>
          <p:cNvPr id="6" name="文本框 14"/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互动课堂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4" y="464186"/>
            <a:ext cx="366861" cy="456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3" y="1552585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Microsoft Office PowerPoint</Application>
  <PresentationFormat>全屏显示(16:9)</PresentationFormat>
  <Paragraphs>156</Paragraphs>
  <Slides>29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Times New Roman</vt:lpstr>
      <vt:lpstr>宋体</vt:lpstr>
      <vt:lpstr>微软雅黑</vt:lpstr>
      <vt:lpstr>Heiti SC Light</vt:lpstr>
      <vt:lpstr>楷体</vt:lpstr>
      <vt:lpstr>Xingkai SC</vt:lpstr>
      <vt:lpstr>Kaiti SC</vt:lpstr>
      <vt:lpstr>Calibri</vt:lpstr>
      <vt:lpstr>幼圆</vt:lpstr>
      <vt:lpstr>黑体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109</cp:revision>
  <dcterms:created xsi:type="dcterms:W3CDTF">2017-03-17T02:28:00Z</dcterms:created>
  <dcterms:modified xsi:type="dcterms:W3CDTF">2020-11-11T12:21:52Z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