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156" r:id="rId2"/>
    <p:sldId id="523" r:id="rId3"/>
    <p:sldId id="1111" r:id="rId4"/>
    <p:sldId id="1112" r:id="rId5"/>
    <p:sldId id="1152" r:id="rId6"/>
    <p:sldId id="1153" r:id="rId7"/>
    <p:sldId id="928" r:id="rId8"/>
    <p:sldId id="941" r:id="rId9"/>
    <p:sldId id="1090" r:id="rId10"/>
    <p:sldId id="1121" r:id="rId11"/>
    <p:sldId id="1097" r:id="rId12"/>
    <p:sldId id="1100" r:id="rId13"/>
    <p:sldId id="1101" r:id="rId14"/>
    <p:sldId id="1103" r:id="rId15"/>
    <p:sldId id="1154" r:id="rId16"/>
    <p:sldId id="1045" r:id="rId17"/>
    <p:sldId id="1081" r:id="rId18"/>
    <p:sldId id="1102" r:id="rId19"/>
    <p:sldId id="1092" r:id="rId20"/>
    <p:sldId id="1091" r:id="rId21"/>
    <p:sldId id="1122" r:id="rId22"/>
    <p:sldId id="1082" r:id="rId23"/>
    <p:sldId id="1155" r:id="rId24"/>
    <p:sldId id="1085" r:id="rId25"/>
    <p:sldId id="1083" r:id="rId26"/>
    <p:sldId id="1046" r:id="rId27"/>
    <p:sldId id="1047" r:id="rId28"/>
    <p:sldId id="1048" r:id="rId29"/>
    <p:sldId id="1050" r:id="rId30"/>
    <p:sldId id="1093" r:id="rId31"/>
    <p:sldId id="1094" r:id="rId32"/>
    <p:sldId id="1074" r:id="rId33"/>
    <p:sldId id="1014" r:id="rId34"/>
    <p:sldId id="1123" r:id="rId35"/>
    <p:sldId id="1124" r:id="rId36"/>
    <p:sldId id="936" r:id="rId37"/>
    <p:sldId id="937" r:id="rId38"/>
    <p:sldId id="938" r:id="rId39"/>
    <p:sldId id="1125" r:id="rId40"/>
    <p:sldId id="1126" r:id="rId41"/>
    <p:sldId id="1127" r:id="rId42"/>
    <p:sldId id="1008" r:id="rId43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46"/>
      <p:bold r:id="rId47"/>
    </p:embeddedFont>
    <p:embeddedFont>
      <p:font typeface="黑体" panose="02010609060101010101" pitchFamily="49" charset="-122"/>
      <p:regular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楷体" panose="02010609060101010101" pitchFamily="49" charset="-122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幼圆" panose="02010509060101010101" pitchFamily="49" charset="-122"/>
      <p:regular r:id="rId5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D60093"/>
    <a:srgbClr val="0066FF"/>
    <a:srgbClr val="A38302"/>
    <a:srgbClr val="FEFCDE"/>
    <a:srgbClr val="00B050"/>
    <a:srgbClr val="FF00FF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4" autoAdjust="0"/>
    <p:restoredTop sz="93164" autoAdjust="0"/>
  </p:normalViewPr>
  <p:slideViewPr>
    <p:cSldViewPr>
      <p:cViewPr varScale="1">
        <p:scale>
          <a:sx n="85" d="100"/>
          <a:sy n="85" d="100"/>
        </p:scale>
        <p:origin x="792" y="116"/>
      </p:cViewPr>
      <p:guideLst>
        <p:guide orient="horz" pos="3162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dirty="0" smtClean="0">
                <a:solidFill>
                  <a:schemeClr val="tx1"/>
                </a:solidFill>
              </a:rPr>
              <a:t>       20   </a:t>
            </a:r>
            <a:r>
              <a:rPr kumimoji="1" lang="zh-CN" altLang="en-US" dirty="0" smtClean="0">
                <a:solidFill>
                  <a:schemeClr val="tx1"/>
                </a:solidFill>
              </a:rPr>
              <a:t>青山不老</a:t>
            </a:r>
            <a:r>
              <a:rPr kumimoji="1" lang="en-US" altLang="zh-CN" dirty="0" smtClean="0">
                <a:solidFill>
                  <a:schemeClr val="tx1"/>
                </a:solidFill>
              </a:rPr>
              <a:t>   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39270" name="AutoShape 6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2" name="AutoShape 8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4" name="AutoShape 10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6" name="AutoShape 12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0" name="AutoShape 16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2" name="AutoShape 18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0354" name="Picture 2" descr="http://yuwen.chazidian.com/uploadfile/2010/1111/20100901-a006c860.jpg"/>
          <p:cNvPicPr>
            <a:picLocks noChangeAspect="1" noChangeArrowheads="1"/>
          </p:cNvPicPr>
          <p:nvPr userDrawn="1"/>
        </p:nvPicPr>
        <p:blipFill>
          <a:blip r:embed="rId10" cstate="print"/>
          <a:srcRect t="11002" b="67583"/>
          <a:stretch>
            <a:fillRect/>
          </a:stretch>
        </p:blipFill>
        <p:spPr bwMode="auto">
          <a:xfrm>
            <a:off x="0" y="4351412"/>
            <a:ext cx="9144000" cy="79208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15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ll.sxgov.cn/image/attachement/jpg/site2/20150823/00e0662e9b481743c61e17.jpg"/>
          <p:cNvPicPr>
            <a:picLocks noChangeAspect="1" noChangeArrowheads="1"/>
          </p:cNvPicPr>
          <p:nvPr/>
        </p:nvPicPr>
        <p:blipFill>
          <a:blip r:embed="rId2" cstate="print"/>
          <a:srcRect b="16228"/>
          <a:stretch>
            <a:fillRect/>
          </a:stretch>
        </p:blipFill>
        <p:spPr bwMode="auto">
          <a:xfrm>
            <a:off x="-36513" y="0"/>
            <a:ext cx="9193249" cy="51435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ic.baike.soso.com/p/20110424/20110424191542-1167953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055"/>
            <a:ext cx="9144000" cy="517055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5724128" y="483518"/>
            <a:ext cx="29738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72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沙尘暴</a:t>
            </a:r>
            <a:endParaRPr lang="zh-CN" altLang="en-US" sz="72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sxrb.com/upload/resources/image/2015/04/03/232801_6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4629902" y="483518"/>
            <a:ext cx="4190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沙尘满天的城市</a:t>
            </a:r>
            <a:endParaRPr lang="zh-CN" altLang="en-US" sz="44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5b0988e595225.cdn.sohucs.com/q_mini,c_zoom,w_640/images/20170926/3373098503cf4f749e3910484c973e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632"/>
            <a:ext cx="9144000" cy="516149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257831" y="987574"/>
            <a:ext cx="18966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霜冻</a:t>
            </a:r>
            <a:endParaRPr lang="zh-CN" altLang="en-US" sz="66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data:image/jpeg;base64,/9j/4AAQSkZJRgABAQAAAQABAAD/2wBDAAgGBgcGBQgHBwcJCQgKDBQNDAsLDBkSEw8UHRofHh0aHBwgJC4nICIsIxwcKDcpLDAxNDQ0Hyc5PTgyPC4zNDL/2wBDAQkJCQwLDBgNDRgyIRwhMjIyMjIyMjIyMjIyMjIyMjIyMjIyMjIyMjIyMjIyMjIyMjIyMjIyMjIyMjIyMjIyMjL/wAARCAEZ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FEBRWJwCe3pRIjpKWx2496YMFEUnBHX2qV5CAFJJA4Oe1NDZEZCVxg4znjrVmKUCF2OPmGM+oz/hVNzt5Byp5HqKnBIWNOpfJOR+VAiZSyKGQqcnkE9RSRpI0zMDiM8lmH3f8ahVgME4BwODxU0U6lwm7DH8qQxrqJUPlsS3tUFu6qrJnaT61PlnRmjIV0PbtVVoXRdzFQevPNICbGTweMc0HCkZHHTNRsHXa4nG0qPlIx1Hanbsw5k4IJBPamBIHURlSPm3ZBPTFMxlckEc+tITnKjGDjHuadEq4+fJ5weaQyzayfvjCwxgfLmrsUKkE4GGHINZhiWQriQo/QN6VbN08KeTL1AG1x/FVILleF3jOfLLAE7vTHf8DVu0ngKFJWCgHCbj1FQxuY04yVK5OacV8zCso56H0pkmxEI3ACFCD6Gqd/ujvEEK7n2gdelQRI8e+MsAGGVZe/v9adPE1tMJXlZ0l/iPUexpDJYGuJyPMdUUgn5OtE0LooVGMkZ5P97/AOvViKINECpGeoIp8BAmO7oBkU00xaiRypJbAHBjPyunoPWqv2mN1ER5YY4x6VPcRqgRogxWZsFAOjdvwP8ASrOqCA26sybZkYKQRhgCD19qfMFipJpkEx3W5MUpGQAflJ/pUNvbAvsdn8wHHPY1dQhYY369M4pLuRSIpQRvzhiOvtTuIa8cttKqOMhiQCOK0oU225cgnHUg+tUpLhpreP5gzI+QxOPap3aUwYUbih3MuevrSbAmcgMvbIzzVV0weOR2JqWabzfLl2EFlOVI/Kqz3Ue9VJJB7+9MCyjbNn14NXo5kB3Encxxg9KykZjJGD2/WraEhFKHILf5zSYzRjb94QeNx4xUMwKyFjwM5+lNScDyg6+2R+NPuQ275MksMHHrSAjVgOmSCc/WpELgSFRx3HpUBkETLjJPfPTFSxTLIBk7VGcHpxTJJbeYg856dfStSJzhckBTyCDWcYgCrPKh3n+E4/PNShuXCEDaOuODSaGjV8xSC3nsz/72DjoMU6DVDzEVdQxA2k/MWPQnPWs0QtIyTwYODll7cVXumdZgMkFVGM1PL0HexuDUFyVUh4w528/yp0EkTOOu3rg9659ZNqli2AOnvVmOc8biVUDqe1DRSZvblbaCSqPncw/iqlc3CIVjCxoFwQyk9x3+v+NV2nPloYnyhOCCeTx7VQvrhi5jwduM47/jQkDZolA84WOTJA69CT7VG8075aSJ1XGMt25rKNy0QVt2OeCDz9anW/MoVJCGGOp9fWm0GjLL3DBQoZyoGQPT3qa0v3jPLMv0PWqrAsFCBnOOxwKqgyNMUTO5ecE9MUaMNUdjpus7CXDAOuflZcZJ6c9/pSXN00rRq0pMeQDg5DetctPdtHGpA2hyevOD3/E+v4VZ0q5bdhlzECeMc7scAfUip5OqK5uh0LX7xo+3K5bOfbsKiN7uY9g3JIPP4Vzt1dSec4lB39ODwKcly6qgO8hfmAb/ADzT5Rcx1ttfbSuxWkI+VV7epP58VoqzPmTlWIHOePoBXGpdmKTIQ5PXI6Veh1Aqrq7ssanGwDkn1NQ0xp3OkEm4H/Z7/wCJqQ3mDgKW47d/YVy7307TkxthOvB71Yt7u4GTcbQGIIYccDvS1Q0dEk/zCQnaQOVz1PpSGQZYE43cZPbNZnnbCqGXI65zwB2pZ5T+7O7gngZwT61N7FeppRsXT5zgg7SPWhpguEUbqz7e4SN1h+f94x5YYBx0GatBiGMzYyewPQ1XOxKKFaTJIYYx6UL3Y9KYWDOScDHqaDLuQ4PA61bq6WQo0tbsc0qKMbeetQvNvZyPu8HB4qCWQgZ6hfWqEt0Um3KTg4z7is7tmtkizNNiQ7SQPaiqgnRskbhyegoo1Cx4WRnoME4BU9qaZCSQMkehp+5DIWZHJ4+YHmiTai71JYZ64/mK1ORsRAhdUOB75zVlpVidFDKRszz+tV2Vd6zbcq+Qcdj3oLhkRcZABGG9KCSSVVEZKxbt36VEqHJJ4YdOOlSeeFXYOcHABPrUJm8yQRbgitxkigstDftLpgse3TNDOP8AV7RhmwAeNrVWjZVdo3frxntUqt95XIKken9aBkYJLEOMbexpU3OpB4Xpz0PFMnYB9/JHfmpFbdax+u5ic/gKAJbcbskFgV+bkdAKcVwr5IyRxz1NV4ppIpQUJjkXkY7VLMpmwQQhHp0NICGLeXy3IHYnrV8yhVaMnMyvkEgYx71RBbzURjkoeTjoOo+tTsztOwAbrwPX0pgOhkMjqisSrNt57c1rx2ypsZjk46VixxyxHcnJ3cDtn/IrWiSeS1LecEbHO1eQfTJp3CxcjSNow7YGGyM9jUestai1ijDKzM4ICn2OaxRbSOx8+SVlyf4v6VZnshlJAZDtXODzxSH0JIpZrTkI7Qk4BbnB9M1Ot2ZrgMF2jGcjmlhOyCM5wdoptraxLfNISTGzfdzwPWkOxdtriH7XFiQFUO4f71Ta1Kk3kztt87lDnqR1HHt/Ws29hhjmiCKEyTkp0Ip1zEpj3jJdBnJ649KaIZIFRolJBRm6shxn8Kb9l81lU3JYZ6EVC05FpGeMjgVHbuWc4z1zVJCL9hEhYBl83JxsboKSYy214YQpK5yhb0piT/ZGVkViJGOQBnDe3+FXWElwwErbGA+UY5z70AVz51soWV90bDKnH6UyRAMFTlOoz1q3cXJFiYiu5SvGR+tZ8GZI+o6ZxTAuwOC3z4wo3Z9ODU6MFSRVznjrxVOJtkUjDBJwnPT1pqzEyD5cg4OKQy9uJA3SLj7xwfrVw3EexSRuJwRgn881lRn95szznjDVY8yNSqglsjaeOMZoAuNKk5OFA9yOePWkWJnlAU44I69u9RtJErjCkNjk+9PNyI9rDkg9cY60ICzaKjqY2dY2UZXPce9Tyo63O8AbFwRjvz7e+KoJOrXO4IeOTnnjBq5DdBkVTLsXBAbd909xntVCNe3uY7KVpd26XHEajhe35024vNMurRWkikWUHBIwOvQkdvTj0rCknk5XcwAGPlP8+9WIpInljgkCnKkkjI47frU7DWpZktI3UvagsgOAuRk+4FV45n+0/OoBHIB6Ef5NVVlO5gzFQRz/AJ/I1P8Aap7pFTzMop5JXHT/AOtSHYDPIrZ24hPIGMZ9P51BLLvl3cFgAOvapZcNDtGTtbG4nn8faq7xBx8rLuxzg85poGMmgnYeaRtQ4AB4yD3puH2q235SORnpVqwtZrmVgg+YDBzyMe9WZIFDgbti4w23ofXilzDsVVlkWP8AdO2D1GeRUlr5rXEZbuwIJHP61ElqCyjznOcjOOCfatKxgSKJpVy79FKgHYc//W/Wk3oMtXmhTX10htIlOE3SMrDHXGR9aYmn38JURwbURW2FnA+YjlyCfoBWla3buCobJQYJJ6f41M9sJoywMjHaNxDYA79f171m5NaF8qepStZ9MjjdptNWaUYG6eQnn2VcD/6wqS5uB5qRR29tGQpfEce38z3PGfapYtLhltjN5QWZOEUybg/uR/gaWOAQF3lEb3Hc8EAe/wClHOPlZlrZyzuy7ScDe7Nnp/n0qwASwLccEFWIGMe/c1bjvQkxjjTd1yccE+/aoZo3lbbIPm2kkj36bafN3Fy2ISMiSVHUhThT2FWre1cKjKHd2I8wZ7dsD3xRZ2e+JFkyiBi7E9D7+/X/ADxWjJcWlmEVTJIxGCQcAHpkfrUuQ1ErNdFbgLxkcfd4FW0LG6JC52j5pD3/AKVlvcq14J8AIeeDjj2q7LNK8RlWMqm3auP/AK1JlE93KXiQpxIpDbuwpkVwkg3NMxJGQB29azppFLLE7E4HIzxUaSlZDMpOASeOhx1FPoLqbPnbiGz7UNKse7qM96pzAxoGLZfOfrURmMsikMAehB9KhWZZZErMrqcn5eOfyqpMHQH5hzzx1pgn8uba3ykj9KjnSR9qjoo6mrRNxyMcHJbr/eAoqJdzA7SuAcfMQKKoLnkTxHLFBuI5Kn9apBHz84xxwR1q6t2oIK8456U+TyQ+SykNyNvJX2qzlaKnWPDoM+oOD+VSDMK4xyejf4VE+3klsAcqfalmJChgcpuHGfakTrcibiU7wdpyeOtONs7D5eR6j0PehRumCsBlOMg8GtO2hBuEL8x98daLmiRltbtEVVueTgjoaVg6pjcD8wY/Stm5tRCzgBthPGaw7iIRybQThlJ/Ki5Tjpca4YnOQRjkjtUqRzFVVHDKOtXbbyyijyhgj04Jp7COKb92hPbA5ouKxmyZl2MFwQMNx6dP0xQXkU4YMBxzmr7AeW/lj95jIFVbuSZIVR41BI3ZBzQIe4TarBXA6E+1XA4YiRdqnaMnP4ZqjFkqTj6VMyp5AUqN3QcetOwF2LG8gjrnFSsQyFDkA9CDgqaqJC4kCox+bgDsCBilkhkRlZ2YAcEjoTSHcfblpXEefmzjrWqzxwR4Y/N1II4rJhXMudpQLyWHIP19Knure5mdUjHCrkjd+GadguNhlY5RT8gIwfbrj8KsRDCH96xKjgMBg1SCva/LIu04yNxxmpBPuwwRumehpAmJ8/2kmQZzyOe39K0eGgKt97aOfwrPYyTBSgDLnPH8qmcy2itM3zI3ADHk/SqEQnP2bA/hNRRsQw7UsckrxnFuxTuV5wKURThQ3kPtPT3pqRNjSjkIiZgASBn0qaC6+1SCRRubb1z6etZyTKqHe2z1DcGrMWnRtEssLuny/MqnOaEwLM8ySwGFXGTxj0561ShY2knz8KTgcdfpSXFu9oVZfmDHPXJps87/ACAqQo59jTGTtOjoUjUgKx+n/wCumF/3gB7gfyFRZ8xeOpXGfXmllPKdio/PFIRbgYhxgfN0PNWd2F+XAPIJx29qz7ZssWJyRjI9amLb1GcD+QpgWJXXzGdpWL9u4q1DMoZmyWA6hv4qzJNvlgnrj196mimDB1C4XZ+fBpDNORbcOjb9ocDcck4/AdutRNIjJuhcrzwOvHfP6VmSuGgibJG9iDT9zKvUZLEYNVcVjQ80vIAx+8OD7ehpn2stIGU/xc9s4/yKpG5PluuM7cBj/SlO1PmBOQOnB5zSGWxKTKWY8cYx1Y9cfpVxJytwhHQKSCe5xyP5fpWOkiyuCQVAAAAPTNOF9i6kKnK8kA89P/1UgN6CH7UqT+SZF3BWxwAew4pz24LMUVUIb5gwwWHcDjiue89llEcTN2favQ8DIxVtL4w3CuzSbiMgo2DnFIpGkbeW2upGicbkXOMkEg981Z/s952ic3IjjYb2UglvoAPz5xUC3MUtuFeZ494AVHP3vf8A/Wad9rChnyuU+YgckYPP+NS2y0kbI0jTIraKM3kiTcMWYqcA+3b6c0+x0yGzjLR3RnXJLbkAU9ujdf8A9dcvDevM8g5YAZ46H61pxalJcbYkQrnIymcqf68VOpXus2pkQSxtEXxgEHbgcdckdPwqGbUHguPMA/dPk5VsjPpU4ntIkmNyQ0uCyp93J/u5z1x7VkanFPbmTdDOsO4KM9u/X8eDRa4r2NQX06xbogMnJ3HkjPbP07VVdZDK5c7QmFOcdcdAO9YS3EkB3RyI3BwM8r+HXvVrznZCd5Z14MbHHP8A9Yc1PLYfNc3AkaLG0lyFVh91ufqTTYJYVmw0hwRjcrdRWLFc4GzZlSOCev4Uov4whQL8uQC5HP4ClYq5vXV98gIICdc5wMgdPaq8VyhxFO+3aSSxHfsKqmZN2GyVA2hd2RzgZqqS8kh3AMM5+VuPpVJCbOghMf2feqpuQ/fcZyc8DB/zxVi4uZpo4mE7biQzBmGCB29q523ugQwyzbVA245q25Mbq0MsiptAxtx60rDuTm3UM6xZT1JbcanRFjjaIEbs5G84zn/JrOaScAMIioA3EfXoQKnSecCJhAkmcBiQcjNDVxaDy5eMNztXGPTB7UIylyRx06c1Rku28xyyMFyR8x6gegoW6VSN+7cpBIA4xQkNNF+RSbkAMoG7kkZqSTfcSKFZQB1xznPH51B5odvMjwVxuXJ9qbKeRGCo2/MRnpx/h/OgGRXMDNMecY4wRRVhGZkDMfmYZI3dKKLjsjxkbjEZMDJ9qj8wgIBnPOQasRkY5Py45qi6lTnOff1rQ5mieVy4ViBg+lNiTLbSenvTQQUHBwMnPpmlygMgPDcc5xnjkGgTDeUld0+6RkAnpU0d5Ihwuc9QR1qPzE2buc4yR6UxlUlmztXOV9qRKfc0BqlxdKqMgYjnlutRzwPJJkKen8PaoYvkJBUAnGDV1JMgZ6kUupqtUZ8HmwzogYMSfunpmrsMsiSB5m5PGFGBTLuHMXmE/Mh/So/tcT2widZDKeMr3qhIswBY5s4xk9TTb4IGhLEH5mBHpxxVc3rs4UKFIPB5OaZcySO3zMCOoGKdxBbTYRgwOBznFWVcMQD6cGorJ4Qdm0Bj1HY/Sp7m0RQsi/Jnrt/woAlD7mQo5B6k1ddt8KqwG0c7gOtZBk8txwTu5DZ61bgu1nV8FiFH8XFDQy4kKyqyqSNykcVBYX8r3DLJGisi4+XqcHvUCaiI3O1eSOKsQskUXnhQzlj5h68GmgLGpKlzYFjyVwynuPWoIFfykKyZBXjj1HSle8jWNlKOwPQBSKiDSeXFJjcCvGOMU2JFu0QB8EYGevvTNULbo4zu2A5JHSp7S5hXesgPzDg46GodR3TWgkRfuMDn1/CpGyW2jECE9yPTtUpn3BBnOEAqg95iE5OHAC/XipI5VIUAg4FRbuI0Z0We0+dl+YE7cdPQ1VgadbXanB20xZ0QjzGIB4470sF0rRKCcYz3qkxMrHzBNiR2Oec54pJHEgKrk88BuT+NOuXAkUBlUnjryKhEqJJsVBnPUGqTJuTRZUhgRgdaSR1YE7uQccD2qPhQ5wdpJxxUZ2krgkE4J9qYIuIwEYUkYznFP+ZAVI5xkZ71S3YlGxiefwNSwuHyWJGM5I5/CgZLLMGBG7tmpLEn7QwB4Kn+VVHzjauCetWbV1W56D7pXg0ASuMwrzwGH9aGOQzEjcznHsKjSQ+TIhHORjH1qOXAONw6dj0/zmgCwVbYXLYG4bhjqKY0x82RSfu7sY6U8SssauyZQADj3B6/jUcqhjI3RjwT/Pj1pgORsSJtPGQT+VQOyRzEg5Gwkfjkf1oyIpcZyFTr/n8armRWTZtO84Of6UAXYrj5SQqggfe6kmiKVg0rMw+VTtz2qrFwuGBweMjtSCYB2AbjGBmgLl2CYxyrKzbsjKgnPbr+dTm4lhhlRHbMrF5DnlueP1/Os1pCwCuPQA4pz3UioERh1+VsD8we1Iq5oWt1nygijDHLA9D6itaTUmVwm/FvE4KqmBuP1rDST9wWeQOykDk8n3qOWdTtZGIJGMe1TYtM6OOS3uNRM7XTNG+S25cMM/XjI9s1r295PJu+0JHLFnCKyjlc9Ac8Vx9sVVWdg5ZiPLkDbQB34I5/pirsN1cQxSrvdWfoc4PHvSY1sXL/AGRu728SFm+73C/T39qDFKoQXEhefb5mSejH3Pfj6VXt7nzmRZl3x5yY1OGc9s1elAaRndkbAAkVf4Rjt+FLcV7FRt6sMSMNoyPn3ClCrMhfa5J7r0z6+3SoI59s5ieNkUDzE2/MeverAdISpiJYEfMhH9KYJ3HGdo1d/MKwpxtVRkEdBzz71LDOAZGL7lXPsc546UxI423tgRBQCQOc84700yhwyqu05ySq4JpDsWDI4YNndgDJGc/nV/7e0kHljhgSTjnjHT6VlhhE6rGjsMcs/emzgqUZFPfJU4yPSkM3IrlhIigHbwMEdfTn1phVoJ2j34OSFDHOcevp1qlp96zv5QYqZBgDse2D6VotLC1pJubeVYY28N2HH+e1LYaHzrLJFEygNxu55x6/rmmQxoXfJA2cA/7P+RUcDGGUrIWKsoIY+nr7c0jz/ZWBECkY+YOeqnp+WT+VIYtrcKWdWXEKEIoXrgnP8x+tWSpV+eGYcKfTrmowA1wtoioXcliSvT0/QfrTAdlw7uvyRNj5eN3Pb60mNFmKNpELRhyMnJLYyfyoqukwJcR25YBiMvMVP5UUFHj77pZecD6U3cuNhyHU8ZHb0/z71aEXnHMaAMScc8dKZcATkSn5ZFGJMdyO/wCVaJnGmQsu5CxZcGpDGp+Y7d2M4Lde1Rx4LoFDDuSRxSqCh2AEnHBoYmxWRdpkGOOqAcUxtzHaP4h065qxGUCjaF3E4BPWoHVgrbDtYegxSuTcUP8AMeNrelPa6lic+U21SSVJ6j8ahDgFZCQAeqnuaUwMzBwwaM85zyKpDjoT2almVZF3B+55/wD1U2S2dZMxttOcEDnNEPmxxOgAJAzzU0EbkfvSACOmckUFjY8orSSs42nKkjOKJNrgSDBXGOTVyNArZ2YHXLd+2aZdJC4LdyoBI4AH+TRYZlIQsmV+9nAweK0xKWiU53fQ9KqrBGLjZ0CcA/1p7wq3mbFGBycccUwCc/KoOc5PHpVrTfNEmwIBwSDjqP61S2YljGflwOR9a1VVQpVS5XBKnHBx9e1J3Fcr30CDMg7cEEdD3os5lU9MKflxmrAYyrl0HPB96pWpKSSRnI2AjGfShDuXQ6sfl6k5JqC4truKfzIHxHINwUnr2OPyqRVBIKkHI6g9aUyNJJGrMdqjI+uaq4DTBOrAhG3DGCvSpfOfIjkjDK3B3ZA69jV7Cjpkcc1UuGXzkHmbQck9xikVbQhlKAYcqDu4U9SMUOkLKGjDRkHGFOahuI8hWHLDqT9akhO84HbrzxmgkSdCqo+/fg/rTUC53BmDHrzSuwWMoQ+48r8vB+hqGSU+SQvLAZJyetBJK0BCh/lO7p3NAiCKSTgjpk96bbrNIY44g7ynhAgJb3xUs1peQFYrm2njbsHjIJ7fjTQBcMig+USVBA57nAzR8uwNnJAzmgWd3OQkVtIzZHAU9+ldrpHhHSzZSLqM87T7Ey0DgCM5ORgj5ug596pK5LkkcTHj5zg57D3p8cm6SJAQB0bPQn3rqNS8I2kFtKbDUPtM8T5K9flIPVRyOe/IqnYaJ+7We+ikYH5QsRUhfZvc9hT5WS5Ix7iLzDJsdQqt8o/Cm2xxMp7Fx1rrv+Ea0yK2Sd2nZckbHlAz+IGKfpvheyubSSeSG+kKSYDQFSCvUEDBB9DzT5XsCmjmLC0uLm9EEEbSMSPlBH8zx6UixOLmdGRv3ZKuB1B/Guis/D13HcROrFLOOUSF542jL8+hGOB71c8SPJqV6kCLDDDCvkiRVB2v3DFeRkdiO1CiHOcxHb3ZUrBDI4UDeyqTgds46dKgnB84lcjBKkA8g9/610Gn6nfW90tpYtNHN5ixqYUO8j+JgPfGPQCuz/4Rqx1q5ivtRtktW25mtmlCODjpJ0/oeaEkHOeTzwuY2lCgAKCT6Z45/GqXGRkjjFez3eh2lpA620Vxa2yqVIgkV429d4bIPX1/xrhdS8Gbb15tJmiuLQqHCI2ZF45AU9vTk8d6biNTObiAaBsOEbI+8eB9akeKIujs8IG3PG7nBPtXR2Xhixfcuo3phIzuVMfJjrubpkccDOOhI6V22haLZaRab4L+0mWQHbcOS2ARxmLjPGevT8aQXPIcL5xBdCvYAn9OKYX8tCimMj8M/rXquteD9K1l4TbS2Wn3EoDxzWsLBJOOQy5wpJPH61w2veEp9JWGaKVrmOQnLeUV2kevUc59e1S2k7FJowROWGT1xjOKSSUuNrBFPGWQferc0vwleaxHNJ51vZxRfemuiUBIGSFABJOOeK0tK8BXkmsWMdwq3mnSTBDPaScFc8g55U/UUijmYzEmz+MHHU9fwpwvsz43sAzfhXS+MfB1roj+bpM81xbGTyW3gF0c9Bx1B5HrkVRtvh54nkhS4bRLxrYtknZhiMdl+9z06UrFc2mhiLdPDcsch13E1sQas0atgmNXAB5xx7VWu9Gu4LhpZLG4SNegMLAE+nPH4VkzNJCMSb1kJwQ3UeuaVuoHSxywzN+5Tbs+Ubm4z6n8f51HcSzRNmWTGCQCqg59ievesC3v3hlVgMgYyCeDitiTWBNY+VH5akuSwKgHB6Y47UWBMtXNycIoTYoUBwvO4jnP1oa7UKqIcq5wS3XGAfxrK8yZ4s5JZiMehPr+lPmcO/yktjo+MZqC0zYt7secvBEbEDcDnH5/zq5PMsqKNux0OCwOcnt7cVhIssNsRJgK3YHIPTrVqO5VVMZLNGo+ZjwoJ7Ui7ovQeULpJvnPOSFPQj+nFTi4VctGdpkPUnP4f4YrPtnzMz4DF0OP9r2/nU0EckcWxHLKccnuD+PbmmSacNyZD5rfPsyqrIM5OOvt2qBZme3SOUgsODkdVJz/ADqjJqsaoEWM7UH3s9T6j170sMpluD82Vc4bjnkdeaQzVhmdpt8QCScjPcen8qnvJSFXJ3bmUsB/CxHX2GP5Vm+Zuu4mGCzHHzZH+eatOgkMhkYFlPAAxjjgVIy3b26XkXnFNzEncdwGT+NFQG9jEcSxwRsBGudsZYA4yQDmiosyzy9JGeNgu4Hb/AOv19qcpCKrsRkg59abM/lDyopXUHGVApsThrQpJJglvXJA+lb2RxCLG4ZXjDAA9MZz9RUtv5sbRykx+eJAyRMPmJ7ZHpUiIBNxIVzna3b64p5ElztWSL54/ldnbGAKBaMrSSieScSRpGzMXBUHAyc4BPSoiJW2KWVc/wB84B/GpZI1t3idOVZuMHmm3cwku3kVSEZiAHHQGgLWIXG0btoJwRtIzj3ohDH92oxnkAetTiOMtGdpOMbSv9aGlijchov3oAITBGD3poVyFWYRFm5bHA/xpBcFF45B/KjzI3bZuwnUMOf8801omMakOp4wMHp7UDWhL9peQ/LJ0GCelTLPJIRJxgMAwHfg1Rlj2MF5yRyDT7f5AAzAZde/17Uy7lhthc4bgA4P0/8ArVPHPtRPm5LbuB1qAASqCBux8uF/z9akiDMUif8A1ak/L6k0AOELSsWLYBOVyMEc1PHcXFrJ80qAEdGzgj0oiJfPsDUlwgkhzjjOM0A1cfNcGOEyRxpvK/MCOv0rPty0aTSvGWfdkDPHNSecHtI0LYYnB9sUIR5Z5z3piHJIsUxTyhsJwDjoCP8A9VVzMDNuiO6MnoRxWpDo+o3iGW3tXZQM4PG4deM9ax3gljvXiRWBYnCkY4685oC6NCFLWRAS3zdThyMU0ywrKyqTxxknNXbDSJrWAyTaRJfyFvnhCsWjUdxj1pl/o8LMk9nFJBG5UguG8sgkcZPQj607aE+0VyhPdAoVQ5J49q19D0S8uYHuIbBrxV+byg4XI9ST268DnjtWtY+EJpojcfYY3iGdsICs7ADqfmHH0rW0DQLuSAtdWaFWCRw28xI6c5I6n6dT+NOEG9yHUbIlibxN4YRLi3liubJT5RjtzhF/u4GSV4Hv3rmrHRDPepFfXCWiPIFUyKdzH0x7+pxXeWq6rfXpivDOkQ6WpiYyKo4yVXAUnsBn9KZrei2V5p+1p7qIqx2S3A3SRH0bkkjv14q5R6kqVjBsLKHSNZYLIskFsd10WXa6jqBjn5TxyD9az18YXPnySh8J5jME3sQPTGf510MUFvbeIHutSeO8knCRCSJnj8oBcsfqTgc5GDWnqvgLQNZ0hbvRwbK5MRdTuJif3YHOOuCR09KLO2gaN6lbRLkatoii9uhawgkl7iQFcE8HBwTn9fat210i3tVIhuLgxAZ3nawYnjAIrzzUpZI72x011ZILZFLIG+ViBgkEcY4I+pNdzZ6vey2SbbG5a1yEd4omwoPXHHI4AoWu4mZlzFp1vq6uzorwMN8rAfvEI5VlzzkflU/iXTINPijurZJI7e8Aj/cElGJGQCMfKciuR8QSS3uphIbYuCMiRASWHQA4HBHIrstKbUNU0iSyS2nVdmSZEYAKOM5IxwACD6j3oVndBYxLPy7JJbeNYL1i42QfcCS4zz/e49PSux06/srfTPteoxwO8a7gkMACpk4ypB5HNJ4e03ULO/eOXTnlhcZimVo2jjxxxgk5Pc+9P8QLoslu0VzZSw3DLtk8v91hQc9MegODjqKaHYq3cDx3t5cWV35lk4KS2lxC77SQPuspJxnv74PajTTCJmkuLvT4rraUDl9rheqgA9SOBk88Ug0iUvctaXgmtiQWkkVhIuBjkr7Hr6Z9Kptoy3TLbx3djeSvGWjDYLsR6kD5hR1AzZ7rX7Gyury5u/NaAFY5kkV9+eBuI5AXOcHvWTZ3+YY7cSM7KwijtoyQ0r92JPAHUlq0tT8MXklsDDYyQyMSCFlGwHgHjP3SPyIo0/Q5tLcfbnEDPCSZSgOAOQij8yTnnGPqtgsbWl6paW7zWtzdvE0ZEbzRuBFG/JCqCDnk/ePcfjU7ajpieXc32pNczxYLeXBGR1685Iz6dOeKboPhnSJrLzL6CSYzyNJGL2ZYd7HIyEyM+oyao3/hqD+3pIJ5p7eDJAslBIIHXYx+96468Y5obfQCa70fTfFQ3wXYiYAsklqgGeflEicAEZPIP51Wv/C99ounzPHqBvSGTzUddsiLjB49MYq3obW8SxW1jKsdtJL5cbRAmR2xycHuByTnAFaUXhq7k1q5P9oxTWM0a5lLYkRxyRsPXOOee9Cs9WPU4vTtYuL7SprSKN/tsbo0DIepJCsMdjjH5V2EbW+lzCS+12Zb64cBrK3bKhiOQTsYkn2x1qpp3hXw9o6xXKatfXJW5KMVCx7cc4brkHIPFaWq+ARq2tx3Wm6rDuSJl+zzMcI5BwwIHPqQRnio5k3YaXYr32paJeanHFOk19O8Z+ykybYSpIG0BeTk8E9am8Q6vr/h2ygfTNJhstOt5UQtG6neTjJ2DOOeATzWbY+BNYsNWF1NNbSfYwyR4Lk8njqvAGRyPWiS7udIju4NcRCkgBFtGwcv1GAOwAAG48devSp5XfV6Du0WR430m0nke50+SZom82FYhzu+8AQfu4yTuHTHSt6Txs2n6Ok1yxlvL2MzMqyqhgVgduCemO1cIviGPTmtV0yyh0+W5OWlC75vLHXcxz1wRgcY7UzxjqGnahLaxTIFvXG4XMZGCuQAjDv3G485HpSab94L6Ho2kz3WraStvJDcSSSBJBeSbisvA3KSCMcenB9DXMa98MYZ4bieFYYnbc7CWYM8fOchgOV+oz61BHrGtyXcdra30sMXnCNY9gJjTOAnIznHWtsaN4uSNZSkTbGAQmYBuvU56deefwrKjXhVbiug4z00PJ9S8Ba3YI7/AGImNVDIwcMZh3Kbcg/nXO3Ef2S4MImWRlA3leit3XPfHrXuhvNV8OSzxy28kdhcfd+USRq+PmXuOeo+vtXNazpWk3N294mmo0bf6+JSVKbh8rBv7pz7YIwa3aa1Li76HnVjPK86RxhA7fKGJwBnqT6cZ5rQvrhWigggX5IwWU+oOMH2JwT9CB2rcuPDdnpUVz5Xn5lUqJ5dpVFA5A7cnjnnt655xYzKzSuxiIfByM7s9D6cVndNmqTsRpcbYU3AOztgqDgAe1WL0+ZbRJH5xYMzFSowvQYH/wCqq8s7Z8yQDarYAKDHtzToY2by2jXaM8ZblSeRjJ70AXopfLt02yZZXwD3/WraXL3hkjLnzQjfy5/yPSsoI8kwZpAS2D5YBGPYYpFeVZgShGScOre/T0pDRYkQoqIYzhRlc9z6f4VbgfMcmwnBBUMeAPU/z/WoYJDIjwrM4YDON2QfofwpzSSNMu3a+1cHD4ycYzzQUWHuP3MflMd4dY0+bkgdTj6VdM+87WIYOfmBJyDwP8ayYw4vkVY2VVxtLDgHvg08yG3vdzOSSQc/3qQzS86FWYK7xgMRtC7h+dFRptkBYDGfQAUUgucKsibWR4Bwc4BP51Gu0zMiIWjkxgnqOafCY5ozG5CSqCVc9GHpUkciIpfYoIzgA5Gcf41o9jlRWYPHKg3PsOdo9M+lOZibnaHZuB0Pf+tPidN583lGG7JOcY9RQVQMZFbdzzjj8aQPcda3HnzBH+b58bX4zxjNSXM0VvP5bWqZBKsq87R+eD/9aqEqkfL9zGTknrU0VpeyQi5W3nNsnBlETFeOuSBiqJtrcFlFvuQqHZOj9AwP61DvMroMHeehB5zUk6ApgjayAAhsg4qPyXBCoA3cMKkroPCNC0hKM0YGHA5we1EjkxFlxg4+VRgA/wBKV54xH5boXY8bgBx9fWnSxxtLCbaNzEWweMHAP+FNErzGeTLNAZgjS7R8zpk7R7+lQq4JLkdAfwrsw98NQh0bSraYPAgM4jUkLxk8Dr9T1rdtPBxuNLOpTaCrSyxGVVfMeAO5GQMn071qoX2J9pY86s1kWPzEjdkOclVJ4rr9C8F3GsWCak11HaQnc4QoWcqpxkDp1HrWxDYa2VIvZJNJZD+7TyjtYegIO0H2602DWbq3kY2138jW0h8hx914xnI9MnqKqEFfUmVV9DNv/CkGjzpa3epFJ5kMiOsGYcDrls5/DH4Vl3OgX21xbPbTMp27o5gOfTnGDXVx6l/a+ixqFX7RLI0auR8u8Z8tj+QFcXbXt7p4+ymzuLWWZsSysoLfQA9Oe9ElFDU5Fjw94Vkv75f7QaOG0U5d1lDE8/d+XufWukutJ0Jbl4LRYyI1OAoPmDjhgSfm5BHIrj4v7XGqGfT7G5aYnlUiYg85wwA/SuwsfCWu3N5LNKsVgqkyPdTOG8sNyVRVJOfXp+FTFq2wm2ZbWN9ZpGI0nbexZ5MEbz2wT7HpXTaLpWmtG0twXbVF3FWMZaGFgM8jIyf61Yt/Dek2okI1KduVzJDld5bgBsk9fpxgYqjc3c2jXKWVxY3NtDFlQ07iRZozn5lYDrwDzzzVJoixpXOqXdpapOklxLasMRSRxECQ+pbHyj0AqquvSzKmnz3KKk2cs/3A+c7SOm3sfXnvVDTtd1G7M8enRTStJbZG2Pfk9AWAGOcYrn7u5+1lpVtDZz5Nu8IJBBx2U8r1PHQU3LqCR3+l3Gmafo63s1qGjBJgjJyrHknavcdcEjmtHUtZhubOWeyuWDwsR5J7MuchTXG+H9B1HUnEl1KVijDBNzYCrjk5PCjPTqTjpWv/AGImg2c8y36XpRhOu1lKod3zHH+cEUX0G0R6brepavdRxWltczMzlPNkBVEXgn5/Xj8K61FvLiZYNWsbF4RkecLkeYuOec4yPzrldX1v7WiojzrcQ5kQlvMWRD1AP4Vl3GtTQ2ouA2WmBCBuckkZ4rH2thcyNzUvB0S363Tz311EULILaLON3THXcT9APUip7d38PG1/s+Zp2mVnbT7vGWHfyiMfOM/d6kHHNVvDVvrMd0t3ITboTlnlO6R/TC84HuelamqeJba5nlEfkq6txKdu4tjnAOMfXcM1pF3V7FJ3MJo764uv7TfwtyG+Vvs5JAzxlTkJnufatNvFF3bapHaX1jFDIQGKvDtPHfPp6ewrlX1S90vUItRhaKSyZtszQgjKnhlYE5U4557gV0kOmyavYS6V5qtIqGWxeR8eU2em7+6y9voaLtj3NC68T/Zd8nmWlmrSE4Vck+59SfzrP1PxWZQiTILmOIq8yHPzIwGGA6ZBPpj1rK074e3DXznU72GBpDwFbznxnsBx0960NT8G41ZJ9Mv47i1khWB45GCSFduN47EcZ7dKeoEep6nYXEvlh0hmuU3WV7ApUoccDj+HPB9O+RV2G7Xxh4KxJgapEG8og/MSOSufTIPFULHwRrNzp81o9kUmhm863kkcKgyMHac9CQDj2FcnbXd5oup/ZblGiu7ad3lhJxhv84IouBvWWp3d3pz21rnz5IVWdeV8oKcFmPbgEVv+Frt7XVhBaEW9pDHvkkkfCgH1Y92PbsBwOtYGpy3V7EyWkZs4n+aQx7fnOMkkYyexySarTX8ehmO3dWmvGGEjLZRQf7wz978OOlD03DQ9J1Sexub6ASXH+tfb+6ON5OON3p0568/lRvnt4ru2lZZZBGzFoZZRMkIHVgwGOcAYasj/AISV9M0qS3tI4FmiQSMBGo3NkZOPpnHtzVy48VpdIjSvFcWcuFaKVc7c/dJHpuH649KLXC5zOr6pp+u3LNe2MwZn/dzwThmh9Dt4zj0qqniB55bS1u5Tulh2pOD9yVGIRh9VAU/h6VYSTRNd0e9uhpEP2y3b95tldFYHqBg/Ljkd+1U/7Lt7NbK/sXncSjZZowEkkLHkqAPvt6Nxx2z0Wq1A3rXSZb/WZbvULmS1tpQEihiIR5Ezlh0+VScEnHPPrXURwaM0U9ppUc0N60TeW6PktgZIUMcDPHpkD8K5pPCviySGSV7dlnnIjhMkofAxkliM4P16YpuoeEfFmn2wntUhmuccJBcgSp1+6DjPU9KlOw9TQl8EeJLLSL2C2dbwXBWWKQkRyCTjqp6dOuaxdB1K/wBM1S5tby3ufPtsxtGQSIlzlicd2Pfpgd6W18VatbWEM7nypmuvLuVbO4Y+U8nocgn6iluvGatqMituGpRFoRMj7G28dSOD7fWhwS1RJr+IfEax6LLfeXGd0REZQ7snpgnuCD37VhaTcxeKPDZs5dxu7MsIJSN0hTltuT7ZAPOCPeue8S6pLqNrHaLIhk3LJIkaBc8c8gY64qHw5LdWdtcSwsUkLRkEHnAOT/hTcruw/Uk8RT/ZfEEZgS5SOFVVDMpQuoHG3gHp39ap3sn2toIkieSRm2x7Dlm/2QO/Nes2mmJeLFdyXWLYgBZpbdSwPXIdjwBnGcdjUGq6v4YsY1hkmN1JG5WO4n42v6gqMqv0x/Wo5W+pTSKen6ra+H47cXNuLvW40US5k+RG7dOS+MA+4PXrXQ6R4nvdSuWMq2dvHGGaWRnkUR4GeTuxnHbHpnFef3XnSyMmnz2UYdT81ooVmA7Bjz+XWum8OC203w9eXeowLsEQit4T0ABJy3uzfidpPaojDk0QoydzffSv7ZvRrVvqAXS5YHR4REY/Mw33grEccn5uOQD3rn38O28moOX8SWixygxeUqsdykEYJ6Y5z7VjQalqupQnVJbyR3S4zFGvyIqgA7FAHTj7tVb3WnuUt5pGSGJztuTGuMg8H6ZIAOOxonKol7iuPmXQ6+98MeF7GIhtclNzIoAjgYygMB97b371nWvhK2mC3tmyT2x3t9qdCCjr13Iw5OeAOe9cbPdiG9aS1YKEjByvqGBH4cVvW+uyaDqySrmS2kkKyw9QMqCG/LH5Z7UWTRcazK95o0GqCa7vtRluEUmJZEQB2bqAVPpj1BAHuDWavg5/Ij+x3DynBZnaIomeygk9f/r10F414LpJdLR7m3kBkUPCSx56Z6HpgmkI1W/WCSS2ZwqBJPlCorewPoO386zfMjogla5wNxY3lpeobxJI5WYsqvk9PQ9xUMN8sO4bflBPBPSvVb7Qp9Yigt4LRd7LjLRAInGDg/4Cua1/wRoWkwtG2vMb08lRH+7B9M9acZp7i1T0OZt5iIJJQAWIwu4An1/pU7xPNLGrSBdoDTN/d4z+fPT1qBo44riK1gkRthx5m7AIHJc+1MurlCDkM0RcncOC3bcw9aoroSJdCe8fyl8pFXbtUdQB+vA5qWR/MILsNwAPTj6Cqiq1rCZYxy3yhieh7kfXimpJHLKGcmKPuQuc+uaB7GhFLK4YgEjd/C2MUVMkwaJNkksKKoAVGx+P1/8A1UVIWMSSCCGJ0n2tJkNt2Dk+vuKy7gGGVoyoYAjkArg/SoZp3lVdxztGBz0FWtOs7jVLgW1uC87H7xPb1J9K1tfY5lpqyuw3D5Rg+mTUfk5QHGD/ADrv7bRNEtdQh0l7dr+9ZfMnmeQpHGO+FBH6mrF5p3hKWbbHYSJCr4eeOdh0GTtByMAA5NX7J9yPao80ZXCE7gAvIDHNej+GLy+s441t/tH2cFQMDKn5RkEdh+Hesq58MadJFPLYy3UrIof7K+AeVU5Dd8bueK3NB1i2gtLaCLEk7OscRHPReT785oimnqROSktDQ1PTNPvJ/P1qxYFEOJCNhk7DJ6nHYVz1x4Y8MPcRhPEBseMeTcJ5n0+YYx+NejXGs2Bga0viJ4gMszqXQevbcCOvTpXB67MPDWorJpyotrdk4kGTg4GCGyc1pJJashNlV/Aos4fOuf8AiYLNIFNzaMQIQehwf5kYqWDwzaaRaMNQU3crtvUq7RlYu3qMnGTVHT7+4n1WC5e/8hvPRGjXO9xnnp27ZNdteWUOq3hLvsBVVOByvHIH1Y1Gkl7o3KVhnhrxT4d0uRoEM8EswBkaTDFyOOuBntW1cNb3U0l1JqmoXEQYOoeEYiPsBj8+fas3TL/wh4b1j7JOwW/YAfaZF3Adtq4Hyj8vrXSaot+PLntdUdbU9XiBYMO2Rnj0yOD6Ctot211Ec/qOo6naWYbSLSLV7V/kmjDFpGB4wwY5x7iqQ0TTDYXWpXVnPb3rJiQJMZGVCNpUADHftz/KtuzudHN4y6jLBMyp5YeSELIT6kjtjvn8qYbuNJrWDw7G0tzPvaOe7kLrDCpwZADnqeBnrVLzA5G60uzsNMgtNLuZ4mjmH72ciRS+c7GKgbeeM4PNY9/YRy6zJtWFZ2UyyyShikYzySc8nOQBjrXpk21o7mDWhZXrAfM0MPluR6N65555qpJpdrJpZvNJslurhNpjt5GBbjALHnMm3rg9xWcldDjKxjRaNqV1pqRNdfYbH7waVj5sv+0y9Bx0B6AVqyWZ0jwvLbebK8UzAwz5B+ZeQpx0zz1HpXG6j4hvt88t4JEaHIWGQYO/tkH0/nWlpPiWNdDtJLhPPmVXKCU7lLlu47n5f61heOpJnpqELqWnnb7Oq4ZUGWOG3BR9OeT0GK3ofiPBcu0MGiLuCYBdDLhemW9ev61zUHh+91rUrqf9zaWTMN3zbSQcHCryR+NMvr9dJvoY7J08mI4Kx+h4Ofeoi5R9AWh2D+NU+wJIHs40+48USBPmPTjt0/SlOuabqP8AxMZ9PtLmVztinktwGDKQMk9W56fQ1wEc2mXUssclpGZ58GOXLDDd+FI/3h9av6bOlpr1np7CV0tkLbUjLs0rDCKew+9nnj8q2i31LR2nmXM62szQOYFYyRpghHZDtRAB6HJPXJFX9RuLWSZrq5FnbXQRvM+1KTHMP7zYIwcdTg5rmL5tUjuk0+3v5IV5eVY2+VRjOOnpzXPagbm10OffOzm6kVQinLPg5Oe56dKbZN9bG3rniu/s7y1g067tFi8sYjsWxGCCQD7ZHb2qoviHV9RkjF3LEsK8mQxglfTB7E1W8O+Gb/xXEltDE1ui5dbuRD5cYHXnHOTxgVD4l8K+IfDMDyTtBPaGQRtPbyZXPYMpwRWTU279B2bFtfEerT+J7W2hupXQSh3yeqjkk+1Xr++WSZ4Y2LWzYkgY9Yt3zbQeuO2K4ezujZSzSjJ3xNGSOoBrbsLqK5u1QSbrdIR5hHULjnGe+eKakOS7HZ+G7XTFuop9SVby6uFCvCr/ALsL2LY6uB+XTrXS2Wk2AeQ6Vqclqm4PHbToCRxjAkJwR0xmuWuNWHmLPHbxwCK28tAnHXgD1PUnNXoF1G2RC2n3Ts6qdqIeobOT+lNSswudZqK+bpEkENtLFfHGRKqqTyN3GcDgk5BxXLeKjfaRNpk/lEJ5TOhjYMpAI7rxgA4+h961o/EF1IsMWo2EghUny5SCrJjuPX3FbDGLSdHhmtrpbgIvkspHTdyRj346+lEaindJhozA8N6tKlhLdy3heYEO8bvhiCD09M8/gPetjU9V064uooNStLea3kAEivGC6HvzjI6joc1xl7bR6Pr85kDJa3IM0e8HYyghtg7ZB/T8KyF1abU7tDvM97n94sY4fB+U8celUnoGqOq8V6W/heaK/wBP8yS0lQpCzfMYiei7s8+2R6+lefabpd3qGsxL5DNI8m5tx/EknsPevS7bxhFpNvcaZqNjPNHtztwrYU9RknFQ2EMt8RcWOnfY1uAS8kuVjKg4Tj34Yhc5wBTerKTujU0LwlpMY864ZdRu9xe4lkkKxRZ6nbwSAPX9K3prHwtZ2zXNxaWkCIPldbYKyehxz9Rmk02z0s2Mdq9ybhYz+8WJcI7LyxY55A9ziqGuWsWr2kixa1DcR3D5jjjgxnAzt3A8nA79eBT0DYymfTts9+622p6U4CNdLF5cqMD/AKuQLjggnDVTttdtrCKe20+xt7W1Cl4ljU5OSAMMSTyCRniub1LxDbWF3b6bDbO2mSwYuVKYkdtxwST2XGQPc96xobu7v3azsIC7soiiWIFs/Nndj64NZttaE3Z1OmeI/E2q+IGOmat5KQnDh/8AUKuehAGWJ9B716DJDDqd7HqFxBcXsccilVX5URuhwuCcZHc/hWNoX2Twzp4s/wC09KtJxgcPuIOMZJ29SeTz+gqzdXWo3C/6Lq1vdHqhWQkg91YcZVvXtwe1aQHewzxP4asdaV9QjvV06W6cB4rpDhpOACMc5yB29aoW/wANNKsb+XUddm+1uWDGFz5cC8Ack/M/IJ7Vx138RtQiu/s0Ecc21iEa+Te0Tei9wQR1z2rv7Ca28S+ELWDUsOTEVaWEFGhkOQGXnqeQR0J+tLSWiHchFz8OVgl2WVqxjJAKROyZ9gx5A/AZrB/szwlbzNqMRndjJk2sEvlw/TBBYA+mfpXAa7FdaDq0+lPtd4QAr4wGQjKsB7itjQmaGwttavltxEiOI4X5Mzg8Er/dz+eMVjKTT0QnKXU7HVra71kW9z4fsVtrd49lwm3bFEQOG5HTrnGfWktfh9aaheot5rtuJcGXyoIiysB1+Y4HBz0HSon8ZXd9YQmS42yxbpIwvygKB0wO2R26VnjxVG+o6NewsYlNyUkBGCu7G4H1w2D+FaLVXbHzXVjN8R/DzVdI1COY3ttJZ3EoQPAGQR+m5ew9+aueLL2w0LR7Pw5p0wnuQpkupQ24IzHpkknIHGD0AGa7HXLs3Og313ZwmZoS26AHBUqQWA/Dn6jFeXHSxff6XZv5sc3zs+OhPUHPQ05Rs7oG9C/b6rjT7OziK4QmQAjGDnsfoBWfeT2qzXUEpC200ZKEDJAIzwPrSwJFHN9kunEDK2UZuxz/AIV6L4a8Eae8q63rMKzoB5drZlc7znO5h6DPTp61CdkKCuzyXSvMNwkEjOvmHC7x8rH0rrLyxvv7ScTwrCzJE8DbtyO65BGexIPT6V674g1DT4vD7wSaVBcWoKqiGHahYk4CKOc5B5BGMZqpbaXpepRfbryzknhVcraxuHUOvXBBySPT60JJFuOuhyGiwx2rSxy757mSVXiiLRjAx93EhAyc44qzc6pDNHJp9ncRWs3mHfCw8l4n/iVc5B/Bu9a9vd3F1q4sbbQoIIFALK1sNyx+rFumemaS18FaPqyXY+zSpH9oZoZX6MhyMBs5Ix3+nWsUoSbSNqVSyscNfXFxBOk2b0IDxJkgRjHzE54z6nB4A45rE1uTTpGVLVJkuMbi1xLkuDzzwMV6FL4T1GzlNtd6dJNZxMWhlRvN3r2BI+b9BWDMvl3DrewCNjuKCQbduOgx6UPRmq95GTpHgh9WsEvIdWtFZj80aqzbcdmPr7YxSSeAdatUdo2hu4lYszxEg47kqwGe9dV4fuP7OuligtYZVkAaTbIAo9y3UnHoDXT65rESQLFYvmVyV4QnAHXHHPaoc3c0UbHjV7CLXTw3lyrCzjaee2emf88VjtJLJO3lJsDjhWwBtx/9avR726F7NNHPYcE7ZGXjHOSWBJHrgisW70nT7qRIoICkaH5zGC20H69wce3NOLFKN9jIgljSMAAEfQnH5CitZvDWqsfMsrW6vbZ/mjmgcBSPTHbnNFF0TeXYr6R8PlWGWTXdyTMCLe2hlG5mHJDkAgccfjXR6Lp2g/YlisYmhVs/O0o81W7o+QM4+uawNK157n+zUmcmYsc85yS3J/KqOufa9K177RASIrk8x/wk91I/z1r0VyxV0jz223Zl278L6xp2vTNJHJcJfyZLRjDBASSGGenTkEiq2u2l1Y2zhrWVIBG4E2MoXJHy5HAOB09637PWxForX6GQQwSAeWJA6oxIVirenPSrt/qUchjd1QQalbhJdwzH5gGRuB/H/IFDguhLdzy5NVnjm3Iz7pI9u1ckk+35Cuo8M6A9q0Wo3V0vleXuAUYZGzynPfHGfc1W0rw5EbmTUbieOCyhf5osFnVh1RSffv1xSaxrRu7PMOI0jOfLUYAU5FZRi1qynbZHe2+qaCLa6xYRqUAlaRgCG+baSSc8gv6dzWRLLaXVoxs4ka1JGI5YgI8dNxU849x+lUIGgXRgblmQXFtMpCqfnc/d4HpjPpXJPrl7YzCLP+kpwHJ6D0UdhVzkkSot7HS32k2tpJFJ9hinu3+6Y4wscPqePvEe9TafqMlzcF97FkO4g+v/AOuuTm1OSa32F8yAbmKEhQfT/wCt0qzpOspYaZcSeXtd32hSemB3/OsHPXQLMW8EUl9eXE0UsrFsAL2HTv2qza+NNbhjTTraVkAJwsvPmADhTj+f59qzdSvgyQwRRTq7JvKyxlGctzuHqPSk0Wykj1+2NwsYMJ3vHuycjsR+VCunoWovqdFfLNLbWv8Aa+qLZXcn+kfYoo2bA/hDtng47c4zUfibX9Rs7ZoorOSya52rJKh4WJRhI1b06ntyTV3R9P8A7a+Jeo3F8Q0FpOV2Hnc3RR9OCfwrK8WeIIDqkltpihrVXYSO5LmVjwSc9QOQBWjuk2Styl4evxDdxMs3B+TDZ5B/+vV3U9QvSkdxbyONspSSIsQrAcjOPb+VYv8AY+JI72xYrbtlniJwUA6keorpLey1C6jCpps6wXkW9ZZsKqH+9np+HWoV7Ce+hDr2vWWv+HI/tAEOp27qEDDmROhXd3xwR+Nc9pwe5uI9OYjyzKpw3AGSOh9TXealoFqnh5LeS0VbpRugn3gCfoSA3I/Dg1hae1roMkd6kbT6m5AtUfDCL/poR0z6deOfSk463ZatY6e6Nzo8tov2CWO0Z8tcvDsFw/17nHSuEu7hLmaSwu2YXSuYkmTJYnOBuA6j9R716do93qt9by2V/Et5eT5kuITyik4Chj2IVck9iaWLwno2nrdXYeKSSY7ZPtA8/wAvpmNNuNz8dQc1pKHVErfU8kgbUdDv4opbTF0qEJvG7vjIx17j8a7Xw74f1W1v4tW1l7eCGFmuym4GSQkZDFR7EYyeMYrt4ILLQ7W1v7nRLaOJPkNyxBlRSeAVyTn1wSeOabrOv+FLO5jvvtNu8sK744U/jbqAwyRjnpjOaVrFNlZf7Mhd7ggTyyltofJ3Z4+6P65zV60137LMEe3W0hRMJkhpGPA/1YOEXjvzXGan4+i1XWonsbUZ8rbsGFwRz19PT602TxjdopjaBN4PO3jb7cH9Rilzq+5F7Hp8Oo3V5ZefauDJHkBI4/klP90dwc9xkdfrXNeJn8QxaXJJNpttcSTMBcWsbZSRMHJHdj93pzxkc15VqPiyaS4CwGaFUJJZH+Zj/Su08E/E1jHHpOqqPKI2R3JJJPs4J5+tUp62Lt3OHm0SK8gFxpBmZCcSWrnc0Z9iOq/X8asaPpskFw9rcXESwsPMljXlvl6Ke45OPzra8b6RJZalLrNkTb28wBk2nK7/AO8COcN69j1rmdNvJTeMIVluLudhGm0DPXP4nP8AKokrGiu4nRWus7NaCGLdK6l/OIH7lR0b2AH49K7ddbtvIRYHlnY/IJH++7H2+mPTHFcFdT22hu0Nlia8lUCa6d9+T1+UdAM9PXGT2FWtHUw2c7XrtiCQN5a9ULDOC3qTz+NCdtEZWPRtJuJzKqyyxzQxJ8iOgZU/P9cVXtZNPn0/VEuY4ZclZDLbOR5eBjKk9MYBx0rE0XVmnRkjhMcb4AZ84PXI9fQ8/wBKNakng07WWZiwMO0MVCE5I6Y9iaq3UVztNM1bSL6zjt4zdJHbLuUs4BfA5O7+mKzrzw5pWovfXfhcQ2+ssA0trcExg47gDoT6jg+3WvONJ1Z7eI5fkoQQfTH+f8murstVjvLdP3TGa3AUMjFWUbRgjHYURdyuYz9UtTp2oQvrKy4tgzeVJgec2Rg7c/cGCep7djTh4neTSbu8iZw5YIu9ssxxkfQdgB0/E1v3t9p+v6d/ZuuYlkXJhuQAWiPrkdR6jvXmfiCK80e2ksJ/LyZi4aNshhhcEfUdvem9NQOwinlg0yWyR3bdbi2Zv9ohsn8yT+NQaBqcV7prW9xcSxuSoSQKMxMOVbGOeR/nFU7nVra10mUSsGu5pCYIwDzjHOfQZ71ymqyiDUQbaUgRoiK4PXCjP65qHO2wj0DxF4bTVhDe3VyE1AgxrcqN0Fzjn5jjKtjPv09M1FcJDo0LWOkQLb+ZH+9nd8vIfc9l74HH1rntC8b3dnO6zEvCUwY1GQ47gg9f6V0OmalYyKl1GJLqcDJ6YQdv6c1jNttWE77CW/hg3lusskUnkNyWkB3z47kDJA7gd+/aoLrwisT40fUPKvuWS2eNoXfHXaTw361txlbuVm1GwmGwcyOQQn1AYnHv0qDVvs1pZS2pido2ZWwZmZR/tJnlT9OlbRtYR5r4gZ5boXFyjrO37uZZBht68ZIx6Yre8HeI9ctLV9PtLN763c5ZMbigyOfz9fWqF/f/ANuWslrqCvJc2u4wXoGXKj+GT+9wOG6jitDQ9ZbTYo7aCNUIQM4xnBPQe7ep69hii6Tui7qx6JH4I0zxTAl5q9hfQ3rn557abI25zjDZGOew4rzrxD4c1LwvcyWEomuI1bNrJjcpiJ4xxwexHrXo+g68rXMNtc3EglBAMayYGR8zFsdQB6n8Kv3ktr4yjS2/sZ59LkHmrdpMI3G1sCQDGACQcc5IPvQ0paj0aseL21jqN+8EUMMjTzDMUSjBK9c89upyeK3rLwcfsKWt9rVjFOk/mMsavKFzjI3KME8ds10Mmm6bpaXtlbo1laRSF7ws5d3Xk7Vz0+mByBnNV7YNcAeXAkCdVjXkAf7R5JPsBWE+ZaUydtjsNP8A7DtUumjvnli/185ZiXB9VTb0GPU1yt74W8G3c0l74f8AGMem3chLeVJINhOeQVwCv05xU6R7JfmYRyR85jDZU+pI6H8azfE+gR6npsmp28O3U42BcL924XuSOzfzrWEqj0ktRqdi9pvhq4eQXb3ena1dQMphZbpDls9WGF+Vevc9K9BZv7J0q3TUTPdSM/3baEhCM5568d+Tk18+2F/a+YIzLJbyg4GeAD6E9q7zRPFepaaRAsxO4hfK/vH27Z96FBOXMx8/kaniu8udSayv4b6doIHZGsJo1hSM4OG68nHHJ/nXNzeOtStJ1EMqQiIY2qgXyz3Ht36etejWep6i1zu1PUR5T4CQGMBVzgDcBy2SRjJX6VpX95pKI9vdxQSFVDzs0KrHFn++SD8xz93k1cot6ILX1uc34G8by6nHdxT3DT3KlCC4z8hyMZ+tXj/ZOvDytQb7PdR3LJIyyldqKN3Q8ZI9Metc2lpo2nahfaj4euoXt5Y9s8CoyCMhlIaMd1PIIHTt7XodBu5Naa4cw28LP5oM8wUk7ccrye57VC00Y7taHW3k0loI7PSNsUjMrSPJIcQQjuxPRmOAB1ODTNXh0uZklu9Jn8xmwt1sKgHHYEjg+nFRaZYXdtE3l6jZNcyyGSSXYZTvPcDIzjoCegHTrUs9prsF0jx3SXNv1mmaZ1cD2QcfQAGn6otSfQ5uXS7YXbQwTKjzYkjnVAI1AxgHsO/WiSe1t7qO0lmVnAJZHTGDg+vT8uc1um8tpyWs7m1vUORIoi2zoO7KQAHx124qlJ4a00ySRT3001vcAYSSPgnrlSD6egxWU4dUdMKl1qctHYML+8d43kBAlDqzJ8uOm0A4I9utVLm1tbK9K29wY2kwCsrNIeOu7sBz7GtrUPD1nBA5sA08KsFaI4Qrg+vTGD+Ncjr6KbZ10jeLEkeZLMSfnAPynjH+OKzd7mjkkdrpj30FsyaJqBtbTeSY2ER+f+Ijc2cUVwMVhp11GJNRMaXGACqREqBgYwUyKKXIHOjnltGt9NW/sph5kUhVQ3I3Y/wrMvNeu9TntxKRGynlkOMse/tXc+GPh9ezkjV4k+zxSkrDv3buMZJU4x0+tO8S/D7UbiKQ6aNOn8rLrBbMqOF9CCee/eu7llY85WvqZOi38F14WawYhRCuHA7/ADZyf0pZrxpbZIg7NDIpjCjjODgY9D0x71zMsF1oV28csUsQYbJI5FwfwPQ/WtdrlLS2SZso5TMEec/e6t9cdPrVKVyZQs9CfUtRWGzWzikLeUNrP/ff+Jj+NVLbS3e0aZsmOSBvmxn1/rTIPD+r3cTXB0+7S0A3PN5DbVX245/Cr6Rxz7LS2uVgjRGZ0kLFQM/eOBjoKW+rFYzZtXvWljuW8xJcBY12kKRxkL25xUP9kXWo30k13Kluqx+b58i5LA9OF7mtKYLbzSI8t1IOHHmYCHngqpyR2APFTz30UNxaQyJJcTqrBGJ+4wOVyBySKzsm7s0T6Gc3hm5hjlkjnLwLkszwkE9DjBPXHPHFSaTo9ld3KLcyFY1kUGHODKzfw+3Q59hVu68TXcsgaC3ikleMRq7PuaNi3Oee/AqC40u7g1NLqNwkQl3tsG8iXOdgCjg46ZxxTsr3GldHXalqcGoeIDpc8Mb24iGxgo3JjoVPUYx09q5zStPsF1OSaynjZEDI6s25t2eoJ6qcH+tJctIJ/Le4Zlm+UwzJ87kcEKVI456H3qYadFZaFfNaqyNvRSBg4zknkZ6AHIHAz1qnK+thKPKrGFres3Fr4h1C6sJzCblsyFDnGRggH16/maxobpEbMtvvx6Nj9KnNuk0jIFOS2AM9vWrUenGOVEdcuWA2d8Z5yBWerL5VazLWn60kt/BG0MiW4O6QE8cfd6deccV3OjeKJb2ULNkWzySFW2/cjVcAc+pIrjINMkiu2gvLcQyuPlRRg4xuH8jV6K3ntY2jjQhApJbB6dgfbv74rRNoxmknZHSnWZLVJ0ESzpx54g+8O4LI3DKR0bt0PSqum6ab+/8AtFlZRWUSJma6kchUHXO08fhwOBXLz6wImXcD5sQ/dyxNg47AmrMOuzXvhxbaNgq+cwkjjULvY87mxjtgfhScl1FqtTqLvxNZW9ubSw82LTFbBZTiW7PdmbrjP+e1auk3Koj30u5Vto2ZIycLE2PuqPbIzjqfpXmctwYruFzhzB/q4+zMO5/2R+uK6zUHnsNJFvNOZ87ATjBZvvN+pqlK4huqeIvtF5pFqjFoI4zcMD13nI5+gB/EmqtrZ2eradffKsbpYpNvVc/OMsc/XOD/APWrm9RM0UsF2uN0ahXIHBU8Bv159/rW94HnQJcLMwEJtxHIT/dyQT+VS3d2Y2tLnHQL5N8pEnlgglGz0PpWlGdQ1aX7FpkD3d0VGfLUAL+J49qx59sl00Pmq8KSFVdejKDgH8QM1674RsbPStPj2x5u5FWNQByxKgn8Of1JqYQu7FPTVnCXXw/1XTrNLnUpre2D9ASW5+o4zWUNIvdNmEsqrJbODtmiO5QcHGfQ/WvWNS1eB4Y9IOLm3YG3G8ffIwSfbJzj04rg7+z1XQrl47aXdE6najDO9D/snr7jtVyglsJTb0LKXk13btBFNGSRzFK2AWHBHPBBH9PSo1jfw1pUrCOGC+vDhVBDyxxEdP8AZz69SMVzTq91fR26PkltsjDsM8mtiaKGTWRAV8y2tUyyR8lgOMZHUk4Ge34VHQdmlYbZYsYG1GRl81xttg/OM8GU+nIwO5PTpmtbUSNM8KLaeYTczyEzH/bOCR/wEYH1JqtpltNrHiGJ77y4orVfPeILwqrgAED/AICMdhUPiG6F5qIEZJijB2k9WJOS31Jyfxp7IC54b1aVEjtXclmPysTyBnn6munu7o39hPFI4ZWUgjP+Txk15sJXgJMbFTFJgH0OB/8AXroRrws5YJZSWtZONwHKHHIPqOv/ANenF9GJpvYgAjgEsRUszPtXnoB6+1bmjzrG2GO1MN5gGeAAO/uARWfcr5kXn25R0Yk7kwwXJyMeh6UQ+ZHDK8jDbJEyIuenH/66NhFrXpJLW6EsMxIHKNnO5euD60zVhBrPhr7SQBPbD5GPUr3Qn26gfWo9YIfSrCaRsB4djk9mU8fjg1gpeSWtncwgsscmwMCOGGRTbsxpFC5vZLkjzS0jJ0OentUUamWUIvVjt3E9P/1UjRqhcBsDt71YsA7XkcARSJCQ24fdGOT+VZtGzWh3HhO3tNKkt9R8mN3MixW7yKCWc53Pg9FUBse+PQ16D4d8S6bd63fWcmnWkEs8YYusQHmjkYcdD1ry0Xm67tkjGxIoZWRfT5dq/wAqk8KXLy+NoY87jJEUwenTPP5Z/CqTWxir3O88ZwjSVOr6bEzwQqPOijHMOTjdz/D2I7HHrXnWr+KWurgzBPLiDKWU85xwfpXp13rSoh1KNFltTI0MiN0dejZB4II7emK8q8QaEmn+Irowc6ft+02u4/8ALM+nrtJx+FOUbaoqCjLcj02LULyxkSKGKEv0mkbbkHk9uau22ly6ZNJdFi0UC+bvIxvfovv94g/hWZbLqDM9zbSPCVG54wxR2T+8B/EOe1aGs/2vavHbLdo4aIMzO6sZP4sZ9sj07Ur3Wo3T10NHT8w6ddXpkJbyGQZ7FmCk/ln862NE1G80TQrRfMcahKscMKMcrbhs4JH97aHbHsK86l1HUn2W63SeWjopEa/KTnjPqM1v6pPcWi6fam4aW4VHuJpDwTI+Aox2woAH1NTFpE8vLuenNb6N47QJI11amCRYnlVhvmVOoJ9c4+Y56VzOqeCdAvNNvJLGSXTLiyuJFEiu0yyqoySwJzx6j34qDQ9VbTYoIXOLq9fEQHVI1ySx9yScUPJOPEF/CSWjmVzHzgBpFJP65/KtLReouZo5GDXdT8PyS2t1PLL5L8p5pYeuVb0Iwa17/wAbSPBp72OxXJ8xzIxJGDyD6A/j3rB1+1jna1nHVY/JJxy2wDn9cfgKwZLd4cbWbaeBWeq2NFFNXOl8Uz2F+bXV7JPJluci4h/uuO49j6irXhFb3U9WSFAd6JtVznCDqz/gob86ydQBstJ0+0lRTLl5DkcoDjH0rpfD839k+GbjUZCyz3TGKE9/LGN2PqcD8DVatiaSjc67xL4gXRR9rA/05mzZW8g5DAbRK654A/hB781LqGl30+mabownmkjuoJGuGiO5ixYMDjPzYbJP+9XnVhBNq+qsZA8r4wM84r1S+8UabpMFlJd2N6otlYb/ACyF3nBOG9Ac1SabJ6HPam8ngvSIrGExSajKwbJySqg9cYwPx9elcnH4nnNw5eRmlZsEMTn3/rW74m8XabrNz/am2SKYwrEIXIO4qTg8dOtefmznnvQA43SfMzDtnrXPWSezEl3O0svEd3o80Vw7P5ZKjYH5c9sCuxtvincxxtFHYTTOnO/aNw7ng157Np0Z1a2SMHZGq4Lcluev5itC0knh1aSSN/kWJg24ZCkj5RnvzyKmDlHSTFe2x6Z4X8av4nSR45k06aOUCRPKDhsjg7u2fp2rb1GzstT22c0xSRWDBXwEf1K4xjPtivEtH1caJ43DP8trebVmQdt2DnHsTXo1xevNZ/Z5HxNHI0ccmcbXU4GT6EYFdSipI0U3Eavh280iaS5t768WwYnzo5Dl1x7jO4Dntnr0rndRuY3u9k09ss5VnUeWVUEEAHPOc564710FrrZmt2+0OskkbCNo5JvLCnHBz/I++D0pmpwJFNAbeJXXC+XDvDB+ckh89fXpXPUXLudUJXR59JCzyMzSP8xyNsSMMfXA/lRXZSRwb8/ZZIcgfI0gGO3YYI46iiseZGuncneysLmySE6qrWsZKPGN65b/AGiP07Vi33gTS1RLnSNQe0us5jmgkZlz6cnd+I/KuZF3d6Lq00MgMUnSSLAZHU8jjoQa77SLrwzZX5iCxi4YqrTbsx28wH3VVuVyT17+1eho9zzUZ2laJf8AinSprfXo8C1lEYu3XAkf1UYGTjgnofrXQx6J4Z8HWJu7yK3mkiwVnnQMyvjhUXqAPx5PtWhPqS32lOZiVW2uQ8qZ7IN2OPcdKwTFNrKQXs3lS387N9nWUErCo6tj+8fU9Aae2w7nE6j4m13XNbN5YC+IVj5KoGAUe5Heu30PWL9IfJ8YmzjjO0xRvGJJpTnqQBnHuetXoNNnivEhv7++uIiMv5duIoVwOQSBuP04zWydHsbi1kNr59vLJy03l/M/1PJPsKmMbatiWhxHi3RfDkLCW1gvLPzgZBcW/MKMePnVuRxg/SvN9Ve5066uIHTZM7mRmLBjID0IxwVx0xxzXsMUUllcNYX0m61mPySovLEHO3I655yCM81h654XsdekMmlXEENvjIBGfIPUlSOAh7j15HfJKPYuMtdTzeEiV4lfyYY4/wDWvsGP++fbmr9zGbqaCd5DFYIxaRokIGOMFlGPmP0x6UPpc9pqiQNJLKIpCB5CHdKB0wc8A/yqZ7fVNUnYPcLbyKpxEsrEv/sc8ZwDWVzayMs6pFBFGiKTOjEq4OM5xyf14rbvrK/m0eCCG185ZLhp5UjbCxgAYViDwSD3x1rV8M+DI0eeTULeRJFQsqvxuAGeeOB71SZdQu9TaS0hvI5AFLSybSi56qAQBjk5PPWr1SIdrmLaaLfrbXtzb27O6ryInVvLTPfBOfTimaPphW+R5ZkDbseR53lliegGM559PzFdb/wjhubtGtMWtyU+/YSbtnTqo4xnsOPpTZ/AWtX1zaTXM1tBFHu827nj2o/93KfeZu3A9PShBzGHqxl0vUVaXBleTce4jxxkkfjk579Kq63qGpXJEDSLFBkKqtIFXHqc84+teqaLonhvS1iji0S81acAI08kO5CSOgUcAZ559q6e5k0KwtBc6jpcCDcWaJdPEjDPckZAJ45zT9CXZ7nzM+nztMVMiSHrmMhl/P8ApWt4d095J5i7GJFUAYXGWPT64r2fU/Cfhnxh89lG+mXKcmWK2KJJk8ZB4OO5HSvPtd8AeJdLmkjsLRrqPJxcWz7yy9sgcrx2/nUWdynZxsjnf7NtrTUre1yXlmlG4nkqgOWJ9yBSapq0lzflmJPORntVa00/UdJ1u2a+SaGVmKL5qMh5BHUj1IqG+sruJ/Pe3YKpKuVGQKOmhk42ZoxqLqwQtyUPlkf7J7VhTTSWsFxpxHJYhjk5xnNTw6gkMUiAO/mLj5e3oaWSGe+na6aEqCBkZA5AAJ/ShtNFQg76mT5RwSASfavR9H1ZLXRoYIpGkmFv++nfkKDyVB+vU+2O1cqbDMQypXceFXrj61JaC43xQTRyRWG7DuvJVT1x60RlZl1ItrQ0bsPcW8TqWDMC4Pfr1+lRPr19IkcV6guY14Hmcg//AF/frWnFdW1zql5LhIbRYNsO84BwOMZrHugLq0VII2x90yDop6nmtG+qZhGLbtYfd2/2uSG4jiS2Jw2FYnPXk85J6d+2Kht9QbSLS7l2bryXCCbsAQex/PpTlWdlQJbOu04JLk//AKqhjWCaYG+f92mW8rP+sbPA+nrWV9TolFJGx4fH2TT5BKw+1Xi+c+VywjHCr7ZyT9MVjNKBeyPJyqguffHb+lXYrkrPJcSMpZv8jFZM2Wjlc/xDH5kU73MN2QWz7rlllY7ZTlj7069cl2tmfdGH3A45JxTltVeSNVddp/iORipZdOkV93zsgADSOOFbuKDZLUgsr+7sEk+yXTxA8Mg5DfgeKetzezbna4fPJJzg805rYIQyqHXoAD0p6QQYJWT5wRnce/pilcvlRIlxKlrGlw7vFExKqzZAJ749elWbYrd6fePj0wDzgAj/AAqvcwP5uHdXA+8FHA/+vToIEmd1SMFgRsUdTn+tNEygimVDOTtJCj5uMYqa1aOPUYxGSC6Fcnpz71OySRSrEYXjduTkcAc8n3pkkcZl2o5dRjg8c0mVa6sasIeS+adQAsa7R9KTQR9n8Z/LlWSOQp652kfyNQ2VybWNreZWUTHAI52+g/Gqslw9vr1vcplXz/PiojdPU5+Vp2O5a6UWGp6VLGwSSKSWPA+4VX7361mWbtr3hiSyuY993b4eA5wWORuXP909fqK0NKkt9WuYrksNjQSJIG6jI5A9eDXOwaff/wBqPG19EPJGwkS7eq7hsXvkY471p7112CCN3TbefT3mW7t3nRFBWTJeRTz9zP3cdOOeBT9T1m3n3mOygNnMpiY3OCHb03HnP4isIeIG+yMrSSZzgsx4ODj8jxWbeXVrdTmRisSl9ywoCVUnGcD8PWnexvyp6klxbSyRsqHhT+7TcuR7ZrQ0yCXVrs3N+qqtsN07BcDaOgz6k1mOZWspZITIIY+CzAcHvjPIz6dK2JbpYPAcIgYZmLCQ55L5wc/QVFtSamxlWuqtd+JGu5DjcdkfPCLnoPwFdHe6gINRsriYqpLGNSePm6rn25NcJZttlLA4IHBroL5WvNKUtmSMR8YBO2RO34jNVCRk1qZw3s8tzeO7Hfgn+6c1FcyRtcRSRQptQg8/x461YRXvrXz5ElAZ9u4NuXPHUdQOQBz3q2dMu7eJZVSNtmSqnAX2xnq3P6UNt7GyaWjM3USdRujdOWWH7oOPxrbfV38SmDT7HS5EECgAeYPLRF4yx42jHU1Tu54smBnAdW3HL7Qme209Sfb/AOtXTabPYx+G4YQBEJGJuNq4ZmB6H9PzoW5ErJFjw4kFhdo0EoIDHzLwj75AyVjU9gOrHn6VpeI0u/EXhi4uAjMyeYyRj+HZyB/3yW+pFcnFqay6jNI37qJItkS9lXcM/ia7vTNahsr6aORRbQm3Ys5OV3DncfbmqhJXsZnlVjDp66HfveS7bmeIC3OM8g5A/HGCe1ZCtdWzjyZSuR3GRir2pGH+1JPsk4kti26IKcbQecY9s4/Cq7JmTOd3zAfj7VnJdDaMO5o2/iZVcG4hYyKuAynHHvW1JcvOQFiWKFBkYOWb1Yn1NcZNbMw4GBn860tNvlhsJ7a6kcDaVjC/eGQe3pmspQInTtqiEzyXt01xnD+ZlfYDp/KvUxcfabNZu8yLIfclQK8w0uLdEzAZZmCIP511EevNYkRsgdIVCfMTyta058rJfY3Fvo7O/S6uYxLbyL5Fxn+JT6/rn6ZpqXyafq11aRr5KRLujMYz8nYYx6fXp3qmWS8iuIx9x1LfTuCPyqCW/kvLWB1Ei3dq4jk8sDJXs3uDjkVrKzNKbsztLC90e+t/NkxI4YqWiuzAD9VLDn8KK5xraK52yR6azKVHWXOD3FFY+yZv7Qz/ABNpZfT4IvN+0TwSqInf5HKd89j9Aa5rVrg2muPcDeWlOTHj5WGeBn1HHPbFdXPq9rqNq6GPyi3WGVwSR6j0PtXP6jpCyWTfZZHknjbMa9Tj0960lrscafRnXaBfT6jaTQ+YZJLtVGWHUjK5Pvg8+4rpNKv7PSdPM9vJ58i/u0Z19ST07dP5VyHhHTLjRo1utRl8ud45BDajkxnaSS3p24/OsnRzIw1ez80tHtWSI543bjjn8SKuLa3A7o/EKaytCY41lYFnkEoyfvc/hhhWrc6upmQWqxJDeJvjTcEYsP7p6E4wQD614x4kuTGbOVDtaWL51HfHGT9QcY9q66dpLjwhZ3AQiSG3imzuwTxg/pTvuGtrmxba013NcWk7754JAJCFKs/9xyD0bqrD1we9U4/HNrZ3Vwtpp/8ApCOVy8n7sH1A7Z9MfjWJJqX9twSuIWj1m2gxFg/NcRghsE92XGR3wMelcneX0U2oXN4xwJJN2UGM57getY1KjjHQFqezaXq1jrQuJtVsdOUWm0S3E3yqpPJUY9OPzqytr4buMzaFNYxMh3SeXEsuR6lSc/iCMV4nHePc6bHahJZ42uPNkjjJy2FGK7jRNR1CwaJ5NGuI4Rxuy7YHfGR/KtbpjbaOoubG7XEUM8ctpJKxdlLKSpH3Qc8jJ69Me9Z/hi8jk1K4e5sY8QHbayM0jK0hO1cBiRzkHj8aivrTVL27EWlqWyxG5siNBnO8noAMVs2HhzXobsz6o8Ei5VlK3A2hdp69OSWI9MGkxp6HQRXkkUHnzRCWYKFRIVCNOw6u3ouc4z29zTV0rWdTvDd3+ovAv/LOC3GFA69SNxPbiuf1PxFeaZcSRQ2he5i++7DaAfyzj6fp1qhJ8RtY07Qr29lsoJLiEqybgfLxuCn33c/lUuauK+tjqNQtJorW7Nvqt9EYUJLk7izcAJuckjPtivN28Qa5aagZYNZu50jZgy79uRjnGOD+Pf60lj408R+MtQKaZ4dhmmKq15tlKxkDODk48v15J5FdvH4Gu7n7PqBextyoAdUmDhsDoG2gHkYyRVcyY3FlrTdR1KTSFmTZcs37yWN4hGzIRkIMdGGQRnOc1W1nUYry6R9O1KGz1RYgrQXMm1HQkHbIFzhsEgZ9ajg8N61bXM8Nzpgu9MuVKNLZXvmTRHnJwdvB/ujpVKx8F31gFtJJbOONXcxtK2ySRSP7pHBzjrxVcyYrM0bTxLrGmERX/hy88kL8rwObi3b3VsMR+f4Vq2nibSNVt5Y9OvbaC7kUp5FwB37Y4B6/WuUYazYXyQQ+fbzjB2pITuccZHqOCRyRXWPeabe2K3F9oFpfTiQRj93GmG53EsTjAwe/OKTdtRrU87vPh7ci+ItrOCNc5aGO4Vgp9V3YbHoKht/AuuX8kkK6aYhCwVjcfKOeeCTg8V6hb+EbK9t286d7zT5iHggZiBAuOqN98gn6ceuKttpbaR4baDRPtFw6ksGkdZX75wW4z04qGkaqTPJpvh9eWdyzanqFjpsJIJn87eCO21V5x9cVuab4T8GttSPVdSuZo+V+QbTnuFI5GewNc3qPjPVtPu3W4Q3MDNnM24Z9mU9DTbXX/DN/MhZLzRrwHPm2rbkJ9dv+FSnG9jN1ZPY3tZ8IRi6Cw2/2y3kyySiPDKPQjHXp9axz4WkhxcPa3CKp28n5c+nHf2rstFu5XVUi1W11eAjcoLiOVWHcZIZT785rYbWXt7a8Sa4W3uGQiyjkZd5ZeS3pgZ71bp9i41jzG9095SqyebbwN8uChXcfxFW4fBukStDHqdzJbGVTKIYYtzCMD77EnCr6Z68/Wta+8eiCRYtOM+rXsigKQQLdZeh46kdDt6VbtfDsj2jz65fzPNdN510+QiyDGdmT/ABgYAH4dKjlG6ra0Nrw14W8K6QU1TTYReypGC7SuZGCkdRGeBnHb1rlfE/gAXx1HU7C8tY42mEsNhHGQx3HpnOAepA9K6XQ9R8OJNIumSXlzMjHfOsbyID6bgBgduOKy9T1NYdQuZ9z43xx+XnLE5OP0OKqyI57HAatoeoaDONOubX96MPKUcNkEAqoP8/pUMcep6peJLbiU6iUYSLHH99V6AqBhuBmvZl8SafqejSSrpkVzFLKIYba44MtweuHOQQByWB4x2qqlloupXjW1pYzQyxgDz7SXBlOPnxnpGP7x61JfMjyAaDdyW1xLdXcUTwMN8RjKMM9MrgYz64qGOy2nqjRk/eX/wCuK9qvtB0tT9ovI7m+EfyF0xIXIOVTgE8HueO9R6dF4dF8oTQYh5YMsk0gDJAqjPzEDG7IHHXr+LcQU+55LP4evreNZ5dNnjhPId4nRT7ZNUvs6KPOEuyRFzsDFXznsf6170mqPe6TM1tq6/apAzR+dKNpY8heeNvbp09a5PU/Ccut2UV8lvDa6msYW5tTGFRz/fTHH5cHFHKwU0zh7JLKOMrdFZGKiT95Fu2j+6W9uP8AJqmNPmlnd47ZwrSEFIUG36ZHAFdjpXh9NQED6gs0JhcJ9nMTKGxkcgfnnNbsXg/RmR0M93czMfkeNC7AemN20D8BRZtBzJHmd34evYgry2wZpFJj+cHAHrzngc/iKo2nhq+ECal9kke0IDiWMhsYPcDkdD2r2yLw3p8envZ2Nx58yxlRFPhsk9f9nPtkD8K5oy21jKI7fR7n9zlBCspQ5AIPBB29eoIwcZo5Q3OAiN/oV1DbS2pBkk81UZSGPOAP0rU1K3Fva2epWb28pgYbAEKhctw20cP1xnPYcV3N/aCXTFvY9Ka7tJiY7q488+aO+BjsMYzkjJxXMXq2c2kvb6RDLbusnzo53liMHgHkfhwD9adrEqL6HOxapMUk07UgIo5nxI0USrIwByVPHTv9ayprNVlIRT5ZYhTn5sVuDTpiNzwlsY+YjGD6kmoJ7VjIWhD4KjIX5uR6+1Q2apGddKFVIbZ5fKeMbxnKsc5zx71REbBGh3ttdgxwOM/5zWkbbbGqWwAZjjzACCPXPtQM3dwI45XkLLy0SHaBxknrwPWluHLpqUYrVRGxWZCVPzCtfQdQa0vGgk2tbykBg386S30kz3Miu+0IfvB1OQRgN15GevFZ93pDJcBIkkYAbipiZSOmSc9qaVncy9mm9yVbuNExE7oyuCC2GX5fu49/6Ut1fXdxaeRteGEYDBWwGPXHAHoeuapJbsjDaxbnjjvVpmlCmLyiwJyT3z6e1HOzVQRcvHiuNOF3NGj7m8srhQ8LnkAeqnr6jmoTaXtpaNdlUeJso2xhgMDjGOpPv3rd8F+GU1TUYZ7rUIbK280oqyqZGlYclQP7o4yTgdK63V/h5KWnksIrO6BXO9ZPK56YAOct/wDqqkuZEOy0PLw+OHLlxycIe1amr6m95psPlQ5eXMMjH+HjsPcc1TubMQ6l9hndIWVykhcEFCOoOeQRWhBNDNeyQ291NnZ8skLKw3D1/wAahRsxOCWqOYFrJBcGOUGI5wpkOAR9akjjkEwZWPUZIORj+v4VuTyrcQLY3MUNz5YLRtF8kkh+vQ+hH86htPJmtcQW8yvEG3h2DAjvjI4IqmrFp3MwrIyF8bUzx8vWiSD5fLChm4HzPkCrGliSa7mSGVRv52yfNjnHI9fxrQlssOLaUM3lkGNETquORkdhg0rA5a2M2ynayRozGrKrcMnOD3q2RFdtujkVlcYIzyDTZ4zcRtPFhY4sZhQkt06nHTt1qPSrq2sLJlmtJnYvl5VAIA7ZqeXUzlHqjp9LntrOJBeSxqy/KFJySMelJp9sLqaXyGE8E+QkkfO1h6Ht6Yrmnmilm2s+1GJysSMWPp1q7ZStBqMs2mSAJNId9s7hCDgYIGfXNbRkrWZKizQdNQjIW1eZUA+YRyJjd3zg9aKyb0ajfXss89jGkpOGBjbJ468dc9c0Una5uloZ1kfNYRxlc9WZzgD3J9K7TS1Ngn26MGe4kjWOxCnBLkkFznv6Y9c1BY6TZ2Fo32awa7uVXeWUB9uDgHk4PPt/jXZMhtrhL67RftKRDyo1AwmVGSf9rOQMdKpKyOZqxyhk+ya3b2LOylEkUsw+8xQ5Iz1Oc1h2qJayaqY5lkQRom4epbp9eDV/VL2HU7edr6ctO0jKFHVeeCPT0rB05RaeH5F+XzLm5K5/2UH+JNQtwtpcy9VmaW1VH58onae+Ca7nT75X8J2z4Ij+yBNh5G7OzH9a4TUQAvuR0roLe6e18I2EU6sNzGQKe6KxK4+pJpxluNr3TNa7ubG4SZJXaJH2qwPzRkH1/lVTWYlm1KOW1IeG6bMaRjJDE8rj1yePYilimMU/lTbfKuEw4b07H2I61paNayJJ5pj3SW53QqBy0rAqn6nP4UkrgtD0Dw3Zjw6sFhbLEkkUfnahegZYk9Ilbtz2/wBk16ZYXgexSS4/eRy8nIzxjOMH+leV3Kz6fZR6dHtfySI5ZG482ZupHqASAPYGu3uLt7S3t41k2hUCxq44AxgEgc84zmtkrom/Ura94m+xahNbAKhtkMsBQbSBnBUgcEVNqWsMNBhuTGXjWUQTxhQMI/AOPY4+tcx4qh/4SLRLq7SLydTtI2VwvMc8XG7DHrgYPrwaj8OX9vqmnS6eyJ9nnjS3dlJOSfusM9cYB/Chdgv1K3iLxf8A2FFM0lvFcXagwI5Gd3AKk5/h+Yn17V53b3eveM9UtdMkvXleVsKhwkSAcliq4AAAyTjtWp4nVtR0ON5QRcWM32eQEYJTkKfwJKn6il8GRR6Xous66zosix/Y4CXAILDLkDPpgfiaxkryLVrHp/hm60Tw9obWtrJEunwz482Y4N/OOrf7vTA9MDuah1bxqviKOa0izHGEIRyvykjn5QPp1PHtWJfQx6R4Ns55Ig900SpGHHIZ8uevsR+tYXhu8uZdSt4fkaKMjEhTLHHIH6dcVUZJSsyJSZ7hZE6bo5i+0qJTHmR0GFi+g6g89e9Zlj4o1W7lES2TTGBcXMhRUUehRjxggZ65/Ks2G+LRkSzMV4yFGdo6k+nQfXrVnVJri/sVWFzBAjKEijHGCcDOMfX8K1cR8xegv7bXIbiwvREzeU5aa2XP2dDwMP1z24wM9M81Xj8JOYwtxfxJp6bGgjuY/MZGAwpbDBcd8c+/pXLfbYbDWLHQYpA80m+9vpFH3nUZjTPcD0+ldrPqsyWDtckebETGzbeJF6gj6Z/nWUlrYpO61GrY6pDfRwapE0qD549RRt65x3GMj6U++fVNKtbq+s4vOlWMyMkQ+ScjPzj/AGumR3q94Vu5NT0aSK+EUsW7bEW/5aL7qenNQz3mj6Kj3Y1OPS3mYgRyuVRnyACYz79xjikmVY8f8S65FPHax3IjuY5ImViedjZ6qeoHP3eR9a4a60rMDXljvkt15YH70fsa9B8TfD3xMI2uYrVb5Vldw9qQdynnOzqOe1ReDPDMkMU+sanFJZKp8oLdQuIy2cDgff75A9MdTUvV6maTOM0mO4a0e8a7WCONuv8AFx/EfRc4BbtnpV2S/v7l2u0FxIzgpJvRQwB+8Bt65bJz3wM16QmneGNKt7i+S3imufLMcyPhRGgbICxdMHvyetdBomopqFkQ1pZCKZ1Aj8sMoJ6L9QOtKF77lWRwnhHSo9C0c61NBLNqEo/0WyVdzckhTjqckH6AHrxWnb+AfFfiaVrzxJfxabbS/O6StmTbngbeij6n8K7TxD4msvCFk0tvYp9qnGIxwrzHHUgfdUDHp2FeeDX9R1XM15cb5yQVic/IuByzADhQOfb6mqtfQTstz03T/DunQafDpuk3A8vHD+ScN6ndj+X515Vcam9v4wvIrpnRraJ1ZVbDO6AgDI9fX0rt/C+vfZLNLu5UtHO21DKwEkowT5vqq5GFHAHPU11NrcaX4gnSLUdItmlwJAxCuAOx557UWfQqyZ5pNa6rr17a3MVhLBYwo3k5jaGNFIUDbkcZ5HH97NaclrH4N0e6urmZptQu1EO4KVjjUHhE9uMn6dK9Te/s2lWySVHkfoPvAY5/Tris7VHjv4FAhtbiGMrLGJR/Ep64/wA+lTytjcV3PNNMm1y6tXVNKvZ7K5GVPkthxn7wI6d8VT1+bVbiIWd1ZXWnadGAG/ckBvXC9lz3OSa9gvry0tdPaW5uWt4kUM0gYoPbOOfyrmbjU7i0kcQay/va3211Oeg3EAgHPB5Hrg8U4ppWJcUkeOX8l3YPDcQES2zkxpNH0Y46HHQ98EA8V1PhXxENUj+xi5a0vVZZIwoysjA/MoU8fMMj3/AV0U3h/SNfS6l0mJbHUHfF3ptwSI37Z2j7pJ6MOBXmd14ZvNLu5p7VXaCCTEqN/rrZs8hwOoH94fpVq5DVj0LW9fg0lppkgvJQCPJtol2iU99xxnIPUVyFhqnxB8S37z2U72UCsQS0iwwoM9Md8fnXTHxL9r8LSyXQWe4t1yWjbLOBxuHuM857ZNchq3iE/ZbbS9Od47eMb5TnBZvf16fypVJW3DmW56THpN9b2ojl8Q6eb0LudntmcN7jLdM9wKnnlsZz9n1e2tHkDqhmWPiTHKkgHv7+1eW6TNql3Ilv9oiW3LD5rgkIp9c9q6vUtO1XTYRZTKxaf5IpIyZFBPAG7GcZ55pRkmhqT6HRSa9NNcW+ieHLNPKYF7mUsFjjQtjkgcZOeOvpV600GHT45Lk62XZhtE11CrBUz90Z68459qx9A0q60prS2Cm201AstxcXOFklcDAAHJwOMdMc1sXkmgNPHLeJJOOjSeYRGoHT5enGfTvVlXY8XOoajFHDa6vYsCPKaQIXMhGclQRj8TkDmo7u103TrR/7ftYJH2E741G9lHXDKF456cetX7LS2VN41JJo4ufItoFTA6gYHIGMdK5Dxd4wi8P3VnAbSS4R3ZpIC4OIx8rDBznrjFNK6C7QtvL4ZkRhY3IQSSDbHfW4KA/3d3OOBjnvXK65p0Ol3UEMtk9vNdLvDWuNirnHDjtgA9SBVy90uwitG1DSpTc6Dex5li/5aWwYjDD1AOPcEVn2GsL5jeGvEqfabZf+Pe4UDeoPR0J9R26H61LWg41HfUz2FrHIAl5+8Xok/JA6nDDnt9Ks/ZQdRdw3krcKWTc4IUnGODjPTn6VNdaXFo1ytuZYVGPMgmlXKOnYg84PsR61Nb6rdWOo+VrlmJ7aXM8YEAwgOfm54ORxkdcVHqb2XQyZvD8i3Ucz6jBKZceYUGB9cDIH1z1q5Bc2nhW4gmubdL28clY4CAY9v3S75B98AfXNekeGzbeJY7qFbweSqLtQQeU6g54yOo/UVla94Pjg1Oa/1aZ5IECxWwQnCx443Me+T/F+HrRKOmm5nKTS0LZ1HSZZLW5srZbdWgcQJDEEDAkZVu/r7cVl6pOtxZ3Fo199ni24Mxi3lMjHIJGetQXN6HujKJEVmXedzcRJ0yffGBVb7Z4cE7GaBp3yZCXbC4HfH+P6VrE527sp6hpdp4itliuLyC61dUxbXMOV+2Kgx5Tqf+WgGMHocgZPbz4PJaTFbSJ0ZmXccEFR3U+nv9K9M1jxjpiw2MT6bDJtkVy0SlJYODhkbqD0ODkY4qHWrBtXsrjU7W0e8upH3LdQAJ50f8XmrnCuvr3H4GpnHsbQnfRnMPpyPILdblRCG8uUNEdydeAT16encHNZ17bf2TeRQxXEjI6FskZK/l0PY1tXmh64lhFeS6fKliBvildSV5GDk9xjoTisNTEjh7qJpecDbkFazvoaqOpUVJZ7kyWxdSoyuwfMPU471uxXmox6WqyIsqyAbjMrEjkZOc/T2qHTpG3brRC7SNsQMDgjqcn1FW3utQkhNrJIHhdsmXbll5zggHpS2BrW1jOuP9KCPJbIJo22tIkhBkUj0x6/1qwrSw2scLLEsY5YhclvfJp6wqxEi/ezjK/T881ZtEM1yiZ2srAgyKB9Ov8AWle5XKrFWCMXkarb5iVSS0zpjd9fTHTin2ujyxRi6kEUcYbaZHkAz3781p2Wp3lrdLHfPD9kV+RsVB16nAOAPWtmWXTprlblBbSxuD+5bawZuzYbBwfbFWkrEa7FW08PXVxEZG1W6cFvlKqrfL1H3jkdelFSyaulq5ii2Io6pG7KFPcdKK05ok8s+xi3GqnUdUtNNs7V44JD86sSjOSMfMPQc9O2a29b1MpOChZgQCpB9OP6VlaTAlrb3GpGM+bKcRBl5TI+fB64zwPxp00MrxIWBDBjt5o6GU97HNa3aDet5bKEjm4cDs307ZrMDXXkpbK4/dZ2qq9MnJOa6DXH8rTtqjADgFl9TVDTUQsZ7n58c4YlcjjAyPXn8qhrsaQ1WpXt9InvvKeVljgiOJZWON3qB79qm1eV73yhEFjRRujQYUAe3bgAVq3C3dzbm3jt44JHYuA7Hdj1wTgDGOTS28FubJbaXy2dThwdp56n+dJ2SH7NtnFXBmuLssuX4AyB3A7e1dt4DtGjdru5+UWzNckydF2rtTP/AAJjj6Vg6sbSK58q0hyVwG2k4Y+1dtoiraeHbKyNubiW6maSUFsZVc7QPUf41ULMVRWRDtlm1TSWmV9s14JXLd1TJwB9Af0rpvEExu53WXaP3oV13c5I9R6cAY9K4zS7pNT+JFgmB5UCSELjgBUY1Z1e8DrOMq3JYkr1bcM5z14rS9kYPY1tMnvNG1eOwvt9xbyk+Q74O5D1GfUVg2H/ABIfEF1phYiKObK5b76csh/EcVo6Lr1rqtkNJu/3M8XzQuoyFI7gH+VYHxIvAniezlikG9bVRtHbDHH50N6XBK+hpa3b/wCmjU3ctaakcT5HCS4wVPsw5B7EVmeE/D6y6+2mTCSWCabDK3UoOdwHqR3qbS7uPXNHuNOlbyyzLNExPKkHt9Dz7jNa/wAPra4kvdQ1qTbG6xGziYc4bPzMPyFTKKbRUW+oz4k6jnU7azRsRxRlyAQQCxPAx6AAVQ8Fy7dZs4iM+bIwA99p/wDrVl/ECTb4gjRfupbxhf1qHRdQ+xXVnd4z5LbiueSO/wChNZfDO7Ja6np6XUct/MW4SL7wQj5QOx/T3rJm1yWeM3LXDJM6BkjwcJxwBnjJrV1ufTbfTopbSMBZ1xDHE2WnJx37Dpk968/1LT7q4dnuJVkfuolwE/2QB1rolK2wjS8IPd3/AItluJQVMMDADP3c+/qeTXptyRKZY5ZiqEnbjgHB5APrzXFeHNFGmJ5TuGM0byO6nGeNo5z7n86t6rc3Fxan5y7fxg9CMYJ/+vUxVkVc6jULy0s7G3sobn967B1OcdueR06moJ5bDxMkuiag0csktqWkm43IysAjg9eM4PtXCzxO9pbubnDxnhickgdzVXwlrP2zxlcXsjFYypgUeiH/APV+tS2loVe+ptaVJfabiyvtTmtLqwd4VlLbto/u7uu306jmuovbua+is7i809dWMMbbJoZ3YD03AdO3JHr9a5D4laddzRWuv2bMH2i2u0XAyRnY2B144z7CuNs5tbktHjW2vBI48uKRcr8zHA+pye1DlbSwWfQ19Zvje6u8boq+bKHkYDn/AHR7e1emaUkmj6ZBdzRiPETeRA/3lX+KRh+QAPrVLQPC6aLCmo62EudXIG1VxhWxn5Serdy5GBjisbxZ4j813tbUoXfAmkTkYHRF/wBkc/UnNTGKSF8Jyuvarc6xqkl3dSMUQEKXOWIHQfTP9a3NCs49f1T+y7OOb7NHALi8ki5lnAI/dr2CliPw57VzGDzc+SpDPtZW7r/nFdf8Mb8W+s+JNUuJCIILE7mU8ffGAPywKHoKCuy54q1e4s7m3WS2gtgJlcwpltsYIU5bPzdR04GK0LCV4oXjll+VpCC8anB9gOvr+deZeL9WudTvvtszHdIoYrvJ2g5IHPsRXXadrafY1ik8uN7fanvnaACPbH9a0hJXsN66nX/2laaOn24SuJQCsEYyrZIGXOR0HpVG01a5LLPcswjxgA8bh6D8eST1zWTNd2ry27+X5ixoQcEdR1Pt9ax7vWLi7u97BVjjH7qMcqqg/qTzTbVxXOm8VeI768s70o+xo54UjGOF5B4/2u9Zc+tSC52XEn2n7Owhk8wZ8z5RvB+vP5D0rN2m51CwtJGZgc30wHQEcKD7Y5/OsfzmOmyTFzva6eQt3J4x/Ks27CbOhe4a01JYo52SSHa9rKrbWdCMgHnH9OKn8ST3b6ho2sW0rCa6U29xKR5e2aP+/wC+38TtrPnRb3QLS8QpIYWKbWGflP8AD7YPIx0rU8PQ22r28+mXUkjQzn5onY70cD5ZFPqMn3I4pghun+F7LX7m8upb66igZgHjtUEUbseo3MSTnrjAFcr4jsrPw/qz28byCNcfLK6swHopGMjHcgVDb2fiWLVbmKA3khtJTBMRIdgx2JzgdM1Z8Xi91DSLOS6tgby2fbMxQFyhB2ncOq8e/P41LtJal26M6Ozt7U6LbS3RktkulZo90QzsAyWwT93375GM0n/CYz+GLaS00i6e6aMKkj3IPGOoXB46gfhXH6Nqc39nPbFvMlSP92DlmChslfoOtZjSyF33sSXYlvXJ61Gi2FazO01LxHrVktvfSiFxcIszRndwDzjOfTB/Guv0G91HXNMjuvOt7e3lBieFIcgMc9GbPG0ZNcgrpfabZmRVaCO2jE7yDhAFwD+OMYHNafg3V3t7HVtNjLM0dmZrRW4YdVOQO+CD+FaR3A0tQu9Y0W3OraVMl7CxESSk/MihQcMo4ON3XNYDa7o3imUDxTp80d8oCrqFhJsfA9YzkfXvW34KuWmN7osshWK7XZHnkb1Aw3+fQVwsiC4upbWYCO+ikKMvT5gcEfp/niiTdtBXa1R3dlpH9kaSbnTL46rpZkP8G1kDD5ldfQ88joeuK4nxS4Jj2fMLR9qsepjblfrz/M10vgHX59K1aW3uW/0WZCGV/u7h6j3GaxvGSWMuu40kXDWsy4WJo/lkOeVRu652+4yapSUoagld6HQeEtSbxBp8WntbtczwtvhG0sEbGCGxyFPXPqB1xXXHwtPqumaeusXxt9QtoWV1tkVvLDMW55wBjjNQeG2n0bwwgudI+ywJbJuTiN5W7lwOTzgZP5VFqV3d35huGu57OziybiWIgMAihslgBxyQB04oUbrU15uXY2bV7DR7Gzt9NmkKSMz+aiqTKF+8xPp15HFWb++jncRR3KZHDPJF5isOOJFxz7Y6VxnhvxVqPiO5kM5iMXJ2hAoijByEB+nX8M1m6NrV9qbSz2ZM7xTyblXACgMdpPfGMc+1GnQhybL2s+CXupAdD12J/PlPntJnZEOgBwM4HA71jWvwr8UrdMk8VphQQHaf5G/Ln8CK6XVPEupxWZsVe3jLth0iQsdx9W9fwrT1TxdLputBd5MYQNhTjezEDn8ATihxW4ro5Y/CwxxSahqusTXRPzMun2/mgcdCc9unTtWhpVpollZvBY3xv7qRcraXCq2WHYhSOcZ/i9jWnf8Ai28tL+3vY0WWwY+VOhGNnPDHH8/rXP69Y2v9uPqtsh8q5+ZWiT5d4OGBOeuMHPfNFrbBfsa9r8QrgE/urWeI/KygsoA9xkgehGKp32hWU+ny39vZyQsMyPF5m6Pb32nAIx6Ht3rhvGEAXUYdQgdl+1R7nYfLl1OCePUYP4mt34da/exTvDcXDyQEgDzGyFPqPSp0b5WOMmtUTWkcjXCCK7WCEOfMGxQORweOn+FZOqWd5a3YBh8pSS2dg5HsRgfjXR+KNISxd7/T3W3inkCTwRjhT/eA7g9c9ulY9rdxXEXlXN0sikdGGHwBnIY5BHHcj8aiSa91nTF/aQyzm1G/MFtHB9nGSYx9lxvAHL5OR175xVi8hnhv9sEtuc/K4O0MSACT8oGMnOMc8U+BrRBcpptw0kTrGSMlTG+eewxx9atRWwgu45LdHe9WUFUchVLemAc55BqltqS9xj/2a6vJqSvbT7Q2VxiQdiOM5rPlsPnWcL51pJnfIxKANnoMfMze2K6i5tV3Qx39stzKuVeV2yqsTnaP7wHqMVj38d3/AGiT50cccbq6pDJx6KvOQh9cAD6UpIaZYilcRKBpU8+BjexZSfqMfz5oq0uuSqNqyRsV4bMuNp9OQSR75P1oo0AyFltLaErJIiWNiEiaRmyXkAzx/nvWPqGvS3EiiztxGG+60/Bb8PT61hxrfXpW3tGZEQnaM/dzyWLHp7mhb2K0R7SGSW5bfl5c4Dn+ZH1qnMj2avqMmmn1O5jSUCNlOCAMHOeSRXWaX4buIljvAskjdYwGTZjHDAk8t+IrG0oGe9Zp1XOzcZHUjaBxk4+8egGe9VtU1i6W8/0OaS3hG1Qi/KDg9cDg0Ky1ZVuiOvufD8t0jzJbOLiMFkWeRH88Y4VmHcHnHQ1zsmkwxRRnWLyC1BIwtsQTyRkkjj8OelQrdXkolvkvZ98DhkzKcL+H5cVT1ia01dINSiTyrtx/psQGEDdpAfQ9x2NOVtxK5joz288gCM8gYrjJXnPTivQNXuE0vS5A4cPHbpAFL4+YgFgB39Oa4u11CTTNRivRFFMsYVzE5DAgdAffvUviHVGvbGFxKz+czSuW67z2I9gAKmLshVLuyNDwTsjt9X1mYSGQBbWIr0y3LfoFH41ajQ3FtJJMuAM5J9aqaKrp4Hit1x5l3dyOoB5woC/41qaRANkithYk525yR1/+vVpdDCe5yM872tytzEMOj8enH/1utdJfWA1/yrsQwywTQowBfDIw+VgD17etYN/YXYff5RMLORuz8oJPGfSiee+it7bTYY0RlzmPIO4nkkH06flULTRlKLa0E1fSpLO5j+zXOY+ASD8ydByR1GP6121j4l0fQbAW8lz+6WNQqRDc0gGSTx0yTmuOg0+4SNpbhC6rH5jbnJXOQAOPc9PaqF1aLnzVBJLAcdM9T/kU+azujX2d1ZkvibUU1vWnvI42iiMaqobGeB7VlJcTQA4KkD9a030xlt1kdwN7fu0zlnHrjsPc1nxwTXL+WsJ++Fx0+b3qHruVyK1j0Lwp4l0K50y1sNbcwXcQMSTbSwMZOQMjpjOOfrXWWlvpCXLX0VzAYzkRrCfMLDGPmY1zPgzw9YppUuoXcqpsZgxI3Nx2AHsOB0596sa3ZQv5R0+N41Mke+RPvygp1J9Mn6Y+lbKWmqMHFOVkbV5qEVurBERSFCBc9PT6nnNZ8d2qLulRAinLljgbe+e3HWuSj0/Ura9nkeS+S0J3Bh827AyMkk46YzVN9LOo3D3F3K8sW3ADOFJBGRtAyAOnU0nULVFi+JvEdtcs1lppf7PuJaUn72ew9vetLwHZCSGa5xlhMEH5A1WsNBsnQXepJK8agYUMFCAccnvnpWrsmjsNuiM9nbsxyQOp9z+f5Vm1fUbp9EegyWn2iwureWNSJFIwfblf5CuQ07xRDJqNpCkDolvJ+98sAneVIUY9QT+f0rPcme+gmYMCGDBRIzMV/wB7P8qydftjpEzSIMQ7B5ThwGYEkrnHORz+VU5OwRh3Oz1K5uo7Zo3ldH24LSHDY9Ce/PGPauSFsXWSRmBUtjJPXH+fxqbT9QOuaUvmDzLuICKXcewHDfj3Prml1CRNLsyZXGeigd/oKd9DGSd7GRqt0kK+RE3oXbPYVs6c72XwxvpUUh7+82ufRFUDH5ufyrko/O1S5P8AChO4gCu6vLZpPAWnRxBfJ2yk9juDscj14BqVqxrQ5LXf3l2o80sr2sbg468Y/pWlojZ+xzNhZJEFvIxAOGUZU49SP51R1lTH/YjYG1oWQ+n3z/iKbZSSHUru3tz5YCBowRna6E4NFrMa2OuvQrWywL5jfN82X5Y+p/PpWdcsmn2c11MC4ZQiJ/ebH8qy9L8Vx3UgjuIfLvBwvPys3r7fStPUovtAt9wJaJARxkFs9Pp1/Onclqz1F022uY4riW4uVaW9iWMMeCoHXH+yAT+JrMdVkjvoIWG3fvXntntVycSNfyQpOFkC+WuVxweuAPaqyIkNykcZ4BMYbpk/5NLcRc8JXZutLvrKTLeTNGyg+jZB/DIH51c01pLG9WUgMqyeWwYjOfT8hWH4bnWLxRfWbAKLuJo1Uf3x8wH5g1vahf21viUFEe4RROrNuVXBzle+fX0puyjcbjqdvY7b/ZHEWKJzI6jAk/38ggnGAe/FZHiPS44UZ7KC2NzDGGe3WPOVLdcHjcOT0HFZd9dalbPBfadqIEM6oZlKECMheGxnBDDpjvmq03jDUleKa2t0cyyiMSsc7vX5euOehNJ2krM0dOVrnR+EdJ0zToZLiyYxSbN00ijHVjhMk5HQ9PTmpddtbe6tbuK0ggZpVDTcDezDlcnGep9e9Z0WnanoGn3dxDbXLW93J5s26MlkZSckJ2Xk9qx7XWftOt27wN88j4cBuq45z69KUbWsyJN3MOTXjPoiQ25NvHExBh4znPOfarHw+klfxPdSMSyyWcwbP0GP1xWBr9n9j8Q38SZAEx8v3B5GfzrrPCkKWHhrUdWJ+ef/AEWLHGcYZiP0FJXUi3GyujS0UyWuqq4bD792F9j/AJ/Os7x7pL2fipr62UrDeqLhSOm/ow/MZ/Gr2m4lmtJZHAZ4VJKnOSBwT7/4Vt6/YnWPDg2/Pd2R8yNC3Lrj5wPXgZ+oq0r6GfQ4uzkvcDfAksZxyq8j8K7bwNcWUl1eTrgTQoqxeqg8sR9Tjn0GK53RJbWeNWWQJ5fzMCcNgZPGfp0qOylAnl86drN2yU2fKVUsPQjOOD+ZpqKWo4K9z0jXfFOjaLav9tnVpiM+WnzMSPr1P8q4CfxVpviu1uU1m8ltLYvuSKIhZH2jA3EDB+mO1Zuq+EJbaBb64jJSVuXL72PvnJNSafpEatCzKGVBhQ3bqRj86rms9gTOq8MWS2Phe4mVME27hQeDwpJz/ntXmvhXVToviO3lZ9sL/upgfulT6+wOD+Feu2TJLo9xFE2T5bBlHUcH1rw26gYRLcDlG4b2IqJaJNDR7TPFFqsVr86xvHJuIbAX1BP+e9YGu4uvElpGrl/lVmJOcY7+/IrC8PXlzLo0Fq8qxo2RE27qAcnj1Hb2rZMQgvLu6wP3SBFGcncRx+JHX61Td0Q1YdHqAgjnMvzxBtrBudwOSc/ma1dLntJYfsk7mS3mGA5+8rD7jD3xwfpXJwt9okubYnJbBGD3AzVWxvzb3qbj8oAz7ZPWsfatbiOi8a6W0fhuVpbpXa1IljJAyyt8uMj14I+mK5nwXdSgXO2M+WieZvB5zxx70virxGJtI/sgNul83LjP3QP6Hjj8ab4D3MZQMgO3QdSAM/rjFaNptNGqj7tzt9e1iObTbMXHnQ5cqWCcEgcA45weaw0treTblEGCWQdMH61Y8S3wgihgkhR4HxI2G2spHA2/rVO1ntrrywkrxjIDMDyDjrjv9Kmte5vR+EvpbtBIroy+YRywA2/5+lJDNPayeajxi5BJWVkyUJGOPT2x0qECSO5kQyAhcbfLHyPnkMD6+1WWvZg7MAH4wFYfdP4f4Vldo2smU5NRvbK2EOx7gcoTITg5605NWkBJkt5YWKbflYgn3561LaXcdzMJriJBOCVADE5XHt3qZ1WUmSSJY1ABBVicn+hp8zFyIxbm/vLiUOl7cKAMfKhXPvjNFbX9kSOqyLkq43DZhhj8D19qKLyHaPc4r7ekemSQxr5Us74fBJOwDgc9s/yqKyIknjBZoFAy5TB3D1wa1ZoY4I2+1W+/ccIpYqQB3PGTUkUlsIw32CCNAPmaRSzD8CT+uKszZEJVhtm2l5rVzt326gNv9xjj/wCucVWGlvJLAtvFLdRKSy4B3A+478+mRU2pahfoAsUrW0ZUMNnDMD0xj/61ZLy3pK+RLMjkYI8w5x609BEt5Dd6TK4MDwrcLgq6EZAIP8x2qqqtLGFlj5ZgNwIXrV+LULvyW0+/neeF/wCEnJjbsc+1QlZLUeZOIsEDC43N/wDWqX5D9Sp9ligEryFXERIVc/K5yPTr17VTfdO5OCR1Hp9a0W2mQy+UNxfBVlwv4Y6UqWUgjF5IoZPMyVBwrYOcD2pXCx0mh2bHTdNd4kkSOKVjuYqFJc4Pufarz/Z9Pt5Fd4xJKVDfMMZ55/WufvNQguoVFhcCG3KYCK+3Yc56evOPes026Jayyyvln4WRzuPXkgfnzWvtEjmcLu7OlWwsdd2J/aSQ+TJueNYy2cdyemeTgVZfR9NsHiD+ZPLMmVX7QowCSAFBBbB9awNK1CBIpobQvEsaA7ydoKZ+fA65IA5PNTPqaa1LYwywqkgLRxuyDdjJYBcfUde9NtM0imi7PcxwItrJDkJ83kw52kYx8xPJODjI/D0qCW0edAYdNjBaPZGyNkh8/Xk446564FIiTS2YlE/2iTZ+6Qx4ZYz0zznHXAANVlmPksJV2RmPhS2BkZKkY75/nU69TRGfcSfYr6ZZmcyoNhLDJYjg/SqtrcD7e8rqGgYgtvJx+BH0rXgs/wDhIp/OuYHAiyLq7clVUdmbpluCPf8ADNRtY232mVLiVpRvKxxwHjaP4jkD0x+PNLle6C/c0dOdZ9PvJoYim3CsqZ+6CCMDv1/SpbTxJIrR2yMUgaQgKVz+vYE9v/r1c02SOPT7r7LC8e9PM8snczD7oP0wM4HrXMeU0cL28JI3Pnk45AHH603dCVmdFdaufs7OAwCr8ysfl9MEVgG6tpjbm2kMJ+6wzhQgz2Pf3pdRtZLaHy3RniljEodCSu0EDOev59zVrTrNIYpJprUBhEzjeRuPpxjucCok7Iq9iut5cWDKbiaQwZOy3kO5kHqfb0rWh1RVthaxFuG8xmIJGSvBHHpn8xU2j6De3N2Z2ks7e4jAeVJG8yXHcFACw49RUuq6ICsktpPa3ibTuWKU7k+qEAn8BVxva5LtsUbLWturCZVSSO1jykZbG5jxx646471neK9dt9UmtB5TCNE3cDnkcD+f5028e2sbCCYIC5zGnuVHLYqi1kbpImlDrM0YcAofmQdcHp1OPc05bCRNaahc2V3bXNpJGrGPcVbox7K31/pTGS81vUFFzMonYlmB/hHUnFXFlltoF+6Zm+ZQV3FOeByOCOmKfD5ul+XJHC1zLMvmBz8v7vIzz9Rx7Cp2CUeb1LdraOrf2daoxld9nTr9a7m3itZdMj0qJt5tLc/d/iMmSW+hwawdJmsjpi39sGWS4JRmYgGLnlf1/HIpdLaQalqN5NiANGkapjhVBx1PTAHWtI6M5rGD4usEt9D01lBVlnlj69OAePyrCnuZbKCDVbZVMsmYmz0DAdffOf0rp/G18LzRrCVUbd9pdgpXGSVH6Vy/mebpa23lFdsnm7t+cnGMYxSla5pCLaRj21rI7+Ztye2e5rqbK41WPT2n3h4Ewp3D5sZ/M49ais08obo04BGTituz027mkjjgRfMLF0TcFOMEjqenXrUGzgnuUGvbyVxcLZbmx8xTqrHgj9PwogMjvCLfY7ByGeQ4wQOSfb/CtUWyJOVF9ZKCv71IZTls9shcZo06GwsdXWG11S4e4lkC/uotre+WJAA9cA01psT7OJNo3g59VdJI/LgLSh5boMcrzk/N/CcfhXVDw3Y6NHJJ/ZiXNsnzSXc9xvkyepCjgD155FQ3GsiDRpAbOKKVmzDAFU+dHnGH475JJGAOg5zXPy+JrrThDJJAQy8mI9AuMBMZPTA689z1p6IrVm1Nf6NfS7G0R57R08pvKkZeSwYkDnoQCOe34Vz0Ev8Apcc4Vks0mWQRyY8wIrZHIwDxUs11p8rmeC2DYlKSRqCNrYz8rDGFxkfh71Qa1O6K6uFkWPJbywcKG6emDng4qGWj0/Qr+ee9vHUARmQsxkuN5P8AujqF9PWqXiOz0eSKa4W1itr9wQlzbxYcMOQGA6gnjpnms3wxe+H0uYzfTRW91kIGmbYrHAxg9PT5afqcttPqrv8Aa0iHmHIbAVx+NaR1VzlkmnY4K726pqK6j5MYdwo2k9MKFPB+hOTV6F7640my0S0s5pQkjgMuGLFyTk9h/hSQ2iQ2zkqQ4H3R/D9fStjw5fLG8ImEdtDFIJDN5hIIBzk/8C2g1jd3OiolyWKZuRZzSwWzpJJABGwX+FhkMK111eSG6iclWCKCTjg/X/PesL+xV07WDL4gzDcCXcsVtGB5o6khh1GM85/Kq+u3jXUzyWzxMIUCouTGwTJ4K+vPuK0Tsc3JrY09TltdCkCRQrOl2N0QZOPLbqC3cc49axZEnu7pt8qMFPmZY/Kg9F9OOK0NMgiktYL/AFC2821hQr5TzZDZ4BA4IIJPTr+BqdUtLyRLSGOCOfarCWVmwQOGHoewqpXZrC0dDQsLu71nRY4rV3eWzb5oC24SR8gHHU47fj+MxgkaQZEaqw4UDBWufsbi40LW0mWSNSk5Vo0bh0KZxjsfr3ArstXvbO2ntb1JI0gulypY4XgZYfXnP0Ip7rUznGz0J9OtprQmUDCOmWyeM15XYRLei6gcqqEN1OAp6j8jXfXPjXT7jfFBOnAwoQkEnnAA754rgbKxklmljFmry7SpByBIRzt9iRg59cUbJIIxuUUvre0WJA0skkQG7ym2jj0P9a17DxMdQtUtZgEnRssxIBlHYn3pL/T7VoYSsAwkrfMvPysM4OPQnv8A1rFutAk84SxskdqxGZJTtCfjUO60L9mmjprG0muL+eTlMMGEnYehx/WsrX0mtNVmSIosYUFSpzjPJU/TJq3pFosPmfaZseXgY3YyD/MUeIRaMsFwHXc48t1HVlHIP4dPypWTWpEY2lZnKCFpGMoDSru+ZgM8n/Jrp/CF4ljJK0ymOGByXkz7Yx/WqotH04QzsYDbP1icMxYY/iwOODXSW2jW1nZBEBWO5UT7jl0QDjJyAQPfnsaqMdTV2tYdJPPrt4pFuDDHuKTSA4YHHy9v89amm0xtLYmOB/IkzufbuC4wecdPb+dRS20lgiywwSywrtbbbhWDkjJOepHbI9K10ubJyLSWLbBKQWZQR93k5PY4z05/CrlG+4RdtjPQRTyt5RQP1KkcEfTj68VefTibcTQS7HUZI9R7GsXXorGwZYo0u5Iid0QmztKn+44x09D68e+7p1u9tpMN0oezHClZ5dyEYz0PI/z9K55U3fQ2U1Yz5LaKO4Fy4O4gAlWIGfXHSpVklaBgg4jOFyep9TVy5hlliYrbRorLuDhgQ30x3rKxJayAGMKwGQD6etRZl3QpmZXYPDHG+fmBUHJ9elFSPsuHaWYBpGOSdm3P4CigZgWcWq3ySyNOqJCozltpx0AHHepp7FLyLyyzGdsZjyMR4POSOpPp271rax4el0uJbiGY3enFsedDK2M/3WB+6faq2nQSQQvPKqRRHG3f8oUVbZimmRyaUJWhIST5ECHOMYHTkmoRpsC3IRHdpm+8GYYH4d6uz6lHOGWGWS4ZmO3YuEHt0qncw3iyRIkim5dsgFSQPx7VOpVkRvpshkmujbmZvM8syhfk3Zwfxqxcrpmnab5swZ5ywHlqBkDHOPy5P5U+4d7CxUzalHNuc+YbdMgHHQfrz1+lZF3Np08ZMXyP2eQk/geaL6itch1GUxx2gnUJavGZIl56dOfU4rOdmu5tjSOsTHG8joo9BWlcm4voIDIVlWBdgAIO3n2/Cqf26CPe62u8I+Ah4DfU0xWsrGmktlZxotrZE5GOAC7D/ebt9MU7XYI306I28Sw+WhkKnJ3Dd8yn3B71YfUVSw+1wqVyN4J4JUcD8zkAelZZvp5bC6N5ODtJUHA5GMYA46mhbmKT3RmYZY3hixEJABLkjIX0+mav6Y2+7tCHZZuRanZuy2cAn246jNZMcTTmNWiVQBy2etdbPYaPFZW11LqLtLbRr5ZgQBSQcjAOT1OTwKtGjdi/JoWo3XiJLVC32e3+eIiMGNPRd2Rk5z1yT6Uv/CK3cUqrqtxGsYdcMArO2P4fbgVLpmuXM0lxLLcGSOSFQq7DGNw44Hc7c5PfisTU7qSQ7QWC5KJbo24JGPU92OBk1crWFG47xNqFxPN9hs2t49Oj/wBVHA4G73Oere+awNOEW9y7qEI/1hBY474H0q5/Zb3i+dbKyo7ZkhJ5iJ6c91I6d+DWlHphdENtAWMaKFkTkHPPPPXpxUspI29Jt7gWk9xdWFxJAytEm1SWVcgc4Hy4HrzxUNt4Xu7mZG05ILyzi3FY5T5TjcQSGDgbiOcckVcg1PUY9fjkOpukK5yiEqmDn5yuACdwGe/Oc1SmkuvE+tITfTJAIRdTK85AtuMtjJyBnoccZq9GiXdMv3mli+WO7vL23htrINBIoUyFyfvIFXvg4xn0NZEUC6XHKun3b3E1wSrTTxFGtkwcnOcA8jHPUCtjWbu00a3sLWWUX2qR2rTbdv7q3VvmMjg8s5BAAPtn0rKu3VLQ6tGFa/uDG1urgFIF2BpHK4+bGQvTuelJ6k3ZatpY9Kt7aW3uo0Ds0cqRKjsSQQjTSDg5PYcDPrWbPqXlTNMV2zMB5rdWZgP/AK31q/NotgsM08loTeyw7JYoZjEsgYrlgApCnvjnBxQNMtdYmSCYTW/lSRuVk2l3IzzkcHoQTxT2QlqyxpkNrbiO7vktbi+kg3RxmIFYUJPUYwWPJPfpVDWruCW6trqdS9vHHw8hw0hY9cdVHH6CrevWUEFvH9nmxNtHyTA4A24VtwHJHp05rkLYNcaq0dwwIWNlVZBnJAJC49TjA+oqXLSxcYWd2WZtTnvJdsC5DcIMfc/EVb1p/Nv5YkVnjhVbWNR8rNsXGR9eT6VRsbqJ72QyExbQFVUJz+GOcn1GMYrcjuJbjTDIdMja4VyFEzN5m3HACqwwgGePxNSjQ51EmgQeS0ieUVYq2MDB3ZP04rfg12fVY5LWSzYSSgMZoxlTwO3b9aoXEmlxiRoYZlkZcPG7bUUjt0yBknjrVgWsUX2Jba6iedv9cygld2c425+mKE2iXBSF1YNdmzt44N625JLYJXJwByOO38qzJrKaK3JnURspbqvGDzjPqP61sQyCSSFhcyRN5m7aW2g4Bw+AMY6jGfpVm6gQWNzeK0UrBijrCMfMf4iv8IOevTjtVbiS5dDGs8J5aTkwxjnKqSc/Qd61rnUZdPhsrkQs1iX81XHfb2PvnHFYjQXd5cYt4tlrbEGafd8icdSen/661nv7aS8lgbdJYSokTxjBwFGBIpPG4HLD1zjvUotjNVSJdYmt7Rd4kxIihS24ONwwB2wRS2CxWKsVj8zUQpQE8+TnjP8AvHn6D61ckU2flosym6jgS3Mq/wDLSPkowPoVIH/AarvZ3r6o0ENuwlz/AKQMeXsP94sRxx60/QXqaYhgS8urxpi9pYQIh6gNKBtUepGfm6/w1my2I1fUW+xMqpJIziKU42vwABxyTwR25I61Y8WQW2lWemafbzytGXeeTH32kPHPYjHH4GsR7l0UAsY2DBshskHsMinL3dAjZ6lxLm8ih8q5dWRCTskyu3GcdOQeuD3+la9moUAQaiksDY3RzR5OOTgkceuOmfTNYltAkqtNNILmS5O3aGJkQ4/XAGfxq5awtZPKJraRYyrfdTOWVSy5PtwcfzpJ66g1poXrfTrcyvY3MlsyStudGzvVSMqVwDkj3x6etE2iS6Vdg3MwkeVWbzNxcNg4xnseeh6VDYahJc3mQsaSMu4bo9nAJ6n+Q/xq6+rSara3WnieNboFXjZ1yWxwyn1OCMd6NHdILNWbM+SN7aeSdTG6EbhHKAFx/dyev86vtBcTaNKs0dtaW06h4zAmN/TKtwOcr69fwqjZ2n9oOTqE7R21sF3x7iA3ueMjp047VZ1LXJYp0Ny0iBJvMiMI+WbGRksSRjnP196lIclcDaalcWqwTyo8VuC9uHXaV3DkAnoD6ZxmuWbdIWjuIwx3AqCwDKvf6n2rVfxTNd7HjieRVY7/ADPlyfw61n3V/FdajK7tJGJWQMzqAEPGTgUxWV7m/ZzQKAwlEipsYM6fdHQA+/bHtQNJOtajLcCa1sEBALZBzkdQMdOOv1qjDCbnS7nYztDJdohDclguWzjgAdMeua6vwra2mmN588PmSy4Hm44VScnAPf8ApWl9kQ1a8kZupaXpSWJ06APdX/l/aUucEGUgYZCO3HQD0zVKS3vrvTIbOW8HkRO2yEMpIkHQP145cdam8UX8cN4XtWQXK3DiEhQVkiZiOD/Djkc+tNkf7dEfsl5K89qhSWySHyXO3jG7kMDlv69abSuZ3djITRAL8/a5CjhRshK4XPUZ74+gqrFc3FnLFchoniWba8yj7r5+6fbGcf8A6669YtJ8Q2kYNneGSPMaROoVUPPUDk4OTxjpWXcadFLbx2lnGkYl4kkZmeOSRQQGBPThs9e4+tRZdC4vuLZQ28N3cQS+TNOgElrFt2s3plgMnjA96xRE5vpZNSgjkjl4ZFwVHfJX29evFNupVK2rNcKl4mLcuh3cA4BGDz6Z9K6SSOzud8U0UQvA4jll2sd7ZA4Cnr6H25q/i0Q7WMCXSTHbtPJehraOTZPG8eHifGQF9RxjtU2nLbXKI66aX2gsrTSDLc+mP5Yq1rSFdllFIWWVhJLIOFBGTgH8f0/Cs2O2lt5vPM6Nby9MZOWBx3qJe69BxXNuF1Y3mqvcFYJJZEG4RQ5YbO447/8A166Xw8ZX0yCyvJAfs+8W+OHZCOVYEdOx/nWT/ajKUZCUVDkNH1zXRaP4kGr3ltZ6is7o6+Ukqj5gWIwcjnHGPxojK7HKNhDpUCW/2SOKWF+JYY5WMansdrjoRnB7evHNNitLmOSOOeHWfki2hwQ67D1AODkYJ9eDWxBqWzxDLp8q+WA37keWH3MMgkEeo/yas308tvJPI9n5tlGhaG5ifksDkL8oDA9eK1djNGG2hW8l2GgvLnDhcRIN0aceh46dhT49GmvYTZy3Cxu3zbG+9tBB3c8YB/Hk1oafrF/eRC9gjBDSqjp5YPy8H5m6jI9e+K3EitPD93cRzXJkhmzJbQyt/F1wrE9CP5UklLYG2jn10PXdFvIzCWubG6XLOw+QEA/KU7E+oAz9aq6yhhaJNUgEFxs+QxYkjHfBJ56e5rp7rUl0uKeW3axvLYssvkxMXkZmzuBGTjqpB6cGqt2LfVQkpuUjVR5rxg7mi2jJwW5wfQdPSk4K2g4yd9Th3uJEIELR7MdQ2AT+Iorcs7G3ks45rvSJ76WYeb50TLghjnByOCOlFZ+zNPaHZwYndZnjtTPMm3zYQMOfR16MPrXJ+JvD8PlPeacX8gFfPt3yogYdDyPuE/ke+K3dE/1kn++tdFP/AMgjWP8Arg//AKBV1IowpyPEBbyHdDHHBEGPDZLc+x4q+mk3NzEZCPtIj5JB2qMdj7ZrJg/4/U+q1tT/APHtc/8AXRf/AEGuZnVLoVdQ2SW0kOQrFMbEXPX0xXOwaHmXbOxVOwPf/Cr7f6u2/wCulbS/fX/e/pRsNmDJaRWsCP8AZWSIuEVyCQzDt6fnUq2EMrFhkIDhifvH6Cob7/kL2v8A10f+dPl/5CMH++/86pgtQl00y8O5ZFwFUnGOwJx1obTIWRSUwgGS3WrI6QfT+hq0/wBz8P6VNxWSMCWxBdkSIhQeN33TS2Wjxzfu7m5tYD1UHgY78+taM/3x/uD+dctqP+sf6L/SriKRrS6nCNRj+ySKkUGcuy7vNbGCSO/HA9qs6faLLd3F3exiaCKI3LRk4LfKCOMjA5GR1xXPaf8Adeuxm/5Blx/15v8A+iYatO7IsYSXL3IuPKY2cBXqOsrZyAzHjj0H/wBep5FE2gQ3hRRdC5a281nJ+UKpzx3yevp9Kjvf+Rb0r/tr/wChmpr3/kRbH/r7f/0GkMLhxfSxx24aRpZdvmDG6QjqSPU/kevc1qy3kFrGNEiXe0rqb+dTkuwIPlj/AGVAIPqTWV4Z/wCQtpX/AF3P9aqWP/Iwy/8AXxJ/M00yZdiVruLU4tWllZo5ZCrvKefkDA4/+t61Zh1T+z7nSb/yEl+yR5gj3ZUjlSPrwDWWn/IB1T/rtD/6FTbvrpn+638hTvYm1zqNd164WeCWwtlkNzALhXlnJXHQjHHIORipruVo9Eh1NneSe4VYoY0xhQV+ZsdeTkc9BXLX3/IK0X/dn/8AQzXb3/8AyJ/hv/r3X/0Bqpu9xJJNHJy6tLLcYlc7nI2qcnOKzZpEuL3zHY+XkAleM49KW6/4/ofqf5GoX/48E/3l/nWS1NW7aGhEUkvJE3mSWZ8bg3CAnJ5789a3tNuIbW7XzCZnaHdIGJGPu4Cngge3tXNWH3ofof5itmL/AJDV/wD9cX/kKBo0buCx1bUYWtcidyVnjPBGDwScc4/M8VNc+H72G9jYWUaxxgiIscKxxncx7n0HSq/gb/kYbP8A66N/6Ca6HVv+QXa/Rv5GqSE3Yy9Iso5rKe8v/IluIMeYJ5SEiHJBO3l8ngKOabFql5qOrXMSDzonVmuJZUWIIoGCWA4CDjA/DrS+EP8AkHS/9hOH/wBFNTrX/jx8QfS0/wDRlXHVEvczLlIxII9NeVrsxLEttOhUyq2AHGOCT1wela1zoD201ol28EgnQbjE/O/AzntgEDLd+PWrWm/8lD1D/r2f+Rpml/8AIIm/7Bif+jRVKKE5Mk0bRjaQPLdSxSRRMptA5+aOUkkIf9kOCeenPY1SuYms5LSTzJosxi4u5z8pcRn5Vc8jBbsDzx1rqrn/AJA9z/12b/0FawfEX/In6b/12H/oZqrWIvcyfEUMrXGjW0kkYuksVWZGPO9mY5GfXPSmXVg+63DfYrRY4wFz97eACysvViM9f1q58T/+RwX/AHD/AOgmq99/yA7H6p/6C1Zy6mkehGzx2waPS3W3GN077t0xA64HRU5/h59akt5ns77bPvEYXmaJg7OccMPQ88A9iQeKy9J/5CNx/wBez/8AoBqy/wDx43f1T/0JayuXYsS6PJqCm8tA1sXwpQscEbsbtx7dBiqc+mLJLLFHCbe5iUyJIrYlm2j5gU98ZBFdDp3/ACDI/of/AEOsK+/5Cmn/APYPuP5yVWwiF5dTluV/tRsmJNkDR/fZ+M9QdwA69unSsu9unvJFklZ1KAA7wdrAHOcj1/pVjUf9T4d/69X/APRhq9qf/HvF9E/9BahuwWMvYVhFxA42lv8AVshAHU9fxq3lbWIK8YlFywCyMvG7rjHtVaf/AJBc3+4v/s1dTpX+qX/rtb/+hmknqEtiSxZLHR1mnttwglOQOdo7A/mev9Kq6v4pkidra2tdqg5Dk5Lk4Pbt/XNWNQ/4+rr/AHP6Cua8V/8AH/H/ANd1/wDQRW9uUyvc6lPEn2by7rR44/7PEeZrJzsNu5PzEEqdwyTzj2NZxuSuu3GqaeIZUTdLLbKGRlwM5/nz0Pf0os/+Rf1b/rpN/MVm+C/+Rkb/AK4t/I1L1sJJakqyLqTT/ZpLm1illDjYwAUuBvGSee/GfatxJBFptzYzBZDMi7hbgkhxkZ4GRkbemRwaxZ/9Qn+4n8hXU6b/AMgKf/d/pWcJXZrJaI4bWbSdBbXcKeSFUPgNyvOMj2BqSzf7JCtwl9JD50rbyybHmXHQseAPbrXW+NP9dpn/AFxm/wDQK4XUv+QJb/h/6AtXblYtzs7Gzs7fR3nmuWOnbvMUyJuLEjhFHcj1FRx3Vs0Ul5C7W8EO0rCZSgkYghQxxjHBPHvVzW/9bo3/AF6Sf+izVCf/AJEgfRf/AEI1TSJTMaS21W9Z2J0+6ZmLMiOgYfTGD37E1Z0y1yjx+RPHJHgGMk59QNwGcfh+NYVp/wAfFn/11H8660f8eUf/AF8L/Ksm7K5pFXdjqopbWysWl1GRJ5WTZGlvGSUUdFZueffNUbHxhaxJL9ls/Lt3JBkdPN8xs9DkjA6/4UWP9R/Ws6X/AI+Lz/ru/wDM0e0dg5Fc66DUrK7Bgt47WG9dCEJttoDDlSAQQR+JrjNUOoGWz/tmKQyfaPNeUAkeUTtO49CvcYrVtf8AW6X/ANfC/wA61NY/5J1L/wBcx/6CKuL5lcl+67Edv4Y0zUFurWxltn3hlOCQ6kYOCh4Yf/WqpLoU32eCxubTZPNLhZYmyEA+98gJz/So/Dv/ACMdp/19D/0TWre/8jXb/wDX/cf+gVa1RPUyJVtFIV4GDqNrL55G0jgjr7frRTfE3/IUH+4f/Q2orOUrO1id9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3796" name="Picture 4" descr="http://pic.weather.com.cn/images/guangxi/photo/2014/01/15/A383FA93CD8EA53D5E0598D6C0F42BE2.jpg"/>
          <p:cNvPicPr>
            <a:picLocks noChangeAspect="1" noChangeArrowheads="1"/>
          </p:cNvPicPr>
          <p:nvPr/>
        </p:nvPicPr>
        <p:blipFill>
          <a:blip r:embed="rId2" cstate="print"/>
          <a:srcRect b="97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66312" y="965468"/>
            <a:ext cx="6696744" cy="230695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这是中国的晋西北，是西伯利亚大风常来肆虐的地方，是干旱、霜冻、沙尘暴等与生命作对的怪物盘踞之地。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" y="1196975"/>
            <a:ext cx="1304925" cy="1870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4515" y="1593850"/>
            <a:ext cx="6315710" cy="119888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默读第三自然段，说一说小环境是什么样的？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299" y="610394"/>
            <a:ext cx="69773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老人早出晚归，一门心思只有植树造林。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299" y="1187619"/>
            <a:ext cx="770485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2.65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岁那年，他组织了七位老人开始治理这条沟，现在已有五人离世。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291" y="2195731"/>
            <a:ext cx="770485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他可敬的老伴，与他风雨同舟一生，一天他栽树回来时，发现她已静静地躺在炕上过世了。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291" y="3202682"/>
            <a:ext cx="80518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他已经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81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岁，知道终有一天自己也会爬不起来。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291" y="3653894"/>
            <a:ext cx="8407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种树是命运的选择，屋后的青山就是生命的归宿。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bbs-fd.zol-img.com.cn/t_s1200x5000/g3/M0A/01/00/Cg-4WFJmQQSIOsoEABL1bi8kphIAAMs5gJ7Eg0AEvWG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735"/>
            <a:ext cx="9144000" cy="516023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2260" y="577215"/>
            <a:ext cx="853948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老人创造了怎样的奇迹？用文中的话回答。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1995686"/>
            <a:ext cx="6912768" cy="175323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十五年啊，绿化了八条沟，造了七条防风林带，三千七百亩林网，这是多么了不起的奇迹。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http://img5.imgtn.bdimg.com/it/u=778479908,311560341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 descr="1_rbj32q7bdjxd8ox5d5q3drov.jpg"/>
          <p:cNvPicPr>
            <a:picLocks noChangeAspect="1"/>
          </p:cNvPicPr>
          <p:nvPr/>
        </p:nvPicPr>
        <p:blipFill>
          <a:blip r:embed="rId2" cstate="print"/>
          <a:srcRect t="6601"/>
          <a:stretch>
            <a:fillRect/>
          </a:stretch>
        </p:blipFill>
        <p:spPr>
          <a:xfrm>
            <a:off x="62865" y="648335"/>
            <a:ext cx="4617720" cy="37236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680585" y="483870"/>
            <a:ext cx="421386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窗外是参天的杨柳。院子在山沟里，山上全是树。我们盘腿坐在土炕上，就像坐在船上，四周全是绿色的波浪，风一吹，树梢卷过涛声，叶间闪着粼粼的波光。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g.pconline.com.cn/images/photoblog/8/1/4/0/8140613/20097/11/1247290992521.jpg"/>
          <p:cNvPicPr>
            <a:picLocks noChangeAspect="1" noChangeArrowheads="1"/>
          </p:cNvPicPr>
          <p:nvPr/>
        </p:nvPicPr>
        <p:blipFill>
          <a:blip r:embed="rId2" cstate="print"/>
          <a:srcRect t="8379" b="16211"/>
          <a:stretch>
            <a:fillRect/>
          </a:stretch>
        </p:blipFill>
        <p:spPr bwMode="auto">
          <a:xfrm>
            <a:off x="107504" y="555526"/>
            <a:ext cx="4416491" cy="36004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788024" y="627534"/>
            <a:ext cx="385192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杨树、柳树，如臂如股，劲挺在山洼山腰。看不见它们的根，山洪涌下的泥埋住了树的下半截，树却勇敢的盯住了它的凶猛。这山已失去了原来的坡形，依着一层层的树形成了一层层的梯。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u=3655533962,2460990519&amp;fm=26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3692"/>
            <a:ext cx="9144000" cy="515719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-36512" y="159510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142932" y="15951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人教版  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语文  </a:t>
            </a:r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六年</a:t>
            </a:r>
            <a:r>
              <a: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级  </a:t>
            </a:r>
            <a:r>
              <a:rPr kumimoji="1" lang="zh-CN" altLang="en-US" sz="1200" dirty="0" smtClean="0">
                <a:latin typeface="Heiti SC Light" panose="02000000000000000000" pitchFamily="2" charset="-128"/>
                <a:ea typeface="Heiti SC Light" panose="02000000000000000000" pitchFamily="2" charset="-128"/>
              </a:rPr>
              <a:t>上册</a:t>
            </a:r>
            <a:endParaRPr kumimoji="1" lang="zh-CN" altLang="en-US" sz="1200" dirty="0"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sp>
        <p:nvSpPr>
          <p:cNvPr id="14" name="TextBox 48"/>
          <p:cNvSpPr txBox="1"/>
          <p:nvPr/>
        </p:nvSpPr>
        <p:spPr>
          <a:xfrm>
            <a:off x="2113914" y="1080135"/>
            <a:ext cx="5410413" cy="9918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20  </a:t>
            </a:r>
            <a:r>
              <a:rPr lang="zh-CN" alt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青山不老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627534"/>
            <a:ext cx="79208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老人在什么情况下创造了这样的奇迹？用文中的话回答。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0447" y="2049026"/>
            <a:ext cx="6629400" cy="181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山沟的自然条件十分恶劣。（大环境）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老人年老、瘦小。        （小环境）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生活条件艰苦。          （小环境）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同伴、老伴相继过世。    （小环境）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" y="449580"/>
            <a:ext cx="1304925" cy="1870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search.iae.ac.cn/web/UploadFiles_6498/200909/20090929132944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5526"/>
            <a:ext cx="4320480" cy="35283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932040" y="555526"/>
            <a:ext cx="381642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这是中国的晋西北，是西伯利亚大风常来肆虐的地方，是干旱、霜冻、沙尘暴等与生命作对的怪物盘踞之地。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hbimg.b0.upaiyun.com/7775caf7b23e4d18e90d99879c300e8b8af8b89b1014c-ga9DyQ_fw658"/>
          <p:cNvPicPr>
            <a:picLocks noChangeAspect="1" noChangeArrowheads="1"/>
          </p:cNvPicPr>
          <p:nvPr/>
        </p:nvPicPr>
        <p:blipFill>
          <a:blip r:embed="rId2" cstate="print"/>
          <a:srcRect b="8102"/>
          <a:stretch>
            <a:fillRect/>
          </a:stretch>
        </p:blipFill>
        <p:spPr bwMode="auto">
          <a:xfrm>
            <a:off x="179512" y="555526"/>
            <a:ext cx="4104456" cy="38164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788024" y="1131590"/>
            <a:ext cx="3816424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县志载：“风大作时，能逆吹牛马使倒行，或擎之高二三丈而坠。”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6000"/>
          </a:blip>
          <a:srcRect b="5057"/>
          <a:stretch>
            <a:fillRect/>
          </a:stretch>
        </p:blipFill>
        <p:spPr>
          <a:xfrm>
            <a:off x="-1905" y="-19050"/>
            <a:ext cx="9156700" cy="5159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0985" y="77152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为什么说“青山是不会老的</a:t>
            </a:r>
            <a:r>
              <a:rPr lang="zh-CN" altLang="en-US" sz="4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4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83568" y="1061100"/>
            <a:ext cx="7920880" cy="2664296"/>
            <a:chOff x="827584" y="1923678"/>
            <a:chExt cx="7920880" cy="2664296"/>
          </a:xfrm>
        </p:grpSpPr>
        <p:sp>
          <p:nvSpPr>
            <p:cNvPr id="16" name="圆角矩形 15"/>
            <p:cNvSpPr/>
            <p:nvPr/>
          </p:nvSpPr>
          <p:spPr>
            <a:xfrm>
              <a:off x="827584" y="1923678"/>
              <a:ext cx="7920880" cy="26642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87625" y="2211710"/>
              <a:ext cx="7344816" cy="206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老人不仅留下了青山，还留下了更为宝贵的东西</a:t>
              </a:r>
              <a:r>
                <a:rPr lang="en-US" altLang="zh-CN" sz="32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与环境作斗争的不屈精神</a:t>
              </a:r>
              <a:r>
                <a:rPr lang="zh-CN" altLang="en-US" sz="32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绿化环境、保护家园的奉献精神</a:t>
              </a:r>
              <a:r>
                <a:rPr lang="zh-CN" altLang="en-US" sz="32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。老人的精神不老，青山也必长青。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://img3.imgtn.bdimg.com/it/u=1450990593,1892529281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611813" y="483007"/>
            <a:ext cx="7920880" cy="2664296"/>
            <a:chOff x="827584" y="1923678"/>
            <a:chExt cx="7920880" cy="2664296"/>
          </a:xfrm>
        </p:grpSpPr>
        <p:sp>
          <p:nvSpPr>
            <p:cNvPr id="9" name="圆角矩形 8"/>
            <p:cNvSpPr/>
            <p:nvPr/>
          </p:nvSpPr>
          <p:spPr>
            <a:xfrm>
              <a:off x="827584" y="1923678"/>
              <a:ext cx="7920880" cy="2664296"/>
            </a:xfrm>
            <a:prstGeom prst="round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8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7625" y="2211710"/>
              <a:ext cx="7344816" cy="206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作为一个山野老农，他就这样来实现自己的人生价值。他已经将自己的生命转化为</a:t>
              </a:r>
              <a:r>
                <a:rPr lang="zh-CN" altLang="en-US" sz="32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另一种东西</a:t>
              </a:r>
              <a:r>
                <a:rPr lang="zh-CN" altLang="en-US" sz="32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。他是真正与山川共存、与日月同辉了。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21410" y="3147695"/>
            <a:ext cx="7045325" cy="645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另一种东西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是什么呢？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img0.imgtn.bdimg.com/it/u=363048120,1408548772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48335" y="890905"/>
            <a:ext cx="776160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另一种东西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，表面上指的是这片绿洲，事实上还包含着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开辟山林、绿化家园的精神和造福后代的情怀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。老人用自己有限的生命创造了无限的价值，生命的意义在茫茫青山中得到无限扩张，而且将随着青山永垂不朽。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5b0988e595225.cdn.sohucs.com/images/20180809/d5f4dc08281942bc9e8cf13e89c8e7fc.jpeg"/>
          <p:cNvPicPr>
            <a:picLocks noChangeAspect="1" noChangeArrowheads="1"/>
          </p:cNvPicPr>
          <p:nvPr/>
        </p:nvPicPr>
        <p:blipFill>
          <a:blip r:embed="rId3" cstate="print"/>
          <a:srcRect b="6608"/>
          <a:stretch>
            <a:fillRect/>
          </a:stretch>
        </p:blipFill>
        <p:spPr bwMode="auto">
          <a:xfrm>
            <a:off x="0" y="-38313"/>
            <a:ext cx="9144000" cy="5202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345截图201903011535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464"/>
            <a:ext cx="9144000" cy="5156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2.qhimgs4.com/t012fec06d6d9a1c27a.jpg"/>
          <p:cNvPicPr>
            <a:picLocks noChangeAspect="1" noChangeArrowheads="1"/>
          </p:cNvPicPr>
          <p:nvPr/>
        </p:nvPicPr>
        <p:blipFill>
          <a:blip r:embed="rId2" cstate="print"/>
          <a:srcRect b="6391"/>
          <a:stretch>
            <a:fillRect/>
          </a:stretch>
        </p:blipFill>
        <p:spPr bwMode="auto">
          <a:xfrm>
            <a:off x="0" y="-48998"/>
            <a:ext cx="9144000" cy="51924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299" y="804610"/>
            <a:ext cx="2506038" cy="696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3613" y="1608288"/>
            <a:ext cx="4572000" cy="80791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肆虐</a:t>
            </a:r>
            <a:r>
              <a:rPr lang="zh-CN" altLang="en-US" sz="21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指不顾一切的任意残杀或破坏。</a:t>
            </a:r>
            <a:endParaRPr lang="zh-CN" altLang="en-US" sz="2100" b="1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4322" y="2570991"/>
            <a:ext cx="435771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盘踞</a:t>
            </a:r>
            <a:r>
              <a:rPr lang="zh-CN" altLang="en-US" sz="21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某些植物或某些自然现象长期在某地肆虐。</a:t>
            </a:r>
            <a:endParaRPr lang="zh-CN" altLang="en-US" sz="2100" b="1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0178" name="Picture 2" descr="http://n1.itc.cn/img8/wb/smccloud/recom/2015/09/22/14428855929970706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059076"/>
            <a:ext cx="3945897" cy="29649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图片 8" descr="u=1021794520,3331225783&amp;fm=26&amp;gp=0.jpg"/>
          <p:cNvPicPr>
            <a:picLocks noChangeAspect="1"/>
          </p:cNvPicPr>
          <p:nvPr/>
        </p:nvPicPr>
        <p:blipFill>
          <a:blip r:embed="rId6" cstate="print"/>
          <a:srcRect b="6950"/>
          <a:stretch>
            <a:fillRect/>
          </a:stretch>
        </p:blipFill>
        <p:spPr>
          <a:xfrm>
            <a:off x="5013325" y="1127760"/>
            <a:ext cx="3935730" cy="28962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矩形 9"/>
          <p:cNvSpPr/>
          <p:nvPr/>
        </p:nvSpPr>
        <p:spPr>
          <a:xfrm>
            <a:off x="574322" y="3644577"/>
            <a:ext cx="435771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归宿</a:t>
            </a:r>
            <a:r>
              <a:rPr lang="zh-CN" altLang="en-US" sz="21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人或事物最终的着落。</a:t>
            </a:r>
            <a:endParaRPr lang="zh-CN" altLang="en-US" sz="2100" b="1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9445" y="40767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pic>
        <p:nvPicPr>
          <p:cNvPr id="4" name="20 青山不老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3870" y="3898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01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252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xzyouth.net/UpdateFile/test/1(34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698"/>
            <a:ext cx="9144000" cy="52111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src.baidu.com/imgad/pic/item/0ff41bd5ad6eddc4df5cbed833dbb6fd5266335d.jpg"/>
          <p:cNvPicPr>
            <a:picLocks noChangeAspect="1" noChangeArrowheads="1"/>
          </p:cNvPicPr>
          <p:nvPr/>
        </p:nvPicPr>
        <p:blipFill>
          <a:blip r:embed="rId2" cstate="print"/>
          <a:srcRect b="6372"/>
          <a:stretch>
            <a:fillRect/>
          </a:stretch>
        </p:blipFill>
        <p:spPr bwMode="auto">
          <a:xfrm>
            <a:off x="-36513" y="0"/>
            <a:ext cx="9180513" cy="5164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src.baidu.com/imgad/pic/item/94cad1c8a786c917860cdf2dc33d70cf3bc75793.jpg"/>
          <p:cNvPicPr>
            <a:picLocks noChangeAspect="1" noChangeArrowheads="1"/>
          </p:cNvPicPr>
          <p:nvPr/>
        </p:nvPicPr>
        <p:blipFill>
          <a:blip r:embed="rId2" cstate="print"/>
          <a:srcRect b="3924"/>
          <a:stretch>
            <a:fillRect/>
          </a:stretch>
        </p:blipFill>
        <p:spPr bwMode="auto">
          <a:xfrm>
            <a:off x="0" y="-43909"/>
            <a:ext cx="9144000" cy="51874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://img07.tooopen.com/images/20180701/tooopen_sy_0529172917783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338" name="Picture 2" descr="http://imgsrc.baidu.com/imgad/pic/item/d009b3de9c82d158f57a088b8b0a19d8bc3e42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4739"/>
            <a:ext cx="9144000" cy="5208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yichuntv.com/upload/Image/yc/qmbkx/2018/09/06/1_5d460b2fd91841e4a23f878b0fc68f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image12.bookschina.com/2013/20130908/B5750149.jpg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755576" y="483518"/>
            <a:ext cx="2736304" cy="389047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851910" y="875348"/>
            <a:ext cx="4533900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 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你如果有机会来到这座青山，看到老人创造的绿洲，又看到老人的铜像，站在铜像前，你会从心底里对这位可敬的老人说什么？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572029"/>
            <a:ext cx="138564" cy="2846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24428" y="411510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479078"/>
            <a:ext cx="366860" cy="45633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258570" y="1200785"/>
            <a:ext cx="6347460" cy="247205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35979" y="1707401"/>
            <a:ext cx="552450" cy="1447800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青山不老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2410460" y="1923415"/>
            <a:ext cx="504190" cy="504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2427558" y="2548569"/>
            <a:ext cx="631009" cy="3112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14551" y="1563385"/>
            <a:ext cx="151638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恶劣环境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4426719" y="2427481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09261" y="2139449"/>
            <a:ext cx="1516380" cy="8991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光荣事迹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4551" y="2715513"/>
            <a:ext cx="1516380" cy="4838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青山不老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6799" y="1635393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青山绿水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6799" y="2135674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造福后代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799" y="2639730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山川共存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5143500" y="1851660"/>
            <a:ext cx="75565" cy="115189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2410460" y="2427605"/>
            <a:ext cx="648335" cy="7175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14" grpId="0"/>
      <p:bldP spid="15" grpId="0"/>
      <p:bldP spid="22" grpId="0"/>
      <p:bldP spid="23" grpId="0"/>
      <p:bldP spid="32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41132" y="1182008"/>
            <a:ext cx="7262635" cy="25596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课文紧紧抓住三个问题来展开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老人创造了怎样的奇迹，这样的奇迹是在怎样的环境下创造的，以及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en-US" altLang="zh-CN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的含义，且逐层深入地感受老人</a:t>
            </a:r>
            <a:r>
              <a:rPr lang="zh-CN" altLang="en-US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的无私奉献的精神。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91585" y="2207895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青山不老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460750" y="2714625"/>
            <a:ext cx="328612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保护家园、造福他人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1059582"/>
            <a:ext cx="6411784" cy="16758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endParaRPr lang="en-US" altLang="zh-CN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83260" y="1203325"/>
            <a:ext cx="78105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人生不是一支短短的蜡烛，而是一支暂时由我们拿着的火炬。我们一定要把它燃得十分光明灿烂，然后交给下一代的人们。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3568" y="2859782"/>
            <a:ext cx="813690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有非常之人，然后有非常之事。有非常之事，然后有非常之功。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6"/>
            <a:ext cx="366860" cy="456339"/>
          </a:xfrm>
          <a:prstGeom prst="rect">
            <a:avLst/>
          </a:prstGeom>
        </p:spPr>
      </p:pic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83568" y="1316906"/>
            <a:ext cx="3744416" cy="24917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三（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）五（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   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如（</a:t>
            </a:r>
            <a:r>
              <a:rPr kumimoji="0" lang="zh-CN" alt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）如（</a:t>
            </a:r>
            <a:r>
              <a:rPr kumimoji="0" lang="zh-CN" alt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      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日月（      ）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      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滔滔（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  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   </a:t>
            </a:r>
            <a:r>
              <a:rPr kumimoji="0" lang="zh-CN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</a:t>
            </a:r>
            <a:endParaRPr kumimoji="0" lang="zh-CN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987574"/>
            <a:ext cx="33832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600" dirty="0" smtClean="0">
                <a:latin typeface="黑体" panose="02010609060101010101" pitchFamily="49" charset="-122"/>
                <a:ea typeface="黑体" panose="02010609060101010101" pitchFamily="49" charset="-122"/>
                <a:cs typeface="Tahoma" panose="020B0604030504040204" pitchFamily="34" charset="0"/>
              </a:rPr>
              <a:t>一、补充词语。</a:t>
            </a:r>
            <a:endParaRPr lang="zh-CN" altLang="zh-CN" sz="3600" dirty="0" smtClean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83968" y="1563638"/>
            <a:ext cx="4572000" cy="25533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（      ）同舟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（  ）命（   ）危     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（     ）桃源     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（  ）盘（  ）踞      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（      ）沓来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1475656" y="1770951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番</a:t>
            </a:r>
          </a:p>
        </p:txBody>
      </p:sp>
      <p:sp>
        <p:nvSpPr>
          <p:cNvPr id="8" name="矩形 7"/>
          <p:cNvSpPr/>
          <p:nvPr/>
        </p:nvSpPr>
        <p:spPr>
          <a:xfrm>
            <a:off x="3112869" y="1770951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次</a:t>
            </a:r>
          </a:p>
        </p:txBody>
      </p:sp>
      <p:sp>
        <p:nvSpPr>
          <p:cNvPr id="9" name="矩形 8"/>
          <p:cNvSpPr/>
          <p:nvPr/>
        </p:nvSpPr>
        <p:spPr>
          <a:xfrm>
            <a:off x="1475656" y="2275007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诗</a:t>
            </a:r>
          </a:p>
        </p:txBody>
      </p:sp>
      <p:sp>
        <p:nvSpPr>
          <p:cNvPr id="10" name="矩形 9"/>
          <p:cNvSpPr/>
          <p:nvPr/>
        </p:nvSpPr>
        <p:spPr>
          <a:xfrm>
            <a:off x="3112869" y="2275007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画</a:t>
            </a:r>
          </a:p>
        </p:txBody>
      </p:sp>
      <p:sp>
        <p:nvSpPr>
          <p:cNvPr id="11" name="矩形 10"/>
          <p:cNvSpPr/>
          <p:nvPr/>
        </p:nvSpPr>
        <p:spPr>
          <a:xfrm>
            <a:off x="1960741" y="2715766"/>
            <a:ext cx="12045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同 辉</a:t>
            </a:r>
          </a:p>
        </p:txBody>
      </p:sp>
      <p:sp>
        <p:nvSpPr>
          <p:cNvPr id="12" name="矩形 11"/>
          <p:cNvSpPr/>
          <p:nvPr/>
        </p:nvSpPr>
        <p:spPr>
          <a:xfrm>
            <a:off x="1979712" y="3219822"/>
            <a:ext cx="12045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不 绝</a:t>
            </a:r>
          </a:p>
        </p:txBody>
      </p:sp>
      <p:sp>
        <p:nvSpPr>
          <p:cNvPr id="13" name="矩形 12"/>
          <p:cNvSpPr/>
          <p:nvPr/>
        </p:nvSpPr>
        <p:spPr>
          <a:xfrm>
            <a:off x="4729564" y="1563638"/>
            <a:ext cx="12045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风 雨</a:t>
            </a:r>
          </a:p>
        </p:txBody>
      </p:sp>
      <p:sp>
        <p:nvSpPr>
          <p:cNvPr id="14" name="矩形 13"/>
          <p:cNvSpPr/>
          <p:nvPr/>
        </p:nvSpPr>
        <p:spPr>
          <a:xfrm>
            <a:off x="4697045" y="1995686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生</a:t>
            </a:r>
          </a:p>
        </p:txBody>
      </p:sp>
      <p:sp>
        <p:nvSpPr>
          <p:cNvPr id="15" name="矩形 14"/>
          <p:cNvSpPr/>
          <p:nvPr/>
        </p:nvSpPr>
        <p:spPr>
          <a:xfrm>
            <a:off x="6433621" y="2050599"/>
            <a:ext cx="8026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垂</a:t>
            </a:r>
          </a:p>
        </p:txBody>
      </p:sp>
      <p:sp>
        <p:nvSpPr>
          <p:cNvPr id="16" name="矩形 15"/>
          <p:cNvSpPr/>
          <p:nvPr/>
        </p:nvSpPr>
        <p:spPr>
          <a:xfrm>
            <a:off x="4729564" y="2563039"/>
            <a:ext cx="12045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世 外</a:t>
            </a:r>
          </a:p>
        </p:txBody>
      </p:sp>
      <p:sp>
        <p:nvSpPr>
          <p:cNvPr id="17" name="矩形 16"/>
          <p:cNvSpPr/>
          <p:nvPr/>
        </p:nvSpPr>
        <p:spPr>
          <a:xfrm>
            <a:off x="4716016" y="2995087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龙</a:t>
            </a:r>
          </a:p>
        </p:txBody>
      </p:sp>
      <p:sp>
        <p:nvSpPr>
          <p:cNvPr id="18" name="矩形 17"/>
          <p:cNvSpPr/>
          <p:nvPr/>
        </p:nvSpPr>
        <p:spPr>
          <a:xfrm>
            <a:off x="6353229" y="2995087"/>
            <a:ext cx="59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虎</a:t>
            </a:r>
          </a:p>
        </p:txBody>
      </p:sp>
      <p:sp>
        <p:nvSpPr>
          <p:cNvPr id="19" name="矩形 18"/>
          <p:cNvSpPr/>
          <p:nvPr/>
        </p:nvSpPr>
        <p:spPr>
          <a:xfrm>
            <a:off x="4801572" y="3499143"/>
            <a:ext cx="12045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纷 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2493208"/>
            <a:ext cx="4357718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荡漾</a:t>
            </a:r>
            <a:r>
              <a:rPr lang="zh-CN" altLang="en-US" sz="21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（水波）一起一伏地动。</a:t>
            </a:r>
            <a:endParaRPr lang="zh-CN" altLang="en-US" sz="2100" b="1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536" y="1059582"/>
            <a:ext cx="435771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劲挺</a:t>
            </a:r>
            <a:r>
              <a:rPr lang="zh-CN" altLang="en-US" sz="21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坚韧挺拔。</a:t>
            </a:r>
            <a:endParaRPr lang="zh-CN" altLang="en-US" sz="2100" b="1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1779662"/>
            <a:ext cx="435771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淤泥</a:t>
            </a:r>
            <a:r>
              <a:rPr lang="zh-CN" altLang="en-US" sz="21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沉积的泥沙。</a:t>
            </a:r>
            <a:endParaRPr lang="zh-CN" altLang="en-US" sz="2100" b="1" dirty="0">
              <a:solidFill>
                <a:schemeClr val="accent1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9154" name="Picture 2" descr="http://imgsrc.baidu.com/imgad/pic/item/0dd7912397dda144b1671fadb8b7d0a20cf48646.jpg"/>
          <p:cNvPicPr>
            <a:picLocks noChangeAspect="1" noChangeArrowheads="1"/>
          </p:cNvPicPr>
          <p:nvPr/>
        </p:nvPicPr>
        <p:blipFill>
          <a:blip r:embed="rId2" cstate="print"/>
          <a:srcRect b="4419"/>
          <a:stretch>
            <a:fillRect/>
          </a:stretch>
        </p:blipFill>
        <p:spPr bwMode="auto">
          <a:xfrm>
            <a:off x="5004048" y="627534"/>
            <a:ext cx="3456384" cy="34563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9156" name="Picture 4" descr="http://photocdn.sohu.com/20130513/Img375742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83518"/>
            <a:ext cx="4286250" cy="36724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9158" name="Picture 6" descr="http://imgsrc.baidu.com/image/c0%3Dshijue1%2C0%2C0%2C294%2C40/sign=6e4d220cc2fcc3cea0cdc170fa2cbcfd/c2fdfc039245d688fd621c8aaec27d1ed21b24bf.jpg"/>
          <p:cNvPicPr>
            <a:picLocks noChangeAspect="1" noChangeArrowheads="1"/>
          </p:cNvPicPr>
          <p:nvPr/>
        </p:nvPicPr>
        <p:blipFill>
          <a:blip r:embed="rId4" cstate="print"/>
          <a:srcRect b="6433"/>
          <a:stretch>
            <a:fillRect/>
          </a:stretch>
        </p:blipFill>
        <p:spPr bwMode="auto">
          <a:xfrm>
            <a:off x="4499992" y="483518"/>
            <a:ext cx="4392488" cy="374441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91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915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91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805" y="998007"/>
            <a:ext cx="7992888" cy="953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1.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就在如此险恶的地方，我对面这个手端一杆旱烟袋的瘦小老头，竟创造了这块绿洲。</a:t>
            </a:r>
          </a:p>
        </p:txBody>
      </p:sp>
      <p:sp>
        <p:nvSpPr>
          <p:cNvPr id="3" name="矩形 2"/>
          <p:cNvSpPr/>
          <p:nvPr/>
        </p:nvSpPr>
        <p:spPr>
          <a:xfrm>
            <a:off x="539805" y="483265"/>
            <a:ext cx="3027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dirty="0" smtClean="0">
                <a:latin typeface="黑体" panose="02010609060101010101" pitchFamily="49" charset="-122"/>
                <a:ea typeface="黑体" panose="02010609060101010101" pitchFamily="49" charset="-122"/>
                <a:cs typeface="Tahoma" panose="020B0604030504040204" pitchFamily="34" charset="0"/>
              </a:rPr>
              <a:t>二、缩写句子。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331893" y="2571244"/>
            <a:ext cx="3672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403901" y="1923737"/>
            <a:ext cx="3888432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40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老人创造绿洲。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11505" y="2756853"/>
            <a:ext cx="816356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老人拄着拐杖，慢慢迈进他那个绿风荡漾的小院。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331640" y="3939902"/>
            <a:ext cx="3672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475656" y="3304590"/>
            <a:ext cx="4392488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老人走进小院。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683568" y="741398"/>
            <a:ext cx="6912768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美丽的小兴安岭是一座巨人的宝库。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043608" y="2139702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075735" y="1510869"/>
            <a:ext cx="426720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小兴安岭是宝库。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683568" y="2469589"/>
            <a:ext cx="804989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4.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一位七十多岁、面色红润的老人从屋里走出来。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115616" y="3867894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1165552" y="3239061"/>
            <a:ext cx="324612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老人走出来。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ldLvl="0" animBg="1"/>
      <p:bldP spid="94212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34775" y="1419622"/>
            <a:ext cx="1866900" cy="110680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再见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11505" y="1121410"/>
            <a:ext cx="7998460" cy="1076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</a:t>
            </a:r>
            <a:r>
              <a:rPr kumimoji="0" lang="zh-CN" sz="32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初读课文，读准字音，读通课文，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说说课文讲了一件什么事。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0085" y="2392045"/>
            <a:ext cx="78613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一位山野老农，面对自然条件的恶劣和生活条件的艰辛，义无反顾地投身到植树造林工作中，用15年的时间在晋西北奇迹般地创造了一片绿洲，实现了自己的人生价值，造福于后代。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11505" y="683260"/>
            <a:ext cx="7998460" cy="1076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cap="none" normalizeH="0" baseline="0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 </a:t>
            </a:r>
            <a:r>
              <a:rPr kumimoji="0" sz="3200" b="1" i="0" u="none" strike="noStrike" cap="none" normalizeH="0" baseline="0" dirty="0" smtClean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默读课文，你从哪些句子中感受到老人确实老了，年岁大了？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35660" y="2050415"/>
            <a:ext cx="26701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已经八十一岁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31920" y="2050415"/>
            <a:ext cx="19126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拄着拐杖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96330" y="2050415"/>
            <a:ext cx="27336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慢慢迈进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42365" y="2995295"/>
            <a:ext cx="62477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也许老人进去后就再也出不来了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323528" y="987574"/>
            <a:ext cx="4752528" cy="2971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读第一、二自然段，晋西北在我国的什么地方？这里的大环境有什么特点？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  <p:pic>
        <p:nvPicPr>
          <p:cNvPr id="41986" name="Picture 2" descr="http://img.pconline.com.cn/images/upload/upc/tx/photoblog/1601/06/c3/17272772_1452045786261.jpg"/>
          <p:cNvPicPr>
            <a:picLocks noChangeAspect="1" noChangeArrowheads="1"/>
          </p:cNvPicPr>
          <p:nvPr/>
        </p:nvPicPr>
        <p:blipFill>
          <a:blip r:embed="rId3" cstate="print"/>
          <a:srcRect t="2222"/>
          <a:stretch>
            <a:fillRect/>
          </a:stretch>
        </p:blipFill>
        <p:spPr bwMode="auto">
          <a:xfrm>
            <a:off x="4716016" y="699542"/>
            <a:ext cx="4320480" cy="367240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520" y="411510"/>
            <a:ext cx="7632849" cy="6591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背景知识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131590"/>
            <a:ext cx="7776864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山西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，素有“一年一场风，从春刮到冬，无风三尺土，风起土满天”之说。山西地处沙漠化扩展前沿，是沙尘暴高发区。山西的右玉县老城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米高的城墙如今已被黄沙掩埋，人可以沿坡直接上到城墙；五寨县许多村庄由于风沙侵害，每一二十年被迫搬迁一次，风沙已成为当地人最大的敌人。由于气候恶劣，植被稀少，从西伯利亚来的强劲季风，还会吹向河北、北京、天津等地，形成强烈的沙尘暴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1.cdn.deahu.com/show/lfile/0B8C0C65B3508943F18D2CA27843A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6"/>
            <a:ext cx="9144000" cy="5138884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228184" y="3435846"/>
            <a:ext cx="2044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7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干旱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全屏显示(16:9)</PresentationFormat>
  <Paragraphs>104</Paragraphs>
  <Slides>42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5" baseType="lpstr">
      <vt:lpstr>Xingkai SC</vt:lpstr>
      <vt:lpstr>Tahoma</vt:lpstr>
      <vt:lpstr>黑体</vt:lpstr>
      <vt:lpstr>微软雅黑</vt:lpstr>
      <vt:lpstr>楷体</vt:lpstr>
      <vt:lpstr>Calibri</vt:lpstr>
      <vt:lpstr>Kaiti SC</vt:lpstr>
      <vt:lpstr>Times New Roman</vt:lpstr>
      <vt:lpstr>Heiti SC Light</vt:lpstr>
      <vt:lpstr>宋体</vt:lpstr>
      <vt:lpstr>Arial</vt:lpstr>
      <vt:lpstr>幼圆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105</cp:revision>
  <dcterms:created xsi:type="dcterms:W3CDTF">2017-03-17T02:28:00Z</dcterms:created>
  <dcterms:modified xsi:type="dcterms:W3CDTF">2020-11-11T12:22:01Z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