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23" r:id="rId2"/>
    <p:sldId id="523" r:id="rId3"/>
    <p:sldId id="1089" r:id="rId4"/>
    <p:sldId id="1090" r:id="rId5"/>
    <p:sldId id="1091" r:id="rId6"/>
    <p:sldId id="1092" r:id="rId7"/>
    <p:sldId id="1094" r:id="rId8"/>
    <p:sldId id="1100" r:id="rId9"/>
    <p:sldId id="1107" r:id="rId10"/>
    <p:sldId id="1108" r:id="rId11"/>
    <p:sldId id="1098" r:id="rId12"/>
    <p:sldId id="1109" r:id="rId13"/>
    <p:sldId id="1104" r:id="rId14"/>
    <p:sldId id="1099" r:id="rId15"/>
    <p:sldId id="1110" r:id="rId16"/>
    <p:sldId id="1008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黑体" panose="02010609060101010101" pitchFamily="49" charset="-122"/>
      <p:regular r:id="rId24"/>
    </p:embeddedFont>
    <p:embeddedFont>
      <p:font typeface="楷体" panose="02010609060101010101" pitchFamily="49" charset="-122"/>
      <p:regular r:id="rId25"/>
    </p:embeddedFont>
    <p:embeddedFont>
      <p:font typeface="微软雅黑" panose="020B0503020204020204" pitchFamily="34" charset="-122"/>
      <p:regular r:id="rId26"/>
      <p:bold r:id="rId27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1">
          <p15:clr>
            <a:srgbClr val="A4A3A4"/>
          </p15:clr>
        </p15:guide>
        <p15:guide id="2" pos="22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0093"/>
    <a:srgbClr val="A38302"/>
    <a:srgbClr val="0066FF"/>
    <a:srgbClr val="FF0000"/>
    <a:srgbClr val="FEFCDE"/>
    <a:srgbClr val="00B050"/>
    <a:srgbClr val="FF00FF"/>
    <a:srgbClr val="FF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9" autoAdjust="0"/>
    <p:restoredTop sz="99814" autoAdjust="0"/>
  </p:normalViewPr>
  <p:slideViewPr>
    <p:cSldViewPr>
      <p:cViewPr varScale="1">
        <p:scale>
          <a:sx n="91" d="100"/>
          <a:sy n="91" d="100"/>
        </p:scale>
        <p:origin x="604" y="52"/>
      </p:cViewPr>
      <p:guideLst>
        <p:guide orient="horz" pos="3162"/>
        <p:guide pos="5760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121"/>
        <p:guide pos="22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  <a:p>
            <a:endParaRPr lang="zh-CN" altLang="en-US" dirty="0"/>
          </a:p>
          <a:p>
            <a:r>
              <a:rPr lang="en-US" altLang="zh-CN" dirty="0"/>
              <a:t>If?  </a:t>
            </a:r>
            <a:r>
              <a:rPr lang="zh-CN" altLang="en-US" dirty="0"/>
              <a:t>本单元的课文中有很多这样的语句，值得我们品味、</a:t>
            </a:r>
          </a:p>
          <a:p>
            <a:endParaRPr lang="zh-CN" altLang="en-US" dirty="0"/>
          </a:p>
          <a:p>
            <a:r>
              <a:rPr lang="zh-CN" altLang="en-US" dirty="0"/>
              <a:t>     积累。</a:t>
            </a:r>
          </a:p>
          <a:p>
            <a:endParaRPr lang="zh-CN" altLang="en-US" dirty="0"/>
          </a:p>
          <a:p>
            <a:r>
              <a:rPr lang="zh-CN" altLang="en-US" dirty="0"/>
              <a:t>词句段运用“</a:t>
            </a:r>
          </a:p>
          <a:p>
            <a:endParaRPr lang="zh-CN" altLang="en-US" dirty="0"/>
          </a:p>
          <a:p>
            <a:r>
              <a:rPr lang="en-US" altLang="zh-CN" dirty="0"/>
              <a:t>)</a:t>
            </a:r>
            <a:r>
              <a:rPr lang="zh-CN" altLang="en-US" dirty="0"/>
              <a:t>元旦快到了，为元旦联欢会设计一个海报吧。要有打动人的宣传语，还可</a:t>
            </a:r>
          </a:p>
          <a:p>
            <a:r>
              <a:rPr lang="zh-CN" altLang="en-US" dirty="0"/>
              <a:t>    以配上好看的图画，看看谁制作的海报最吸引人。</a:t>
            </a:r>
          </a:p>
          <a:p>
            <a:endParaRPr lang="zh-CN" altLang="en-US" dirty="0"/>
          </a:p>
          <a:p>
            <a:r>
              <a:rPr lang="zh-CN" altLang="en-US" dirty="0"/>
              <a:t>                </a:t>
            </a:r>
            <a:r>
              <a:rPr lang="en-US" altLang="zh-CN" dirty="0"/>
              <a:t>.#</a:t>
            </a:r>
          </a:p>
          <a:p>
            <a:endParaRPr lang="en-US" altLang="zh-CN" dirty="0"/>
          </a:p>
          <a:p>
            <a:r>
              <a:rPr lang="en-US" altLang="zh-CN" dirty="0"/>
              <a:t>          IE </a:t>
            </a:r>
            <a:r>
              <a:rPr lang="zh-CN" altLang="en-US" dirty="0"/>
              <a:t>餘 德 罐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 flipH="1">
            <a:off x="1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10"/>
          <p:cNvSpPr txBox="1"/>
          <p:nvPr userDrawn="1"/>
        </p:nvSpPr>
        <p:spPr>
          <a:xfrm>
            <a:off x="336747" y="92978"/>
            <a:ext cx="7924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语文园地</a:t>
            </a:r>
          </a:p>
        </p:txBody>
      </p:sp>
      <p:pic>
        <p:nvPicPr>
          <p:cNvPr id="65538" name="Picture 2" descr="http://pic161.nipic.com/file/20180413/8840_181045591035_2.jpg"/>
          <p:cNvPicPr>
            <a:picLocks noChangeAspect="1" noChangeArrowheads="1"/>
          </p:cNvPicPr>
          <p:nvPr userDrawn="1"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250"/>
          <a:stretch>
            <a:fillRect/>
          </a:stretch>
        </p:blipFill>
        <p:spPr bwMode="auto">
          <a:xfrm rot="10800000">
            <a:off x="0" y="4554493"/>
            <a:ext cx="864096" cy="589007"/>
          </a:xfrm>
          <a:prstGeom prst="rect">
            <a:avLst/>
          </a:prstGeom>
          <a:noFill/>
        </p:spPr>
      </p:pic>
      <p:pic>
        <p:nvPicPr>
          <p:cNvPr id="7" name="Picture 2" descr="http://pic161.nipic.com/file/20180413/8840_181045591035_2.jpg"/>
          <p:cNvPicPr>
            <a:picLocks noChangeAspect="1" noChangeArrowheads="1"/>
          </p:cNvPicPr>
          <p:nvPr userDrawn="1"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250"/>
          <a:stretch>
            <a:fillRect/>
          </a:stretch>
        </p:blipFill>
        <p:spPr bwMode="auto">
          <a:xfrm rot="10800000" flipH="1">
            <a:off x="827584" y="4554493"/>
            <a:ext cx="891208" cy="589007"/>
          </a:xfrm>
          <a:prstGeom prst="rect">
            <a:avLst/>
          </a:prstGeom>
          <a:noFill/>
        </p:spPr>
      </p:pic>
      <p:pic>
        <p:nvPicPr>
          <p:cNvPr id="8" name="Picture 2" descr="http://pic161.nipic.com/file/20180413/8840_181045591035_2.jpg"/>
          <p:cNvPicPr>
            <a:picLocks noChangeAspect="1" noChangeArrowheads="1"/>
          </p:cNvPicPr>
          <p:nvPr userDrawn="1"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250"/>
          <a:stretch>
            <a:fillRect/>
          </a:stretch>
        </p:blipFill>
        <p:spPr bwMode="auto">
          <a:xfrm rot="10800000">
            <a:off x="1691680" y="4554493"/>
            <a:ext cx="1044624" cy="589007"/>
          </a:xfrm>
          <a:prstGeom prst="rect">
            <a:avLst/>
          </a:prstGeom>
          <a:noFill/>
        </p:spPr>
      </p:pic>
      <p:pic>
        <p:nvPicPr>
          <p:cNvPr id="9" name="Picture 2" descr="http://pic161.nipic.com/file/20180413/8840_181045591035_2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250"/>
          <a:stretch>
            <a:fillRect/>
          </a:stretch>
        </p:blipFill>
        <p:spPr bwMode="auto">
          <a:xfrm rot="10800000" flipH="1">
            <a:off x="2699792" y="4554493"/>
            <a:ext cx="899592" cy="589007"/>
          </a:xfrm>
          <a:prstGeom prst="rect">
            <a:avLst/>
          </a:prstGeom>
          <a:noFill/>
        </p:spPr>
      </p:pic>
      <p:pic>
        <p:nvPicPr>
          <p:cNvPr id="10" name="Picture 2" descr="http://pic161.nipic.com/file/20180413/8840_181045591035_2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250"/>
          <a:stretch>
            <a:fillRect/>
          </a:stretch>
        </p:blipFill>
        <p:spPr bwMode="auto">
          <a:xfrm rot="10800000">
            <a:off x="3563888" y="4554492"/>
            <a:ext cx="720080" cy="589007"/>
          </a:xfrm>
          <a:prstGeom prst="rect">
            <a:avLst/>
          </a:prstGeom>
          <a:noFill/>
        </p:spPr>
      </p:pic>
      <p:pic>
        <p:nvPicPr>
          <p:cNvPr id="11" name="Picture 2" descr="http://pic161.nipic.com/file/20180413/8840_181045591035_2.jpg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250"/>
          <a:stretch>
            <a:fillRect/>
          </a:stretch>
        </p:blipFill>
        <p:spPr bwMode="auto">
          <a:xfrm rot="10800000" flipH="1">
            <a:off x="4211960" y="4554493"/>
            <a:ext cx="927720" cy="589007"/>
          </a:xfrm>
          <a:prstGeom prst="rect">
            <a:avLst/>
          </a:prstGeom>
          <a:noFill/>
        </p:spPr>
      </p:pic>
      <p:pic>
        <p:nvPicPr>
          <p:cNvPr id="12" name="Picture 2" descr="http://pic161.nipic.com/file/20180413/8840_181045591035_2.jpg"/>
          <p:cNvPicPr>
            <a:picLocks noChangeAspect="1" noChangeArrowheads="1"/>
          </p:cNvPicPr>
          <p:nvPr userDrawn="1"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250"/>
          <a:stretch>
            <a:fillRect/>
          </a:stretch>
        </p:blipFill>
        <p:spPr bwMode="auto">
          <a:xfrm rot="10800000">
            <a:off x="5120952" y="4554493"/>
            <a:ext cx="864096" cy="589007"/>
          </a:xfrm>
          <a:prstGeom prst="rect">
            <a:avLst/>
          </a:prstGeom>
          <a:noFill/>
        </p:spPr>
      </p:pic>
      <p:pic>
        <p:nvPicPr>
          <p:cNvPr id="13" name="Picture 2" descr="http://pic161.nipic.com/file/20180413/8840_181045591035_2.jpg"/>
          <p:cNvPicPr>
            <a:picLocks noChangeAspect="1" noChangeArrowheads="1"/>
          </p:cNvPicPr>
          <p:nvPr userDrawn="1"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250"/>
          <a:stretch>
            <a:fillRect/>
          </a:stretch>
        </p:blipFill>
        <p:spPr bwMode="auto">
          <a:xfrm rot="10800000" flipH="1">
            <a:off x="5948536" y="4554493"/>
            <a:ext cx="891208" cy="589007"/>
          </a:xfrm>
          <a:prstGeom prst="rect">
            <a:avLst/>
          </a:prstGeom>
          <a:noFill/>
        </p:spPr>
      </p:pic>
      <p:pic>
        <p:nvPicPr>
          <p:cNvPr id="14" name="Picture 2" descr="http://pic161.nipic.com/file/20180413/8840_181045591035_2.jpg"/>
          <p:cNvPicPr>
            <a:picLocks noChangeAspect="1" noChangeArrowheads="1"/>
          </p:cNvPicPr>
          <p:nvPr userDrawn="1"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250"/>
          <a:stretch>
            <a:fillRect/>
          </a:stretch>
        </p:blipFill>
        <p:spPr bwMode="auto">
          <a:xfrm rot="10800000">
            <a:off x="6812632" y="4554493"/>
            <a:ext cx="1044624" cy="589007"/>
          </a:xfrm>
          <a:prstGeom prst="rect">
            <a:avLst/>
          </a:prstGeom>
          <a:noFill/>
        </p:spPr>
      </p:pic>
      <p:pic>
        <p:nvPicPr>
          <p:cNvPr id="15" name="Picture 2" descr="http://pic161.nipic.com/file/20180413/8840_181045591035_2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250"/>
          <a:stretch>
            <a:fillRect/>
          </a:stretch>
        </p:blipFill>
        <p:spPr bwMode="auto">
          <a:xfrm rot="10800000" flipH="1">
            <a:off x="7820744" y="4554493"/>
            <a:ext cx="899592" cy="589007"/>
          </a:xfrm>
          <a:prstGeom prst="rect">
            <a:avLst/>
          </a:prstGeom>
          <a:noFill/>
        </p:spPr>
      </p:pic>
      <p:pic>
        <p:nvPicPr>
          <p:cNvPr id="16" name="Picture 2" descr="http://pic161.nipic.com/file/20180413/8840_181045591035_2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235" b="14250"/>
          <a:stretch>
            <a:fillRect/>
          </a:stretch>
        </p:blipFill>
        <p:spPr bwMode="auto">
          <a:xfrm rot="10800000">
            <a:off x="8684840" y="4554492"/>
            <a:ext cx="459160" cy="58900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gushiwen.org/GuShiWen_9e828e9ac8.aspx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pic24.nipic.com/20121019/8404130_144926184000_2.jpg"/>
          <p:cNvPicPr>
            <a:picLocks noChangeAspect="1" noChangeArrowheads="1"/>
          </p:cNvPicPr>
          <p:nvPr/>
        </p:nvPicPr>
        <p:blipFill>
          <a:blip r:embed="rId3" cstate="print"/>
          <a:srcRect b="5926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20482" name="Picture 2" descr="http://pic37.nipic.com/20140117/11467900_155237611000_2.jpg"/>
          <p:cNvPicPr>
            <a:picLocks noChangeAspect="1" noChangeArrowheads="1"/>
          </p:cNvPicPr>
          <p:nvPr/>
        </p:nvPicPr>
        <p:blipFill>
          <a:blip r:embed="rId4" cstate="print"/>
          <a:srcRect b="7061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7584" y="627534"/>
            <a:ext cx="7848872" cy="154559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lIns="68580" tIns="34290" rIns="68580" bIns="34290" rtlCol="0">
            <a:spAutoFit/>
          </a:bodyPr>
          <a:lstStyle/>
          <a:p>
            <a:pPr indent="457200" algn="just"/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学习本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单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元的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文章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，我们了解了我国人民对土地的热爱。今天我们继续走进语文园地，一起来采撷新的知识。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438" name="AutoShape 6" descr="http://img01.taopic.com/160715/240495-160G50IU1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40" name="AutoShape 8" descr="http://img01.taopic.com/160715/240495-160G50IU1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995" y="-11430"/>
            <a:ext cx="3419475" cy="516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993640" y="1605915"/>
            <a:ext cx="29902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距离最近、时间最短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2421890" y="535940"/>
            <a:ext cx="290830" cy="674370"/>
          </a:xfrm>
          <a:prstGeom prst="rect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814942" y="885949"/>
            <a:ext cx="1415772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温泉镇</a:t>
            </a:r>
            <a:endParaRPr lang="zh-CN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6687150" y="885949"/>
            <a:ext cx="1415772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宋家洼</a:t>
            </a:r>
            <a:endParaRPr lang="zh-CN" altLang="en-US" sz="3200" dirty="0"/>
          </a:p>
        </p:txBody>
      </p:sp>
      <p:sp>
        <p:nvSpPr>
          <p:cNvPr id="7" name="右箭头 6"/>
          <p:cNvSpPr/>
          <p:nvPr/>
        </p:nvSpPr>
        <p:spPr>
          <a:xfrm>
            <a:off x="6327110" y="1029965"/>
            <a:ext cx="360040" cy="323500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793865" y="476885"/>
            <a:ext cx="130873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九点以前</a:t>
            </a:r>
          </a:p>
        </p:txBody>
      </p:sp>
      <p:sp>
        <p:nvSpPr>
          <p:cNvPr id="9" name="矩形 8"/>
          <p:cNvSpPr/>
          <p:nvPr/>
        </p:nvSpPr>
        <p:spPr>
          <a:xfrm>
            <a:off x="615950" y="2411095"/>
            <a:ext cx="258445" cy="654050"/>
          </a:xfrm>
          <a:prstGeom prst="rect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94715" y="4272915"/>
            <a:ext cx="300990" cy="664210"/>
          </a:xfrm>
          <a:prstGeom prst="rect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411730" y="4283710"/>
            <a:ext cx="290830" cy="654050"/>
          </a:xfrm>
          <a:prstGeom prst="rect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571750"/>
            <a:ext cx="34480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" name="直接连接符 1"/>
          <p:cNvCxnSpPr/>
          <p:nvPr/>
        </p:nvCxnSpPr>
        <p:spPr>
          <a:xfrm>
            <a:off x="1979930" y="4237990"/>
            <a:ext cx="791845" cy="203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95250" y="3617595"/>
            <a:ext cx="59753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400" dirty="0" smtClean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×</a:t>
            </a:r>
          </a:p>
        </p:txBody>
      </p:sp>
      <p:sp>
        <p:nvSpPr>
          <p:cNvPr id="13" name="矩形 12"/>
          <p:cNvSpPr/>
          <p:nvPr/>
        </p:nvSpPr>
        <p:spPr>
          <a:xfrm>
            <a:off x="1195705" y="535940"/>
            <a:ext cx="290830" cy="674370"/>
          </a:xfrm>
          <a:prstGeom prst="rect">
            <a:avLst/>
          </a:prstGeom>
          <a:grpFill/>
          <a:ln>
            <a:solidFill>
              <a:schemeClr val="accent3">
                <a:lumMod val="75000"/>
              </a:schemeClr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689100" y="2411095"/>
            <a:ext cx="290830" cy="674370"/>
          </a:xfrm>
          <a:prstGeom prst="rect">
            <a:avLst/>
          </a:prstGeom>
          <a:grpFill/>
          <a:ln>
            <a:solidFill>
              <a:schemeClr val="accent3">
                <a:lumMod val="75000"/>
              </a:schemeClr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2"/>
          <p:cNvSpPr txBox="1"/>
          <p:nvPr/>
        </p:nvSpPr>
        <p:spPr>
          <a:xfrm>
            <a:off x="4212590" y="2307590"/>
            <a:ext cx="4380865" cy="11988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65</a:t>
            </a:r>
            <a:r>
              <a:rPr lang="zh-CN" altLang="en-US" sz="2400" dirty="0" smtClean="0"/>
              <a:t>路（温泉镇上车、四通桥下车）</a:t>
            </a:r>
            <a:r>
              <a:rPr lang="en-US" altLang="zh-CN" sz="2400" dirty="0" smtClean="0"/>
              <a:t>→86</a:t>
            </a:r>
            <a:r>
              <a:rPr lang="zh-CN" altLang="en-US" sz="2400" dirty="0" smtClean="0"/>
              <a:t>路（四通桥上车、宋家洼下车）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/>
      <p:bldP spid="9" grpId="0" bldLvl="0" animBg="1"/>
      <p:bldP spid="10" grpId="0" bldLvl="0" animBg="1"/>
      <p:bldP spid="11" grpId="0" bldLvl="0" animBg="1"/>
      <p:bldP spid="12" grpId="0"/>
      <p:bldP spid="13" grpId="0" bldLvl="0" animBg="1"/>
      <p:bldP spid="13" grpId="1" animBg="1"/>
      <p:bldP spid="14" grpId="0" bldLvl="0" animBg="1"/>
      <p:bldP spid="14" grpId="1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1347614"/>
            <a:ext cx="46805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</a:rPr>
              <a:t>五行：</a:t>
            </a:r>
            <a:r>
              <a:rPr lang="zh-CN" altLang="en-US" sz="2800" dirty="0" smtClean="0"/>
              <a:t>金、木、水、火、土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</a:rPr>
              <a:t>五谷：</a:t>
            </a:r>
            <a:r>
              <a:rPr lang="zh-CN" altLang="en-US" sz="2800" dirty="0" smtClean="0"/>
              <a:t>稻、麦、黍、菽、稷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</a:rPr>
              <a:t>五音：</a:t>
            </a:r>
            <a:r>
              <a:rPr lang="zh-CN" altLang="en-US" sz="2800" dirty="0" smtClean="0"/>
              <a:t>宫、商、角</a:t>
            </a:r>
            <a:r>
              <a:rPr lang="zh-CN" altLang="en-US" sz="2800" dirty="0" smtClean="0"/>
              <a:t>、徵、</a:t>
            </a:r>
            <a:r>
              <a:rPr lang="zh-CN" altLang="en-US" sz="2800" dirty="0" smtClean="0"/>
              <a:t>羽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</a:rPr>
              <a:t>五彩：</a:t>
            </a:r>
            <a:r>
              <a:rPr lang="zh-CN" altLang="en-US" sz="2800" dirty="0" smtClean="0"/>
              <a:t>黄、青、赤、白、黑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8486" name="AutoShape 6" descr="http://hot.online.sh.cn/images/attachement/jpeg/site1/20170728/IMG0025116acb604512063072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488" name="AutoShape 8" descr="http://hot.online.sh.cn/images/attachement/jpeg/site1/20170728/IMG0025116acb604512063072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146" name="Picture 2" descr="http://p.ananas.chaoxing.com/star/1024_0/1383887993402cutj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57"/>
          <a:stretch>
            <a:fillRect/>
          </a:stretch>
        </p:blipFill>
        <p:spPr bwMode="auto">
          <a:xfrm>
            <a:off x="5364088" y="771550"/>
            <a:ext cx="3589878" cy="3620856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323528" y="627534"/>
            <a:ext cx="1808480" cy="5835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dirty="0"/>
              <a:t>日积月累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ic.chinaxinge.com/xinge/photo/upload/shopimg/big2/201708/H5480365038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307" y="700048"/>
            <a:ext cx="1799800" cy="1799800"/>
          </a:xfrm>
          <a:prstGeom prst="rect">
            <a:avLst/>
          </a:prstGeom>
          <a:noFill/>
        </p:spPr>
      </p:pic>
      <p:grpSp>
        <p:nvGrpSpPr>
          <p:cNvPr id="5" name="组合 4"/>
          <p:cNvGrpSpPr/>
          <p:nvPr/>
        </p:nvGrpSpPr>
        <p:grpSpPr>
          <a:xfrm>
            <a:off x="467544" y="699542"/>
            <a:ext cx="8136904" cy="3543300"/>
            <a:chOff x="467544" y="699542"/>
            <a:chExt cx="8136904" cy="3543300"/>
          </a:xfrm>
        </p:grpSpPr>
        <p:sp>
          <p:nvSpPr>
            <p:cNvPr id="2" name="矩形 1"/>
            <p:cNvSpPr/>
            <p:nvPr/>
          </p:nvSpPr>
          <p:spPr>
            <a:xfrm>
              <a:off x="1907704" y="699542"/>
              <a:ext cx="6696744" cy="181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“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五行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”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是中国自古以来道学的一种系统观，广泛地用于中医学、堪舆、命理、相术和占卜等方面。五行的意义包涵借着阴阳演变过程的五种基本动态</a:t>
              </a:r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: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水</a:t>
              </a:r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(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代表润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67544" y="2428012"/>
              <a:ext cx="8136890" cy="181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下</a:t>
              </a:r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)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、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火</a:t>
              </a:r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(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代表炎上</a:t>
              </a:r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)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、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金</a:t>
              </a:r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(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代表收敛</a:t>
              </a:r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)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、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木</a:t>
              </a:r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(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代表伸展</a:t>
              </a:r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)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、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土</a:t>
              </a:r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(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代表中和</a:t>
              </a:r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)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。中国古代哲学家用五行理论来说明世界万物的形成及其相互关系。它强调整体概念，</a:t>
              </a:r>
              <a:r>
                <a:rPr lang="zh-CN" altLang="en-US" sz="2800" b="1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旨在描述事物的运动形式以及转化关系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3110" y="459006"/>
            <a:ext cx="8352928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平常俗称的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五谷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所指的五种谷物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稻、麦、黍、菽、稷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3076" name="Picture 4" descr="http://top.shang360.com/upload/article/20180118/794767951615162638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2092876"/>
            <a:ext cx="3131840" cy="2584230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800" y="1224136"/>
            <a:ext cx="216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4048" y="1224136"/>
            <a:ext cx="216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296" y="1224136"/>
            <a:ext cx="216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800" y="3076006"/>
            <a:ext cx="216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4048" y="3076006"/>
            <a:ext cx="216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AutoShape 2" descr="诗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207000" y="-76200"/>
            <a:ext cx="95561" cy="45719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3150" y="654075"/>
            <a:ext cx="8136904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五音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指中国五声音阶中的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角、徵、宫、商、羽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五个音级，相当于现行简谱上的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50" name="Picture 2" descr="http://p5.so.qhimgs1.com/sdr/400__/t011ec0006beefba75b.jpg"/>
          <p:cNvPicPr>
            <a:picLocks noChangeAspect="1" noChangeArrowheads="1"/>
          </p:cNvPicPr>
          <p:nvPr/>
        </p:nvPicPr>
        <p:blipFill>
          <a:blip r:embed="rId3" cstate="print"/>
          <a:srcRect b="6182"/>
          <a:stretch>
            <a:fillRect/>
          </a:stretch>
        </p:blipFill>
        <p:spPr bwMode="auto">
          <a:xfrm>
            <a:off x="6228184" y="1843668"/>
            <a:ext cx="2218224" cy="2774803"/>
          </a:xfrm>
          <a:prstGeom prst="rect">
            <a:avLst/>
          </a:prstGeom>
          <a:noFill/>
        </p:spPr>
      </p:pic>
      <p:pic>
        <p:nvPicPr>
          <p:cNvPr id="2052" name="Picture 4" descr="https://f12.baidu.com/it/u=82602584,3024247702&amp;fm=173&amp;s=8E127D8309BBB38821899D5B030090E0&amp;w=515&amp;h=280&amp;img.JPEG&amp;access=215967316"/>
          <p:cNvPicPr>
            <a:picLocks noChangeAspect="1" noChangeArrowheads="1"/>
          </p:cNvPicPr>
          <p:nvPr/>
        </p:nvPicPr>
        <p:blipFill>
          <a:blip r:embed="rId4" cstate="print"/>
          <a:srcRect l="1049" t="1981"/>
          <a:stretch>
            <a:fillRect/>
          </a:stretch>
        </p:blipFill>
        <p:spPr bwMode="auto">
          <a:xfrm>
            <a:off x="937895" y="1923415"/>
            <a:ext cx="4853940" cy="261429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627534"/>
            <a:ext cx="447294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五彩：黄、青、赤、白、黑</a:t>
            </a:r>
          </a:p>
        </p:txBody>
      </p:sp>
      <p:sp>
        <p:nvSpPr>
          <p:cNvPr id="3" name="矩形 2"/>
          <p:cNvSpPr/>
          <p:nvPr/>
        </p:nvSpPr>
        <p:spPr>
          <a:xfrm>
            <a:off x="539552" y="1419622"/>
            <a:ext cx="7776864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这五种颜色从阴阳五行学说上讲，分别代表木、金、火、水、土。同时，分别象征东、西、南、北、中，蕴涵着五方神力。发展到现在也可以代表各种颜色。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5538" name="Picture 2" descr="http://www.gfan.com/html/uploads/allimg/100926/12057_100926143330_5_li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2715766"/>
            <a:ext cx="2400477" cy="2139702"/>
          </a:xfrm>
          <a:prstGeom prst="rect">
            <a:avLst/>
          </a:prstGeom>
          <a:noFill/>
        </p:spPr>
      </p:pic>
      <p:sp>
        <p:nvSpPr>
          <p:cNvPr id="6" name="圆角矩形 5"/>
          <p:cNvSpPr/>
          <p:nvPr/>
        </p:nvSpPr>
        <p:spPr>
          <a:xfrm>
            <a:off x="3275856" y="2860035"/>
            <a:ext cx="864096" cy="17281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4211960" y="2860035"/>
            <a:ext cx="864096" cy="17281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5148064" y="2860035"/>
            <a:ext cx="864096" cy="172819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6084168" y="2860035"/>
            <a:ext cx="864096" cy="17281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7020272" y="2860035"/>
            <a:ext cx="864096" cy="172819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34775" y="1419622"/>
            <a:ext cx="1866900" cy="110680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6600" b="1" dirty="0">
                <a:solidFill>
                  <a:srgbClr val="FF6600"/>
                </a:solidFill>
                <a:latin typeface="Xingkai SC" panose="02010800040101010101" pitchFamily="2" charset="-122"/>
                <a:ea typeface="Xingkai SC" panose="02010800040101010101" pitchFamily="2" charset="-122"/>
              </a:rPr>
              <a:t>再见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tatic.jutubao.com/Uploads/Editor/Picture/2017-02-04/58957ba0cde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 flipH="1">
            <a:off x="0" y="123478"/>
            <a:ext cx="2771800" cy="252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"/>
          <p:cNvSpPr txBox="1"/>
          <p:nvPr/>
        </p:nvSpPr>
        <p:spPr>
          <a:xfrm>
            <a:off x="161281" y="134511"/>
            <a:ext cx="218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人教版  语文  </a:t>
            </a:r>
            <a:r>
              <a:rPr kumimoji="1"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六年</a:t>
            </a:r>
            <a:r>
              <a:rPr kumimoji="1"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级  上册</a:t>
            </a:r>
          </a:p>
        </p:txBody>
      </p:sp>
      <p:sp>
        <p:nvSpPr>
          <p:cNvPr id="14" name="TextBox 48"/>
          <p:cNvSpPr txBox="1"/>
          <p:nvPr/>
        </p:nvSpPr>
        <p:spPr>
          <a:xfrm>
            <a:off x="2915816" y="1995686"/>
            <a:ext cx="3096344" cy="854080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51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 SC" panose="02010600040101010101" pitchFamily="2" charset="-122"/>
                <a:ea typeface="Kaiti SC" panose="02010600040101010101" pitchFamily="2" charset="-122"/>
              </a:rPr>
              <a:t>语文园地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544" y="771550"/>
            <a:ext cx="1872208" cy="6469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 smtClean="0"/>
              <a:t>第六单</a:t>
            </a:r>
            <a:r>
              <a:rPr lang="zh-CN" altLang="en-US" sz="3200" dirty="0"/>
              <a:t>元</a:t>
            </a:r>
          </a:p>
        </p:txBody>
      </p:sp>
      <p:sp>
        <p:nvSpPr>
          <p:cNvPr id="17410" name="AutoShape 2" descr="http://p1.so.qhimgs1.com/bdr/585__/t01eeefd3f5327edf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5616" y="1419622"/>
            <a:ext cx="7056784" cy="82994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  <a:prstDash val="lgDashDot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读古诗词的时候，遇到不理解的字词，可以借助注释理解。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528" y="627534"/>
            <a:ext cx="182614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dirty="0"/>
              <a:t>交流平台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347614"/>
            <a:ext cx="792088" cy="97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 b="-1836"/>
          <a:stretch>
            <a:fillRect/>
          </a:stretch>
        </p:blipFill>
        <p:spPr bwMode="auto">
          <a:xfrm>
            <a:off x="971550" y="2643505"/>
            <a:ext cx="3706495" cy="1958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直接箭头连接符 8"/>
          <p:cNvCxnSpPr/>
          <p:nvPr/>
        </p:nvCxnSpPr>
        <p:spPr>
          <a:xfrm flipH="1">
            <a:off x="3563888" y="2859782"/>
            <a:ext cx="72008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27984" y="2643758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注释</a:t>
            </a:r>
            <a:endParaRPr lang="zh-CN" altLang="en-US" sz="2400" dirty="0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35696" y="764689"/>
            <a:ext cx="6408712" cy="1568450"/>
          </a:xfrm>
          <a:prstGeom prst="rect">
            <a:avLst/>
          </a:prstGeom>
          <a:ln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有画面感的诗句，可以通过想象去体会。如，读到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千里莺啼绿映红，水村山郭酒旗风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时，我的脑海中浮现出了江南春天的美丽景象。带着这样的想象读，让我体会到了诗歌的美。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1059582"/>
            <a:ext cx="792088" cy="97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539750" y="2643505"/>
            <a:ext cx="6489065" cy="1938020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多了解一些古代文化常识，也有助于我们理解古诗词的意思。如，读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同到牵牛织女家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这句诗时，联系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牛郎织女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的故事，我知道了诗人想表达的意思是，黄河之水仿佛往天上奔流而去，从而体会到了诗中黄河的雄伟气势。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36296" y="3075806"/>
            <a:ext cx="936104" cy="120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56105" y="1622425"/>
            <a:ext cx="5984240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        阅读文章可以结合注释、想象以及联想的方法提高阅读效果。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8" y="1496065"/>
            <a:ext cx="1104039" cy="1582166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52600" y="1875155"/>
            <a:ext cx="593915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读一读，说说下面这段话表达了怎样的观点。</a:t>
            </a:r>
          </a:p>
        </p:txBody>
      </p:sp>
      <p:sp>
        <p:nvSpPr>
          <p:cNvPr id="3" name="矩形 2"/>
          <p:cNvSpPr/>
          <p:nvPr/>
        </p:nvSpPr>
        <p:spPr>
          <a:xfrm>
            <a:off x="323528" y="627534"/>
            <a:ext cx="223651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dirty="0"/>
              <a:t>词句段运用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8" y="1622554"/>
            <a:ext cx="1104039" cy="1582166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83568" y="555526"/>
            <a:ext cx="7992888" cy="31076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为了生活环境更舒适，人们在城市里种植了大量的花草树木。郁郁葱葱的树木花草是城市的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绿色卫士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，人们把它们比作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城市之肺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，是十分形象和确切的。因为这些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绿色卫士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，不仅能吸收空气中过剩的二氧化碳，调节城市空气，而且能降低灰尘污染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叶子表面的绒毛和黏液能吸附飘尘，阻止灰尘微粒蔓延。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3939902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通过种植花草树木可以改善城市的居住环境。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9825" y="699770"/>
            <a:ext cx="7392670" cy="2245360"/>
          </a:xfrm>
          <a:prstGeom prst="rect">
            <a:avLst/>
          </a:prstGeom>
          <a:ln>
            <a:noFill/>
            <a:prstDash val="lgDashDot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 smtClean="0"/>
              <a:t>      公交车是常用交通工具，选择合适的乘车方案，能保证出行更顺利、快捷。读材料，想一想：小林同学家住温泉镇，他希望早上九点以前赶到在宋家洼的外婆家，好跟舅舅一起去爬山。他怎样乘车最合适？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47158" y="3580368"/>
            <a:ext cx="1415772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温泉镇</a:t>
            </a:r>
            <a:endParaRPr lang="zh-CN" altLang="en-US" sz="3200" dirty="0"/>
          </a:p>
        </p:txBody>
      </p:sp>
      <p:sp>
        <p:nvSpPr>
          <p:cNvPr id="7" name="矩形 6"/>
          <p:cNvSpPr/>
          <p:nvPr/>
        </p:nvSpPr>
        <p:spPr>
          <a:xfrm>
            <a:off x="5531986" y="3580368"/>
            <a:ext cx="1415772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宋家洼</a:t>
            </a:r>
            <a:endParaRPr lang="zh-CN" altLang="en-US" sz="3200" dirty="0"/>
          </a:p>
        </p:txBody>
      </p:sp>
      <p:sp>
        <p:nvSpPr>
          <p:cNvPr id="8" name="右箭头 7"/>
          <p:cNvSpPr/>
          <p:nvPr/>
        </p:nvSpPr>
        <p:spPr>
          <a:xfrm>
            <a:off x="3851414" y="3724384"/>
            <a:ext cx="1008112" cy="288032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546075" y="3119745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九点以前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8" y="1364109"/>
            <a:ext cx="1104039" cy="1582166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  <p:bldP spid="8" grpId="0" bldLvl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560" y="5080"/>
            <a:ext cx="3382010" cy="513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97780" y="1605915"/>
            <a:ext cx="29578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距离最近、时间最短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2473960" y="546100"/>
            <a:ext cx="300990" cy="674370"/>
          </a:xfrm>
          <a:prstGeom prst="rect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886697" y="885949"/>
            <a:ext cx="1415772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温泉镇</a:t>
            </a:r>
            <a:endParaRPr lang="zh-CN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6758905" y="885949"/>
            <a:ext cx="1415772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宋家洼</a:t>
            </a:r>
            <a:endParaRPr lang="zh-CN" altLang="en-US" sz="3200" dirty="0"/>
          </a:p>
        </p:txBody>
      </p:sp>
      <p:sp>
        <p:nvSpPr>
          <p:cNvPr id="7" name="右箭头 6"/>
          <p:cNvSpPr/>
          <p:nvPr/>
        </p:nvSpPr>
        <p:spPr>
          <a:xfrm>
            <a:off x="6398865" y="1029965"/>
            <a:ext cx="360040" cy="323500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833870" y="475615"/>
            <a:ext cx="122110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九点以前</a:t>
            </a:r>
          </a:p>
        </p:txBody>
      </p:sp>
      <p:sp>
        <p:nvSpPr>
          <p:cNvPr id="9" name="矩形 8"/>
          <p:cNvSpPr/>
          <p:nvPr/>
        </p:nvSpPr>
        <p:spPr>
          <a:xfrm>
            <a:off x="696595" y="2400935"/>
            <a:ext cx="269240" cy="653415"/>
          </a:xfrm>
          <a:prstGeom prst="rect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65835" y="4304665"/>
            <a:ext cx="290830" cy="643255"/>
          </a:xfrm>
          <a:prstGeom prst="rect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453640" y="4304665"/>
            <a:ext cx="300990" cy="643255"/>
          </a:xfrm>
          <a:prstGeom prst="rect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787774"/>
            <a:ext cx="37528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  <p:bldP spid="5" grpId="0" bldLvl="0" animBg="1"/>
      <p:bldP spid="6" grpId="0" bldLvl="0" animBg="1"/>
      <p:bldP spid="7" grpId="0" bldLvl="0" animBg="1"/>
      <p:bldP spid="8" grpId="0"/>
      <p:bldP spid="9" grpId="0" bldLvl="0" animBg="1"/>
      <p:bldP spid="10" grpId="0" bldLvl="0" animBg="1"/>
      <p:bldP spid="11" grpId="0" bldLvl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795</Words>
  <Application>Microsoft Office PowerPoint</Application>
  <PresentationFormat>全屏显示(16:9)</PresentationFormat>
  <Paragraphs>57</Paragraphs>
  <Slides>16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宋体</vt:lpstr>
      <vt:lpstr>Times New Roman</vt:lpstr>
      <vt:lpstr>Calibri</vt:lpstr>
      <vt:lpstr>黑体</vt:lpstr>
      <vt:lpstr>楷体</vt:lpstr>
      <vt:lpstr>Xingkai SC</vt:lpstr>
      <vt:lpstr>微软雅黑</vt:lpstr>
      <vt:lpstr>Kaiti SC</vt:lpstr>
      <vt:lpstr>Arial</vt:lpstr>
      <vt:lpstr>Heiti SC Light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/>
  <cp:revision>103</cp:revision>
  <dcterms:created xsi:type="dcterms:W3CDTF">2017-03-17T02:28:00Z</dcterms:created>
  <dcterms:modified xsi:type="dcterms:W3CDTF">2020-11-18T12:29:31Z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2052-10.1.0.7468</vt:lpwstr>
  </property>
</Properties>
</file>