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23" r:id="rId2"/>
    <p:sldId id="1344" r:id="rId3"/>
    <p:sldId id="523" r:id="rId4"/>
    <p:sldId id="1269" r:id="rId5"/>
    <p:sldId id="634" r:id="rId6"/>
    <p:sldId id="1087" r:id="rId7"/>
    <p:sldId id="1096" r:id="rId8"/>
    <p:sldId id="1080" r:id="rId9"/>
    <p:sldId id="1341" r:id="rId10"/>
    <p:sldId id="1098" r:id="rId11"/>
    <p:sldId id="928" r:id="rId12"/>
    <p:sldId id="1045" r:id="rId13"/>
    <p:sldId id="1118" r:id="rId14"/>
    <p:sldId id="1310" r:id="rId15"/>
    <p:sldId id="1114" r:id="rId16"/>
    <p:sldId id="1104" r:id="rId17"/>
    <p:sldId id="1099" r:id="rId18"/>
    <p:sldId id="1101" r:id="rId19"/>
    <p:sldId id="1106" r:id="rId20"/>
    <p:sldId id="1115" r:id="rId21"/>
    <p:sldId id="1111" r:id="rId22"/>
    <p:sldId id="1116" r:id="rId23"/>
    <p:sldId id="1312" r:id="rId24"/>
    <p:sldId id="1142" r:id="rId25"/>
    <p:sldId id="1315" r:id="rId26"/>
    <p:sldId id="936" r:id="rId27"/>
    <p:sldId id="937" r:id="rId28"/>
    <p:sldId id="971" r:id="rId29"/>
    <p:sldId id="1313" r:id="rId30"/>
    <p:sldId id="940" r:id="rId31"/>
    <p:sldId id="1008" r:id="rId32"/>
  </p:sldIdLst>
  <p:sldSz cx="9144000" cy="5143500" type="screen16x9"/>
  <p:notesSz cx="6858000" cy="9144000"/>
  <p:embeddedFontLst>
    <p:embeddedFont>
      <p:font typeface="华文楷体" panose="02010600040101010101" pitchFamily="2" charset="-122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幼圆" panose="02010509060101010101" pitchFamily="49" charset="-122"/>
      <p:regular r:id="rId40"/>
    </p:embeddedFont>
    <p:embeddedFont>
      <p:font typeface="楷体" panose="02010609060101010101" pitchFamily="49" charset="-122"/>
      <p:regular r:id="rId41"/>
    </p:embeddedFont>
    <p:embeddedFont>
      <p:font typeface="黑体" panose="02010609060101010101" pitchFamily="49" charset="-122"/>
      <p:regular r:id="rId42"/>
    </p:embeddedFont>
    <p:embeddedFont>
      <p:font typeface="汉语拼音" panose="02010600030101010101" charset="-122"/>
      <p:regular r:id="rId43"/>
    </p:embeddedFont>
    <p:embeddedFont>
      <p:font typeface="微软雅黑" panose="020B0503020204020204" pitchFamily="34" charset="-122"/>
      <p:regular r:id="rId44"/>
      <p:bold r:id="rId45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14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7">
          <p15:clr>
            <a:srgbClr val="A4A3A4"/>
          </p15:clr>
        </p15:guide>
        <p15:guide id="2" pos="211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FFFFFF"/>
    <a:srgbClr val="00B050"/>
    <a:srgbClr val="FEFCDE"/>
    <a:srgbClr val="0066FF"/>
    <a:srgbClr val="A38302"/>
    <a:srgbClr val="FF00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9" autoAdjust="0"/>
    <p:restoredTop sz="94705" autoAdjust="0"/>
  </p:normalViewPr>
  <p:slideViewPr>
    <p:cSldViewPr>
      <p:cViewPr>
        <p:scale>
          <a:sx n="90" d="100"/>
          <a:sy n="90" d="100"/>
        </p:scale>
        <p:origin x="644" y="-16"/>
      </p:cViewPr>
      <p:guideLst>
        <p:guide orient="horz" pos="3214"/>
        <p:guide pos="5760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-56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2937"/>
        <p:guide pos="2114"/>
      </p:guideLst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8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mtClean="0"/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8262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0" y="123190"/>
            <a:ext cx="1880235" cy="2159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kumimoji="1" lang="en-US" altLang="zh-CN"/>
              <a:t>    </a:t>
            </a:r>
            <a:r>
              <a:rPr kumimoji="1" lang="en-US" altLang="zh-CN">
                <a:solidFill>
                  <a:schemeClr val="tx1"/>
                </a:solidFill>
              </a:rPr>
              <a:t>25   </a:t>
            </a:r>
            <a:r>
              <a:rPr kumimoji="1" lang="zh-CN" altLang="en-US">
                <a:solidFill>
                  <a:schemeClr val="tx1"/>
                </a:solidFill>
              </a:rPr>
              <a:t>好的故事</a:t>
            </a: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10" cstate="print">
            <a:lum bright="12000" contrast="6000"/>
          </a:blip>
          <a:srcRect r="505" b="13333"/>
          <a:stretch>
            <a:fillRect/>
          </a:stretch>
        </p:blipFill>
        <p:spPr>
          <a:xfrm>
            <a:off x="0" y="4533900"/>
            <a:ext cx="9156700" cy="609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slide" Target="slide17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89660" y="965835"/>
            <a:ext cx="6800215" cy="20383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大家都听过许多故事，那么到底什么才是好的故事呢</a:t>
            </a:r>
            <a:r>
              <a:rPr 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r>
              <a:rPr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今天我们继续走进鲁迅先生，看他笔下好的故事究竟是什么故事</a:t>
            </a:r>
            <a:r>
              <a:rPr 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sz="32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584960" y="3594735"/>
            <a:ext cx="4280535" cy="560705"/>
          </a:xfrm>
          <a:prstGeom prst="rect">
            <a:avLst/>
          </a:prstGeom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总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</a:t>
            </a:r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</a:t>
            </a:r>
          </a:p>
        </p:txBody>
      </p:sp>
      <p:sp>
        <p:nvSpPr>
          <p:cNvPr id="2" name="文本框 6"/>
          <p:cNvSpPr txBox="1"/>
          <p:nvPr/>
        </p:nvSpPr>
        <p:spPr>
          <a:xfrm>
            <a:off x="323850" y="419100"/>
            <a:ext cx="6232525" cy="8115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这篇文章的结构是怎样的？</a:t>
            </a:r>
          </a:p>
        </p:txBody>
      </p:sp>
      <p:pic>
        <p:nvPicPr>
          <p:cNvPr id="15" name="Picture 5" descr="秋季森林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908" y="1905930"/>
            <a:ext cx="1776720" cy="1332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组合 7"/>
          <p:cNvGrpSpPr/>
          <p:nvPr/>
        </p:nvGrpSpPr>
        <p:grpSpPr>
          <a:xfrm>
            <a:off x="6482743" y="3473417"/>
            <a:ext cx="1569147" cy="808365"/>
            <a:chOff x="4193311" y="4287558"/>
            <a:chExt cx="1215350" cy="649380"/>
          </a:xfrm>
        </p:grpSpPr>
        <p:sp>
          <p:nvSpPr>
            <p:cNvPr id="9" name="云形 8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250224" y="4424768"/>
              <a:ext cx="1089886" cy="369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照应开头</a:t>
              </a: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97280" y="1905635"/>
            <a:ext cx="1844040" cy="13779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00140" y="1860550"/>
            <a:ext cx="1778635" cy="1423035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1331595" y="1372235"/>
            <a:ext cx="1008380" cy="335280"/>
          </a:xfrm>
          <a:prstGeom prst="roundRect">
            <a:avLst>
              <a:gd name="adj" fmla="val 13235"/>
            </a:avLst>
          </a:prstGeom>
          <a:solidFill>
            <a:schemeClr val="accent5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rgbClr val="0000FF"/>
                </a:solidFill>
              </a:rPr>
              <a:t>昏暗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3748405" y="1372235"/>
            <a:ext cx="1561465" cy="335280"/>
          </a:xfrm>
          <a:prstGeom prst="roundRect">
            <a:avLst>
              <a:gd name="adj" fmla="val 13235"/>
            </a:avLst>
          </a:prstGeom>
          <a:solidFill>
            <a:schemeClr val="accent5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rgbClr val="0000FF"/>
                </a:solidFill>
              </a:rPr>
              <a:t>朦胧、清楚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6556375" y="1372235"/>
            <a:ext cx="1008380" cy="335280"/>
          </a:xfrm>
          <a:prstGeom prst="roundRect">
            <a:avLst>
              <a:gd name="adj" fmla="val 13235"/>
            </a:avLst>
          </a:prstGeom>
          <a:solidFill>
            <a:schemeClr val="accent5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rgbClr val="0000FF"/>
                </a:solidFill>
              </a:rPr>
              <a:t>昏暗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 bldLvl="0" animBg="1"/>
      <p:bldP spid="4" grpId="0" bldLvl="0" animBg="1"/>
      <p:bldP spid="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79" y="1577023"/>
            <a:ext cx="1104039" cy="1582166"/>
          </a:xfrm>
          <a:prstGeom prst="rect">
            <a:avLst/>
          </a:prstGeom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619673" y="1213276"/>
            <a:ext cx="7175108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读一读课文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1-2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自然段，感受、思考：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648272" y="1937803"/>
            <a:ext cx="5872480" cy="5835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作者眼前的景象是怎样的呢？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648272" y="2666737"/>
            <a:ext cx="668528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2.</a:t>
            </a:r>
            <a:r>
              <a:rPr lang="zh-CN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昏暗的灯，昏沉的夜象征什么呢？</a:t>
            </a:r>
            <a:endParaRPr lang="en-US" altLang="en-US" sz="3200" b="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19055" y="400073"/>
            <a:ext cx="2330450" cy="560705"/>
            <a:chOff x="292074" y="533430"/>
            <a:chExt cx="3107265" cy="747607"/>
          </a:xfrm>
        </p:grpSpPr>
        <p:sp>
          <p:nvSpPr>
            <p:cNvPr id="5" name="文本框 14"/>
            <p:cNvSpPr txBox="1"/>
            <p:nvPr/>
          </p:nvSpPr>
          <p:spPr>
            <a:xfrm>
              <a:off x="832247" y="533430"/>
              <a:ext cx="2567092" cy="74760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互动课堂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074" y="533430"/>
              <a:ext cx="540173" cy="67225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 autoUpdateAnimBg="0"/>
      <p:bldP spid="12" grpId="0" bldLvl="0" animBg="1" autoUpdateAnimBg="0"/>
      <p:bldP spid="14" grpId="0" bldLvl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398780" y="3402330"/>
            <a:ext cx="569214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年味还没消散，作者却陷入了迷茫之中。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98731" y="605969"/>
            <a:ext cx="505968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0" hangingPunct="0">
              <a:defRPr sz="2400">
                <a:solidFill>
                  <a:srgbClr val="0033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这一段给你什么样的印象？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07975" y="1306195"/>
            <a:ext cx="654939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灯火渐渐地缩小了，在预告石油的已经不多;石油又不是老牌，早熏得灯罩很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昏暗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。鞭爆的繁响在四近，烟草的烟雾在身边:是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昏沉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的夜。</a:t>
            </a:r>
          </a:p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我闭了眼睛，向后一仰，靠在椅背上;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捏着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《初学记》的手搁在膝髁上。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rcRect t="5041"/>
          <a:stretch>
            <a:fillRect/>
          </a:stretch>
        </p:blipFill>
        <p:spPr>
          <a:xfrm>
            <a:off x="7096125" y="1490345"/>
            <a:ext cx="1353820" cy="1459230"/>
          </a:xfrm>
          <a:prstGeom prst="round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2100" y="3402330"/>
            <a:ext cx="1763395" cy="9912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220585" y="544195"/>
            <a:ext cx="894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sym typeface="+mn-ea"/>
              </a:rPr>
              <a:t>昏暗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358130" y="3781425"/>
            <a:ext cx="894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sym typeface="+mn-ea"/>
              </a:rPr>
              <a:t>昏沉</a:t>
            </a:r>
          </a:p>
        </p:txBody>
      </p:sp>
      <p:sp>
        <p:nvSpPr>
          <p:cNvPr id="7" name="上箭头 6"/>
          <p:cNvSpPr/>
          <p:nvPr/>
        </p:nvSpPr>
        <p:spPr>
          <a:xfrm>
            <a:off x="7524115" y="1066165"/>
            <a:ext cx="287655" cy="288290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上箭头 7"/>
          <p:cNvSpPr/>
          <p:nvPr/>
        </p:nvSpPr>
        <p:spPr>
          <a:xfrm rot="16200000">
            <a:off x="6255385" y="3830320"/>
            <a:ext cx="287655" cy="288290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10" grpId="0" bldLvl="0" animBg="1" autoUpdateAnimBg="0"/>
      <p:bldP spid="5" grpId="0"/>
      <p:bldP spid="6" grpId="0"/>
      <p:bldP spid="7" grpId="0" bldLvl="0" animBg="1"/>
      <p:bldP spid="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297856" y="3797816"/>
            <a:ext cx="57251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zh-CN" sz="3600">
                <a:ea typeface="仿宋_GB2312" pitchFamily="49" charset="-122"/>
              </a:rPr>
              <a:t>       </a:t>
            </a:r>
            <a:endParaRPr lang="zh-CN" altLang="en-US" sz="3600" b="1">
              <a:solidFill>
                <a:srgbClr val="003300"/>
              </a:solidFill>
              <a:ea typeface="楷体_GB2312" panose="02010609030101010101" pitchFamily="49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5136515" y="1010920"/>
            <a:ext cx="3072765" cy="2573655"/>
            <a:chOff x="5029432" y="4142957"/>
            <a:chExt cx="3936994" cy="1048850"/>
          </a:xfrm>
        </p:grpSpPr>
        <p:sp>
          <p:nvSpPr>
            <p:cNvPr id="14" name="云形 13"/>
            <p:cNvSpPr/>
            <p:nvPr/>
          </p:nvSpPr>
          <p:spPr>
            <a:xfrm>
              <a:off x="5029432" y="4142957"/>
              <a:ext cx="3936994" cy="104885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356498" y="4359409"/>
              <a:ext cx="3081904" cy="639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这里</a:t>
              </a:r>
              <a:r>
                <a:rPr lang="en-US" altLang="zh-CN" sz="24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“</a:t>
              </a:r>
              <a:r>
                <a:rPr lang="zh-CN" altLang="en-US" sz="24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昏暗的灯</a:t>
              </a:r>
              <a:r>
                <a:rPr lang="en-US" altLang="zh-CN" sz="24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”</a:t>
              </a:r>
              <a:r>
                <a:rPr lang="zh-CN" altLang="en-US" sz="24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和</a:t>
              </a:r>
              <a:r>
                <a:rPr lang="en-US" altLang="zh-CN" sz="24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“</a:t>
              </a:r>
              <a:r>
                <a:rPr lang="zh-CN" altLang="en-US" sz="24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昏沉的夜</a:t>
              </a:r>
              <a:r>
                <a:rPr lang="en-US" altLang="zh-CN" sz="24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”</a:t>
              </a:r>
              <a:r>
                <a:rPr lang="zh-CN" altLang="en-US" sz="24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象征着当时的社会环境。</a:t>
              </a:r>
              <a:endPara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6" name="Freeform 24"/>
          <p:cNvSpPr/>
          <p:nvPr/>
        </p:nvSpPr>
        <p:spPr bwMode="gray">
          <a:xfrm>
            <a:off x="4320099" y="1541665"/>
            <a:ext cx="738473" cy="1100795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00710" y="864235"/>
            <a:ext cx="3641090" cy="34150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一九二五年，一个动荡的年代，军阀混战，社会一片黑暗，仿佛“昏沉的夜”，即使有油灯，石油却已经不多，灯火便“渐渐缩小了”，以致于鲁迅看书看得眼睛发痛了。他不得不“闭了眼睛”，掩卷思索……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4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54" y="1508443"/>
            <a:ext cx="1104039" cy="1582166"/>
          </a:xfrm>
          <a:prstGeom prst="rect">
            <a:avLst/>
          </a:prstGeom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619673" y="1213276"/>
            <a:ext cx="7175108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自由读第3-10自然段</a:t>
            </a:r>
            <a:r>
              <a:rPr lang="en-US" sz="28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理解、品味、欣赏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619885" y="2145030"/>
            <a:ext cx="6019800" cy="70675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zh-CN" sz="40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好的故事是什么样子的</a:t>
            </a:r>
            <a:r>
              <a:rPr lang="zh-CN" altLang="zh-CN" sz="36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 autoUpdateAnimBg="0"/>
      <p:bldP spid="12" grpId="0" bldLvl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1375" y="661670"/>
            <a:ext cx="579374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我在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蒙胧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中，看见一个好的故事。</a:t>
            </a:r>
          </a:p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这故事很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美丽，幽雅，有趣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。许多美的人和美的事，错综起来像一天云锦，而且万颗奔星似的飞动着，同时又展开去，以至于无穷。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2769235" y="1020445"/>
            <a:ext cx="653415" cy="415290"/>
          </a:xfrm>
          <a:prstGeom prst="roundRect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3629025" y="1020445"/>
            <a:ext cx="653415" cy="415290"/>
          </a:xfrm>
          <a:prstGeom prst="roundRect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4549775" y="1020445"/>
            <a:ext cx="653415" cy="415290"/>
          </a:xfrm>
          <a:prstGeom prst="roundRect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779145" y="2959735"/>
            <a:ext cx="7179310" cy="9359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“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好的故事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指的是梦境，这梦境是</a:t>
            </a:r>
            <a:r>
              <a:rPr lang="zh-CN" altLang="en-US" sz="2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美丽，优雅，有趣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lang="zh-CN" altLang="en-US" sz="2800"/>
              <a:t>。</a:t>
            </a:r>
          </a:p>
        </p:txBody>
      </p:sp>
      <p:sp>
        <p:nvSpPr>
          <p:cNvPr id="16" name="Freeform 24"/>
          <p:cNvSpPr/>
          <p:nvPr/>
        </p:nvSpPr>
        <p:spPr bwMode="gray">
          <a:xfrm rot="4260000">
            <a:off x="6125986" y="479562"/>
            <a:ext cx="738473" cy="1100795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椭圆形标注 10"/>
          <p:cNvSpPr/>
          <p:nvPr/>
        </p:nvSpPr>
        <p:spPr>
          <a:xfrm>
            <a:off x="6804025" y="1347470"/>
            <a:ext cx="1007745" cy="1007745"/>
          </a:xfrm>
          <a:prstGeom prst="wedgeEllipseCallout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形标注 11"/>
          <p:cNvSpPr/>
          <p:nvPr/>
        </p:nvSpPr>
        <p:spPr>
          <a:xfrm>
            <a:off x="6635750" y="1020445"/>
            <a:ext cx="2461260" cy="1709420"/>
          </a:xfrm>
          <a:prstGeom prst="wedgeEllipseCallout">
            <a:avLst>
              <a:gd name="adj1" fmla="val -10477"/>
              <a:gd name="adj2" fmla="val 4923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蒙胧中看见好的故事，这里指的是梦中看见。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 bldLvl="0" animBg="1"/>
      <p:bldP spid="8" grpId="0" bldLvl="0" animBg="1"/>
      <p:bldP spid="9" grpId="0" bldLvl="0" animBg="1"/>
      <p:bldP spid="16" grpId="0" bldLvl="0" animBg="1"/>
      <p:bldP spid="12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400175" y="1808480"/>
            <a:ext cx="7174865" cy="1272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en-US" sz="32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“美丽、优雅、有趣”</a:t>
            </a:r>
            <a:r>
              <a:rPr lang="en-US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分别</a:t>
            </a:r>
            <a:r>
              <a:rPr lang="en-US" sz="32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体现在什么地方？</a:t>
            </a:r>
            <a:endParaRPr lang="en-US" altLang="en-US" sz="32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44" y="1436053"/>
            <a:ext cx="1104039" cy="1582166"/>
          </a:xfrm>
          <a:prstGeom prst="rect">
            <a:avLst/>
          </a:prstGeom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619673" y="1213276"/>
            <a:ext cx="7175108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默读自己喜欢的段落，思考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</a:p>
        </p:txBody>
      </p:sp>
      <p:sp>
        <p:nvSpPr>
          <p:cNvPr id="2" name="文本框 10"/>
          <p:cNvSpPr txBox="1"/>
          <p:nvPr/>
        </p:nvSpPr>
        <p:spPr>
          <a:xfrm>
            <a:off x="3298190" y="2558415"/>
            <a:ext cx="254762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课后第二题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bldLvl="0" animBg="1" autoUpdateAnimBg="0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25240" y="3321050"/>
            <a:ext cx="2830830" cy="1828800"/>
          </a:xfrm>
          <a:prstGeom prst="roundRect">
            <a:avLst/>
          </a:prstGeom>
        </p:spPr>
      </p:pic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700405" y="1153160"/>
            <a:ext cx="7904480" cy="82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许多美的人和美的事，错综起来像一天云锦，而且万颗奔星似的飞动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着，同时又展开去，以至于无穷。</a:t>
            </a:r>
            <a:endParaRPr 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518795" y="2118995"/>
            <a:ext cx="739013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两岸的各种景物倒映在澄碧的小河中。</a:t>
            </a:r>
            <a:endParaRPr lang="zh-CN" sz="2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813386" y="323394"/>
            <a:ext cx="1407160" cy="82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0" hangingPunct="0">
              <a:defRPr sz="2400">
                <a:solidFill>
                  <a:srgbClr val="0033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sz="4800" b="1" dirty="0">
                <a:solidFill>
                  <a:srgbClr val="FF0000"/>
                </a:solidFill>
              </a:rPr>
              <a:t>美丽</a:t>
            </a:r>
          </a:p>
        </p:txBody>
      </p:sp>
      <p:sp>
        <p:nvSpPr>
          <p:cNvPr id="2" name="同心圆 1"/>
          <p:cNvSpPr/>
          <p:nvPr/>
        </p:nvSpPr>
        <p:spPr>
          <a:xfrm>
            <a:off x="971550" y="1347470"/>
            <a:ext cx="215900" cy="144145"/>
          </a:xfrm>
          <a:prstGeom prst="donu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" name="同心圆 2"/>
          <p:cNvSpPr/>
          <p:nvPr/>
        </p:nvSpPr>
        <p:spPr>
          <a:xfrm>
            <a:off x="971550" y="2277110"/>
            <a:ext cx="215900" cy="144145"/>
          </a:xfrm>
          <a:prstGeom prst="donu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90525" y="2860675"/>
            <a:ext cx="375729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chemeClr val="tx1"/>
                </a:solidFill>
              </a:rPr>
              <a:t>      </a:t>
            </a:r>
            <a:r>
              <a:rPr lang="zh-CN" altLang="en-US" sz="3200">
                <a:solidFill>
                  <a:schemeClr val="tx1"/>
                </a:solidFill>
              </a:rPr>
              <a:t>还有哪些你认</a:t>
            </a:r>
            <a:r>
              <a:rPr lang="zh-CN" altLang="en-US" sz="3200"/>
              <a:t>为美丽的景物呢？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8620" y="2421255"/>
            <a:ext cx="2277110" cy="1753870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 autoUpdateAnimBg="0"/>
      <p:bldP spid="2" grpId="0" animBg="1"/>
      <p:bldP spid="3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296715" y="4455002"/>
            <a:ext cx="57251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zh-CN" sz="3600">
                <a:ea typeface="仿宋_GB2312" pitchFamily="49" charset="-122"/>
              </a:rPr>
              <a:t>       </a:t>
            </a:r>
            <a:endParaRPr lang="zh-CN" altLang="en-US" sz="3600" b="1">
              <a:solidFill>
                <a:srgbClr val="003300"/>
              </a:solidFill>
              <a:ea typeface="楷体_GB2312" panose="02010609030101010101" pitchFamily="49" charset="-122"/>
            </a:endParaRPr>
          </a:p>
        </p:txBody>
      </p:sp>
      <p:sp>
        <p:nvSpPr>
          <p:cNvPr id="16" name="Freeform 24"/>
          <p:cNvSpPr/>
          <p:nvPr/>
        </p:nvSpPr>
        <p:spPr bwMode="gray">
          <a:xfrm flipH="1">
            <a:off x="1145540" y="1571625"/>
            <a:ext cx="660400" cy="1050925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162810" y="584835"/>
            <a:ext cx="666242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诸影诸物，无不解散，而且摇动，扩大，互相融和;刚一融和，却又退缩，复近于原形。边缘都参差如夏云头，镶着日光，发出水银色焰。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74975" y="769799"/>
            <a:ext cx="1407160" cy="82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0" hangingPunct="0">
              <a:defRPr sz="2400">
                <a:solidFill>
                  <a:srgbClr val="0033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sz="4800" b="1" dirty="0">
                <a:solidFill>
                  <a:srgbClr val="FF0000"/>
                </a:solidFill>
              </a:rPr>
              <a:t>优雅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148840" y="1792605"/>
            <a:ext cx="654113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>
                <a:sym typeface="+mn-ea"/>
              </a:rPr>
              <a:t>        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一切事物统在上面交错，织成一篇，永是生动，永是展开，我看不见这一篇的结束。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10210" y="2614930"/>
            <a:ext cx="812863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>
                <a:sym typeface="+mn-ea"/>
              </a:rPr>
              <a:t>          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大红花和斑红花，都在水里面浮动，忽而碎散，拉长了，如缕缕的胭脂水，然而没有晕。茅屋，狗，塔，村女，云，……也都浮动着。</a:t>
            </a:r>
          </a:p>
        </p:txBody>
      </p:sp>
      <p:sp>
        <p:nvSpPr>
          <p:cNvPr id="6" name="五角星 5"/>
          <p:cNvSpPr/>
          <p:nvPr/>
        </p:nvSpPr>
        <p:spPr>
          <a:xfrm>
            <a:off x="2148840" y="1792605"/>
            <a:ext cx="360045" cy="287655"/>
          </a:xfrm>
          <a:prstGeom prst="star5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五角星 6"/>
          <p:cNvSpPr/>
          <p:nvPr/>
        </p:nvSpPr>
        <p:spPr>
          <a:xfrm>
            <a:off x="2409190" y="636905"/>
            <a:ext cx="360045" cy="287655"/>
          </a:xfrm>
          <a:prstGeom prst="star5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五角星 8"/>
          <p:cNvSpPr/>
          <p:nvPr/>
        </p:nvSpPr>
        <p:spPr>
          <a:xfrm>
            <a:off x="528320" y="2614930"/>
            <a:ext cx="360045" cy="287655"/>
          </a:xfrm>
          <a:prstGeom prst="star5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9850" y="3450590"/>
            <a:ext cx="2118995" cy="1097280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3" grpId="0"/>
      <p:bldP spid="10" grpId="0" bldLvl="0" animBg="1" autoUpdateAnimBg="0"/>
      <p:bldP spid="4" grpId="0"/>
      <p:bldP spid="5" grpId="0"/>
      <p:bldP spid="6" grpId="0" animBg="1"/>
      <p:bldP spid="7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44805" y="3299460"/>
            <a:ext cx="1757680" cy="82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0" hangingPunct="0">
              <a:defRPr sz="2400">
                <a:solidFill>
                  <a:srgbClr val="00330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800" b="1" dirty="0" smtClean="0">
                <a:solidFill>
                  <a:srgbClr val="FF0000"/>
                </a:solidFill>
              </a:rPr>
              <a:t>有趣</a:t>
            </a:r>
            <a:endParaRPr lang="zh-CN" sz="4800" b="1" dirty="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30910" y="612140"/>
            <a:ext cx="761555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>
                <a:sym typeface="+mn-ea"/>
              </a:rPr>
              <a:t>          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大红花一朵朵全被拉长了，这时是泼刺奔迸的红锦带。带织入狗中，狗织入白云中，白云织入村女中……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43610" y="1751965"/>
            <a:ext cx="736282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在一瞬间，他们又将退缩了。但斑红花影也已碎散，伸长，就要织进塔，村女，狗，茅屋，云里去。</a:t>
            </a:r>
          </a:p>
        </p:txBody>
      </p:sp>
      <p:sp>
        <p:nvSpPr>
          <p:cNvPr id="4" name="十字星 3"/>
          <p:cNvSpPr/>
          <p:nvPr/>
        </p:nvSpPr>
        <p:spPr>
          <a:xfrm>
            <a:off x="1043940" y="628015"/>
            <a:ext cx="215900" cy="360045"/>
          </a:xfrm>
          <a:prstGeom prst="star4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十字星 4"/>
          <p:cNvSpPr/>
          <p:nvPr/>
        </p:nvSpPr>
        <p:spPr>
          <a:xfrm>
            <a:off x="1160145" y="1751965"/>
            <a:ext cx="215900" cy="360045"/>
          </a:xfrm>
          <a:prstGeom prst="star4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/>
          <a:srcRect b="6458"/>
          <a:stretch>
            <a:fillRect/>
          </a:stretch>
        </p:blipFill>
        <p:spPr>
          <a:xfrm>
            <a:off x="6527165" y="2730500"/>
            <a:ext cx="2019300" cy="1710690"/>
          </a:xfrm>
          <a:prstGeom prst="round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910715" y="2872740"/>
            <a:ext cx="45085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zh-CN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作者笔下的景物不是孤立存在的，而是美丽、优雅、有趣的的融合体，共同构成了一幅美好的画卷。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 autoUpdateAnimBg="0"/>
      <p:bldP spid="2" grpId="0"/>
      <p:bldP spid="3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27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48005" y="940435"/>
            <a:ext cx="7857490" cy="1383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既然这篇散文写的是一些图景，为什么作者特意要把这些图画称为故事？题目为什么叫做“好的故事”？</a:t>
            </a:r>
            <a:endParaRPr lang="en-US" altLang="en-US" sz="28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53415" y="2352040"/>
            <a:ext cx="767778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篇散文以梦幻的形式，描写了一个没有"故事"的"好的故事"，寄寓了作者深邃的思想和执著的追求，全文以情绘景，情景交融，诗中有画，画中有诗。作者把自然景物写得优美、壮观，创造了饱含作者美的情感和美的理想的诗的意境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78485" y="2475230"/>
            <a:ext cx="782764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我们知道，“故事”总是已发生了的、过去了的、甚至是不可复得的。这里用“故事”不用“图画”，就暗寓着作者对这幅美丽的图画的追忆、珍惜、依恋的感情。</a:t>
            </a:r>
          </a:p>
        </p:txBody>
      </p:sp>
      <p:sp>
        <p:nvSpPr>
          <p:cNvPr id="5" name="横卷形 4"/>
          <p:cNvSpPr/>
          <p:nvPr/>
        </p:nvSpPr>
        <p:spPr>
          <a:xfrm>
            <a:off x="653415" y="400685"/>
            <a:ext cx="1922145" cy="53975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合作探究一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296715" y="4455002"/>
            <a:ext cx="57251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zh-CN" sz="3600">
                <a:ea typeface="仿宋_GB2312" pitchFamily="49" charset="-122"/>
              </a:rPr>
              <a:t>       </a:t>
            </a:r>
            <a:endParaRPr lang="zh-CN" altLang="en-US" sz="3600" b="1">
              <a:solidFill>
                <a:srgbClr val="003300"/>
              </a:solidFill>
              <a:ea typeface="楷体_GB2312" panose="02010609030101010101" pitchFamily="49" charset="-122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644525" y="1097280"/>
            <a:ext cx="7861935" cy="95313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作者在第5、7段写梦幻之景的视角是非常规的，都是水中倒影，为什么？</a:t>
            </a:r>
            <a:endParaRPr lang="en-US" altLang="en-US" sz="2800" b="1" dirty="0">
              <a:latin typeface="宋体" panose="02010600030101010101" pitchFamily="2" charset="-122"/>
              <a:ea typeface="楷体" panose="02010609060101010101" pitchFamily="49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7785" y="2050415"/>
            <a:ext cx="696404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en-US" altLang="zh-CN" sz="1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从水中看岸上风景，角度新颖，可以产生意想不到的视觉效果，使得梦幻景象更美，更有动态感。但由于倒影容易受到河水荡漾的影响，也就更虚幻，这为后文美景破碎消失做铺垫。后文景象美到极致，作者情感也到达巅峰，“故事”戛然而止，如肥皂泡一样瞬间破灭，现实残酷可见一斑。</a:t>
            </a:r>
          </a:p>
        </p:txBody>
      </p:sp>
      <p:sp>
        <p:nvSpPr>
          <p:cNvPr id="5" name="横卷形 4"/>
          <p:cNvSpPr/>
          <p:nvPr/>
        </p:nvSpPr>
        <p:spPr>
          <a:xfrm>
            <a:off x="653415" y="400685"/>
            <a:ext cx="1922145" cy="53975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合作探究二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4220" y="2289810"/>
            <a:ext cx="1901190" cy="1828800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bldLvl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258445" y="2427605"/>
            <a:ext cx="8211820" cy="163004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力度不一样，“捏着”是轻轻捏在手里，“捏住”则是想死死攥在手心。与其说是想捏住书本，不如说是想把“好的故事”留住，哪怕是几点碎影。这表明作者面对梦幻美景破碎时极度的怅惘失落。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52780" y="1105535"/>
            <a:ext cx="756031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r>
              <a:rPr lang="en-US" altLang="zh-CN" sz="20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在第10段，作者写“捏住”《初学记》，第2段用的是“捏着”，二者有什么不同？这下意识动作，表明了作者什么心理？</a:t>
            </a:r>
          </a:p>
        </p:txBody>
      </p:sp>
      <p:sp>
        <p:nvSpPr>
          <p:cNvPr id="5" name="横卷形 4"/>
          <p:cNvSpPr/>
          <p:nvPr/>
        </p:nvSpPr>
        <p:spPr>
          <a:xfrm>
            <a:off x="653415" y="472440"/>
            <a:ext cx="1922145" cy="53975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合作探究三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104900" y="1819910"/>
            <a:ext cx="7451725" cy="1272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en-US" sz="32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如何理解最后一段“但我总记得见过这一篇好的故事，在昏沉的夜……”？</a:t>
            </a:r>
            <a:endParaRPr lang="en-US" altLang="en-US" sz="32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44" y="1436053"/>
            <a:ext cx="1104039" cy="158216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890395" y="906145"/>
            <a:ext cx="259080" cy="2755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endParaRPr lang="zh-CN" altLang="en-US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328208" y="1088816"/>
            <a:ext cx="7175108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朗读11—12自然段，思考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bldLvl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455" y="549275"/>
            <a:ext cx="889000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我抛了书，欠身伸手去取笔，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--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--何尝有一丝碎影，只见昏暗的灯光，我不在小船里了。</a:t>
            </a:r>
          </a:p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但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我总记得见过这一篇好的故事，在昏沉的夜……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22910" y="1991995"/>
            <a:ext cx="607441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作为转折复句，重点落在“但”字上。夜是虽然依旧昏沉的，但作者“总记得”这美好，可见作者对此是恋恋不忘的，是依旧怀抱希望，怀抱对“好的故事”的期待。总之，即便再昏暗，还有微弱的灯光；纵使再虚幻，也是美好的故事。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/>
          <a:srcRect b="13021"/>
          <a:stretch>
            <a:fillRect/>
          </a:stretch>
        </p:blipFill>
        <p:spPr>
          <a:xfrm>
            <a:off x="6497955" y="2169795"/>
            <a:ext cx="2209800" cy="1652270"/>
          </a:xfrm>
          <a:prstGeom prst="roundRect">
            <a:avLst/>
          </a:prstGeom>
        </p:spPr>
      </p:pic>
      <p:sp>
        <p:nvSpPr>
          <p:cNvPr id="3" name="文本框 10"/>
          <p:cNvSpPr txBox="1"/>
          <p:nvPr/>
        </p:nvSpPr>
        <p:spPr>
          <a:xfrm>
            <a:off x="3583305" y="3853815"/>
            <a:ext cx="254762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课后第三题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0000" y="69975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全班交流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2000" y="1347750"/>
            <a:ext cx="84016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/>
              <a:t>鲁迅先生为什么会做这样一个梦</a:t>
            </a:r>
            <a:r>
              <a:rPr lang="en-US" altLang="zh-CN" sz="2800" dirty="0" smtClean="0"/>
              <a:t>?</a:t>
            </a:r>
            <a:r>
              <a:rPr lang="zh-CN" altLang="en-US" sz="2800" dirty="0" smtClean="0"/>
              <a:t>这个梦有什么含义</a:t>
            </a:r>
            <a:r>
              <a:rPr lang="en-US" altLang="zh-CN" sz="2800" dirty="0" smtClean="0"/>
              <a:t>?</a:t>
            </a:r>
            <a:endParaRPr lang="zh-CN" altLang="en-US" sz="2800" dirty="0" smtClean="0"/>
          </a:p>
          <a:p>
            <a:endParaRPr lang="zh-CN" alt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12140" y="2301875"/>
            <a:ext cx="820420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鲁迅先生将自己内心的美好愿景寄托于他梦中，他在梦中所看到的美好事物，都是鲁迅先生美好愿景的表达与寄托。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/>
          <p:cNvSpPr>
            <a:spLocks noChangeArrowheads="1"/>
          </p:cNvSpPr>
          <p:nvPr/>
        </p:nvSpPr>
        <p:spPr bwMode="auto">
          <a:xfrm>
            <a:off x="0" y="572029"/>
            <a:ext cx="138564" cy="28469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68580" tIns="34290" rIns="68580" bIns="34290" numCol="1" anchor="ctr" anchorCtr="0" compatLnSpc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zh-CN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6" name="文本框 14"/>
          <p:cNvSpPr txBox="1"/>
          <p:nvPr/>
        </p:nvSpPr>
        <p:spPr>
          <a:xfrm>
            <a:off x="624428" y="411510"/>
            <a:ext cx="221938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结构梳理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3" y="479078"/>
            <a:ext cx="366860" cy="456338"/>
          </a:xfrm>
          <a:prstGeom prst="rect">
            <a:avLst/>
          </a:prstGeom>
        </p:spPr>
      </p:pic>
      <p:sp>
        <p:nvSpPr>
          <p:cNvPr id="19" name="圆角矩形 18"/>
          <p:cNvSpPr/>
          <p:nvPr/>
        </p:nvSpPr>
        <p:spPr>
          <a:xfrm>
            <a:off x="539750" y="1179195"/>
            <a:ext cx="8058150" cy="2976245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outerShdw blurRad="368300" dist="889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1458120" y="2001512"/>
            <a:ext cx="552450" cy="1440180"/>
          </a:xfrm>
          <a:prstGeom prst="rect">
            <a:avLst/>
          </a:prstGeom>
          <a:noFill/>
        </p:spPr>
        <p:txBody>
          <a:bodyPr vert="eaVert" wrap="none" lIns="68580" tIns="34290" rIns="68580" bIns="34290" rtlCol="0">
            <a:spAutoFit/>
          </a:bodyPr>
          <a:lstStyle/>
          <a:p>
            <a:r>
              <a:rPr lang="zh-CN" altLang="en-US" sz="2700" dirty="0"/>
              <a:t>好的故事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51852" y="1835189"/>
            <a:ext cx="3693160" cy="37592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altLang="en-US" sz="2000">
                <a:sym typeface="+mn-ea"/>
              </a:rPr>
              <a:t>眼前实景：昏暗的灯、昏沉的夜</a:t>
            </a:r>
            <a:endParaRPr lang="zh-CN" altLang="en-US" sz="2000" dirty="0" smtClean="0"/>
          </a:p>
        </p:txBody>
      </p:sp>
      <p:sp>
        <p:nvSpPr>
          <p:cNvPr id="2" name="左大括号 1"/>
          <p:cNvSpPr/>
          <p:nvPr/>
        </p:nvSpPr>
        <p:spPr>
          <a:xfrm>
            <a:off x="1965073" y="1771268"/>
            <a:ext cx="360040" cy="1800200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2393950" y="2479040"/>
            <a:ext cx="3808730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l"/>
            <a:r>
              <a:rPr lang="zh-CN" altLang="en-US" sz="2000">
                <a:sym typeface="+mn-ea"/>
              </a:rPr>
              <a:t>梦幻景象</a:t>
            </a:r>
            <a:r>
              <a:rPr lang="en-US" altLang="zh-CN" sz="2000">
                <a:sym typeface="+mn-ea"/>
              </a:rPr>
              <a:t>-----</a:t>
            </a:r>
            <a:r>
              <a:rPr lang="zh-CN" altLang="en-US" sz="2000">
                <a:sym typeface="+mn-ea"/>
              </a:rPr>
              <a:t>朦胧、清楚</a:t>
            </a:r>
            <a:endParaRPr lang="zh-CN" altLang="en-US" sz="2000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2394114" y="3195087"/>
            <a:ext cx="3693160" cy="37592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altLang="en-US" sz="2000">
                <a:sym typeface="+mn-ea"/>
              </a:rPr>
              <a:t>回到现实：昏暗的灯、昏沉的夜</a:t>
            </a:r>
            <a:endParaRPr lang="zh-CN" altLang="en-US" sz="2000" dirty="0" smtClean="0"/>
          </a:p>
        </p:txBody>
      </p:sp>
      <p:sp>
        <p:nvSpPr>
          <p:cNvPr id="4" name="左大括号 3"/>
          <p:cNvSpPr/>
          <p:nvPr/>
        </p:nvSpPr>
        <p:spPr>
          <a:xfrm flipH="1">
            <a:off x="6144895" y="1771015"/>
            <a:ext cx="410210" cy="1800225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6770370" y="1901190"/>
            <a:ext cx="1250950" cy="15405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对未来充满希望和向往之情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2" grpId="0" bldLvl="0" animBg="1"/>
      <p:bldP spid="20" grpId="0"/>
      <p:bldP spid="21" grpId="0"/>
      <p:bldP spid="4" grpId="0" bldLvl="0" animBg="1"/>
      <p:bldP spid="5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981772" y="1510762"/>
            <a:ext cx="7262635" cy="206121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《好的故事》是鲁迅描写    的文章，梦里，“我”看到“许多美的人和事”，如诗如幻一般。从</a:t>
            </a:r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故事</a:t>
            </a:r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中，我们可以体会到作者对当前社会的迷惘，对        的期许和憧憬。</a:t>
            </a:r>
          </a:p>
        </p:txBody>
      </p:sp>
      <p:sp>
        <p:nvSpPr>
          <p:cNvPr id="16" name="文本框 14"/>
          <p:cNvSpPr txBox="1"/>
          <p:nvPr/>
        </p:nvSpPr>
        <p:spPr>
          <a:xfrm>
            <a:off x="624427" y="411510"/>
            <a:ext cx="203675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主题概括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7"/>
            <a:ext cx="366860" cy="456338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502785" y="3049905"/>
            <a:ext cx="15379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美好生活</a:t>
            </a: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4502785" y="3507740"/>
            <a:ext cx="1292860" cy="25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V="1">
            <a:off x="5545455" y="1931035"/>
            <a:ext cx="61341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5426075" y="1563370"/>
            <a:ext cx="9544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梦境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1"/>
          <p:cNvSpPr>
            <a:spLocks noChangeArrowheads="1"/>
          </p:cNvSpPr>
          <p:nvPr/>
        </p:nvSpPr>
        <p:spPr bwMode="auto">
          <a:xfrm>
            <a:off x="353695" y="1153160"/>
            <a:ext cx="8218170" cy="10534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一、文中多次出现“昏沉的夜”及的“好的故事”，有没有特殊含义？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53695" y="2386330"/>
            <a:ext cx="813181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200025" algn="l" fontAlgn="base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都具有象征意义。“昏沉的夜”象征着封建军阀的黑暗统治；“好的故事”象征作者所向往的理想世界。正如陶渊明笔下的桃花源。</a:t>
            </a:r>
            <a:endParaRPr lang="zh-CN" altLang="en-US" b="1"/>
          </a:p>
        </p:txBody>
      </p:sp>
      <p:sp>
        <p:nvSpPr>
          <p:cNvPr id="3" name="文本框 14"/>
          <p:cNvSpPr txBox="1"/>
          <p:nvPr/>
        </p:nvSpPr>
        <p:spPr>
          <a:xfrm>
            <a:off x="546958" y="412145"/>
            <a:ext cx="1931348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7"/>
            <a:ext cx="366860" cy="456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3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5" grpId="0" bldLvl="0" animBg="1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89230" y="936625"/>
            <a:ext cx="886015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200025" algn="l" fontAlgn="base"/>
            <a:r>
              <a:rPr lang="zh-CN" altLang="en-US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二、作者为什么不直接写呢，非得用象征手法？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63600" y="2071370"/>
            <a:ext cx="727456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200025" algn="l" fontAlgn="base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这样写是使用了“曲笔”，更能表明当时现实社会的残酷。要知道，鲁迅因写文章，是上过暗杀名单的。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899535" y="0"/>
            <a:ext cx="5244465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44340" cy="514858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 flipH="1">
            <a:off x="0" y="159866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/>
          <p:cNvSpPr txBox="1"/>
          <p:nvPr/>
        </p:nvSpPr>
        <p:spPr>
          <a:xfrm>
            <a:off x="-22759" y="123225"/>
            <a:ext cx="197739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人教版  语文  六年级  上册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97" y="4023405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97" y="4415383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文本框 15">
            <a:hlinkClick r:id="" action="ppaction://hlinkshowjump?jump=nextslide"/>
          </p:cNvPr>
          <p:cNvSpPr txBox="1"/>
          <p:nvPr/>
        </p:nvSpPr>
        <p:spPr>
          <a:xfrm>
            <a:off x="7275010" y="4012669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第一课时</a:t>
            </a:r>
          </a:p>
        </p:txBody>
      </p:sp>
      <p:sp>
        <p:nvSpPr>
          <p:cNvPr id="17" name="文本框 14">
            <a:hlinkClick r:id="rId5" action="ppaction://hlinksldjump"/>
          </p:cNvPr>
          <p:cNvSpPr txBox="1"/>
          <p:nvPr/>
        </p:nvSpPr>
        <p:spPr>
          <a:xfrm>
            <a:off x="7275010" y="4404647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  <p:sp>
        <p:nvSpPr>
          <p:cNvPr id="14" name="TextBox 48"/>
          <p:cNvSpPr txBox="1"/>
          <p:nvPr/>
        </p:nvSpPr>
        <p:spPr>
          <a:xfrm>
            <a:off x="4493895" y="1411605"/>
            <a:ext cx="4398645" cy="99187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6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25 </a:t>
            </a:r>
            <a:r>
              <a:rPr lang="zh-CN" altLang="en-US" sz="6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好的故事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14:window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24205" y="1080135"/>
            <a:ext cx="7889875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</a:t>
            </a:r>
            <a:r>
              <a:rPr lang="zh-CN" sz="4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三、你有没有“好的故事”呢？试着写出来分享给大家。</a:t>
            </a:r>
            <a:endParaRPr lang="zh-CN" altLang="en-US" sz="40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634775" y="1419622"/>
            <a:ext cx="1866900" cy="110680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rgbClr val="FF6600"/>
                </a:solidFill>
                <a:latin typeface="Xingkai SC" panose="02010800040101010101" pitchFamily="2" charset="-122"/>
                <a:ea typeface="Xingkai SC" panose="02010800040101010101" pitchFamily="2" charset="-122"/>
              </a:rPr>
              <a:t>再见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379345" y="1313180"/>
            <a:ext cx="6481445" cy="2675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此文写于1925年，当时的中国极其混乱，帝国主义正在迫害中国，广大的劳动人民</a:t>
            </a:r>
            <a:r>
              <a:rPr 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生</a:t>
            </a:r>
            <a:r>
              <a:rPr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活较艰苦。在这种艰难的情况下，作者同广大人民一样，期望美好的未来尽快来到，故作此文寄以希望。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6435" y="1524000"/>
            <a:ext cx="1463040" cy="2095500"/>
          </a:xfrm>
          <a:prstGeom prst="rect">
            <a:avLst/>
          </a:prstGeom>
        </p:spPr>
      </p:pic>
      <p:sp>
        <p:nvSpPr>
          <p:cNvPr id="4" name="横卷形 3"/>
          <p:cNvSpPr/>
          <p:nvPr/>
        </p:nvSpPr>
        <p:spPr>
          <a:xfrm>
            <a:off x="457200" y="641350"/>
            <a:ext cx="1922145" cy="53975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4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时代背景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4" name="文本框 64"/>
          <p:cNvSpPr txBox="1"/>
          <p:nvPr/>
        </p:nvSpPr>
        <p:spPr>
          <a:xfrm>
            <a:off x="3725545" y="3381375"/>
            <a:ext cx="958850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凝</a:t>
            </a:r>
          </a:p>
        </p:txBody>
      </p:sp>
      <p:grpSp>
        <p:nvGrpSpPr>
          <p:cNvPr id="19" name="组合 7"/>
          <p:cNvGrpSpPr/>
          <p:nvPr/>
        </p:nvGrpSpPr>
        <p:grpSpPr>
          <a:xfrm>
            <a:off x="5302697" y="1693911"/>
            <a:ext cx="1029163" cy="1085656"/>
            <a:chOff x="2437" y="2032"/>
            <a:chExt cx="1244" cy="1264"/>
          </a:xfrm>
        </p:grpSpPr>
        <p:sp>
          <p:nvSpPr>
            <p:cNvPr id="2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69" name="矩形 68"/>
          <p:cNvSpPr/>
          <p:nvPr/>
        </p:nvSpPr>
        <p:spPr>
          <a:xfrm>
            <a:off x="1576290" y="1093851"/>
            <a:ext cx="36000" cy="324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0" name="矩形 69"/>
          <p:cNvSpPr/>
          <p:nvPr/>
        </p:nvSpPr>
        <p:spPr>
          <a:xfrm>
            <a:off x="559668" y="1119285"/>
            <a:ext cx="36000" cy="324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2" name="组合 7"/>
          <p:cNvGrpSpPr/>
          <p:nvPr/>
        </p:nvGrpSpPr>
        <p:grpSpPr>
          <a:xfrm>
            <a:off x="4160332" y="1693911"/>
            <a:ext cx="1029163" cy="1085656"/>
            <a:chOff x="2437" y="2032"/>
            <a:chExt cx="1244" cy="1264"/>
          </a:xfrm>
        </p:grpSpPr>
        <p:sp>
          <p:nvSpPr>
            <p:cNvPr id="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6" name="组合 7"/>
          <p:cNvGrpSpPr/>
          <p:nvPr/>
        </p:nvGrpSpPr>
        <p:grpSpPr>
          <a:xfrm>
            <a:off x="3040827" y="1701531"/>
            <a:ext cx="1029163" cy="1085656"/>
            <a:chOff x="2437" y="2032"/>
            <a:chExt cx="1244" cy="1264"/>
          </a:xfrm>
        </p:grpSpPr>
        <p:sp>
          <p:nvSpPr>
            <p:cNvPr id="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0" name="组合 7"/>
          <p:cNvGrpSpPr/>
          <p:nvPr/>
        </p:nvGrpSpPr>
        <p:grpSpPr>
          <a:xfrm>
            <a:off x="1927037" y="1718676"/>
            <a:ext cx="1029163" cy="1085656"/>
            <a:chOff x="2437" y="2032"/>
            <a:chExt cx="1244" cy="1264"/>
          </a:xfrm>
        </p:grpSpPr>
        <p:sp>
          <p:nvSpPr>
            <p:cNvPr id="1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4" name="组合 7"/>
          <p:cNvGrpSpPr/>
          <p:nvPr/>
        </p:nvGrpSpPr>
        <p:grpSpPr>
          <a:xfrm>
            <a:off x="3689797" y="3349356"/>
            <a:ext cx="1029163" cy="1085656"/>
            <a:chOff x="2437" y="2032"/>
            <a:chExt cx="1244" cy="1264"/>
          </a:xfrm>
        </p:grpSpPr>
        <p:sp>
          <p:nvSpPr>
            <p:cNvPr id="1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7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26" name="文本框 64"/>
          <p:cNvSpPr txBox="1"/>
          <p:nvPr/>
        </p:nvSpPr>
        <p:spPr>
          <a:xfrm>
            <a:off x="1927225" y="1740535"/>
            <a:ext cx="91376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综</a:t>
            </a:r>
          </a:p>
        </p:txBody>
      </p:sp>
      <p:sp>
        <p:nvSpPr>
          <p:cNvPr id="27" name="文本框 64"/>
          <p:cNvSpPr txBox="1"/>
          <p:nvPr/>
        </p:nvSpPr>
        <p:spPr>
          <a:xfrm>
            <a:off x="3063240" y="1740535"/>
            <a:ext cx="91376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锦</a:t>
            </a:r>
          </a:p>
        </p:txBody>
      </p:sp>
      <p:sp>
        <p:nvSpPr>
          <p:cNvPr id="28" name="文本框 64"/>
          <p:cNvSpPr txBox="1"/>
          <p:nvPr/>
        </p:nvSpPr>
        <p:spPr>
          <a:xfrm>
            <a:off x="4161155" y="1710055"/>
            <a:ext cx="91376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萍</a:t>
            </a:r>
          </a:p>
        </p:txBody>
      </p:sp>
      <p:sp>
        <p:nvSpPr>
          <p:cNvPr id="29" name="文本框 64"/>
          <p:cNvSpPr txBox="1"/>
          <p:nvPr/>
        </p:nvSpPr>
        <p:spPr>
          <a:xfrm>
            <a:off x="5302885" y="1718945"/>
            <a:ext cx="91376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藻</a:t>
            </a:r>
          </a:p>
        </p:txBody>
      </p:sp>
      <p:grpSp>
        <p:nvGrpSpPr>
          <p:cNvPr id="18" name="组合 7"/>
          <p:cNvGrpSpPr/>
          <p:nvPr/>
        </p:nvGrpSpPr>
        <p:grpSpPr>
          <a:xfrm>
            <a:off x="6415852" y="1686340"/>
            <a:ext cx="1029163" cy="1085656"/>
            <a:chOff x="2437" y="2032"/>
            <a:chExt cx="1244" cy="1264"/>
          </a:xfrm>
        </p:grpSpPr>
        <p:sp>
          <p:nvSpPr>
            <p:cNvPr id="2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30" name="文本框 64"/>
          <p:cNvSpPr txBox="1"/>
          <p:nvPr/>
        </p:nvSpPr>
        <p:spPr>
          <a:xfrm>
            <a:off x="6416040" y="1687195"/>
            <a:ext cx="91376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漾</a:t>
            </a:r>
          </a:p>
        </p:txBody>
      </p:sp>
      <p:sp>
        <p:nvSpPr>
          <p:cNvPr id="31" name="文本框 64"/>
          <p:cNvSpPr txBox="1"/>
          <p:nvPr/>
        </p:nvSpPr>
        <p:spPr>
          <a:xfrm>
            <a:off x="7571105" y="1726565"/>
            <a:ext cx="958850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焰</a:t>
            </a:r>
          </a:p>
        </p:txBody>
      </p:sp>
      <p:grpSp>
        <p:nvGrpSpPr>
          <p:cNvPr id="36" name="组合 7"/>
          <p:cNvGrpSpPr/>
          <p:nvPr/>
        </p:nvGrpSpPr>
        <p:grpSpPr>
          <a:xfrm>
            <a:off x="7157532" y="3326496"/>
            <a:ext cx="1029163" cy="1085656"/>
            <a:chOff x="2437" y="2032"/>
            <a:chExt cx="1244" cy="1264"/>
          </a:xfrm>
        </p:grpSpPr>
        <p:sp>
          <p:nvSpPr>
            <p:cNvPr id="3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4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41" name="组合 7"/>
          <p:cNvGrpSpPr/>
          <p:nvPr/>
        </p:nvGrpSpPr>
        <p:grpSpPr>
          <a:xfrm>
            <a:off x="6015167" y="3326496"/>
            <a:ext cx="1029163" cy="1085656"/>
            <a:chOff x="2437" y="2032"/>
            <a:chExt cx="1244" cy="1264"/>
          </a:xfrm>
        </p:grpSpPr>
        <p:sp>
          <p:nvSpPr>
            <p:cNvPr id="4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4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5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51" name="组合 7"/>
          <p:cNvGrpSpPr/>
          <p:nvPr/>
        </p:nvGrpSpPr>
        <p:grpSpPr>
          <a:xfrm>
            <a:off x="2596327" y="3343006"/>
            <a:ext cx="1029163" cy="1085656"/>
            <a:chOff x="2437" y="2032"/>
            <a:chExt cx="1244" cy="1264"/>
          </a:xfrm>
        </p:grpSpPr>
        <p:sp>
          <p:nvSpPr>
            <p:cNvPr id="5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5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55" name="组合 7"/>
          <p:cNvGrpSpPr/>
          <p:nvPr/>
        </p:nvGrpSpPr>
        <p:grpSpPr>
          <a:xfrm>
            <a:off x="1482537" y="3360151"/>
            <a:ext cx="1029163" cy="1085656"/>
            <a:chOff x="2437" y="2032"/>
            <a:chExt cx="1244" cy="1264"/>
          </a:xfrm>
        </p:grpSpPr>
        <p:sp>
          <p:nvSpPr>
            <p:cNvPr id="5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5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62" name="组合 7"/>
          <p:cNvGrpSpPr/>
          <p:nvPr/>
        </p:nvGrpSpPr>
        <p:grpSpPr>
          <a:xfrm>
            <a:off x="7535357" y="1694546"/>
            <a:ext cx="1029163" cy="1085656"/>
            <a:chOff x="2437" y="2032"/>
            <a:chExt cx="1244" cy="1264"/>
          </a:xfrm>
        </p:grpSpPr>
        <p:sp>
          <p:nvSpPr>
            <p:cNvPr id="6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77" name="文本框 64"/>
          <p:cNvSpPr txBox="1"/>
          <p:nvPr/>
        </p:nvSpPr>
        <p:spPr>
          <a:xfrm>
            <a:off x="1482725" y="3382010"/>
            <a:ext cx="91376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削</a:t>
            </a:r>
          </a:p>
        </p:txBody>
      </p:sp>
      <p:sp>
        <p:nvSpPr>
          <p:cNvPr id="78" name="文本框 64"/>
          <p:cNvSpPr txBox="1"/>
          <p:nvPr/>
        </p:nvSpPr>
        <p:spPr>
          <a:xfrm>
            <a:off x="2618740" y="3382010"/>
            <a:ext cx="91376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瞬</a:t>
            </a:r>
          </a:p>
        </p:txBody>
      </p:sp>
      <p:sp>
        <p:nvSpPr>
          <p:cNvPr id="79" name="文本框 64"/>
          <p:cNvSpPr txBox="1"/>
          <p:nvPr/>
        </p:nvSpPr>
        <p:spPr>
          <a:xfrm>
            <a:off x="6015990" y="3342640"/>
            <a:ext cx="91376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掷</a:t>
            </a:r>
          </a:p>
        </p:txBody>
      </p:sp>
      <p:sp>
        <p:nvSpPr>
          <p:cNvPr id="84" name="文本框 64"/>
          <p:cNvSpPr txBox="1"/>
          <p:nvPr/>
        </p:nvSpPr>
        <p:spPr>
          <a:xfrm>
            <a:off x="7157720" y="3351530"/>
            <a:ext cx="91376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陡</a:t>
            </a:r>
          </a:p>
        </p:txBody>
      </p:sp>
      <p:grpSp>
        <p:nvGrpSpPr>
          <p:cNvPr id="85" name="组合 7"/>
          <p:cNvGrpSpPr/>
          <p:nvPr/>
        </p:nvGrpSpPr>
        <p:grpSpPr>
          <a:xfrm>
            <a:off x="4860102" y="3343055"/>
            <a:ext cx="1029163" cy="1085656"/>
            <a:chOff x="2437" y="2032"/>
            <a:chExt cx="1244" cy="1264"/>
          </a:xfrm>
        </p:grpSpPr>
        <p:sp>
          <p:nvSpPr>
            <p:cNvPr id="8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89" name="文本框 64"/>
          <p:cNvSpPr txBox="1"/>
          <p:nvPr/>
        </p:nvSpPr>
        <p:spPr>
          <a:xfrm>
            <a:off x="4860290" y="3343910"/>
            <a:ext cx="91376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骤</a:t>
            </a: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89080"/>
            <a:ext cx="366860" cy="456339"/>
          </a:xfrm>
          <a:prstGeom prst="rect">
            <a:avLst/>
          </a:prstGeom>
        </p:spPr>
      </p:pic>
      <p:sp>
        <p:nvSpPr>
          <p:cNvPr id="71" name="矩形 70"/>
          <p:cNvSpPr/>
          <p:nvPr/>
        </p:nvSpPr>
        <p:spPr>
          <a:xfrm>
            <a:off x="2120692" y="1275353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zōng</a:t>
            </a:r>
          </a:p>
        </p:txBody>
      </p:sp>
      <p:sp>
        <p:nvSpPr>
          <p:cNvPr id="75" name="矩形 74"/>
          <p:cNvSpPr/>
          <p:nvPr/>
        </p:nvSpPr>
        <p:spPr>
          <a:xfrm>
            <a:off x="4282450" y="1275353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píng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9" name="矩形 98"/>
          <p:cNvSpPr/>
          <p:nvPr/>
        </p:nvSpPr>
        <p:spPr>
          <a:xfrm>
            <a:off x="3273579" y="1275353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jǐn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7" name="矩形 106"/>
          <p:cNvSpPr/>
          <p:nvPr/>
        </p:nvSpPr>
        <p:spPr>
          <a:xfrm>
            <a:off x="7758390" y="1248048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yàn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1" name="矩形 110"/>
          <p:cNvSpPr/>
          <p:nvPr/>
        </p:nvSpPr>
        <p:spPr>
          <a:xfrm>
            <a:off x="6560924" y="1275353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yàng</a:t>
            </a:r>
          </a:p>
        </p:txBody>
      </p:sp>
      <p:sp>
        <p:nvSpPr>
          <p:cNvPr id="112" name="矩形 111"/>
          <p:cNvSpPr/>
          <p:nvPr/>
        </p:nvSpPr>
        <p:spPr>
          <a:xfrm>
            <a:off x="5506586" y="1275353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zǎo</a:t>
            </a:r>
          </a:p>
        </p:txBody>
      </p:sp>
      <p:sp>
        <p:nvSpPr>
          <p:cNvPr id="37" name="矩形 36"/>
          <p:cNvSpPr/>
          <p:nvPr/>
        </p:nvSpPr>
        <p:spPr>
          <a:xfrm>
            <a:off x="1673652" y="2909208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xuē</a:t>
            </a:r>
          </a:p>
        </p:txBody>
      </p:sp>
      <p:sp>
        <p:nvSpPr>
          <p:cNvPr id="43" name="矩形 42"/>
          <p:cNvSpPr/>
          <p:nvPr/>
        </p:nvSpPr>
        <p:spPr>
          <a:xfrm>
            <a:off x="3835410" y="2909208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níng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2826539" y="2909208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 smtClean="0">
                <a:latin typeface="黑体" panose="02010609060101010101" pitchFamily="49" charset="-122"/>
                <a:ea typeface="黑体" panose="02010609060101010101" pitchFamily="49" charset="-122"/>
              </a:rPr>
              <a:t>shùn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311350" y="2881903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dǒu</a:t>
            </a:r>
          </a:p>
        </p:txBody>
      </p:sp>
      <p:sp>
        <p:nvSpPr>
          <p:cNvPr id="46" name="矩形 45"/>
          <p:cNvSpPr/>
          <p:nvPr/>
        </p:nvSpPr>
        <p:spPr>
          <a:xfrm>
            <a:off x="6185639" y="2909208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zhì</a:t>
            </a:r>
          </a:p>
        </p:txBody>
      </p:sp>
      <p:sp>
        <p:nvSpPr>
          <p:cNvPr id="47" name="矩形 46"/>
          <p:cNvSpPr/>
          <p:nvPr/>
        </p:nvSpPr>
        <p:spPr>
          <a:xfrm>
            <a:off x="4987791" y="2909208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zhòu</a:t>
            </a:r>
          </a:p>
        </p:txBody>
      </p:sp>
      <p:sp>
        <p:nvSpPr>
          <p:cNvPr id="48" name="文本框 47"/>
          <p:cNvSpPr txBox="1"/>
          <p:nvPr/>
        </p:nvSpPr>
        <p:spPr>
          <a:xfrm>
            <a:off x="639445" y="407670"/>
            <a:ext cx="365442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朗读课文 扫清障碍</a:t>
            </a:r>
          </a:p>
        </p:txBody>
      </p:sp>
      <p:sp>
        <p:nvSpPr>
          <p:cNvPr id="59" name="文本框 58"/>
          <p:cNvSpPr txBox="1"/>
          <p:nvPr/>
        </p:nvSpPr>
        <p:spPr>
          <a:xfrm>
            <a:off x="511175" y="1094105"/>
            <a:ext cx="11010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我会写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4" grpId="0"/>
      <p:bldP spid="26" grpId="0"/>
      <p:bldP spid="27" grpId="0"/>
      <p:bldP spid="28" grpId="0"/>
      <p:bldP spid="29" grpId="0"/>
      <p:bldP spid="30" grpId="0"/>
      <p:bldP spid="31" grpId="0"/>
      <p:bldP spid="77" grpId="0"/>
      <p:bldP spid="78" grpId="0"/>
      <p:bldP spid="79" grpId="0"/>
      <p:bldP spid="84" grpId="0"/>
      <p:bldP spid="89" grpId="0"/>
      <p:bldP spid="71" grpId="0"/>
      <p:bldP spid="71" grpId="2"/>
      <p:bldP spid="75" grpId="0"/>
      <p:bldP spid="75" grpId="2"/>
      <p:bldP spid="99" grpId="0"/>
      <p:bldP spid="99" grpId="2"/>
      <p:bldP spid="107" grpId="0"/>
      <p:bldP spid="107" grpId="2"/>
      <p:bldP spid="111" grpId="0"/>
      <p:bldP spid="111" grpId="2"/>
      <p:bldP spid="112" grpId="0"/>
      <p:bldP spid="112" grpId="2"/>
      <p:bldP spid="37" grpId="0"/>
      <p:bldP spid="37" grpId="2"/>
      <p:bldP spid="43" grpId="0"/>
      <p:bldP spid="43" grpId="2"/>
      <p:bldP spid="44" grpId="0"/>
      <p:bldP spid="44" grpId="2"/>
      <p:bldP spid="45" grpId="0"/>
      <p:bldP spid="45" grpId="2"/>
      <p:bldP spid="46" grpId="0"/>
      <p:bldP spid="46" grpId="2"/>
      <p:bldP spid="47" grpId="0"/>
      <p:bldP spid="47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95068" y="1849538"/>
            <a:ext cx="923865" cy="810101"/>
            <a:chOff x="933096" y="1201103"/>
            <a:chExt cx="614854" cy="810101"/>
          </a:xfrm>
        </p:grpSpPr>
        <p:sp>
          <p:nvSpPr>
            <p:cNvPr id="10" name="椭圆 9"/>
            <p:cNvSpPr/>
            <p:nvPr/>
          </p:nvSpPr>
          <p:spPr>
            <a:xfrm>
              <a:off x="933096" y="1201103"/>
              <a:ext cx="593961" cy="810101"/>
            </a:xfrm>
            <a:prstGeom prst="ellipse">
              <a:avLst/>
            </a:prstGeom>
            <a:solidFill>
              <a:srgbClr val="DCFDFF"/>
            </a:solidFill>
            <a:ln>
              <a:solidFill>
                <a:schemeClr val="tx2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Rectangle 2"/>
            <p:cNvSpPr>
              <a:spLocks noChangeArrowheads="1"/>
            </p:cNvSpPr>
            <p:nvPr/>
          </p:nvSpPr>
          <p:spPr bwMode="auto">
            <a:xfrm>
              <a:off x="1012095" y="1259409"/>
              <a:ext cx="535855" cy="589364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r>
                <a:rPr lang="zh-CN" altLang="en-US" sz="41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削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752862" y="526257"/>
            <a:ext cx="410581" cy="377666"/>
            <a:chOff x="631825" y="5181600"/>
            <a:chExt cx="1554163" cy="1552575"/>
          </a:xfrm>
        </p:grpSpPr>
        <p:sp>
          <p:nvSpPr>
            <p:cNvPr id="14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5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9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0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5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6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7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8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9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0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1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2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3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4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5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6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7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8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9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0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163602" y="430689"/>
            <a:ext cx="1564685" cy="55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多音字</a:t>
            </a:r>
            <a:endParaRPr lang="zh-CN" altLang="en-US" sz="25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1893570" y="3018790"/>
            <a:ext cx="2717800" cy="5607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削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苹果、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削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球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597660" y="1511935"/>
            <a:ext cx="7229475" cy="1076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河边枯柳树下的几株瘦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削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的一丈红，该是村女种的罢。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435090" y="1051560"/>
            <a:ext cx="7943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sz="280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xuē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821815" y="2606040"/>
            <a:ext cx="78041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400" dirty="0" err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汉语拼音" panose="02010600030101010101" pitchFamily="34" charset="0"/>
                <a:sym typeface="+mn-ea"/>
              </a:rPr>
              <a:t>xiāo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bldLvl="0" animBg="1"/>
      <p:bldP spid="2" grpId="0" bldLvl="0" animBg="1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Group 12"/>
          <p:cNvGraphicFramePr>
            <a:graphicFrameLocks noGrp="1"/>
          </p:cNvGraphicFramePr>
          <p:nvPr/>
        </p:nvGraphicFramePr>
        <p:xfrm>
          <a:off x="2087400" y="2210786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6" name="TextBox 23"/>
          <p:cNvSpPr txBox="1"/>
          <p:nvPr/>
        </p:nvSpPr>
        <p:spPr>
          <a:xfrm>
            <a:off x="2125235" y="2112076"/>
            <a:ext cx="1420517" cy="16687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漾</a:t>
            </a:r>
          </a:p>
        </p:txBody>
      </p:sp>
      <p:sp>
        <p:nvSpPr>
          <p:cNvPr id="47" name="TextBox 24"/>
          <p:cNvSpPr txBox="1"/>
          <p:nvPr/>
        </p:nvSpPr>
        <p:spPr>
          <a:xfrm>
            <a:off x="2228215" y="1494155"/>
            <a:ext cx="1215390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汉语拼音" panose="02010600030101010101" pitchFamily="34" charset="0"/>
              </a:rPr>
              <a:t>yàng</a:t>
            </a:r>
          </a:p>
        </p:txBody>
      </p:sp>
      <p:sp>
        <p:nvSpPr>
          <p:cNvPr id="48" name="矩形 47"/>
          <p:cNvSpPr/>
          <p:nvPr/>
        </p:nvSpPr>
        <p:spPr>
          <a:xfrm>
            <a:off x="2536825" y="2827020"/>
            <a:ext cx="907415" cy="771525"/>
          </a:xfrm>
          <a:prstGeom prst="rect">
            <a:avLst/>
          </a:prstGeom>
          <a:noFill/>
          <a:ln w="34925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49" name="线形标注 2 48"/>
          <p:cNvSpPr/>
          <p:nvPr/>
        </p:nvSpPr>
        <p:spPr>
          <a:xfrm>
            <a:off x="4092498" y="1388158"/>
            <a:ext cx="2970717" cy="540060"/>
          </a:xfrm>
          <a:prstGeom prst="borderCallout2">
            <a:avLst>
              <a:gd name="adj1" fmla="val 18686"/>
              <a:gd name="adj2" fmla="val -3289"/>
              <a:gd name="adj3" fmla="val 18750"/>
              <a:gd name="adj4" fmla="val -16667"/>
              <a:gd name="adj5" fmla="val 257490"/>
              <a:gd name="adj6" fmla="val -35117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不要写成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水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4125341" y="554509"/>
            <a:ext cx="1454771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易写错</a:t>
            </a:r>
          </a:p>
        </p:txBody>
      </p:sp>
      <p:grpSp>
        <p:nvGrpSpPr>
          <p:cNvPr id="51" name="组合 50"/>
          <p:cNvGrpSpPr/>
          <p:nvPr/>
        </p:nvGrpSpPr>
        <p:grpSpPr>
          <a:xfrm>
            <a:off x="3635896" y="627534"/>
            <a:ext cx="456833" cy="456366"/>
            <a:chOff x="631825" y="5181600"/>
            <a:chExt cx="1554163" cy="1552575"/>
          </a:xfrm>
        </p:grpSpPr>
        <p:sp>
          <p:nvSpPr>
            <p:cNvPr id="52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3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4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5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6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7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8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9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0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1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2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3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4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5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6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7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8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9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0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1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2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3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4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5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6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7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8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9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0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1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2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3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8695" y="2232025"/>
            <a:ext cx="2626360" cy="2146300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 bldLvl="0" animBg="1"/>
      <p:bldP spid="49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958215" y="1146810"/>
            <a:ext cx="7282815" cy="1053465"/>
          </a:xfrm>
          <a:prstGeom prst="rect">
            <a:avLst/>
          </a:prstGeom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读课文，想一想这个故事是怎样的？作者用了哪三个词语来形容它？</a:t>
            </a:r>
          </a:p>
        </p:txBody>
      </p:sp>
      <p:sp>
        <p:nvSpPr>
          <p:cNvPr id="19" name="文本框 14"/>
          <p:cNvSpPr txBox="1"/>
          <p:nvPr/>
        </p:nvSpPr>
        <p:spPr>
          <a:xfrm>
            <a:off x="536936" y="436158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1259840" y="2211705"/>
            <a:ext cx="6480175" cy="503555"/>
          </a:xfrm>
          <a:prstGeom prst="roundRect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2240280" y="2715260"/>
            <a:ext cx="4290695" cy="57594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美丽、幽雅、有趣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9780" y="1657350"/>
            <a:ext cx="754507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第一层（      ）：交代环境，引起下文。</a:t>
            </a:r>
          </a:p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第二层（      ）：梦见一个好的故事。</a:t>
            </a:r>
          </a:p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第三层（      ）：叙述这个好的故事。</a:t>
            </a:r>
          </a:p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第四层（      ）：追回故事，完成故事，留</a:t>
            </a:r>
          </a:p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下故事。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79780" y="796925"/>
            <a:ext cx="72440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说说这篇散文诗主要写了几层意思？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368550" y="1637030"/>
            <a:ext cx="8997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1、2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637155" y="2070735"/>
            <a:ext cx="3625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278380" y="2519045"/>
            <a:ext cx="10795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4～10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188845" y="2936240"/>
            <a:ext cx="12592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11～12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1548</Words>
  <Application>Microsoft Office PowerPoint</Application>
  <PresentationFormat>全屏显示(16:9)</PresentationFormat>
  <Paragraphs>140</Paragraphs>
  <Slides>31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7" baseType="lpstr">
      <vt:lpstr>华文楷体</vt:lpstr>
      <vt:lpstr>Calibri</vt:lpstr>
      <vt:lpstr>幼圆</vt:lpstr>
      <vt:lpstr>楷体</vt:lpstr>
      <vt:lpstr>黑体</vt:lpstr>
      <vt:lpstr>Arial</vt:lpstr>
      <vt:lpstr>Xingkai SC</vt:lpstr>
      <vt:lpstr>Times New Roman</vt:lpstr>
      <vt:lpstr>楷体_GB2312</vt:lpstr>
      <vt:lpstr>宋体</vt:lpstr>
      <vt:lpstr>汉语拼音</vt:lpstr>
      <vt:lpstr>Heiti SC Light</vt:lpstr>
      <vt:lpstr>仿宋_GB2312</vt:lpstr>
      <vt:lpstr>微软雅黑</vt:lpstr>
      <vt:lpstr>Kaiti SC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130</cp:revision>
  <dcterms:created xsi:type="dcterms:W3CDTF">2017-03-17T02:28:00Z</dcterms:created>
  <dcterms:modified xsi:type="dcterms:W3CDTF">2020-12-08T04:48:49Z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