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3" r:id="rId2"/>
    <p:sldId id="1344" r:id="rId3"/>
    <p:sldId id="523" r:id="rId4"/>
    <p:sldId id="1269" r:id="rId5"/>
    <p:sldId id="634" r:id="rId6"/>
    <p:sldId id="1087" r:id="rId7"/>
    <p:sldId id="1096" r:id="rId8"/>
    <p:sldId id="1080" r:id="rId9"/>
    <p:sldId id="1341" r:id="rId10"/>
    <p:sldId id="1098" r:id="rId11"/>
    <p:sldId id="928" r:id="rId12"/>
    <p:sldId id="1045" r:id="rId13"/>
    <p:sldId id="1118" r:id="rId14"/>
    <p:sldId id="1310" r:id="rId15"/>
    <p:sldId id="1114" r:id="rId16"/>
    <p:sldId id="1104" r:id="rId17"/>
    <p:sldId id="1099" r:id="rId18"/>
    <p:sldId id="1101" r:id="rId19"/>
    <p:sldId id="1106" r:id="rId20"/>
    <p:sldId id="1115" r:id="rId21"/>
    <p:sldId id="1111" r:id="rId22"/>
    <p:sldId id="1116" r:id="rId23"/>
    <p:sldId id="1312" r:id="rId24"/>
    <p:sldId id="1142" r:id="rId25"/>
    <p:sldId id="1315" r:id="rId26"/>
    <p:sldId id="936" r:id="rId27"/>
    <p:sldId id="937" r:id="rId28"/>
    <p:sldId id="971" r:id="rId29"/>
    <p:sldId id="1313" r:id="rId30"/>
    <p:sldId id="940" r:id="rId31"/>
    <p:sldId id="1008" r:id="rId32"/>
  </p:sldIdLst>
  <p:sldSz cx="9144000" cy="5143500" type="screen16x9"/>
  <p:notesSz cx="6858000" cy="9144000"/>
  <p:embeddedFontLst>
    <p:embeddedFont>
      <p:font typeface="华文楷体" panose="02010600040101010101" pitchFamily="2" charset="-122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幼圆" panose="02010509060101010101" pitchFamily="49" charset="-122"/>
      <p:regular r:id="rId40"/>
    </p:embeddedFont>
    <p:embeddedFont>
      <p:font typeface="楷体" panose="02010609060101010101" pitchFamily="49" charset="-122"/>
      <p:regular r:id="rId41"/>
    </p:embeddedFont>
    <p:embeddedFont>
      <p:font typeface="黑体" panose="02010609060101010101" pitchFamily="49" charset="-122"/>
      <p:regular r:id="rId42"/>
    </p:embeddedFont>
    <p:embeddedFont>
      <p:font typeface="汉语拼音" panose="02010600030101010101" charset="-122"/>
      <p:regular r:id="rId43"/>
    </p:embeddedFont>
    <p:embeddedFont>
      <p:font typeface="微软雅黑" panose="020B0503020204020204" pitchFamily="34" charset="-122"/>
      <p:regular r:id="rId44"/>
      <p:bold r:id="rId45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4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7">
          <p15:clr>
            <a:srgbClr val="A4A3A4"/>
          </p15:clr>
        </p15:guide>
        <p15:guide id="2" pos="21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  <a:srgbClr val="00B050"/>
    <a:srgbClr val="FEFCDE"/>
    <a:srgbClr val="0066FF"/>
    <a:srgbClr val="A38302"/>
    <a:srgbClr val="FF00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4705" autoAdjust="0"/>
  </p:normalViewPr>
  <p:slideViewPr>
    <p:cSldViewPr>
      <p:cViewPr>
        <p:scale>
          <a:sx n="90" d="100"/>
          <a:sy n="90" d="100"/>
        </p:scale>
        <p:origin x="644" y="-16"/>
      </p:cViewPr>
      <p:guideLst>
        <p:guide orient="horz" pos="3214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-56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2937"/>
        <p:guide pos="2114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6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0" y="123190"/>
            <a:ext cx="1880235" cy="2159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en-US" altLang="zh-CN"/>
              <a:t>    </a:t>
            </a:r>
            <a:r>
              <a:rPr kumimoji="1" lang="en-US" altLang="zh-CN">
                <a:solidFill>
                  <a:schemeClr val="tx1"/>
                </a:solidFill>
              </a:rPr>
              <a:t>25   </a:t>
            </a:r>
            <a:r>
              <a:rPr kumimoji="1" lang="zh-CN" altLang="en-US">
                <a:solidFill>
                  <a:schemeClr val="tx1"/>
                </a:solidFill>
              </a:rPr>
              <a:t>好的故事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print">
            <a:lum bright="12000" contrast="6000"/>
          </a:blip>
          <a:srcRect r="505" b="13333"/>
          <a:stretch>
            <a:fillRect/>
          </a:stretch>
        </p:blipFill>
        <p:spPr>
          <a:xfrm>
            <a:off x="0" y="4533900"/>
            <a:ext cx="91567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9660" y="965835"/>
            <a:ext cx="6800215" cy="2038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大家都听过许多故事，那么到底什么才是好的故事呢</a:t>
            </a:r>
            <a:r>
              <a:rPr 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今天我们继续走进鲁迅先生，看他笔下好的故事究竟是什么故事</a:t>
            </a:r>
            <a:r>
              <a:rPr 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584960" y="3594735"/>
            <a:ext cx="4280535" cy="56070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总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</a:t>
            </a:r>
          </a:p>
        </p:txBody>
      </p:sp>
      <p:sp>
        <p:nvSpPr>
          <p:cNvPr id="2" name="文本框 6"/>
          <p:cNvSpPr txBox="1"/>
          <p:nvPr/>
        </p:nvSpPr>
        <p:spPr>
          <a:xfrm>
            <a:off x="323850" y="419100"/>
            <a:ext cx="6232525" cy="811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这篇文章的结构是怎样的？</a:t>
            </a:r>
          </a:p>
        </p:txBody>
      </p:sp>
      <p:pic>
        <p:nvPicPr>
          <p:cNvPr id="15" name="Picture 5" descr="秋季森林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08" y="1905930"/>
            <a:ext cx="1776720" cy="133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482743" y="3473417"/>
            <a:ext cx="1569147" cy="808365"/>
            <a:chOff x="4193311" y="4287558"/>
            <a:chExt cx="1215350" cy="649380"/>
          </a:xfrm>
        </p:grpSpPr>
        <p:sp>
          <p:nvSpPr>
            <p:cNvPr id="9" name="云形 8"/>
            <p:cNvSpPr/>
            <p:nvPr/>
          </p:nvSpPr>
          <p:spPr>
            <a:xfrm>
              <a:off x="4193311" y="4287558"/>
              <a:ext cx="1215350" cy="64938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0224" y="4424768"/>
              <a:ext cx="1089886" cy="369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照应开头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280" y="1905635"/>
            <a:ext cx="1844040" cy="1377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0140" y="1860550"/>
            <a:ext cx="1778635" cy="142303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331595" y="1372235"/>
            <a:ext cx="1008380" cy="335280"/>
          </a:xfrm>
          <a:prstGeom prst="roundRect">
            <a:avLst>
              <a:gd name="adj" fmla="val 13235"/>
            </a:avLst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00FF"/>
                </a:solidFill>
              </a:rPr>
              <a:t>昏暗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48405" y="1372235"/>
            <a:ext cx="1561465" cy="335280"/>
          </a:xfrm>
          <a:prstGeom prst="roundRect">
            <a:avLst>
              <a:gd name="adj" fmla="val 13235"/>
            </a:avLst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00FF"/>
                </a:solidFill>
              </a:rPr>
              <a:t>朦胧、清楚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6556375" y="1372235"/>
            <a:ext cx="1008380" cy="335280"/>
          </a:xfrm>
          <a:prstGeom prst="roundRect">
            <a:avLst>
              <a:gd name="adj" fmla="val 13235"/>
            </a:avLst>
          </a:prstGeom>
          <a:solidFill>
            <a:schemeClr val="accent5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rgbClr val="0000FF"/>
                </a:solidFill>
              </a:rPr>
              <a:t>昏暗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ldLvl="0" animBg="1"/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9" y="1577023"/>
            <a:ext cx="1104039" cy="158216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3" y="1213276"/>
            <a:ext cx="717510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读一读课文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1-2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自然段，感受、思考：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48272" y="1937803"/>
            <a:ext cx="587248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作者眼前的景象是怎样的呢？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48272" y="2666737"/>
            <a:ext cx="6685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zh-CN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昏暗的灯，昏沉的夜象征什么呢？</a:t>
            </a:r>
            <a:endParaRPr lang="en-US" altLang="en-US" sz="3200" b="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9055" y="400073"/>
            <a:ext cx="2330450" cy="560705"/>
            <a:chOff x="292074" y="533430"/>
            <a:chExt cx="3107265" cy="747607"/>
          </a:xfrm>
        </p:grpSpPr>
        <p:sp>
          <p:nvSpPr>
            <p:cNvPr id="5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互动课堂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 autoUpdateAnimBg="0"/>
      <p:bldP spid="14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98780" y="3402330"/>
            <a:ext cx="56921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年味还没消散，作者却陷入了迷茫之中。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8731" y="605969"/>
            <a:ext cx="50596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40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这一段给你什么样的印象？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975" y="1306195"/>
            <a:ext cx="654939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灯火渐渐地缩小了，在预告石油的已经不多;石油又不是老牌，早熏得灯罩很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昏暗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。鞭爆的繁响在四近，烟草的烟雾在身边:是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昏沉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的夜。</a:t>
            </a:r>
          </a:p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我闭了眼睛，向后一仰，靠在椅背上;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捏着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《初学记》的手搁在膝髁上。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rcRect t="5041"/>
          <a:stretch>
            <a:fillRect/>
          </a:stretch>
        </p:blipFill>
        <p:spPr>
          <a:xfrm>
            <a:off x="7096125" y="1490345"/>
            <a:ext cx="1353820" cy="1459230"/>
          </a:xfrm>
          <a:prstGeom prst="round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2100" y="3402330"/>
            <a:ext cx="1763395" cy="991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20585" y="54419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昏暗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58130" y="3781425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sym typeface="+mn-ea"/>
              </a:rPr>
              <a:t>昏沉</a:t>
            </a:r>
          </a:p>
        </p:txBody>
      </p:sp>
      <p:sp>
        <p:nvSpPr>
          <p:cNvPr id="7" name="上箭头 6"/>
          <p:cNvSpPr/>
          <p:nvPr/>
        </p:nvSpPr>
        <p:spPr>
          <a:xfrm>
            <a:off x="7524115" y="1066165"/>
            <a:ext cx="287655" cy="28829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 rot="16200000">
            <a:off x="6255385" y="3830320"/>
            <a:ext cx="287655" cy="28829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0" grpId="0" bldLvl="0" animBg="1" autoUpdateAnimBg="0"/>
      <p:bldP spid="5" grpId="0"/>
      <p:bldP spid="6" grpId="0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7856" y="3797816"/>
            <a:ext cx="572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3600">
                <a:ea typeface="仿宋_GB2312" pitchFamily="49" charset="-122"/>
              </a:rPr>
              <a:t>       </a:t>
            </a:r>
            <a:endParaRPr lang="zh-CN" altLang="en-US" sz="3600" b="1">
              <a:solidFill>
                <a:srgbClr val="003300"/>
              </a:solidFill>
              <a:ea typeface="楷体_GB2312" panose="0201060903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36515" y="1010920"/>
            <a:ext cx="3072765" cy="2573655"/>
            <a:chOff x="5029432" y="4142957"/>
            <a:chExt cx="3936994" cy="1048850"/>
          </a:xfrm>
        </p:grpSpPr>
        <p:sp>
          <p:nvSpPr>
            <p:cNvPr id="14" name="云形 13"/>
            <p:cNvSpPr/>
            <p:nvPr/>
          </p:nvSpPr>
          <p:spPr>
            <a:xfrm>
              <a:off x="5029432" y="4142957"/>
              <a:ext cx="3936994" cy="1048850"/>
            </a:xfrm>
            <a:prstGeom prst="cloud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56498" y="4359409"/>
              <a:ext cx="3081904" cy="63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这里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昏暗的灯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昏沉的夜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”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象征着当时的社会环境。</a:t>
              </a:r>
              <a:endPara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Freeform 24"/>
          <p:cNvSpPr/>
          <p:nvPr/>
        </p:nvSpPr>
        <p:spPr bwMode="gray">
          <a:xfrm>
            <a:off x="4320099" y="1541665"/>
            <a:ext cx="738473" cy="110079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0710" y="864235"/>
            <a:ext cx="3641090" cy="3415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一九二五年，一个动荡的年代，军阀混战，社会一片黑暗，仿佛“昏沉的夜”，即使有油灯，石油却已经不多，灯火便“渐渐缩小了”，以致于鲁迅看书看得眼睛发痛了。他不得不“闭了眼睛”，掩卷思索……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4" y="1508443"/>
            <a:ext cx="1104039" cy="158216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3" y="1213276"/>
            <a:ext cx="717510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自由读第3-10自然段</a:t>
            </a:r>
            <a:r>
              <a:rPr lang="en-US" sz="28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理解、品味、欣赏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619885" y="2145030"/>
            <a:ext cx="6019800" cy="706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zh-CN" sz="4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好的故事是什么样子的</a:t>
            </a:r>
            <a:r>
              <a:rPr lang="zh-CN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2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1375" y="661670"/>
            <a:ext cx="579374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蒙胧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中，看见一个好的故事。</a:t>
            </a:r>
          </a:p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这故事很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美丽，幽雅，有趣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。许多美的人和美的事，错综起来像一天云锦，而且万颗奔星似的飞动着，同时又展开去，以至于无穷。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769235" y="1020445"/>
            <a:ext cx="653415" cy="41529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629025" y="1020445"/>
            <a:ext cx="653415" cy="41529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549775" y="1020445"/>
            <a:ext cx="653415" cy="415290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79145" y="2959735"/>
            <a:ext cx="7179310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好的故事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指的是梦境，这梦境是</a:t>
            </a:r>
            <a:r>
              <a:rPr lang="zh-CN" altLang="en-US" sz="280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美丽，优雅，有趣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800"/>
              <a:t>。</a:t>
            </a:r>
          </a:p>
        </p:txBody>
      </p:sp>
      <p:sp>
        <p:nvSpPr>
          <p:cNvPr id="16" name="Freeform 24"/>
          <p:cNvSpPr/>
          <p:nvPr/>
        </p:nvSpPr>
        <p:spPr bwMode="gray">
          <a:xfrm rot="4260000">
            <a:off x="6125986" y="479562"/>
            <a:ext cx="738473" cy="110079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形标注 10"/>
          <p:cNvSpPr/>
          <p:nvPr/>
        </p:nvSpPr>
        <p:spPr>
          <a:xfrm>
            <a:off x="6804025" y="1347470"/>
            <a:ext cx="1007745" cy="1007745"/>
          </a:xfrm>
          <a:prstGeom prst="wedgeEllipseCallou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形标注 11"/>
          <p:cNvSpPr/>
          <p:nvPr/>
        </p:nvSpPr>
        <p:spPr>
          <a:xfrm>
            <a:off x="6635750" y="1020445"/>
            <a:ext cx="2461260" cy="1709420"/>
          </a:xfrm>
          <a:prstGeom prst="wedgeEllipseCallout">
            <a:avLst>
              <a:gd name="adj1" fmla="val -10477"/>
              <a:gd name="adj2" fmla="val 4923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/>
              <a:t>蒙胧中看见好的故事，这里指的是梦中看见。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9" grpId="0" bldLvl="0" animBg="1"/>
      <p:bldP spid="16" grpId="0" bldLvl="0" animBg="1"/>
      <p:bldP spid="1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0175" y="1808480"/>
            <a:ext cx="717486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“美丽、优雅、有趣”</a:t>
            </a:r>
            <a:r>
              <a:rPr lang="en-US" sz="3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分别</a:t>
            </a:r>
            <a:r>
              <a:rPr 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体现在什么地方？</a:t>
            </a:r>
            <a:endParaRPr lang="en-US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4" y="1436053"/>
            <a:ext cx="1104039" cy="1582166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19673" y="1213276"/>
            <a:ext cx="717510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默读自己喜欢的段落，思考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2" name="文本框 10"/>
          <p:cNvSpPr txBox="1"/>
          <p:nvPr/>
        </p:nvSpPr>
        <p:spPr>
          <a:xfrm>
            <a:off x="3298190" y="2558415"/>
            <a:ext cx="25476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课后第二题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 autoUpdateAnimBg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240" y="3321050"/>
            <a:ext cx="2830830" cy="1828800"/>
          </a:xfrm>
          <a:prstGeom prst="round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0405" y="1153160"/>
            <a:ext cx="790448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许多美的人和美的事，错综起来像一天云锦，而且万颗奔星似的飞动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着，同时又展开去，以至于无穷。</a:t>
            </a:r>
            <a:endParaRPr 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8795" y="2118995"/>
            <a:ext cx="739013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两岸的各种景物倒映在澄碧的小河中。</a:t>
            </a:r>
            <a:endParaRPr 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13386" y="323394"/>
            <a:ext cx="140716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40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4800" b="1" dirty="0">
                <a:solidFill>
                  <a:srgbClr val="FF0000"/>
                </a:solidFill>
              </a:rPr>
              <a:t>美丽</a:t>
            </a:r>
          </a:p>
        </p:txBody>
      </p:sp>
      <p:sp>
        <p:nvSpPr>
          <p:cNvPr id="2" name="同心圆 1"/>
          <p:cNvSpPr/>
          <p:nvPr/>
        </p:nvSpPr>
        <p:spPr>
          <a:xfrm>
            <a:off x="971550" y="1347470"/>
            <a:ext cx="215900" cy="144145"/>
          </a:xfrm>
          <a:prstGeom prst="don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971550" y="2277110"/>
            <a:ext cx="215900" cy="144145"/>
          </a:xfrm>
          <a:prstGeom prst="don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525" y="2860675"/>
            <a:ext cx="3757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</a:rPr>
              <a:t>      </a:t>
            </a:r>
            <a:r>
              <a:rPr lang="zh-CN" altLang="en-US" sz="3200">
                <a:solidFill>
                  <a:schemeClr val="tx1"/>
                </a:solidFill>
              </a:rPr>
              <a:t>还有哪些你认</a:t>
            </a:r>
            <a:r>
              <a:rPr lang="zh-CN" altLang="en-US" sz="3200"/>
              <a:t>为美丽的景物呢？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8620" y="2421255"/>
            <a:ext cx="2277110" cy="175387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2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6715" y="4455002"/>
            <a:ext cx="572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3600">
                <a:ea typeface="仿宋_GB2312" pitchFamily="49" charset="-122"/>
              </a:rPr>
              <a:t>       </a:t>
            </a:r>
            <a:endParaRPr lang="zh-CN" altLang="en-US" sz="3600" b="1">
              <a:solidFill>
                <a:srgbClr val="003300"/>
              </a:solidFill>
              <a:ea typeface="楷体_GB2312" panose="02010609030101010101" pitchFamily="49" charset="-122"/>
            </a:endParaRPr>
          </a:p>
        </p:txBody>
      </p:sp>
      <p:sp>
        <p:nvSpPr>
          <p:cNvPr id="16" name="Freeform 24"/>
          <p:cNvSpPr/>
          <p:nvPr/>
        </p:nvSpPr>
        <p:spPr bwMode="gray">
          <a:xfrm flipH="1">
            <a:off x="1145540" y="1571625"/>
            <a:ext cx="660400" cy="1050925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162810" y="584835"/>
            <a:ext cx="66624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诸影诸物，无不解散，而且摇动，扩大，互相融和;刚一融和，却又退缩，复近于原形。边缘都参差如夏云头，镶着日光，发出水银色焰。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4975" y="769799"/>
            <a:ext cx="140716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0" hangingPunct="0">
              <a:defRPr sz="240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4800" b="1" dirty="0">
                <a:solidFill>
                  <a:srgbClr val="FF0000"/>
                </a:solidFill>
              </a:rPr>
              <a:t>优雅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8840" y="1792605"/>
            <a:ext cx="65411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一切事物统在上面交错，织成一篇，永是生动，永是展开，我看不见这一篇的结束。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0210" y="2614930"/>
            <a:ext cx="81286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 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大红花和斑红花，都在水里面浮动，忽而碎散，拉长了，如缕缕的胭脂水，然而没有晕。茅屋，狗，塔，村女，云，……也都浮动着。</a:t>
            </a:r>
          </a:p>
        </p:txBody>
      </p:sp>
      <p:sp>
        <p:nvSpPr>
          <p:cNvPr id="6" name="五角星 5"/>
          <p:cNvSpPr/>
          <p:nvPr/>
        </p:nvSpPr>
        <p:spPr>
          <a:xfrm>
            <a:off x="2148840" y="1792605"/>
            <a:ext cx="360045" cy="287655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2409190" y="636905"/>
            <a:ext cx="360045" cy="287655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528320" y="2614930"/>
            <a:ext cx="360045" cy="287655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9850" y="3450590"/>
            <a:ext cx="2118995" cy="109728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" grpId="0"/>
      <p:bldP spid="10" grpId="0" bldLvl="0" animBg="1" autoUpdateAnimBg="0"/>
      <p:bldP spid="4" grpId="0"/>
      <p:bldP spid="5" grpId="0"/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4805" y="3299460"/>
            <a:ext cx="175768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0" hangingPunct="0">
              <a:defRPr sz="2400">
                <a:solidFill>
                  <a:srgbClr val="0033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rgbClr val="FF0000"/>
                </a:solidFill>
              </a:rPr>
              <a:t>有趣</a:t>
            </a:r>
            <a:endParaRPr lang="zh-CN" sz="4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910" y="612140"/>
            <a:ext cx="76155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    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大红花一朵朵全被拉长了，这时是泼刺奔迸的红锦带。带织入狗中，狗织入白云中，白云织入村女中……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43610" y="1751965"/>
            <a:ext cx="73628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在一瞬间，他们又将退缩了。但斑红花影也已碎散，伸长，就要织进塔，村女，狗，茅屋，云里去。</a:t>
            </a:r>
          </a:p>
        </p:txBody>
      </p:sp>
      <p:sp>
        <p:nvSpPr>
          <p:cNvPr id="4" name="十字星 3"/>
          <p:cNvSpPr/>
          <p:nvPr/>
        </p:nvSpPr>
        <p:spPr>
          <a:xfrm>
            <a:off x="1043940" y="628015"/>
            <a:ext cx="215900" cy="360045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十字星 4"/>
          <p:cNvSpPr/>
          <p:nvPr/>
        </p:nvSpPr>
        <p:spPr>
          <a:xfrm>
            <a:off x="1160145" y="1751965"/>
            <a:ext cx="215900" cy="360045"/>
          </a:xfrm>
          <a:prstGeom prst="star4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b="6458"/>
          <a:stretch>
            <a:fillRect/>
          </a:stretch>
        </p:blipFill>
        <p:spPr>
          <a:xfrm>
            <a:off x="6527165" y="2730500"/>
            <a:ext cx="2019300" cy="1710690"/>
          </a:xfrm>
          <a:prstGeom prst="round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10715" y="2872740"/>
            <a:ext cx="4508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作者笔下的景物不是孤立存在的，而是美丽、优雅、有趣的的融合体，共同构成了一幅美好的画卷。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8005" y="940435"/>
            <a:ext cx="7857490" cy="1383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既然这篇散文写的是一些图景，为什么作者特意要把这些图画称为故事？题目为什么叫做“好的故事”？</a:t>
            </a:r>
            <a:endParaRPr lang="en-US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3415" y="2352040"/>
            <a:ext cx="767778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篇散文以梦幻的形式，描写了一个没有"故事"的"好的故事"，寄寓了作者深邃的思想和执著的追求，全文以情绘景，情景交融，诗中有画，画中有诗。作者把自然景物写得优美、壮观，创造了饱含作者美的情感和美的理想的诗的意境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8485" y="2475230"/>
            <a:ext cx="782764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我们知道，“故事”总是已发生了的、过去了的、甚至是不可复得的。这里用“故事”不用“图画”，就暗寓着作者对这幅美丽的图画的追忆、珍惜、依恋的感情。</a:t>
            </a:r>
          </a:p>
        </p:txBody>
      </p:sp>
      <p:sp>
        <p:nvSpPr>
          <p:cNvPr id="5" name="横卷形 4"/>
          <p:cNvSpPr/>
          <p:nvPr/>
        </p:nvSpPr>
        <p:spPr>
          <a:xfrm>
            <a:off x="653415" y="400685"/>
            <a:ext cx="1922145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合作探究一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96715" y="4455002"/>
            <a:ext cx="5725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3600">
                <a:ea typeface="仿宋_GB2312" pitchFamily="49" charset="-122"/>
              </a:rPr>
              <a:t>       </a:t>
            </a:r>
            <a:endParaRPr lang="zh-CN" altLang="en-US" sz="3600" b="1">
              <a:solidFill>
                <a:srgbClr val="003300"/>
              </a:solidFill>
              <a:ea typeface="楷体_GB2312" panose="02010609030101010101" pitchFamily="49" charset="-12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44525" y="1097280"/>
            <a:ext cx="7861935" cy="9531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sz="28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作者在第5、7段写梦幻之景的视角是非常规的，都是水中倒影，为什么？</a:t>
            </a:r>
            <a:endParaRPr lang="en-US" altLang="en-US" sz="2800" b="1" dirty="0">
              <a:latin typeface="宋体" panose="02010600030101010101" pitchFamily="2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785" y="2050415"/>
            <a:ext cx="696404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1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从水中看岸上风景，角度新颖，可以产生意想不到的视觉效果，使得梦幻景象更美，更有动态感。但由于倒影容易受到河水荡漾的影响，也就更虚幻，这为后文美景破碎消失做铺垫。后文景象美到极致，作者情感也到达巅峰，“故事”戛然而止，如肥皂泡一样瞬间破灭，现实残酷可见一斑。</a:t>
            </a:r>
          </a:p>
        </p:txBody>
      </p:sp>
      <p:sp>
        <p:nvSpPr>
          <p:cNvPr id="5" name="横卷形 4"/>
          <p:cNvSpPr/>
          <p:nvPr/>
        </p:nvSpPr>
        <p:spPr>
          <a:xfrm>
            <a:off x="653415" y="400685"/>
            <a:ext cx="1922145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合作探究二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4220" y="2289810"/>
            <a:ext cx="1901190" cy="18288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58445" y="2427605"/>
            <a:ext cx="8211820" cy="163004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力度不一样，“捏着”是轻轻捏在手里，“捏住”则是想死死攥在手心。与其说是想捏住书本，不如说是想把“好的故事”留住，哪怕是几点碎影。这表明作者面对梦幻美景破碎时极度的怅惘失落。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52780" y="1105535"/>
            <a:ext cx="75603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在第10段，作者写“捏住”《初学记》，第2段用的是“捏着”，二者有什么不同？这下意识动作，表明了作者什么心理？</a:t>
            </a:r>
          </a:p>
        </p:txBody>
      </p:sp>
      <p:sp>
        <p:nvSpPr>
          <p:cNvPr id="5" name="横卷形 4"/>
          <p:cNvSpPr/>
          <p:nvPr/>
        </p:nvSpPr>
        <p:spPr>
          <a:xfrm>
            <a:off x="653415" y="472440"/>
            <a:ext cx="1922145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合作探究三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4900" y="1819910"/>
            <a:ext cx="745172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sz="32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如何理解最后一段“但我总记得见过这一篇好的故事，在昏沉的夜……”？</a:t>
            </a:r>
            <a:endParaRPr lang="en-US" altLang="en-US" sz="3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4" y="1436053"/>
            <a:ext cx="1104039" cy="15821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90395" y="906145"/>
            <a:ext cx="2590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28208" y="1088816"/>
            <a:ext cx="717510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朗读11—12自然段，思考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455" y="549275"/>
            <a:ext cx="8890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我抛了书，欠身伸手去取笔，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--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--何尝有一丝碎影，只见昏暗的灯光，我不在小船里了。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我总记得见过这一篇好的故事，在昏沉的夜……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2910" y="1991995"/>
            <a:ext cx="60744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为转折复句，重点落在“但”字上。夜是虽然依旧昏沉的，但作者“总记得”这美好，可见作者对此是恋恋不忘的，是依旧怀抱希望，怀抱对“好的故事”的期待。总之，即便再昏暗，还有微弱的灯光；纵使再虚幻，也是美好的故事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rcRect b="13021"/>
          <a:stretch>
            <a:fillRect/>
          </a:stretch>
        </p:blipFill>
        <p:spPr>
          <a:xfrm>
            <a:off x="6497955" y="2169795"/>
            <a:ext cx="2209800" cy="1652270"/>
          </a:xfrm>
          <a:prstGeom prst="roundRect">
            <a:avLst/>
          </a:prstGeom>
        </p:spPr>
      </p:pic>
      <p:sp>
        <p:nvSpPr>
          <p:cNvPr id="3" name="文本框 10"/>
          <p:cNvSpPr txBox="1"/>
          <p:nvPr/>
        </p:nvSpPr>
        <p:spPr>
          <a:xfrm>
            <a:off x="3583305" y="3853815"/>
            <a:ext cx="254762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课后第三题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000" y="69975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全班交流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00" y="1347750"/>
            <a:ext cx="8401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鲁迅先生为什么会做这样一个梦</a:t>
            </a:r>
            <a:r>
              <a:rPr lang="en-US" altLang="zh-CN" sz="2800" dirty="0" smtClean="0"/>
              <a:t>?</a:t>
            </a:r>
            <a:r>
              <a:rPr lang="zh-CN" altLang="en-US" sz="2800" dirty="0" smtClean="0"/>
              <a:t>这个梦有什么含义</a:t>
            </a:r>
            <a:r>
              <a:rPr lang="en-US" altLang="zh-CN" sz="2800" dirty="0" smtClean="0"/>
              <a:t>?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2140" y="2301875"/>
            <a:ext cx="82042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鲁迅先生将自己内心的美好愿景寄托于他梦中，他在梦中所看到的美好事物，都是鲁迅先生美好愿景的表达与寄托。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572029"/>
            <a:ext cx="138564" cy="2846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24428" y="411510"/>
            <a:ext cx="221938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结构梳理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3" y="479078"/>
            <a:ext cx="366860" cy="456338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539750" y="1179195"/>
            <a:ext cx="8058150" cy="2976245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458120" y="2001512"/>
            <a:ext cx="552450" cy="1440180"/>
          </a:xfrm>
          <a:prstGeom prst="rect">
            <a:avLst/>
          </a:prstGeom>
          <a:noFill/>
        </p:spPr>
        <p:txBody>
          <a:bodyPr vert="eaVert" wrap="none" lIns="68580" tIns="34290" rIns="68580" bIns="34290" rtlCol="0">
            <a:spAutoFit/>
          </a:bodyPr>
          <a:lstStyle/>
          <a:p>
            <a:r>
              <a:rPr lang="zh-CN" altLang="en-US" sz="2700" dirty="0"/>
              <a:t>好的故事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51852" y="1835189"/>
            <a:ext cx="369316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>
                <a:sym typeface="+mn-ea"/>
              </a:rPr>
              <a:t>眼前实景：昏暗的灯、昏沉的夜</a:t>
            </a:r>
            <a:endParaRPr lang="zh-CN" altLang="en-US" sz="2000" dirty="0" smtClean="0"/>
          </a:p>
        </p:txBody>
      </p:sp>
      <p:sp>
        <p:nvSpPr>
          <p:cNvPr id="2" name="左大括号 1"/>
          <p:cNvSpPr/>
          <p:nvPr/>
        </p:nvSpPr>
        <p:spPr>
          <a:xfrm>
            <a:off x="1965073" y="1771268"/>
            <a:ext cx="360040" cy="18002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393950" y="2479040"/>
            <a:ext cx="3808730" cy="3759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zh-CN" altLang="en-US" sz="2000">
                <a:sym typeface="+mn-ea"/>
              </a:rPr>
              <a:t>梦幻景象</a:t>
            </a:r>
            <a:r>
              <a:rPr lang="en-US" altLang="zh-CN" sz="2000">
                <a:sym typeface="+mn-ea"/>
              </a:rPr>
              <a:t>-----</a:t>
            </a:r>
            <a:r>
              <a:rPr lang="zh-CN" altLang="en-US" sz="2000">
                <a:sym typeface="+mn-ea"/>
              </a:rPr>
              <a:t>朦胧、清楚</a:t>
            </a:r>
            <a:endParaRPr lang="zh-CN" alt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394114" y="3195087"/>
            <a:ext cx="369316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>
                <a:sym typeface="+mn-ea"/>
              </a:rPr>
              <a:t>回到现实：昏暗的灯、昏沉的夜</a:t>
            </a:r>
            <a:endParaRPr lang="zh-CN" altLang="en-US" sz="2000" dirty="0" smtClean="0"/>
          </a:p>
        </p:txBody>
      </p:sp>
      <p:sp>
        <p:nvSpPr>
          <p:cNvPr id="4" name="左大括号 3"/>
          <p:cNvSpPr/>
          <p:nvPr/>
        </p:nvSpPr>
        <p:spPr>
          <a:xfrm flipH="1">
            <a:off x="6144895" y="1771015"/>
            <a:ext cx="410210" cy="1800225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770370" y="1901190"/>
            <a:ext cx="1250950" cy="15405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对未来充满希望和向往之情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" grpId="0" bldLvl="0" animBg="1"/>
      <p:bldP spid="20" grpId="0"/>
      <p:bldP spid="21" grpId="0"/>
      <p:bldP spid="4" grpId="0" bldLvl="0" animBg="1"/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81772" y="1510762"/>
            <a:ext cx="7262635" cy="20612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《好的故事》是鲁迅描写    的文章，梦里，“我”看到“许多美的人和事”，如诗如幻一般。从</a:t>
            </a:r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故事</a:t>
            </a:r>
            <a:r>
              <a:rPr lang="en-US" altLang="zh-CN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中，我们可以体会到作者对当前社会的迷惘，对        的期许和憧憬。</a:t>
            </a:r>
          </a:p>
        </p:txBody>
      </p:sp>
      <p:sp>
        <p:nvSpPr>
          <p:cNvPr id="16" name="文本框 14"/>
          <p:cNvSpPr txBox="1"/>
          <p:nvPr/>
        </p:nvSpPr>
        <p:spPr>
          <a:xfrm>
            <a:off x="624427" y="411510"/>
            <a:ext cx="2036757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主题概括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02785" y="3049905"/>
            <a:ext cx="1537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美好生活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502785" y="3507740"/>
            <a:ext cx="1292860" cy="25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545455" y="1931035"/>
            <a:ext cx="6134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6075" y="1563370"/>
            <a:ext cx="954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梦境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53695" y="1153160"/>
            <a:ext cx="8218170" cy="10534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indent="200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一、文中多次出现“昏沉的夜”及的“好的故事”，有没有特殊含义？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3695" y="2386330"/>
            <a:ext cx="81318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algn="l" fontAlgn="base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都具有象征意义。“昏沉的夜”象征着封建军阀的黑暗统治；“好的故事”象征作者所向往的理想世界。正如陶渊明笔下的桃花源。</a:t>
            </a:r>
            <a:endParaRPr lang="zh-CN" altLang="en-US" b="1"/>
          </a:p>
        </p:txBody>
      </p:sp>
      <p:sp>
        <p:nvSpPr>
          <p:cNvPr id="3" name="文本框 14"/>
          <p:cNvSpPr txBox="1"/>
          <p:nvPr/>
        </p:nvSpPr>
        <p:spPr>
          <a:xfrm>
            <a:off x="546958" y="412145"/>
            <a:ext cx="1931348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课堂演练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4187"/>
            <a:ext cx="366860" cy="45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 bldLvl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9230" y="936625"/>
            <a:ext cx="88601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algn="l" fontAlgn="base"/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  <a:sym typeface="+mn-ea"/>
              </a:rPr>
              <a:t>二、作者为什么不直接写呢，非得用象征手法？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3600" y="2071370"/>
            <a:ext cx="72745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00025" algn="l" fontAlgn="base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charset="0"/>
                <a:sym typeface="+mn-ea"/>
              </a:rPr>
              <a:t>这样写是使用了“曲笔”，更能表明当时现实社会的残酷。要知道，鲁迅因写文章，是上过暗杀名单的。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99535" y="0"/>
            <a:ext cx="524446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44340" cy="51485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 flipH="1">
            <a:off x="0" y="159866"/>
            <a:ext cx="2771800" cy="25200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-22759" y="123225"/>
            <a:ext cx="197739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Heiti SC Light" panose="02000000000000000000" pitchFamily="2" charset="-128"/>
                <a:ea typeface="Heiti SC Light" panose="02000000000000000000" pitchFamily="2" charset="-128"/>
              </a:rPr>
              <a:t>人教版  语文  六年级  上册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97" y="4023405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97" y="4415383"/>
            <a:ext cx="1629583" cy="378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>
            <a:hlinkClick r:id="" action="ppaction://hlinkshowjump?jump=nextslide"/>
          </p:cNvPr>
          <p:cNvSpPr txBox="1"/>
          <p:nvPr/>
        </p:nvSpPr>
        <p:spPr>
          <a:xfrm>
            <a:off x="7275010" y="4012669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第一课时</a:t>
            </a:r>
          </a:p>
        </p:txBody>
      </p:sp>
      <p:sp>
        <p:nvSpPr>
          <p:cNvPr id="17" name="文本框 14">
            <a:hlinkClick r:id="rId5" action="ppaction://hlinksldjump"/>
          </p:cNvPr>
          <p:cNvSpPr txBox="1"/>
          <p:nvPr/>
        </p:nvSpPr>
        <p:spPr>
          <a:xfrm>
            <a:off x="7275010" y="4404647"/>
            <a:ext cx="1231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>
                <a:solidFill>
                  <a:schemeClr val="bg1"/>
                </a:solidFill>
              </a:rPr>
              <a:t>第二课时</a:t>
            </a:r>
          </a:p>
        </p:txBody>
      </p:sp>
      <p:sp>
        <p:nvSpPr>
          <p:cNvPr id="14" name="TextBox 48"/>
          <p:cNvSpPr txBox="1"/>
          <p:nvPr/>
        </p:nvSpPr>
        <p:spPr>
          <a:xfrm>
            <a:off x="4493895" y="1411605"/>
            <a:ext cx="4398645" cy="9918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25 </a:t>
            </a:r>
            <a:r>
              <a:rPr lang="zh-CN" altLang="en-US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好的故事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205" y="1080135"/>
            <a:ext cx="78898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sz="4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三、你有没有“好的故事”呢？试着写出来分享给大家。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4775" y="1419622"/>
            <a:ext cx="1866900" cy="11068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79345" y="1313180"/>
            <a:ext cx="6481445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此文写于1925年，当时的中国极其混乱，帝国主义正在迫害中国，广大的劳动人民</a:t>
            </a:r>
            <a:r>
              <a:rPr 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</a:t>
            </a:r>
            <a:r>
              <a:rPr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活较艰苦。在这种艰难的情况下，作者同广大人民一样，期望美好的未来尽快来到，故作此文寄以希望。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435" y="1524000"/>
            <a:ext cx="1463040" cy="2095500"/>
          </a:xfrm>
          <a:prstGeom prst="rect">
            <a:avLst/>
          </a:prstGeom>
        </p:spPr>
      </p:pic>
      <p:sp>
        <p:nvSpPr>
          <p:cNvPr id="4" name="横卷形 3"/>
          <p:cNvSpPr/>
          <p:nvPr/>
        </p:nvSpPr>
        <p:spPr>
          <a:xfrm>
            <a:off x="457200" y="641350"/>
            <a:ext cx="1922145" cy="5397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时代背景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文本框 64"/>
          <p:cNvSpPr txBox="1"/>
          <p:nvPr/>
        </p:nvSpPr>
        <p:spPr>
          <a:xfrm>
            <a:off x="3725545" y="3381375"/>
            <a:ext cx="958850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</a:t>
            </a:r>
          </a:p>
        </p:txBody>
      </p:sp>
      <p:grpSp>
        <p:nvGrpSpPr>
          <p:cNvPr id="19" name="组合 7"/>
          <p:cNvGrpSpPr/>
          <p:nvPr/>
        </p:nvGrpSpPr>
        <p:grpSpPr>
          <a:xfrm>
            <a:off x="5302697" y="1693911"/>
            <a:ext cx="1029163" cy="1085656"/>
            <a:chOff x="2437" y="2032"/>
            <a:chExt cx="1244" cy="1264"/>
          </a:xfrm>
        </p:grpSpPr>
        <p:sp>
          <p:nvSpPr>
            <p:cNvPr id="2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9" name="矩形 68"/>
          <p:cNvSpPr/>
          <p:nvPr/>
        </p:nvSpPr>
        <p:spPr>
          <a:xfrm>
            <a:off x="1576290" y="1093851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559668" y="1119285"/>
            <a:ext cx="36000" cy="324000"/>
          </a:xfrm>
          <a:prstGeom prst="rect">
            <a:avLst/>
          </a:prstGeom>
          <a:gradFill flip="none" rotWithShape="1">
            <a:gsLst>
              <a:gs pos="14000">
                <a:schemeClr val="bg1"/>
              </a:gs>
              <a:gs pos="76000">
                <a:schemeClr val="bg1"/>
              </a:gs>
              <a:gs pos="5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7"/>
          <p:cNvGrpSpPr/>
          <p:nvPr/>
        </p:nvGrpSpPr>
        <p:grpSpPr>
          <a:xfrm>
            <a:off x="4160332" y="1693911"/>
            <a:ext cx="1029163" cy="1085656"/>
            <a:chOff x="2437" y="2032"/>
            <a:chExt cx="1244" cy="1264"/>
          </a:xfrm>
        </p:grpSpPr>
        <p:sp>
          <p:nvSpPr>
            <p:cNvPr id="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" name="组合 7"/>
          <p:cNvGrpSpPr/>
          <p:nvPr/>
        </p:nvGrpSpPr>
        <p:grpSpPr>
          <a:xfrm>
            <a:off x="3040827" y="1701531"/>
            <a:ext cx="1029163" cy="1085656"/>
            <a:chOff x="2437" y="2032"/>
            <a:chExt cx="1244" cy="1264"/>
          </a:xfrm>
        </p:grpSpPr>
        <p:sp>
          <p:nvSpPr>
            <p:cNvPr id="7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0" name="组合 7"/>
          <p:cNvGrpSpPr/>
          <p:nvPr/>
        </p:nvGrpSpPr>
        <p:grpSpPr>
          <a:xfrm>
            <a:off x="1927037" y="1718676"/>
            <a:ext cx="1029163" cy="1085656"/>
            <a:chOff x="2437" y="2032"/>
            <a:chExt cx="1244" cy="1264"/>
          </a:xfrm>
        </p:grpSpPr>
        <p:sp>
          <p:nvSpPr>
            <p:cNvPr id="11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2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3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14" name="组合 7"/>
          <p:cNvGrpSpPr/>
          <p:nvPr/>
        </p:nvGrpSpPr>
        <p:grpSpPr>
          <a:xfrm>
            <a:off x="3689797" y="3349356"/>
            <a:ext cx="1029163" cy="1085656"/>
            <a:chOff x="2437" y="2032"/>
            <a:chExt cx="1244" cy="1264"/>
          </a:xfrm>
        </p:grpSpPr>
        <p:sp>
          <p:nvSpPr>
            <p:cNvPr id="1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17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6" name="文本框 64"/>
          <p:cNvSpPr txBox="1"/>
          <p:nvPr/>
        </p:nvSpPr>
        <p:spPr>
          <a:xfrm>
            <a:off x="1927225" y="1740535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</a:t>
            </a:r>
          </a:p>
        </p:txBody>
      </p:sp>
      <p:sp>
        <p:nvSpPr>
          <p:cNvPr id="27" name="文本框 64"/>
          <p:cNvSpPr txBox="1"/>
          <p:nvPr/>
        </p:nvSpPr>
        <p:spPr>
          <a:xfrm>
            <a:off x="3063240" y="1740535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锦</a:t>
            </a:r>
          </a:p>
        </p:txBody>
      </p:sp>
      <p:sp>
        <p:nvSpPr>
          <p:cNvPr id="28" name="文本框 64"/>
          <p:cNvSpPr txBox="1"/>
          <p:nvPr/>
        </p:nvSpPr>
        <p:spPr>
          <a:xfrm>
            <a:off x="4161155" y="1710055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萍</a:t>
            </a:r>
          </a:p>
        </p:txBody>
      </p:sp>
      <p:sp>
        <p:nvSpPr>
          <p:cNvPr id="29" name="文本框 64"/>
          <p:cNvSpPr txBox="1"/>
          <p:nvPr/>
        </p:nvSpPr>
        <p:spPr>
          <a:xfrm>
            <a:off x="5302885" y="1718945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藻</a:t>
            </a:r>
          </a:p>
        </p:txBody>
      </p:sp>
      <p:grpSp>
        <p:nvGrpSpPr>
          <p:cNvPr id="18" name="组合 7"/>
          <p:cNvGrpSpPr/>
          <p:nvPr/>
        </p:nvGrpSpPr>
        <p:grpSpPr>
          <a:xfrm>
            <a:off x="6415852" y="1686340"/>
            <a:ext cx="1029163" cy="1085656"/>
            <a:chOff x="2437" y="2032"/>
            <a:chExt cx="1244" cy="1264"/>
          </a:xfrm>
        </p:grpSpPr>
        <p:sp>
          <p:nvSpPr>
            <p:cNvPr id="2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0" name="文本框 64"/>
          <p:cNvSpPr txBox="1"/>
          <p:nvPr/>
        </p:nvSpPr>
        <p:spPr>
          <a:xfrm>
            <a:off x="6416040" y="1687195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漾</a:t>
            </a:r>
          </a:p>
        </p:txBody>
      </p:sp>
      <p:sp>
        <p:nvSpPr>
          <p:cNvPr id="31" name="文本框 64"/>
          <p:cNvSpPr txBox="1"/>
          <p:nvPr/>
        </p:nvSpPr>
        <p:spPr>
          <a:xfrm>
            <a:off x="7571105" y="1726565"/>
            <a:ext cx="958850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焰</a:t>
            </a:r>
          </a:p>
        </p:txBody>
      </p:sp>
      <p:grpSp>
        <p:nvGrpSpPr>
          <p:cNvPr id="36" name="组合 7"/>
          <p:cNvGrpSpPr/>
          <p:nvPr/>
        </p:nvGrpSpPr>
        <p:grpSpPr>
          <a:xfrm>
            <a:off x="7157532" y="3326496"/>
            <a:ext cx="1029163" cy="1085656"/>
            <a:chOff x="2437" y="2032"/>
            <a:chExt cx="1244" cy="1264"/>
          </a:xfrm>
        </p:grpSpPr>
        <p:sp>
          <p:nvSpPr>
            <p:cNvPr id="3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4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41" name="组合 7"/>
          <p:cNvGrpSpPr/>
          <p:nvPr/>
        </p:nvGrpSpPr>
        <p:grpSpPr>
          <a:xfrm>
            <a:off x="6015167" y="3326496"/>
            <a:ext cx="1029163" cy="1085656"/>
            <a:chOff x="2437" y="2032"/>
            <a:chExt cx="1244" cy="1264"/>
          </a:xfrm>
        </p:grpSpPr>
        <p:sp>
          <p:nvSpPr>
            <p:cNvPr id="4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1" name="组合 7"/>
          <p:cNvGrpSpPr/>
          <p:nvPr/>
        </p:nvGrpSpPr>
        <p:grpSpPr>
          <a:xfrm>
            <a:off x="2596327" y="3343006"/>
            <a:ext cx="1029163" cy="1085656"/>
            <a:chOff x="2437" y="2032"/>
            <a:chExt cx="1244" cy="1264"/>
          </a:xfrm>
        </p:grpSpPr>
        <p:sp>
          <p:nvSpPr>
            <p:cNvPr id="5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55" name="组合 7"/>
          <p:cNvGrpSpPr/>
          <p:nvPr/>
        </p:nvGrpSpPr>
        <p:grpSpPr>
          <a:xfrm>
            <a:off x="1482537" y="3360151"/>
            <a:ext cx="1029163" cy="1085656"/>
            <a:chOff x="2437" y="2032"/>
            <a:chExt cx="1244" cy="1264"/>
          </a:xfrm>
        </p:grpSpPr>
        <p:sp>
          <p:nvSpPr>
            <p:cNvPr id="5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5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grpSp>
        <p:nvGrpSpPr>
          <p:cNvPr id="62" name="组合 7"/>
          <p:cNvGrpSpPr/>
          <p:nvPr/>
        </p:nvGrpSpPr>
        <p:grpSpPr>
          <a:xfrm>
            <a:off x="7535357" y="1694546"/>
            <a:ext cx="1029163" cy="1085656"/>
            <a:chOff x="2437" y="2032"/>
            <a:chExt cx="1244" cy="1264"/>
          </a:xfrm>
        </p:grpSpPr>
        <p:sp>
          <p:nvSpPr>
            <p:cNvPr id="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76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77" name="文本框 64"/>
          <p:cNvSpPr txBox="1"/>
          <p:nvPr/>
        </p:nvSpPr>
        <p:spPr>
          <a:xfrm>
            <a:off x="1482725" y="3382010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</a:p>
        </p:txBody>
      </p:sp>
      <p:sp>
        <p:nvSpPr>
          <p:cNvPr id="78" name="文本框 64"/>
          <p:cNvSpPr txBox="1"/>
          <p:nvPr/>
        </p:nvSpPr>
        <p:spPr>
          <a:xfrm>
            <a:off x="2618740" y="3382010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瞬</a:t>
            </a:r>
          </a:p>
        </p:txBody>
      </p:sp>
      <p:sp>
        <p:nvSpPr>
          <p:cNvPr id="79" name="文本框 64"/>
          <p:cNvSpPr txBox="1"/>
          <p:nvPr/>
        </p:nvSpPr>
        <p:spPr>
          <a:xfrm>
            <a:off x="6015990" y="3342640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掷</a:t>
            </a:r>
          </a:p>
        </p:txBody>
      </p:sp>
      <p:sp>
        <p:nvSpPr>
          <p:cNvPr id="84" name="文本框 64"/>
          <p:cNvSpPr txBox="1"/>
          <p:nvPr/>
        </p:nvSpPr>
        <p:spPr>
          <a:xfrm>
            <a:off x="7157720" y="3351530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陡</a:t>
            </a:r>
          </a:p>
        </p:txBody>
      </p:sp>
      <p:grpSp>
        <p:nvGrpSpPr>
          <p:cNvPr id="85" name="组合 7"/>
          <p:cNvGrpSpPr/>
          <p:nvPr/>
        </p:nvGrpSpPr>
        <p:grpSpPr>
          <a:xfrm>
            <a:off x="4860102" y="3343055"/>
            <a:ext cx="1029163" cy="1085656"/>
            <a:chOff x="2437" y="2032"/>
            <a:chExt cx="1244" cy="1264"/>
          </a:xfrm>
        </p:grpSpPr>
        <p:sp>
          <p:nvSpPr>
            <p:cNvPr id="86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7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88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89" name="文本框 64"/>
          <p:cNvSpPr txBox="1"/>
          <p:nvPr/>
        </p:nvSpPr>
        <p:spPr>
          <a:xfrm>
            <a:off x="4860290" y="3343910"/>
            <a:ext cx="913765" cy="10839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zh-CN" altLang="en-US" sz="6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骤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" y="489080"/>
            <a:ext cx="366860" cy="456339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2120692" y="127535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zōng</a:t>
            </a:r>
          </a:p>
        </p:txBody>
      </p:sp>
      <p:sp>
        <p:nvSpPr>
          <p:cNvPr id="75" name="矩形 74"/>
          <p:cNvSpPr/>
          <p:nvPr/>
        </p:nvSpPr>
        <p:spPr>
          <a:xfrm>
            <a:off x="4282450" y="127535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píng</a:t>
            </a:r>
            <a:endParaRPr lang="en-US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273579" y="127535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jǐn</a:t>
            </a:r>
            <a:endParaRPr lang="en-US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7758390" y="124804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yàn</a:t>
            </a:r>
            <a:endParaRPr lang="en-US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560924" y="127535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yàng</a:t>
            </a:r>
          </a:p>
        </p:txBody>
      </p:sp>
      <p:sp>
        <p:nvSpPr>
          <p:cNvPr id="112" name="矩形 111"/>
          <p:cNvSpPr/>
          <p:nvPr/>
        </p:nvSpPr>
        <p:spPr>
          <a:xfrm>
            <a:off x="5506586" y="127535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zǎo</a:t>
            </a:r>
          </a:p>
        </p:txBody>
      </p:sp>
      <p:sp>
        <p:nvSpPr>
          <p:cNvPr id="37" name="矩形 36"/>
          <p:cNvSpPr/>
          <p:nvPr/>
        </p:nvSpPr>
        <p:spPr>
          <a:xfrm>
            <a:off x="1673652" y="290920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xuē</a:t>
            </a:r>
          </a:p>
        </p:txBody>
      </p:sp>
      <p:sp>
        <p:nvSpPr>
          <p:cNvPr id="43" name="矩形 42"/>
          <p:cNvSpPr/>
          <p:nvPr/>
        </p:nvSpPr>
        <p:spPr>
          <a:xfrm>
            <a:off x="3835410" y="290920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níng</a:t>
            </a:r>
            <a:endParaRPr lang="en-US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826539" y="290920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shùn</a:t>
            </a:r>
            <a:endParaRPr lang="en-US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311350" y="2881903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dǒu</a:t>
            </a:r>
          </a:p>
        </p:txBody>
      </p:sp>
      <p:sp>
        <p:nvSpPr>
          <p:cNvPr id="46" name="矩形 45"/>
          <p:cNvSpPr/>
          <p:nvPr/>
        </p:nvSpPr>
        <p:spPr>
          <a:xfrm>
            <a:off x="6185639" y="290920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zhì</a:t>
            </a:r>
          </a:p>
        </p:txBody>
      </p:sp>
      <p:sp>
        <p:nvSpPr>
          <p:cNvPr id="47" name="矩形 46"/>
          <p:cNvSpPr/>
          <p:nvPr/>
        </p:nvSpPr>
        <p:spPr>
          <a:xfrm>
            <a:off x="4987791" y="2909208"/>
            <a:ext cx="1125743" cy="437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zhòu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39445" y="407670"/>
            <a:ext cx="36544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朗读课文 扫清障碍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11175" y="1094105"/>
            <a:ext cx="1101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我会写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26" grpId="0"/>
      <p:bldP spid="27" grpId="0"/>
      <p:bldP spid="28" grpId="0"/>
      <p:bldP spid="29" grpId="0"/>
      <p:bldP spid="30" grpId="0"/>
      <p:bldP spid="31" grpId="0"/>
      <p:bldP spid="77" grpId="0"/>
      <p:bldP spid="78" grpId="0"/>
      <p:bldP spid="79" grpId="0"/>
      <p:bldP spid="84" grpId="0"/>
      <p:bldP spid="89" grpId="0"/>
      <p:bldP spid="71" grpId="0"/>
      <p:bldP spid="71" grpId="2"/>
      <p:bldP spid="75" grpId="0"/>
      <p:bldP spid="75" grpId="2"/>
      <p:bldP spid="99" grpId="0"/>
      <p:bldP spid="99" grpId="2"/>
      <p:bldP spid="107" grpId="0"/>
      <p:bldP spid="107" grpId="2"/>
      <p:bldP spid="111" grpId="0"/>
      <p:bldP spid="111" grpId="2"/>
      <p:bldP spid="112" grpId="0"/>
      <p:bldP spid="112" grpId="2"/>
      <p:bldP spid="37" grpId="0"/>
      <p:bldP spid="37" grpId="2"/>
      <p:bldP spid="43" grpId="0"/>
      <p:bldP spid="43" grpId="2"/>
      <p:bldP spid="44" grpId="0"/>
      <p:bldP spid="44" grpId="2"/>
      <p:bldP spid="45" grpId="0"/>
      <p:bldP spid="45" grpId="2"/>
      <p:bldP spid="46" grpId="0"/>
      <p:bldP spid="46" grpId="2"/>
      <p:bldP spid="47" grpId="0"/>
      <p:bldP spid="4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5068" y="1849538"/>
            <a:ext cx="923865" cy="810101"/>
            <a:chOff x="933096" y="1201103"/>
            <a:chExt cx="614854" cy="810101"/>
          </a:xfrm>
        </p:grpSpPr>
        <p:sp>
          <p:nvSpPr>
            <p:cNvPr id="10" name="椭圆 9"/>
            <p:cNvSpPr/>
            <p:nvPr/>
          </p:nvSpPr>
          <p:spPr>
            <a:xfrm>
              <a:off x="933096" y="1201103"/>
              <a:ext cx="593961" cy="810101"/>
            </a:xfrm>
            <a:prstGeom prst="ellipse">
              <a:avLst/>
            </a:prstGeom>
            <a:solidFill>
              <a:srgbClr val="DCFDFF"/>
            </a:solidFill>
            <a:ln>
              <a:solidFill>
                <a:schemeClr val="tx2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012095" y="1259409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r>
                <a:rPr lang="zh-CN" altLang="en-US" sz="4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削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52862" y="526257"/>
            <a:ext cx="410581" cy="377666"/>
            <a:chOff x="631825" y="5181600"/>
            <a:chExt cx="1554163" cy="155257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63602" y="430689"/>
            <a:ext cx="1564685" cy="5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多音字</a:t>
            </a:r>
            <a:endParaRPr lang="zh-CN" altLang="en-US" sz="2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893570" y="3018790"/>
            <a:ext cx="2717800" cy="5607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苹果、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97660" y="1511935"/>
            <a:ext cx="7229475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河边枯柳树下的几株瘦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的一丈红，该是村女种的罢。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35090" y="1051560"/>
            <a:ext cx="794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xuē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1815" y="2606040"/>
            <a:ext cx="7804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dirty="0" err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汉语拼音" panose="02010600030101010101" pitchFamily="34" charset="0"/>
                <a:sym typeface="+mn-ea"/>
              </a:rPr>
              <a:t>xiāo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ldLvl="0" animBg="1"/>
      <p:bldP spid="2" grpId="0" bldLvl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12"/>
          <p:cNvGraphicFramePr>
            <a:graphicFrameLocks noGrp="1"/>
          </p:cNvGraphicFramePr>
          <p:nvPr/>
        </p:nvGraphicFramePr>
        <p:xfrm>
          <a:off x="2087400" y="2210786"/>
          <a:ext cx="1481202" cy="1528636"/>
        </p:xfrm>
        <a:graphic>
          <a:graphicData uri="http://schemas.openxmlformats.org/drawingml/2006/table">
            <a:tbl>
              <a:tblPr/>
              <a:tblGrid>
                <a:gridCol w="74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0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楷体" panose="0201060004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027" marR="58027" marT="28960" marB="28960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TextBox 23"/>
          <p:cNvSpPr txBox="1"/>
          <p:nvPr/>
        </p:nvSpPr>
        <p:spPr>
          <a:xfrm>
            <a:off x="2125235" y="2112076"/>
            <a:ext cx="1420517" cy="1668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漾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2228215" y="1494155"/>
            <a:ext cx="1215390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汉语拼音" panose="02010600030101010101" pitchFamily="34" charset="0"/>
              </a:rPr>
              <a:t>yàng</a:t>
            </a:r>
          </a:p>
        </p:txBody>
      </p:sp>
      <p:sp>
        <p:nvSpPr>
          <p:cNvPr id="48" name="矩形 47"/>
          <p:cNvSpPr/>
          <p:nvPr/>
        </p:nvSpPr>
        <p:spPr>
          <a:xfrm>
            <a:off x="2536825" y="2827020"/>
            <a:ext cx="907415" cy="771525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9" name="线形标注 2 48"/>
          <p:cNvSpPr/>
          <p:nvPr/>
        </p:nvSpPr>
        <p:spPr>
          <a:xfrm>
            <a:off x="4092498" y="1388158"/>
            <a:ext cx="2970717" cy="540060"/>
          </a:xfrm>
          <a:prstGeom prst="borderCallout2">
            <a:avLst>
              <a:gd name="adj1" fmla="val 18686"/>
              <a:gd name="adj2" fmla="val -3289"/>
              <a:gd name="adj3" fmla="val 18750"/>
              <a:gd name="adj4" fmla="val -16667"/>
              <a:gd name="adj5" fmla="val 257490"/>
              <a:gd name="adj6" fmla="val -35117"/>
            </a:avLst>
          </a:prstGeom>
          <a:grpFill/>
          <a:ln w="31750">
            <a:solidFill>
              <a:srgbClr val="FF000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不要写成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4125341" y="554509"/>
            <a:ext cx="145477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300" b="1" dirty="0">
                <a:latin typeface="楷体" panose="02010609060101010101" pitchFamily="49" charset="-122"/>
                <a:ea typeface="楷体" panose="02010609060101010101" pitchFamily="49" charset="-122"/>
              </a:rPr>
              <a:t>易写错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635896" y="627534"/>
            <a:ext cx="456833" cy="456366"/>
            <a:chOff x="631825" y="5181600"/>
            <a:chExt cx="1554163" cy="1552575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631825" y="5181600"/>
              <a:ext cx="1554163" cy="1552575"/>
            </a:xfrm>
            <a:prstGeom prst="ellipse">
              <a:avLst/>
            </a:prstGeom>
            <a:solidFill>
              <a:srgbClr val="FFC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1468438" y="5353050"/>
              <a:ext cx="34925" cy="87313"/>
            </a:xfrm>
            <a:custGeom>
              <a:avLst/>
              <a:gdLst>
                <a:gd name="T0" fmla="*/ 4 w 12"/>
                <a:gd name="T1" fmla="*/ 30 h 31"/>
                <a:gd name="T2" fmla="*/ 12 w 12"/>
                <a:gd name="T3" fmla="*/ 3 h 31"/>
                <a:gd name="T4" fmla="*/ 11 w 12"/>
                <a:gd name="T5" fmla="*/ 0 h 31"/>
                <a:gd name="T6" fmla="*/ 0 w 12"/>
                <a:gd name="T7" fmla="*/ 31 h 31"/>
                <a:gd name="T8" fmla="*/ 4 w 12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4" y="30"/>
                  </a:moveTo>
                  <a:cubicBezTo>
                    <a:pt x="4" y="20"/>
                    <a:pt x="7" y="7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" y="6"/>
                    <a:pt x="0" y="21"/>
                    <a:pt x="0" y="31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4F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1471613" y="5410200"/>
              <a:ext cx="204788" cy="358775"/>
            </a:xfrm>
            <a:custGeom>
              <a:avLst/>
              <a:gdLst>
                <a:gd name="T0" fmla="*/ 0 w 72"/>
                <a:gd name="T1" fmla="*/ 119 h 126"/>
                <a:gd name="T2" fmla="*/ 66 w 72"/>
                <a:gd name="T3" fmla="*/ 67 h 126"/>
                <a:gd name="T4" fmla="*/ 45 w 72"/>
                <a:gd name="T5" fmla="*/ 7 h 126"/>
                <a:gd name="T6" fmla="*/ 1 w 72"/>
                <a:gd name="T7" fmla="*/ 9 h 126"/>
                <a:gd name="T8" fmla="*/ 0 w 72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26">
                  <a:moveTo>
                    <a:pt x="0" y="119"/>
                  </a:moveTo>
                  <a:cubicBezTo>
                    <a:pt x="29" y="126"/>
                    <a:pt x="60" y="101"/>
                    <a:pt x="66" y="67"/>
                  </a:cubicBezTo>
                  <a:cubicBezTo>
                    <a:pt x="72" y="33"/>
                    <a:pt x="61" y="15"/>
                    <a:pt x="45" y="7"/>
                  </a:cubicBezTo>
                  <a:cubicBezTo>
                    <a:pt x="31" y="0"/>
                    <a:pt x="3" y="11"/>
                    <a:pt x="1" y="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C90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274763" y="5410200"/>
              <a:ext cx="200025" cy="355600"/>
            </a:xfrm>
            <a:custGeom>
              <a:avLst/>
              <a:gdLst>
                <a:gd name="T0" fmla="*/ 70 w 70"/>
                <a:gd name="T1" fmla="*/ 9 h 125"/>
                <a:gd name="T2" fmla="*/ 26 w 70"/>
                <a:gd name="T3" fmla="*/ 8 h 125"/>
                <a:gd name="T4" fmla="*/ 8 w 70"/>
                <a:gd name="T5" fmla="*/ 69 h 125"/>
                <a:gd name="T6" fmla="*/ 69 w 70"/>
                <a:gd name="T7" fmla="*/ 119 h 125"/>
                <a:gd name="T8" fmla="*/ 70 w 70"/>
                <a:gd name="T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5">
                  <a:moveTo>
                    <a:pt x="70" y="9"/>
                  </a:moveTo>
                  <a:cubicBezTo>
                    <a:pt x="68" y="11"/>
                    <a:pt x="40" y="0"/>
                    <a:pt x="26" y="8"/>
                  </a:cubicBezTo>
                  <a:cubicBezTo>
                    <a:pt x="11" y="17"/>
                    <a:pt x="0" y="35"/>
                    <a:pt x="8" y="69"/>
                  </a:cubicBezTo>
                  <a:cubicBezTo>
                    <a:pt x="16" y="103"/>
                    <a:pt x="38" y="125"/>
                    <a:pt x="69" y="119"/>
                  </a:cubicBezTo>
                  <a:lnTo>
                    <a:pt x="70" y="9"/>
                  </a:lnTo>
                  <a:close/>
                </a:path>
              </a:pathLst>
            </a:custGeom>
            <a:solidFill>
              <a:srgbClr val="DB1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4"/>
            <p:cNvSpPr/>
            <p:nvPr/>
          </p:nvSpPr>
          <p:spPr bwMode="auto">
            <a:xfrm>
              <a:off x="1374775" y="5313363"/>
              <a:ext cx="125413" cy="53975"/>
            </a:xfrm>
            <a:custGeom>
              <a:avLst/>
              <a:gdLst>
                <a:gd name="T0" fmla="*/ 44 w 44"/>
                <a:gd name="T1" fmla="*/ 19 h 19"/>
                <a:gd name="T2" fmla="*/ 27 w 44"/>
                <a:gd name="T3" fmla="*/ 4 h 19"/>
                <a:gd name="T4" fmla="*/ 0 w 44"/>
                <a:gd name="T5" fmla="*/ 1 h 19"/>
                <a:gd name="T6" fmla="*/ 0 w 44"/>
                <a:gd name="T7" fmla="*/ 2 h 19"/>
                <a:gd name="T8" fmla="*/ 44 w 4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9">
                  <a:moveTo>
                    <a:pt x="44" y="19"/>
                  </a:moveTo>
                  <a:cubicBezTo>
                    <a:pt x="44" y="19"/>
                    <a:pt x="40" y="9"/>
                    <a:pt x="27" y="4"/>
                  </a:cubicBezTo>
                  <a:cubicBezTo>
                    <a:pt x="15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2" y="10"/>
                    <a:pt x="28" y="14"/>
                    <a:pt x="44" y="19"/>
                  </a:cubicBezTo>
                  <a:close/>
                </a:path>
              </a:pathLst>
            </a:custGeom>
            <a:solidFill>
              <a:srgbClr val="128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5"/>
            <p:cNvSpPr/>
            <p:nvPr/>
          </p:nvSpPr>
          <p:spPr bwMode="auto">
            <a:xfrm>
              <a:off x="1374775" y="5318125"/>
              <a:ext cx="125413" cy="103188"/>
            </a:xfrm>
            <a:custGeom>
              <a:avLst/>
              <a:gdLst>
                <a:gd name="T0" fmla="*/ 0 w 44"/>
                <a:gd name="T1" fmla="*/ 0 h 36"/>
                <a:gd name="T2" fmla="*/ 6 w 44"/>
                <a:gd name="T3" fmla="*/ 12 h 36"/>
                <a:gd name="T4" fmla="*/ 44 w 44"/>
                <a:gd name="T5" fmla="*/ 17 h 36"/>
                <a:gd name="T6" fmla="*/ 0 w 4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6">
                  <a:moveTo>
                    <a:pt x="0" y="0"/>
                  </a:moveTo>
                  <a:cubicBezTo>
                    <a:pt x="0" y="2"/>
                    <a:pt x="2" y="7"/>
                    <a:pt x="6" y="12"/>
                  </a:cubicBezTo>
                  <a:cubicBezTo>
                    <a:pt x="30" y="36"/>
                    <a:pt x="43" y="18"/>
                    <a:pt x="44" y="17"/>
                  </a:cubicBezTo>
                  <a:cubicBezTo>
                    <a:pt x="28" y="12"/>
                    <a:pt x="12" y="8"/>
                    <a:pt x="0" y="0"/>
                  </a:cubicBezTo>
                  <a:close/>
                </a:path>
              </a:pathLst>
            </a:custGeom>
            <a:solidFill>
              <a:srgbClr val="0E7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Rectangle 16"/>
            <p:cNvSpPr>
              <a:spLocks noChangeArrowheads="1"/>
            </p:cNvSpPr>
            <p:nvPr/>
          </p:nvSpPr>
          <p:spPr bwMode="auto">
            <a:xfrm>
              <a:off x="908050" y="6238875"/>
              <a:ext cx="904875" cy="227013"/>
            </a:xfrm>
            <a:prstGeom prst="rect">
              <a:avLst/>
            </a:prstGeom>
            <a:solidFill>
              <a:srgbClr val="FF1D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Rectangle 17"/>
            <p:cNvSpPr>
              <a:spLocks noChangeArrowheads="1"/>
            </p:cNvSpPr>
            <p:nvPr/>
          </p:nvSpPr>
          <p:spPr bwMode="auto">
            <a:xfrm>
              <a:off x="1681163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Rectangle 18"/>
            <p:cNvSpPr>
              <a:spLocks noChangeArrowheads="1"/>
            </p:cNvSpPr>
            <p:nvPr/>
          </p:nvSpPr>
          <p:spPr bwMode="auto">
            <a:xfrm>
              <a:off x="16510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1612900" y="6238875"/>
              <a:ext cx="17463" cy="227013"/>
            </a:xfrm>
            <a:prstGeom prst="rect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Rectangle 20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solidFill>
              <a:srgbClr val="F9E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1030288" y="5924550"/>
              <a:ext cx="474663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1030288" y="6002338"/>
              <a:ext cx="474663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1030288" y="6049963"/>
              <a:ext cx="474663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Rectangle 26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Rectangle 27"/>
            <p:cNvSpPr>
              <a:spLocks noChangeArrowheads="1"/>
            </p:cNvSpPr>
            <p:nvPr/>
          </p:nvSpPr>
          <p:spPr bwMode="auto">
            <a:xfrm>
              <a:off x="1030288" y="603408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Rectangle 28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Rectangle 29"/>
            <p:cNvSpPr>
              <a:spLocks noChangeArrowheads="1"/>
            </p:cNvSpPr>
            <p:nvPr/>
          </p:nvSpPr>
          <p:spPr bwMode="auto">
            <a:xfrm>
              <a:off x="1030288" y="5984875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Rectangle 30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Rectangle 31"/>
            <p:cNvSpPr>
              <a:spLocks noChangeArrowheads="1"/>
            </p:cNvSpPr>
            <p:nvPr/>
          </p:nvSpPr>
          <p:spPr bwMode="auto">
            <a:xfrm>
              <a:off x="1030288" y="5937250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Rectangle 33"/>
            <p:cNvSpPr>
              <a:spLocks noChangeArrowheads="1"/>
            </p:cNvSpPr>
            <p:nvPr/>
          </p:nvSpPr>
          <p:spPr bwMode="auto">
            <a:xfrm>
              <a:off x="1030288" y="6084888"/>
              <a:ext cx="4746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Rectangle 34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solidFill>
              <a:srgbClr val="F3DE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Rectangle 35"/>
            <p:cNvSpPr>
              <a:spLocks noChangeArrowheads="1"/>
            </p:cNvSpPr>
            <p:nvPr/>
          </p:nvSpPr>
          <p:spPr bwMode="auto">
            <a:xfrm>
              <a:off x="1030288" y="5951538"/>
              <a:ext cx="47466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Rectangle 36"/>
            <p:cNvSpPr>
              <a:spLocks noChangeArrowheads="1"/>
            </p:cNvSpPr>
            <p:nvPr/>
          </p:nvSpPr>
          <p:spPr bwMode="auto">
            <a:xfrm>
              <a:off x="879475" y="6118225"/>
              <a:ext cx="1058863" cy="120650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Rectangle 37"/>
            <p:cNvSpPr>
              <a:spLocks noChangeArrowheads="1"/>
            </p:cNvSpPr>
            <p:nvPr/>
          </p:nvSpPr>
          <p:spPr bwMode="auto">
            <a:xfrm>
              <a:off x="1835150" y="6118225"/>
              <a:ext cx="28575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Rectangle 38"/>
            <p:cNvSpPr>
              <a:spLocks noChangeArrowheads="1"/>
            </p:cNvSpPr>
            <p:nvPr/>
          </p:nvSpPr>
          <p:spPr bwMode="auto">
            <a:xfrm>
              <a:off x="1101725" y="5751513"/>
              <a:ext cx="588963" cy="150813"/>
            </a:xfrm>
            <a:prstGeom prst="rect">
              <a:avLst/>
            </a:prstGeom>
            <a:solidFill>
              <a:srgbClr val="2B5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Rectangle 39"/>
            <p:cNvSpPr>
              <a:spLocks noChangeArrowheads="1"/>
            </p:cNvSpPr>
            <p:nvPr/>
          </p:nvSpPr>
          <p:spPr bwMode="auto">
            <a:xfrm>
              <a:off x="1633538" y="5751513"/>
              <a:ext cx="14288" cy="150813"/>
            </a:xfrm>
            <a:prstGeom prst="rect">
              <a:avLst/>
            </a:prstGeom>
            <a:solidFill>
              <a:srgbClr val="14B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40"/>
            <p:cNvSpPr/>
            <p:nvPr/>
          </p:nvSpPr>
          <p:spPr bwMode="auto">
            <a:xfrm>
              <a:off x="1012825" y="5902325"/>
              <a:ext cx="530225" cy="215900"/>
            </a:xfrm>
            <a:custGeom>
              <a:avLst/>
              <a:gdLst>
                <a:gd name="T0" fmla="*/ 186 w 186"/>
                <a:gd name="T1" fmla="*/ 38 h 76"/>
                <a:gd name="T2" fmla="*/ 183 w 186"/>
                <a:gd name="T3" fmla="*/ 0 h 76"/>
                <a:gd name="T4" fmla="*/ 183 w 186"/>
                <a:gd name="T5" fmla="*/ 0 h 76"/>
                <a:gd name="T6" fmla="*/ 182 w 186"/>
                <a:gd name="T7" fmla="*/ 0 h 76"/>
                <a:gd name="T8" fmla="*/ 182 w 186"/>
                <a:gd name="T9" fmla="*/ 0 h 76"/>
                <a:gd name="T10" fmla="*/ 182 w 186"/>
                <a:gd name="T11" fmla="*/ 0 h 76"/>
                <a:gd name="T12" fmla="*/ 0 w 186"/>
                <a:gd name="T13" fmla="*/ 0 h 76"/>
                <a:gd name="T14" fmla="*/ 0 w 186"/>
                <a:gd name="T15" fmla="*/ 8 h 76"/>
                <a:gd name="T16" fmla="*/ 173 w 186"/>
                <a:gd name="T17" fmla="*/ 8 h 76"/>
                <a:gd name="T18" fmla="*/ 173 w 186"/>
                <a:gd name="T19" fmla="*/ 68 h 76"/>
                <a:gd name="T20" fmla="*/ 0 w 186"/>
                <a:gd name="T21" fmla="*/ 68 h 76"/>
                <a:gd name="T22" fmla="*/ 0 w 186"/>
                <a:gd name="T23" fmla="*/ 76 h 76"/>
                <a:gd name="T24" fmla="*/ 183 w 186"/>
                <a:gd name="T25" fmla="*/ 76 h 76"/>
                <a:gd name="T26" fmla="*/ 183 w 186"/>
                <a:gd name="T27" fmla="*/ 76 h 76"/>
                <a:gd name="T28" fmla="*/ 186 w 186"/>
                <a:gd name="T2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6" h="76">
                  <a:moveTo>
                    <a:pt x="186" y="38"/>
                  </a:moveTo>
                  <a:cubicBezTo>
                    <a:pt x="186" y="19"/>
                    <a:pt x="184" y="3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73" y="8"/>
                    <a:pt x="173" y="8"/>
                    <a:pt x="173" y="8"/>
                  </a:cubicBezTo>
                  <a:cubicBezTo>
                    <a:pt x="173" y="68"/>
                    <a:pt x="173" y="68"/>
                    <a:pt x="173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4" y="73"/>
                    <a:pt x="186" y="57"/>
                    <a:pt x="186" y="38"/>
                  </a:cubicBezTo>
                  <a:close/>
                </a:path>
              </a:pathLst>
            </a:custGeom>
            <a:solidFill>
              <a:srgbClr val="5D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1425575" y="6034088"/>
              <a:ext cx="42863" cy="122238"/>
            </a:xfrm>
            <a:custGeom>
              <a:avLst/>
              <a:gdLst>
                <a:gd name="T0" fmla="*/ 0 w 27"/>
                <a:gd name="T1" fmla="*/ 0 h 77"/>
                <a:gd name="T2" fmla="*/ 0 w 27"/>
                <a:gd name="T3" fmla="*/ 77 h 77"/>
                <a:gd name="T4" fmla="*/ 13 w 27"/>
                <a:gd name="T5" fmla="*/ 64 h 77"/>
                <a:gd name="T6" fmla="*/ 27 w 27"/>
                <a:gd name="T7" fmla="*/ 77 h 77"/>
                <a:gd name="T8" fmla="*/ 27 w 27"/>
                <a:gd name="T9" fmla="*/ 0 h 77"/>
                <a:gd name="T10" fmla="*/ 0 w 27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77">
                  <a:moveTo>
                    <a:pt x="0" y="0"/>
                  </a:moveTo>
                  <a:lnTo>
                    <a:pt x="0" y="77"/>
                  </a:lnTo>
                  <a:lnTo>
                    <a:pt x="13" y="64"/>
                  </a:lnTo>
                  <a:lnTo>
                    <a:pt x="27" y="77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2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8695" y="2232025"/>
            <a:ext cx="2626360" cy="21463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58215" y="1146810"/>
            <a:ext cx="7282815" cy="1053465"/>
          </a:xfrm>
          <a:prstGeom prst="rect">
            <a:avLst/>
          </a:prstGeom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32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读课文，想一想这个故事是怎样的？作者用了哪三个词语来形容它？</a:t>
            </a:r>
          </a:p>
        </p:txBody>
      </p:sp>
      <p:sp>
        <p:nvSpPr>
          <p:cNvPr id="19" name="文本框 14"/>
          <p:cNvSpPr txBox="1"/>
          <p:nvPr/>
        </p:nvSpPr>
        <p:spPr>
          <a:xfrm>
            <a:off x="536936" y="436158"/>
            <a:ext cx="214737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整体感知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0" y="488835"/>
            <a:ext cx="366860" cy="45633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259840" y="2211705"/>
            <a:ext cx="6480175" cy="503555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240280" y="2715260"/>
            <a:ext cx="4290695" cy="57594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美丽、幽雅、有趣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9780" y="1657350"/>
            <a:ext cx="75450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第一层（      ）：交代环境，引起下文。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第二层（      ）：梦见一个好的故事。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第三层（      ）：叙述这个好的故事。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第四层（      ）：追回故事，完成故事，留</a:t>
            </a: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下故事。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9780" y="796925"/>
            <a:ext cx="724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说说这篇散文诗主要写了几层意思？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68550" y="1637030"/>
            <a:ext cx="8997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1、2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7155" y="2070735"/>
            <a:ext cx="3625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78380" y="2519045"/>
            <a:ext cx="10795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4～10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88845" y="2936240"/>
            <a:ext cx="12592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11～12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全屏显示(16:9)</PresentationFormat>
  <Paragraphs>140</Paragraphs>
  <Slides>31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华文楷体</vt:lpstr>
      <vt:lpstr>Calibri</vt:lpstr>
      <vt:lpstr>幼圆</vt:lpstr>
      <vt:lpstr>楷体</vt:lpstr>
      <vt:lpstr>黑体</vt:lpstr>
      <vt:lpstr>Arial</vt:lpstr>
      <vt:lpstr>Xingkai SC</vt:lpstr>
      <vt:lpstr>Times New Roman</vt:lpstr>
      <vt:lpstr>楷体_GB2312</vt:lpstr>
      <vt:lpstr>宋体</vt:lpstr>
      <vt:lpstr>汉语拼音</vt:lpstr>
      <vt:lpstr>Heiti SC Light</vt:lpstr>
      <vt:lpstr>仿宋_GB2312</vt:lpstr>
      <vt:lpstr>微软雅黑</vt:lpstr>
      <vt:lpstr>Kaiti SC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130</cp:revision>
  <dcterms:created xsi:type="dcterms:W3CDTF">2017-03-17T02:28:00Z</dcterms:created>
  <dcterms:modified xsi:type="dcterms:W3CDTF">2020-12-08T04:48:49Z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