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46"/>
  </p:notesMasterIdLst>
  <p:handoutMasterIdLst>
    <p:handoutMasterId r:id="rId47"/>
  </p:handoutMasterIdLst>
  <p:sldIdLst>
    <p:sldId id="323" r:id="rId2"/>
    <p:sldId id="1443" r:id="rId3"/>
    <p:sldId id="523" r:id="rId4"/>
    <p:sldId id="1042" r:id="rId5"/>
    <p:sldId id="1370" r:id="rId6"/>
    <p:sldId id="1360" r:id="rId7"/>
    <p:sldId id="1359" r:id="rId8"/>
    <p:sldId id="1361" r:id="rId9"/>
    <p:sldId id="1097" r:id="rId10"/>
    <p:sldId id="1408" r:id="rId11"/>
    <p:sldId id="928" r:id="rId12"/>
    <p:sldId id="1442" r:id="rId13"/>
    <p:sldId id="1367" r:id="rId14"/>
    <p:sldId id="1118" r:id="rId15"/>
    <p:sldId id="1364" r:id="rId16"/>
    <p:sldId id="1368" r:id="rId17"/>
    <p:sldId id="1409" r:id="rId18"/>
    <p:sldId id="1369" r:id="rId19"/>
    <p:sldId id="1104" r:id="rId20"/>
    <p:sldId id="1141" r:id="rId21"/>
    <p:sldId id="1308" r:id="rId22"/>
    <p:sldId id="1309" r:id="rId23"/>
    <p:sldId id="1099" r:id="rId24"/>
    <p:sldId id="1365" r:id="rId25"/>
    <p:sldId id="1101" r:id="rId26"/>
    <p:sldId id="1333" r:id="rId27"/>
    <p:sldId id="1411" r:id="rId28"/>
    <p:sldId id="1103" r:id="rId29"/>
    <p:sldId id="1354" r:id="rId30"/>
    <p:sldId id="1105" r:id="rId31"/>
    <p:sldId id="1355" r:id="rId32"/>
    <p:sldId id="1412" r:id="rId33"/>
    <p:sldId id="1112" r:id="rId34"/>
    <p:sldId id="1356" r:id="rId35"/>
    <p:sldId id="1108" r:id="rId36"/>
    <p:sldId id="1109" r:id="rId37"/>
    <p:sldId id="1366" r:id="rId38"/>
    <p:sldId id="936" r:id="rId39"/>
    <p:sldId id="937" r:id="rId40"/>
    <p:sldId id="1358" r:id="rId41"/>
    <p:sldId id="1183" r:id="rId42"/>
    <p:sldId id="940" r:id="rId43"/>
    <p:sldId id="1357" r:id="rId44"/>
    <p:sldId id="1008" r:id="rId45"/>
  </p:sldIdLst>
  <p:sldSz cx="9144000" cy="5143500" type="screen16x9"/>
  <p:notesSz cx="6858000" cy="9144000"/>
  <p:embeddedFontLst>
    <p:embeddedFont>
      <p:font typeface="楷体" panose="02010609060101010101" pitchFamily="49" charset="-122"/>
      <p:regular r:id="rId48"/>
    </p:embeddedFont>
    <p:embeddedFont>
      <p:font typeface="微软雅黑" panose="020B0503020204020204" pitchFamily="34" charset="-122"/>
      <p:regular r:id="rId49"/>
      <p:bold r:id="rId50"/>
    </p:embeddedFont>
    <p:embeddedFont>
      <p:font typeface="幼圆" panose="02010509060101010101" pitchFamily="49" charset="-122"/>
      <p:regular r:id="rId51"/>
    </p:embeddedFont>
    <p:embeddedFont>
      <p:font typeface="Calibri" panose="020F0502020204030204" pitchFamily="34" charset="0"/>
      <p:regular r:id="rId52"/>
      <p:bold r:id="rId53"/>
      <p:italic r:id="rId54"/>
      <p:boldItalic r:id="rId55"/>
    </p:embeddedFont>
    <p:embeddedFont>
      <p:font typeface="黑体" panose="02010609060101010101" pitchFamily="49" charset="-122"/>
      <p:regular r:id="rId56"/>
    </p:embeddedFont>
  </p:embeddedFont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2">
          <p15:clr>
            <a:srgbClr val="A4A3A4"/>
          </p15:clr>
        </p15:guide>
        <p15:guide id="2" pos="5764">
          <p15:clr>
            <a:srgbClr val="A4A3A4"/>
          </p15:clr>
        </p15:guide>
      </p15:sldGuideLst>
    </p:ext>
    <p:ext uri="{2D200454-40CA-4A62-9FC3-DE9A4176ACB9}">
      <p15:notesGuideLst xmlns:p15="http://schemas.microsoft.com/office/powerpoint/2012/main">
        <p15:guide id="1" orient="horz" pos="2917">
          <p15:clr>
            <a:srgbClr val="A4A3A4"/>
          </p15:clr>
        </p15:guide>
        <p15:guide id="2" pos="2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00FF"/>
    <a:srgbClr val="FFFFFF"/>
    <a:srgbClr val="0066FF"/>
    <a:srgbClr val="FEFCDE"/>
    <a:srgbClr val="00B050"/>
    <a:srgbClr val="A38302"/>
    <a:srgbClr val="FF66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9" autoAdjust="0"/>
    <p:restoredTop sz="94705" autoAdjust="0"/>
  </p:normalViewPr>
  <p:slideViewPr>
    <p:cSldViewPr>
      <p:cViewPr>
        <p:scale>
          <a:sx n="66" d="100"/>
          <a:sy n="66" d="100"/>
        </p:scale>
        <p:origin x="1324" y="456"/>
      </p:cViewPr>
      <p:guideLst>
        <p:guide orient="horz" pos="3162"/>
        <p:guide pos="5764"/>
      </p:guideLst>
    </p:cSldViewPr>
  </p:slideViewPr>
  <p:outlineViewPr>
    <p:cViewPr>
      <p:scale>
        <a:sx n="33" d="100"/>
        <a:sy n="33" d="100"/>
      </p:scale>
      <p:origin x="0" y="1122"/>
    </p:cViewPr>
  </p:outlineViewPr>
  <p:notesTextViewPr>
    <p:cViewPr>
      <p:scale>
        <a:sx n="1" d="1"/>
        <a:sy n="1" d="1"/>
      </p:scale>
      <p:origin x="0" y="0"/>
    </p:cViewPr>
  </p:notesTextViewPr>
  <p:sorterViewPr>
    <p:cViewPr>
      <p:scale>
        <a:sx n="66" d="100"/>
        <a:sy n="66" d="100"/>
      </p:scale>
      <p:origin x="0" y="4578"/>
    </p:cViewPr>
  </p:sorterViewPr>
  <p:notesViewPr>
    <p:cSldViewPr>
      <p:cViewPr varScale="1">
        <p:scale>
          <a:sx n="62" d="100"/>
          <a:sy n="62" d="100"/>
        </p:scale>
        <p:origin x="-3402" y="-72"/>
      </p:cViewPr>
      <p:guideLst>
        <p:guide orient="horz" pos="2917"/>
        <p:guide pos="2148"/>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C8EF0-063C-4EC8-822D-D4BEE606CB45}" type="datetimeFigureOut">
              <a:rPr lang="zh-CN" altLang="en-US" smtClean="0"/>
              <a:t>2020/12/1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7F7337-2D4C-4836-9F96-E27918AAD3E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2E35E-6DB1-4671-AA13-E9173BD066DF}" type="datetimeFigureOut">
              <a:rPr lang="zh-CN" altLang="en-US" smtClean="0"/>
              <a:t>2020/12/1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CD010-A9A3-4117-BFBF-9C1583B3E14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5514D-1C19-4227-9FDB-AE9C2557C608}" type="slidenum">
              <a:rPr lang="zh-CN" altLang="en-US" smtClean="0"/>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62" y="1200151"/>
            <a:ext cx="8229481" cy="339447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ransition spd="slow" advTm="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781" y="2914650"/>
            <a:ext cx="6400443" cy="131445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矩形 4"/>
          <p:cNvSpPr/>
          <p:nvPr userDrawn="1"/>
        </p:nvSpPr>
        <p:spPr>
          <a:xfrm flipH="1">
            <a:off x="0" y="123190"/>
            <a:ext cx="2914015" cy="226060"/>
          </a:xfrm>
          <a:prstGeom prst="rect">
            <a:avLst/>
          </a:prstGeom>
          <a:gradFill flip="none" rotWithShape="1">
            <a:gsLst>
              <a:gs pos="40000">
                <a:schemeClr val="accent5">
                  <a:lumMod val="60000"/>
                  <a:lumOff val="40000"/>
                </a:schemeClr>
              </a:gs>
              <a:gs pos="97000">
                <a:schemeClr val="bg1">
                  <a:alpha val="0"/>
                </a:schemeClr>
              </a:gs>
              <a:gs pos="70000">
                <a:schemeClr val="accent5">
                  <a:lumMod val="40000"/>
                  <a:lumOff val="60000"/>
                  <a:alpha val="7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en-US" altLang="zh-CN"/>
              <a:t>    </a:t>
            </a:r>
            <a:r>
              <a:rPr kumimoji="1" lang="en-US" altLang="zh-CN">
                <a:solidFill>
                  <a:schemeClr val="tx1"/>
                </a:solidFill>
              </a:rPr>
              <a:t>26  </a:t>
            </a:r>
            <a:r>
              <a:rPr kumimoji="1" lang="zh-CN" altLang="en-US">
                <a:solidFill>
                  <a:schemeClr val="tx1"/>
                </a:solidFill>
              </a:rPr>
              <a:t>我的伯父鲁迅先生</a:t>
            </a:r>
          </a:p>
        </p:txBody>
      </p:sp>
      <p:pic>
        <p:nvPicPr>
          <p:cNvPr id="6146" name="Picture 2"/>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5508000" y="3374766"/>
            <a:ext cx="3600000" cy="178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6325" y="853440"/>
            <a:ext cx="6864985" cy="222250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lIns="68580" tIns="34290" rIns="68580" bIns="34290" rtlCol="0">
            <a:spAutoFit/>
          </a:bodyPr>
          <a:lstStyle/>
          <a:p>
            <a:pPr indent="457200" algn="just"/>
            <a:r>
              <a:rPr lang="en-US" sz="2800" b="1" dirty="0" err="1" smtClean="0">
                <a:solidFill>
                  <a:srgbClr val="C00000"/>
                </a:solidFill>
                <a:latin typeface="楷体" panose="02010609060101010101" pitchFamily="49" charset="-122"/>
                <a:ea typeface="楷体" panose="02010609060101010101" pitchFamily="49" charset="-122"/>
              </a:rPr>
              <a:t>  </a:t>
            </a:r>
            <a:r>
              <a:rPr sz="2800" b="1" dirty="0" err="1" smtClean="0">
                <a:solidFill>
                  <a:srgbClr val="C00000"/>
                </a:solidFill>
                <a:latin typeface="楷体" panose="02010609060101010101" pitchFamily="49" charset="-122"/>
                <a:ea typeface="楷体" panose="02010609060101010101" pitchFamily="49" charset="-122"/>
              </a:rPr>
              <a:t>同学们</a:t>
            </a:r>
            <a:r>
              <a:rPr lang="zh-CN" altLang="en-US" sz="2800" b="1" dirty="0">
                <a:solidFill>
                  <a:srgbClr val="C00000"/>
                </a:solidFill>
                <a:latin typeface="楷体" panose="02010609060101010101" pitchFamily="49" charset="-122"/>
                <a:ea typeface="楷体" panose="02010609060101010101" pitchFamily="49" charset="-122"/>
              </a:rPr>
              <a:t>，</a:t>
            </a:r>
            <a:r>
              <a:rPr sz="2800" b="1" dirty="0" err="1" smtClean="0">
                <a:solidFill>
                  <a:srgbClr val="C00000"/>
                </a:solidFill>
                <a:latin typeface="楷体" panose="02010609060101010101" pitchFamily="49" charset="-122"/>
                <a:ea typeface="楷体" panose="02010609060101010101" pitchFamily="49" charset="-122"/>
              </a:rPr>
              <a:t>我们已经学过鲁迅先生的文章了，知道鲁迅先生是我国伟大的文学家、思想家、革命家。那么在生活中鲁迅是一个怎样的人呢？今天我们就来学习鲁迅侄女写的一篇回忆</a:t>
            </a:r>
            <a:r>
              <a:rPr lang="zh-CN" altLang="en-US" sz="2800" b="1" dirty="0" smtClean="0">
                <a:solidFill>
                  <a:srgbClr val="C00000"/>
                </a:solidFill>
                <a:latin typeface="楷体" panose="02010609060101010101" pitchFamily="49" charset="-122"/>
                <a:ea typeface="楷体" panose="02010609060101010101" pitchFamily="49" charset="-122"/>
              </a:rPr>
              <a:t>他</a:t>
            </a:r>
            <a:r>
              <a:rPr sz="2800" b="1" dirty="0" err="1" smtClean="0">
                <a:solidFill>
                  <a:srgbClr val="C00000"/>
                </a:solidFill>
                <a:latin typeface="楷体" panose="02010609060101010101" pitchFamily="49" charset="-122"/>
                <a:ea typeface="楷体" panose="02010609060101010101" pitchFamily="49" charset="-122"/>
              </a:rPr>
              <a:t>的文章</a:t>
            </a:r>
            <a:r>
              <a:rPr sz="2800" b="1" dirty="0" smtClean="0">
                <a:solidFill>
                  <a:srgbClr val="C00000"/>
                </a:solidFill>
                <a:latin typeface="楷体" panose="02010609060101010101" pitchFamily="49" charset="-122"/>
                <a:ea typeface="楷体" panose="02010609060101010101" pitchFamily="49" charset="-122"/>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262015" y="463815"/>
            <a:ext cx="8626568" cy="1512570"/>
          </a:xfrm>
          <a:prstGeom prst="rect">
            <a:avLst/>
          </a:prstGeom>
          <a:noFill/>
        </p:spPr>
        <p:txBody>
          <a:bodyPr wrap="square" rtlCol="0" anchor="t">
            <a:spAutoFit/>
          </a:bodyPr>
          <a:lstStyle/>
          <a:p>
            <a:pPr indent="457200">
              <a:lnSpc>
                <a:spcPct val="110000"/>
              </a:lnSpc>
            </a:pPr>
            <a:r>
              <a:rPr lang="zh-CN" altLang="en-US" sz="2800" b="1" dirty="0" smtClean="0">
                <a:latin typeface="黑体" panose="02010609060101010101" pitchFamily="49" charset="-122"/>
                <a:ea typeface="黑体" panose="02010609060101010101" pitchFamily="49" charset="-122"/>
                <a:cs typeface="黑体" panose="02010609060101010101" pitchFamily="49" charset="-122"/>
                <a:sym typeface="+mn-ea"/>
              </a:rPr>
              <a:t>用</a:t>
            </a:r>
            <a:r>
              <a:rPr lang="zh-CN" altLang="en-US" sz="2800" b="1" dirty="0" smtClean="0">
                <a:latin typeface="黑体" panose="02010609060101010101" pitchFamily="49" charset="-122"/>
                <a:ea typeface="黑体" panose="02010609060101010101" pitchFamily="49" charset="-122"/>
                <a:cs typeface="黑体" panose="02010609060101010101" pitchFamily="49" charset="-122"/>
                <a:sym typeface="+mn-ea"/>
              </a:rPr>
              <a:t>自己最喜欢的方式朗读课文第一段和末段，找出首段和末段中相照应的句子；想一想鲁迅先生是怎样一个人，画出全文的中心句。</a:t>
            </a:r>
          </a:p>
        </p:txBody>
      </p:sp>
      <p:sp>
        <p:nvSpPr>
          <p:cNvPr id="100" name="文本框 99"/>
          <p:cNvSpPr txBox="1"/>
          <p:nvPr/>
        </p:nvSpPr>
        <p:spPr>
          <a:xfrm>
            <a:off x="154305" y="1880870"/>
            <a:ext cx="8411210" cy="2122805"/>
          </a:xfrm>
          <a:prstGeom prst="rect">
            <a:avLst/>
          </a:prstGeom>
          <a:solidFill>
            <a:schemeClr val="bg1"/>
          </a:solidFill>
          <a:ln w="9525">
            <a:noFill/>
          </a:ln>
        </p:spPr>
        <p:txBody>
          <a:bodyPr wrap="square">
            <a:spAutoFit/>
          </a:bodyPr>
          <a:lstStyle/>
          <a:p>
            <a:pPr indent="304800"/>
            <a:r>
              <a:rPr lang="en-US" sz="1200" b="0">
                <a:solidFill>
                  <a:srgbClr val="FF0000"/>
                </a:solidFill>
                <a:latin typeface="宋体" panose="02010600030101010101" pitchFamily="2" charset="-122"/>
                <a:ea typeface="宋体" panose="02010600030101010101" pitchFamily="2" charset="-122"/>
                <a:cs typeface="Times New Roman" panose="02020603050405020304" charset="0"/>
              </a:rPr>
              <a:t> </a:t>
            </a:r>
            <a:endParaRPr lang="zh-CN" sz="1200" b="0">
              <a:solidFill>
                <a:srgbClr val="FF0000"/>
              </a:solidFill>
              <a:ea typeface="宋体" panose="02010600030101010101" pitchFamily="2" charset="-122"/>
            </a:endParaRPr>
          </a:p>
          <a:p>
            <a:pPr indent="304800"/>
            <a:r>
              <a:rPr lang="zh-CN" sz="2000" b="0">
                <a:solidFill>
                  <a:srgbClr val="FF0000"/>
                </a:solidFill>
                <a:latin typeface="微软雅黑" panose="020B0503020204020204" charset="-122"/>
                <a:ea typeface="微软雅黑" panose="020B0503020204020204" charset="-122"/>
                <a:cs typeface="微软雅黑" panose="020B0503020204020204" charset="-122"/>
              </a:rPr>
              <a:t>    那时候我有点惊异了，为什么伯父得到这么多人的爱戴？</a:t>
            </a:r>
          </a:p>
          <a:p>
            <a:pPr indent="304800"/>
            <a:endParaRPr lang="zh-CN" sz="2000" b="0">
              <a:solidFill>
                <a:srgbClr val="FF0000"/>
              </a:solidFill>
              <a:latin typeface="微软雅黑" panose="020B0503020204020204" charset="-122"/>
              <a:ea typeface="微软雅黑" panose="020B0503020204020204" charset="-122"/>
              <a:cs typeface="微软雅黑" panose="020B0503020204020204" charset="-122"/>
            </a:endParaRPr>
          </a:p>
          <a:p>
            <a:pPr indent="304800"/>
            <a:endParaRPr lang="zh-CN" sz="2000" b="0">
              <a:solidFill>
                <a:srgbClr val="FF0000"/>
              </a:solidFill>
              <a:latin typeface="微软雅黑" panose="020B0503020204020204" charset="-122"/>
              <a:ea typeface="微软雅黑" panose="020B0503020204020204" charset="-122"/>
              <a:cs typeface="微软雅黑" panose="020B0503020204020204" charset="-122"/>
            </a:endParaRPr>
          </a:p>
          <a:p>
            <a:pPr indent="304800"/>
            <a:endParaRPr lang="zh-CN" sz="2000" b="0">
              <a:solidFill>
                <a:srgbClr val="FF0000"/>
              </a:solidFill>
              <a:latin typeface="微软雅黑" panose="020B0503020204020204" charset="-122"/>
              <a:ea typeface="微软雅黑" panose="020B0503020204020204" charset="-122"/>
              <a:cs typeface="微软雅黑" panose="020B0503020204020204" charset="-122"/>
            </a:endParaRPr>
          </a:p>
          <a:p>
            <a:pPr indent="304800"/>
            <a:endParaRPr lang="zh-CN" sz="2000" b="0">
              <a:solidFill>
                <a:srgbClr val="FF0000"/>
              </a:solidFill>
              <a:latin typeface="微软雅黑" panose="020B0503020204020204" charset="-122"/>
              <a:ea typeface="微软雅黑" panose="020B0503020204020204" charset="-122"/>
              <a:cs typeface="微软雅黑" panose="020B0503020204020204" charset="-122"/>
            </a:endParaRPr>
          </a:p>
          <a:p>
            <a:pPr indent="304800"/>
            <a:r>
              <a:rPr lang="zh-CN" sz="2000" b="0">
                <a:solidFill>
                  <a:srgbClr val="FF0000"/>
                </a:solidFill>
                <a:latin typeface="微软雅黑" panose="020B0503020204020204" charset="-122"/>
                <a:ea typeface="微软雅黑" panose="020B0503020204020204" charset="-122"/>
                <a:cs typeface="微软雅黑" panose="020B0503020204020204" charset="-122"/>
              </a:rPr>
              <a:t>的确，伯父就是这样的一个人，他为自己想得少，为别人想得多。</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5" name="上下箭头 4"/>
          <p:cNvSpPr/>
          <p:nvPr/>
        </p:nvSpPr>
        <p:spPr>
          <a:xfrm>
            <a:off x="3707765" y="2501265"/>
            <a:ext cx="287655" cy="11049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 name="圆角矩形 5"/>
          <p:cNvSpPr/>
          <p:nvPr/>
        </p:nvSpPr>
        <p:spPr>
          <a:xfrm>
            <a:off x="3131820" y="2734945"/>
            <a:ext cx="504190" cy="631190"/>
          </a:xfrm>
          <a:prstGeom prst="round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0000FF"/>
                </a:solidFill>
              </a:rPr>
              <a:t>前后</a:t>
            </a:r>
          </a:p>
        </p:txBody>
      </p:sp>
      <p:sp>
        <p:nvSpPr>
          <p:cNvPr id="7" name="圆角矩形 6"/>
          <p:cNvSpPr/>
          <p:nvPr/>
        </p:nvSpPr>
        <p:spPr>
          <a:xfrm>
            <a:off x="4107815" y="2734945"/>
            <a:ext cx="504190" cy="631190"/>
          </a:xfrm>
          <a:prstGeom prst="round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0000FF"/>
                </a:solidFill>
              </a:rPr>
              <a:t>照应</a:t>
            </a:r>
          </a:p>
        </p:txBody>
      </p:sp>
      <p:sp>
        <p:nvSpPr>
          <p:cNvPr id="4" name="文本框 3"/>
          <p:cNvSpPr txBox="1"/>
          <p:nvPr/>
        </p:nvSpPr>
        <p:spPr>
          <a:xfrm>
            <a:off x="7080250" y="2102485"/>
            <a:ext cx="1080770" cy="521970"/>
          </a:xfrm>
          <a:prstGeom prst="rect">
            <a:avLst/>
          </a:prstGeom>
          <a:noFill/>
        </p:spPr>
        <p:txBody>
          <a:bodyPr wrap="none" rtlCol="0" anchor="t">
            <a:spAutoFit/>
          </a:bodyPr>
          <a:lstStyle/>
          <a:p>
            <a:pPr indent="304800" algn="l"/>
            <a:r>
              <a:rPr lang="en-US" altLang="zh-CN" sz="2800">
                <a:solidFill>
                  <a:srgbClr val="0000FF"/>
                </a:solidFill>
                <a:latin typeface="微软雅黑" panose="020B0503020204020204" charset="-122"/>
                <a:ea typeface="微软雅黑" panose="020B0503020204020204" charset="-122"/>
                <a:cs typeface="微软雅黑" panose="020B0503020204020204" charset="-122"/>
                <a:sym typeface="+mn-ea"/>
              </a:rPr>
              <a:t>(</a:t>
            </a:r>
            <a:r>
              <a:rPr lang="zh-CN" altLang="en-US" sz="2800">
                <a:solidFill>
                  <a:srgbClr val="0000FF"/>
                </a:solidFill>
                <a:latin typeface="微软雅黑" panose="020B0503020204020204" charset="-122"/>
                <a:ea typeface="微软雅黑" panose="020B0503020204020204" charset="-122"/>
                <a:cs typeface="微软雅黑" panose="020B0503020204020204" charset="-122"/>
                <a:sym typeface="+mn-ea"/>
              </a:rPr>
              <a:t>果</a:t>
            </a:r>
            <a:r>
              <a:rPr lang="en-US" altLang="zh-CN" sz="2800">
                <a:solidFill>
                  <a:srgbClr val="0000FF"/>
                </a:solidFill>
                <a:latin typeface="微软雅黑" panose="020B0503020204020204" charset="-122"/>
                <a:ea typeface="微软雅黑" panose="020B0503020204020204" charset="-122"/>
                <a:cs typeface="微软雅黑" panose="020B0503020204020204" charset="-122"/>
                <a:sym typeface="+mn-ea"/>
              </a:rPr>
              <a:t>)</a:t>
            </a:r>
          </a:p>
        </p:txBody>
      </p:sp>
      <p:sp>
        <p:nvSpPr>
          <p:cNvPr id="8" name="文本框 7"/>
          <p:cNvSpPr txBox="1"/>
          <p:nvPr/>
        </p:nvSpPr>
        <p:spPr>
          <a:xfrm>
            <a:off x="7490460" y="3491865"/>
            <a:ext cx="1080770" cy="521970"/>
          </a:xfrm>
          <a:prstGeom prst="rect">
            <a:avLst/>
          </a:prstGeom>
          <a:noFill/>
        </p:spPr>
        <p:txBody>
          <a:bodyPr wrap="none" rtlCol="0" anchor="t">
            <a:spAutoFit/>
          </a:bodyPr>
          <a:lstStyle/>
          <a:p>
            <a:pPr indent="304800" algn="l"/>
            <a:r>
              <a:rPr lang="en-US" altLang="zh-CN" sz="2800">
                <a:solidFill>
                  <a:srgbClr val="0000FF"/>
                </a:solidFill>
                <a:latin typeface="微软雅黑" panose="020B0503020204020204" charset="-122"/>
                <a:ea typeface="微软雅黑" panose="020B0503020204020204" charset="-122"/>
                <a:cs typeface="微软雅黑" panose="020B0503020204020204" charset="-122"/>
                <a:sym typeface="+mn-ea"/>
              </a:rPr>
              <a:t>(</a:t>
            </a:r>
            <a:r>
              <a:rPr lang="zh-CN" altLang="en-US" sz="2800">
                <a:solidFill>
                  <a:srgbClr val="0000FF"/>
                </a:solidFill>
                <a:latin typeface="微软雅黑" panose="020B0503020204020204" charset="-122"/>
                <a:ea typeface="微软雅黑" panose="020B0503020204020204" charset="-122"/>
                <a:cs typeface="微软雅黑" panose="020B0503020204020204" charset="-122"/>
                <a:sym typeface="+mn-ea"/>
              </a:rPr>
              <a:t>因</a:t>
            </a:r>
            <a:r>
              <a:rPr lang="en-US" altLang="zh-CN" sz="2800">
                <a:solidFill>
                  <a:srgbClr val="0000FF"/>
                </a:solidFill>
                <a:latin typeface="微软雅黑" panose="020B0503020204020204" charset="-122"/>
                <a:ea typeface="微软雅黑" panose="020B0503020204020204" charset="-122"/>
                <a:cs typeface="微软雅黑" panose="020B0503020204020204" charset="-122"/>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5" grpId="0" bldLvl="0" animBg="1"/>
      <p:bldP spid="6" grpId="0" bldLvl="0" animBg="1"/>
      <p:bldP spid="7" grpId="0" bldLvl="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109" y="1665923"/>
            <a:ext cx="1104039" cy="1582166"/>
          </a:xfrm>
          <a:prstGeom prst="rect">
            <a:avLst/>
          </a:prstGeom>
        </p:spPr>
      </p:pic>
      <p:sp>
        <p:nvSpPr>
          <p:cNvPr id="6" name="文本框 14"/>
          <p:cNvSpPr txBox="1"/>
          <p:nvPr/>
        </p:nvSpPr>
        <p:spPr>
          <a:xfrm>
            <a:off x="624428" y="483265"/>
            <a:ext cx="2507412" cy="560705"/>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互动课堂</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194" y="535941"/>
            <a:ext cx="366861" cy="456339"/>
          </a:xfrm>
          <a:prstGeom prst="rect">
            <a:avLst/>
          </a:prstGeom>
        </p:spPr>
      </p:pic>
      <p:sp>
        <p:nvSpPr>
          <p:cNvPr id="11" name="Text Box 3"/>
          <p:cNvSpPr txBox="1">
            <a:spLocks noChangeArrowheads="1"/>
          </p:cNvSpPr>
          <p:nvPr/>
        </p:nvSpPr>
        <p:spPr bwMode="auto">
          <a:xfrm>
            <a:off x="1168400" y="1666240"/>
            <a:ext cx="774001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dirty="0">
                <a:solidFill>
                  <a:srgbClr val="003300"/>
                </a:solidFill>
                <a:latin typeface="黑体" panose="02010609060101010101" pitchFamily="49" charset="-122"/>
                <a:ea typeface="黑体" panose="02010609060101010101" pitchFamily="49" charset="-122"/>
              </a:rPr>
              <a:t> </a:t>
            </a:r>
            <a:r>
              <a:rPr lang="en-US" altLang="zh-CN" sz="2800" dirty="0" smtClean="0">
                <a:solidFill>
                  <a:srgbClr val="003300"/>
                </a:solidFill>
                <a:latin typeface="黑体" panose="02010609060101010101" pitchFamily="49" charset="-122"/>
                <a:ea typeface="黑体" panose="02010609060101010101" pitchFamily="49" charset="-122"/>
              </a:rPr>
              <a:t>    </a:t>
            </a:r>
            <a:r>
              <a:rPr lang="zh-CN" altLang="zh-CN" sz="3200" dirty="0" smtClean="0">
                <a:solidFill>
                  <a:schemeClr val="tx1"/>
                </a:solidFill>
                <a:latin typeface="黑体" panose="02010609060101010101" pitchFamily="49" charset="-122"/>
                <a:ea typeface="黑体" panose="02010609060101010101" pitchFamily="49" charset="-122"/>
              </a:rPr>
              <a:t>鲁迅</a:t>
            </a:r>
            <a:r>
              <a:rPr lang="zh-CN" altLang="zh-CN" sz="3200" dirty="0">
                <a:solidFill>
                  <a:schemeClr val="tx1"/>
                </a:solidFill>
                <a:latin typeface="黑体" panose="02010609060101010101" pitchFamily="49" charset="-122"/>
                <a:ea typeface="黑体" panose="02010609060101010101" pitchFamily="49" charset="-122"/>
              </a:rPr>
              <a:t>是周晔的伯父，</a:t>
            </a:r>
            <a:r>
              <a:rPr lang="zh-CN" altLang="zh-CN" sz="3200" dirty="0">
                <a:solidFill>
                  <a:schemeClr val="tx1"/>
                </a:solidFill>
                <a:latin typeface="黑体" panose="02010609060101010101" pitchFamily="49" charset="-122"/>
                <a:ea typeface="黑体" panose="02010609060101010101" pitchFamily="49" charset="-122"/>
                <a:sym typeface="+mn-ea"/>
              </a:rPr>
              <a:t>为什么课题不是</a:t>
            </a:r>
            <a:r>
              <a:rPr lang="en-US" altLang="zh-CN" sz="3200" dirty="0">
                <a:solidFill>
                  <a:schemeClr val="tx1"/>
                </a:solidFill>
                <a:latin typeface="黑体" panose="02010609060101010101" pitchFamily="49" charset="-122"/>
                <a:ea typeface="黑体" panose="02010609060101010101" pitchFamily="49" charset="-122"/>
                <a:sym typeface="+mn-ea"/>
              </a:rPr>
              <a:t>“</a:t>
            </a:r>
            <a:r>
              <a:rPr lang="zh-CN" altLang="zh-CN" sz="3200" dirty="0">
                <a:solidFill>
                  <a:schemeClr val="tx1"/>
                </a:solidFill>
                <a:latin typeface="黑体" panose="02010609060101010101" pitchFamily="49" charset="-122"/>
                <a:ea typeface="黑体" panose="02010609060101010101" pitchFamily="49" charset="-122"/>
                <a:sym typeface="+mn-ea"/>
              </a:rPr>
              <a:t>我的伯父鲁迅</a:t>
            </a:r>
            <a:r>
              <a:rPr lang="en-US" altLang="zh-CN" sz="3200" dirty="0">
                <a:solidFill>
                  <a:schemeClr val="tx1"/>
                </a:solidFill>
                <a:latin typeface="黑体" panose="02010609060101010101" pitchFamily="49" charset="-122"/>
                <a:ea typeface="黑体" panose="02010609060101010101" pitchFamily="49" charset="-122"/>
                <a:sym typeface="+mn-ea"/>
              </a:rPr>
              <a:t>”</a:t>
            </a:r>
            <a:r>
              <a:rPr lang="zh-CN" altLang="zh-CN" sz="3200" dirty="0">
                <a:solidFill>
                  <a:schemeClr val="tx1"/>
                </a:solidFill>
                <a:latin typeface="黑体" panose="02010609060101010101" pitchFamily="49" charset="-122"/>
                <a:ea typeface="黑体" panose="02010609060101010101" pitchFamily="49" charset="-122"/>
                <a:sym typeface="+mn-ea"/>
              </a:rPr>
              <a:t>，而是“我的伯父鲁迅先生”</a:t>
            </a:r>
            <a:r>
              <a:rPr lang="zh-CN" altLang="zh-CN" sz="3200" dirty="0" smtClean="0">
                <a:solidFill>
                  <a:schemeClr val="tx1"/>
                </a:solidFill>
                <a:latin typeface="黑体" panose="02010609060101010101" pitchFamily="49" charset="-122"/>
                <a:ea typeface="黑体" panose="02010609060101010101" pitchFamily="49" charset="-122"/>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 calcmode="lin" valueType="num">
                                      <p:cBhvr>
                                        <p:cTn id="1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819785" y="1097915"/>
            <a:ext cx="7505700" cy="224536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zh-CN"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先生</a:t>
            </a:r>
            <a:r>
              <a:rPr lang="en-US" altLang="zh-CN"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是对知识分子和一定身份的成年男子的尊称。后来意义有所外延，但凡</a:t>
            </a:r>
            <a:r>
              <a:rPr lang="zh-CN" sz="2800" b="1" dirty="0">
                <a:solidFill>
                  <a:srgbClr val="0000FF"/>
                </a:solidFill>
                <a:latin typeface="楷体" panose="02010609060101010101" pitchFamily="49" charset="-122"/>
                <a:ea typeface="楷体" panose="02010609060101010101" pitchFamily="49" charset="-122"/>
                <a:cs typeface="楷体" panose="02010609060101010101" pitchFamily="49" charset="-122"/>
              </a:rPr>
              <a:t>德高望重的人</a:t>
            </a:r>
            <a:r>
              <a:rPr lang="zh-CN"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，都可以被尊称为“先生”，有</a:t>
            </a:r>
            <a:r>
              <a:rPr lang="zh-CN" sz="2800" b="1" dirty="0">
                <a:solidFill>
                  <a:srgbClr val="0000FF"/>
                </a:solidFill>
                <a:latin typeface="楷体" panose="02010609060101010101" pitchFamily="49" charset="-122"/>
                <a:ea typeface="楷体" panose="02010609060101010101" pitchFamily="49" charset="-122"/>
                <a:cs typeface="楷体" panose="02010609060101010101" pitchFamily="49" charset="-122"/>
              </a:rPr>
              <a:t>表示尊敬</a:t>
            </a:r>
            <a:r>
              <a:rPr lang="zh-CN"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的意思，不一定完全</a:t>
            </a:r>
            <a:r>
              <a:rPr lang="zh-CN" sz="28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指男士</a:t>
            </a:r>
            <a:r>
              <a:rPr lang="zh-CN"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。如宋庆龄、冰心、丁铃、许广平等均可称为先生。</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160" y="1303139"/>
            <a:ext cx="1104039" cy="1582166"/>
          </a:xfrm>
          <a:prstGeom prst="rect">
            <a:avLst/>
          </a:prstGeom>
        </p:spPr>
      </p:pic>
      <p:sp>
        <p:nvSpPr>
          <p:cNvPr id="3" name="文本框 2"/>
          <p:cNvSpPr txBox="1"/>
          <p:nvPr/>
        </p:nvSpPr>
        <p:spPr>
          <a:xfrm>
            <a:off x="1671290" y="1401235"/>
            <a:ext cx="6480000" cy="1568450"/>
          </a:xfrm>
          <a:prstGeom prst="rect">
            <a:avLst/>
          </a:prstGeom>
          <a:noFill/>
        </p:spPr>
        <p:txBody>
          <a:bodyPr wrap="square" rtlCol="0" anchor="t">
            <a:spAutoFit/>
          </a:bodyPr>
          <a:lstStyle/>
          <a:p>
            <a:r>
              <a:rPr lang="en-US" altLang="zh-CN" sz="2800" dirty="0">
                <a:solidFill>
                  <a:schemeClr val="tx1"/>
                </a:solidFill>
                <a:latin typeface="黑体" panose="02010609060101010101" pitchFamily="49" charset="-122"/>
                <a:ea typeface="黑体" panose="02010609060101010101" pitchFamily="49" charset="-122"/>
                <a:sym typeface="+mn-ea"/>
              </a:rPr>
              <a:t>    </a:t>
            </a:r>
            <a:r>
              <a:rPr lang="en-US" altLang="zh-CN" sz="2800" dirty="0" smtClean="0">
                <a:solidFill>
                  <a:schemeClr val="tx1"/>
                </a:solidFill>
                <a:latin typeface="黑体" panose="02010609060101010101" pitchFamily="49" charset="-122"/>
                <a:ea typeface="黑体" panose="02010609060101010101" pitchFamily="49" charset="-122"/>
                <a:sym typeface="+mn-ea"/>
              </a:rPr>
              <a:t> </a:t>
            </a:r>
            <a:r>
              <a:rPr lang="zh-CN" altLang="en-US" sz="3200" dirty="0" smtClean="0">
                <a:solidFill>
                  <a:schemeClr val="tx1"/>
                </a:solidFill>
                <a:latin typeface="黑体" panose="02010609060101010101" pitchFamily="49" charset="-122"/>
                <a:ea typeface="黑体" panose="02010609060101010101" pitchFamily="49" charset="-122"/>
                <a:sym typeface="+mn-ea"/>
              </a:rPr>
              <a:t>小声读第一自然段，想一想，鲁迅先生去世为什么会有这么多人悲痛，这么多人来吊唁呢？</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457835" y="829945"/>
            <a:ext cx="8248650" cy="2245360"/>
          </a:xfrm>
          <a:prstGeom prst="rect">
            <a:avLst/>
          </a:prstGeom>
          <a:solidFill>
            <a:schemeClr val="accent6">
              <a:lumMod val="40000"/>
              <a:lumOff val="60000"/>
            </a:schemeClr>
          </a:solidFill>
          <a:ln>
            <a:noFill/>
          </a:ln>
        </p:spPr>
        <p:txBody>
          <a:bodyPr wrap="square">
            <a:spAutoFit/>
          </a:bodyPr>
          <a:lstStyle>
            <a:defPPr>
              <a:defRPr lang="zh-CN"/>
            </a:defPPr>
            <a:lvl1pPr>
              <a:defRPr sz="2400" b="1">
                <a:solidFill>
                  <a:srgbClr val="003300"/>
                </a:solidFill>
                <a:latin typeface="Arial" panose="020B0604020202020204" pitchFamily="34" charset="0"/>
                <a:ea typeface="楷体_GB2312" panose="02010609030101010101" pitchFamily="49"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zh-CN" altLang="en-US" dirty="0" smtClean="0">
                <a:latin typeface="楷体" panose="02010609060101010101" pitchFamily="49" charset="-122"/>
                <a:ea typeface="楷体" panose="02010609060101010101" pitchFamily="49" charset="-122"/>
              </a:rPr>
              <a:t>   </a:t>
            </a:r>
            <a:r>
              <a:rPr 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en-US" sz="2800" dirty="0" err="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一九三六年）十月十九日上午，</a:t>
            </a:r>
            <a:r>
              <a:rPr lang="en-US" sz="2800" dirty="0" err="1"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一个不幸的消息从上海一角传出来</a:t>
            </a:r>
            <a:r>
              <a:rPr lang="en-US" sz="2800" dirty="0" err="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en-US" sz="2800" dirty="0" err="1"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在极短的时间里就传遍了全中国</a:t>
            </a:r>
            <a:r>
              <a:rPr lang="zh-CN" altLang="en-US" sz="2800"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en-US" sz="2800" dirty="0" err="1"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全世界</a:t>
            </a:r>
            <a:r>
              <a:rPr lang="en-US" sz="2800" dirty="0" err="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：鲁迅先生逝世了！花圈、唁电、挽词、眼泪、</a:t>
            </a:r>
            <a:r>
              <a:rPr lang="en-US" sz="2800" dirty="0" err="1"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哀哭从中国各个地方汇集到上海来</a:t>
            </a:r>
            <a:r>
              <a:rPr lang="en-US" sz="2800"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p>
          <a:p>
            <a:r>
              <a:rPr lang="en-US" sz="2800" dirty="0">
                <a:solidFill>
                  <a:srgbClr val="464646"/>
                </a:solidFill>
                <a:latin typeface="楷体" panose="02010609060101010101" pitchFamily="49" charset="-122"/>
                <a:ea typeface="楷体" panose="02010609060101010101" pitchFamily="49" charset="-122"/>
                <a:cs typeface="楷体" panose="02010609060101010101" pitchFamily="49" charset="-122"/>
                <a:sym typeface="+mn-ea"/>
              </a:rPr>
              <a:t> </a:t>
            </a:r>
            <a:r>
              <a:rPr lang="en-US" sz="2800" dirty="0" smtClean="0">
                <a:solidFill>
                  <a:srgbClr val="464646"/>
                </a:solidFill>
                <a:latin typeface="楷体" panose="02010609060101010101" pitchFamily="49" charset="-122"/>
                <a:ea typeface="楷体" panose="02010609060101010101" pitchFamily="49" charset="-122"/>
                <a:cs typeface="楷体" panose="02010609060101010101" pitchFamily="49" charset="-122"/>
                <a:sym typeface="+mn-ea"/>
              </a:rPr>
              <a:t>                     （</a:t>
            </a:r>
            <a:r>
              <a:rPr lang="en-US" sz="2800" dirty="0" err="1">
                <a:solidFill>
                  <a:srgbClr val="464646"/>
                </a:solidFill>
                <a:latin typeface="楷体" panose="02010609060101010101" pitchFamily="49" charset="-122"/>
                <a:ea typeface="楷体" panose="02010609060101010101" pitchFamily="49" charset="-122"/>
                <a:cs typeface="楷体" panose="02010609060101010101" pitchFamily="49" charset="-122"/>
                <a:sym typeface="+mn-ea"/>
              </a:rPr>
              <a:t>选自</a:t>
            </a:r>
            <a:r>
              <a:rPr lang="en-US" sz="2800" dirty="0" err="1" smtClean="0">
                <a:solidFill>
                  <a:srgbClr val="464646"/>
                </a:solidFill>
                <a:latin typeface="楷体" panose="02010609060101010101" pitchFamily="49" charset="-122"/>
                <a:ea typeface="楷体" panose="02010609060101010101" pitchFamily="49" charset="-122"/>
                <a:cs typeface="楷体" panose="02010609060101010101" pitchFamily="49" charset="-122"/>
                <a:sym typeface="+mn-ea"/>
              </a:rPr>
              <a:t>巴金</a:t>
            </a:r>
            <a:r>
              <a:rPr lang="en-US" sz="2800" dirty="0" err="1">
                <a:solidFill>
                  <a:srgbClr val="464646"/>
                </a:solidFill>
                <a:latin typeface="楷体" panose="02010609060101010101" pitchFamily="49" charset="-122"/>
                <a:ea typeface="楷体" panose="02010609060101010101" pitchFamily="49" charset="-122"/>
                <a:cs typeface="楷体" panose="02010609060101010101" pitchFamily="49" charset="-122"/>
                <a:sym typeface="+mn-ea"/>
              </a:rPr>
              <a:t>《悼念鲁迅</a:t>
            </a:r>
            <a:r>
              <a:rPr lang="en-US" sz="2800" dirty="0">
                <a:solidFill>
                  <a:srgbClr val="464646"/>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smtClean="0">
                <a:solidFill>
                  <a:srgbClr val="464646"/>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68000" y="483750"/>
            <a:ext cx="7920000"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2400" b="1">
                <a:solidFill>
                  <a:srgbClr val="003300"/>
                </a:solidFill>
                <a:latin typeface="Arial" panose="020B0604020202020204" pitchFamily="34" charset="0"/>
                <a:ea typeface="楷体_GB2312" panose="02010609030101010101" pitchFamily="49"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zh-CN" altLang="en-US" dirty="0" smtClean="0">
                <a:latin typeface="楷体" panose="02010609060101010101" pitchFamily="49" charset="-122"/>
                <a:ea typeface="楷体" panose="02010609060101010101" pitchFamily="49" charset="-122"/>
              </a:rPr>
              <a:t>    </a:t>
            </a:r>
            <a:r>
              <a:rPr lang="zh-CN" altLang="en-US" sz="3200" dirty="0" smtClean="0">
                <a:latin typeface="黑体" panose="02010609060101010101" pitchFamily="49" charset="-122"/>
                <a:ea typeface="黑体" panose="02010609060101010101" pitchFamily="49" charset="-122"/>
              </a:rPr>
              <a:t>从人们悲痛的心情、“数不清的挽联”“花圈”“来来往往吊唁的人”中，你体会到了什么？</a:t>
            </a:r>
            <a:endParaRPr lang="zh-CN" altLang="en-US" sz="4000" dirty="0">
              <a:latin typeface="黑体" panose="02010609060101010101" pitchFamily="49" charset="-122"/>
              <a:ea typeface="黑体" panose="02010609060101010101" pitchFamily="49" charset="-122"/>
              <a:cs typeface="楷体" panose="02010609060101010101" pitchFamily="49" charset="-122"/>
            </a:endParaRPr>
          </a:p>
        </p:txBody>
      </p:sp>
      <p:sp>
        <p:nvSpPr>
          <p:cNvPr id="3" name="Text Box 7"/>
          <p:cNvSpPr txBox="1">
            <a:spLocks noChangeArrowheads="1"/>
          </p:cNvSpPr>
          <p:nvPr/>
        </p:nvSpPr>
        <p:spPr bwMode="auto">
          <a:xfrm>
            <a:off x="468000" y="2922975"/>
            <a:ext cx="5544000" cy="1076325"/>
          </a:xfrm>
          <a:prstGeom prst="rect">
            <a:avLst/>
          </a:prstGeom>
          <a:noFill/>
          <a:ln>
            <a:noFill/>
          </a:ln>
        </p:spPr>
        <p:txBody>
          <a:bodyPr wrap="square">
            <a:spAutoFit/>
          </a:bodyPr>
          <a:lstStyle>
            <a:defPPr>
              <a:defRPr lang="zh-CN"/>
            </a:defPPr>
            <a:lvl1pPr>
              <a:defRPr sz="2400" b="1">
                <a:solidFill>
                  <a:srgbClr val="003300"/>
                </a:solidFill>
                <a:latin typeface="Arial" panose="020B0604020202020204" pitchFamily="34" charset="0"/>
                <a:ea typeface="楷体_GB2312" panose="02010609030101010101" pitchFamily="49"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zh-CN" altLang="en-US" dirty="0" smtClean="0">
                <a:latin typeface="楷体" panose="02010609060101010101" pitchFamily="49" charset="-122"/>
                <a:ea typeface="楷体" panose="02010609060101010101" pitchFamily="49" charset="-122"/>
              </a:rPr>
              <a:t>     </a:t>
            </a:r>
            <a:r>
              <a:rPr lang="zh-CN" altLang="en-US" sz="3200" dirty="0" smtClean="0">
                <a:solidFill>
                  <a:srgbClr val="0000FF"/>
                </a:solidFill>
                <a:latin typeface="楷体" panose="02010609060101010101" pitchFamily="49" charset="-122"/>
                <a:ea typeface="楷体" panose="02010609060101010101" pitchFamily="49" charset="-122"/>
              </a:rPr>
              <a:t>我体会到人们对鲁迅先生</a:t>
            </a:r>
            <a:endParaRPr lang="en-US" altLang="zh-CN" sz="3200" dirty="0" smtClean="0">
              <a:solidFill>
                <a:srgbClr val="0000FF"/>
              </a:solidFill>
              <a:latin typeface="楷体" panose="02010609060101010101" pitchFamily="49" charset="-122"/>
              <a:ea typeface="楷体" panose="02010609060101010101" pitchFamily="49" charset="-122"/>
            </a:endParaRPr>
          </a:p>
          <a:p>
            <a:r>
              <a:rPr lang="zh-CN" altLang="en-US" sz="3200" dirty="0" smtClean="0">
                <a:solidFill>
                  <a:srgbClr val="0000FF"/>
                </a:solidFill>
                <a:latin typeface="楷体" panose="02010609060101010101" pitchFamily="49" charset="-122"/>
                <a:ea typeface="楷体" panose="02010609060101010101" pitchFamily="49" charset="-122"/>
              </a:rPr>
              <a:t>的敬仰和爱戴。</a:t>
            </a:r>
            <a:endParaRPr lang="zh-CN" altLang="en-US" sz="4000" dirty="0">
              <a:solidFill>
                <a:srgbClr val="0000FF"/>
              </a:solidFill>
              <a:latin typeface="楷体" panose="02010609060101010101" pitchFamily="49" charset="-122"/>
              <a:ea typeface="楷体" panose="02010609060101010101" pitchFamily="49" charset="-122"/>
              <a:cs typeface="楷体" panose="02010609060101010101" pitchFamily="49" charset="-122"/>
            </a:endParaRPr>
          </a:p>
        </p:txBody>
      </p:sp>
      <p:sp>
        <p:nvSpPr>
          <p:cNvPr id="4" name="矩形 3"/>
          <p:cNvSpPr/>
          <p:nvPr/>
        </p:nvSpPr>
        <p:spPr>
          <a:xfrm>
            <a:off x="684000" y="2100753"/>
            <a:ext cx="7776000" cy="830997"/>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rPr>
              <a:t>指</a:t>
            </a:r>
            <a:r>
              <a:rPr lang="zh-CN" altLang="en-US" sz="2400" b="1" dirty="0">
                <a:solidFill>
                  <a:srgbClr val="FF0000"/>
                </a:solidFill>
                <a:latin typeface="楷体" panose="02010609060101010101" pitchFamily="49" charset="-122"/>
                <a:ea typeface="楷体" panose="02010609060101010101" pitchFamily="49" charset="-122"/>
              </a:rPr>
              <a:t>亲友接到讣告后来吊丧</a:t>
            </a:r>
            <a:r>
              <a:rPr lang="en-US" altLang="zh-CN" sz="2400" b="1" dirty="0">
                <a:solidFill>
                  <a:srgbClr val="FF0000"/>
                </a:solidFill>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并慰问死者家属</a:t>
            </a:r>
            <a:r>
              <a:rPr lang="en-US" altLang="zh-CN" sz="2400" b="1" dirty="0">
                <a:solidFill>
                  <a:srgbClr val="FF0000"/>
                </a:solidFill>
                <a:latin typeface="楷体" panose="02010609060101010101" pitchFamily="49" charset="-122"/>
                <a:ea typeface="楷体" panose="02010609060101010101" pitchFamily="49" charset="-122"/>
              </a:rPr>
              <a:t>,</a:t>
            </a:r>
            <a:r>
              <a:rPr lang="zh-CN" altLang="en-US" sz="2400" b="1" dirty="0" smtClean="0">
                <a:solidFill>
                  <a:srgbClr val="FF0000"/>
                </a:solidFill>
                <a:latin typeface="楷体" panose="02010609060101010101" pitchFamily="49" charset="-122"/>
                <a:ea typeface="楷体" panose="02010609060101010101" pitchFamily="49" charset="-122"/>
              </a:rPr>
              <a:t>死者</a:t>
            </a:r>
            <a:endParaRPr lang="en-US" altLang="zh-CN" sz="2400" b="1" dirty="0" smtClean="0">
              <a:solidFill>
                <a:srgbClr val="FF0000"/>
              </a:solidFill>
              <a:latin typeface="楷体" panose="02010609060101010101" pitchFamily="49" charset="-122"/>
              <a:ea typeface="楷体" panose="02010609060101010101" pitchFamily="49" charset="-122"/>
            </a:endParaRPr>
          </a:p>
          <a:p>
            <a:r>
              <a:rPr lang="zh-CN" altLang="en-US" sz="2400" b="1" dirty="0" smtClean="0">
                <a:solidFill>
                  <a:srgbClr val="FF0000"/>
                </a:solidFill>
                <a:latin typeface="楷体" panose="02010609060101010101" pitchFamily="49" charset="-122"/>
                <a:ea typeface="楷体" panose="02010609060101010101" pitchFamily="49" charset="-122"/>
              </a:rPr>
              <a:t>家属</a:t>
            </a:r>
            <a:r>
              <a:rPr lang="zh-CN" altLang="en-US" sz="2400" b="1" dirty="0">
                <a:solidFill>
                  <a:srgbClr val="FF0000"/>
                </a:solidFill>
                <a:latin typeface="楷体" panose="02010609060101010101" pitchFamily="49" charset="-122"/>
                <a:ea typeface="楷体" panose="02010609060101010101" pitchFamily="49" charset="-122"/>
              </a:rPr>
              <a:t>要哭尸于室</a:t>
            </a:r>
            <a:r>
              <a:rPr lang="en-US" altLang="zh-CN" sz="2400" b="1" dirty="0">
                <a:solidFill>
                  <a:srgbClr val="FF0000"/>
                </a:solidFill>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对前来吊唁的人跪拜答谢并迎送如礼。</a:t>
            </a:r>
          </a:p>
        </p:txBody>
      </p:sp>
      <p:sp>
        <p:nvSpPr>
          <p:cNvPr id="5" name="圆角矩形 4"/>
          <p:cNvSpPr/>
          <p:nvPr/>
        </p:nvSpPr>
        <p:spPr>
          <a:xfrm>
            <a:off x="5004000" y="1059750"/>
            <a:ext cx="864000" cy="452120"/>
          </a:xfrm>
          <a:prstGeom prst="roundRect">
            <a:avLst/>
          </a:prstGeom>
          <a:noFill/>
          <a:ln w="28575" cmpd="sng">
            <a:solidFill>
              <a:srgbClr val="FF0000"/>
            </a:solidFill>
            <a:prstDash val="solid"/>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24"/>
          <p:cNvSpPr/>
          <p:nvPr/>
        </p:nvSpPr>
        <p:spPr bwMode="gray">
          <a:xfrm rot="11549747">
            <a:off x="4569769" y="1403172"/>
            <a:ext cx="602637" cy="825155"/>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solidFill>
            <a:schemeClr val="tx2">
              <a:lumMod val="60000"/>
              <a:lumOff val="40000"/>
            </a:schemeClr>
          </a:soli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68000" y="1347260"/>
            <a:ext cx="7200000" cy="1296000"/>
            <a:chOff x="3849467" y="3917799"/>
            <a:chExt cx="5459764" cy="1387036"/>
          </a:xfrm>
        </p:grpSpPr>
        <p:sp>
          <p:nvSpPr>
            <p:cNvPr id="4" name="云形 3"/>
            <p:cNvSpPr/>
            <p:nvPr/>
          </p:nvSpPr>
          <p:spPr>
            <a:xfrm>
              <a:off x="3849467" y="3917799"/>
              <a:ext cx="5459764" cy="1387036"/>
            </a:xfrm>
            <a:prstGeom prst="cloud">
              <a:avLst/>
            </a:prstGeom>
            <a:solidFill>
              <a:schemeClr val="accent5">
                <a:lumMod val="20000"/>
                <a:lumOff val="8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326623" y="4126544"/>
              <a:ext cx="4781927" cy="889369"/>
            </a:xfrm>
            <a:prstGeom prst="rect">
              <a:avLst/>
            </a:prstGeom>
            <a:noFill/>
          </p:spPr>
          <p:txBody>
            <a:bodyPr wrap="square" rtlCol="0">
              <a:spAutoFit/>
            </a:bodyPr>
            <a:lstStyle/>
            <a:p>
              <a:r>
                <a:rPr lang="en-US" altLang="zh-CN" sz="2400" dirty="0" smtClean="0">
                  <a:solidFill>
                    <a:srgbClr val="FF0000"/>
                  </a:solidFill>
                  <a:latin typeface="黑体" panose="02010609060101010101" pitchFamily="49" charset="-122"/>
                  <a:ea typeface="黑体" panose="02010609060101010101" pitchFamily="49" charset="-122"/>
                </a:rPr>
                <a:t>    </a:t>
              </a:r>
              <a:r>
                <a:rPr lang="zh-CN" altLang="en-US" sz="2400" dirty="0" smtClean="0">
                  <a:solidFill>
                    <a:srgbClr val="FF0000"/>
                  </a:solidFill>
                  <a:latin typeface="黑体" panose="02010609060101010101" pitchFamily="49" charset="-122"/>
                  <a:ea typeface="黑体" panose="02010609060101010101" pitchFamily="49" charset="-122"/>
                </a:rPr>
                <a:t>“我”有点惊异：为什么伯父得到这么多人的爱戴？</a:t>
              </a:r>
              <a:endParaRPr lang="zh-CN" altLang="en-US" sz="2400" dirty="0" smtClean="0">
                <a:solidFill>
                  <a:schemeClr val="tx1"/>
                </a:solidFill>
                <a:latin typeface="黑体" panose="02010609060101010101" pitchFamily="49" charset="-122"/>
                <a:ea typeface="黑体" panose="02010609060101010101" pitchFamily="49" charset="-122"/>
              </a:endParaRPr>
            </a:p>
          </p:txBody>
        </p:sp>
      </p:grpSp>
      <p:sp>
        <p:nvSpPr>
          <p:cNvPr id="15" name="Text Box 7"/>
          <p:cNvSpPr txBox="1">
            <a:spLocks noChangeArrowheads="1"/>
          </p:cNvSpPr>
          <p:nvPr/>
        </p:nvSpPr>
        <p:spPr bwMode="auto">
          <a:xfrm>
            <a:off x="290195" y="494030"/>
            <a:ext cx="8464550" cy="5835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2400" b="1">
                <a:solidFill>
                  <a:srgbClr val="003300"/>
                </a:solidFill>
                <a:latin typeface="Arial" panose="020B0604020202020204" pitchFamily="34" charset="0"/>
                <a:ea typeface="楷体_GB2312" panose="02010609030101010101" pitchFamily="49"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zh-CN" altLang="en-US" sz="320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看到这么多人来悼念伯父，“我”是什么感觉？</a:t>
            </a:r>
          </a:p>
        </p:txBody>
      </p:sp>
      <p:sp>
        <p:nvSpPr>
          <p:cNvPr id="17" name="云形 16"/>
          <p:cNvSpPr/>
          <p:nvPr/>
        </p:nvSpPr>
        <p:spPr>
          <a:xfrm>
            <a:off x="540000" y="2705100"/>
            <a:ext cx="7200000" cy="1296000"/>
          </a:xfrm>
          <a:prstGeom prst="cloud">
            <a:avLst/>
          </a:prstGeom>
          <a:solidFill>
            <a:schemeClr val="accent5">
              <a:lumMod val="20000"/>
              <a:lumOff val="8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986605" y="3023970"/>
            <a:ext cx="6306110" cy="461665"/>
          </a:xfrm>
          <a:prstGeom prst="rect">
            <a:avLst/>
          </a:prstGeom>
          <a:noFill/>
        </p:spPr>
        <p:txBody>
          <a:bodyPr wrap="square" rtlCol="0">
            <a:spAutoFit/>
          </a:bodyPr>
          <a:lstStyle/>
          <a:p>
            <a:r>
              <a:rPr lang="en-US" altLang="zh-CN" sz="2400" dirty="0" smtClean="0">
                <a:solidFill>
                  <a:srgbClr val="FF0000"/>
                </a:solidFill>
                <a:latin typeface="黑体" panose="02010609060101010101" pitchFamily="49" charset="-122"/>
                <a:ea typeface="黑体" panose="02010609060101010101" pitchFamily="49" charset="-122"/>
              </a:rPr>
              <a:t>    “</a:t>
            </a:r>
            <a:r>
              <a:rPr lang="zh-CN" altLang="en-US" sz="2400" dirty="0" smtClean="0">
                <a:solidFill>
                  <a:srgbClr val="FF0000"/>
                </a:solidFill>
                <a:latin typeface="黑体" panose="02010609060101010101" pitchFamily="49" charset="-122"/>
                <a:ea typeface="黑体" panose="02010609060101010101" pitchFamily="49" charset="-122"/>
              </a:rPr>
              <a:t>我</a:t>
            </a:r>
            <a:r>
              <a:rPr lang="en-US" altLang="zh-CN" sz="2400" dirty="0" smtClean="0">
                <a:solidFill>
                  <a:srgbClr val="FF0000"/>
                </a:solidFill>
                <a:latin typeface="黑体" panose="02010609060101010101" pitchFamily="49" charset="-122"/>
                <a:ea typeface="黑体" panose="02010609060101010101" pitchFamily="49" charset="-122"/>
              </a:rPr>
              <a:t>”</a:t>
            </a:r>
            <a:r>
              <a:rPr lang="zh-CN" altLang="en-US" sz="2400" dirty="0" smtClean="0">
                <a:solidFill>
                  <a:srgbClr val="FF0000"/>
                </a:solidFill>
                <a:latin typeface="黑体" panose="02010609060101010101" pitchFamily="49" charset="-122"/>
                <a:ea typeface="黑体" panose="02010609060101010101" pitchFamily="49" charset="-122"/>
              </a:rPr>
              <a:t>很悲痛：泪珠一滴一滴地掉下来。</a:t>
            </a:r>
            <a:endParaRPr lang="zh-CN" altLang="en-US" sz="2400" dirty="0" smtClean="0">
              <a:solidFill>
                <a:schemeClr val="tx1"/>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1297856" y="3797816"/>
            <a:ext cx="57251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CN" sz="3600">
                <a:ea typeface="仿宋_GB2312" pitchFamily="49" charset="-122"/>
              </a:rPr>
              <a:t>       </a:t>
            </a:r>
            <a:endParaRPr lang="zh-CN" altLang="en-US" sz="3600" b="1">
              <a:solidFill>
                <a:srgbClr val="003300"/>
              </a:solidFill>
              <a:ea typeface="楷体_GB2312" panose="02010609030101010101" pitchFamily="49" charset="-122"/>
            </a:endParaRPr>
          </a:p>
        </p:txBody>
      </p:sp>
      <p:sp>
        <p:nvSpPr>
          <p:cNvPr id="12" name="Text Box 7"/>
          <p:cNvSpPr txBox="1">
            <a:spLocks noChangeArrowheads="1"/>
          </p:cNvSpPr>
          <p:nvPr/>
        </p:nvSpPr>
        <p:spPr bwMode="auto">
          <a:xfrm>
            <a:off x="1297940" y="3447415"/>
            <a:ext cx="2075815" cy="8299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2400" b="1">
                <a:solidFill>
                  <a:srgbClr val="003300"/>
                </a:solidFill>
                <a:latin typeface="Arial" panose="020B0604020202020204" pitchFamily="34" charset="0"/>
                <a:ea typeface="楷体_GB2312" panose="02010609030101010101" pitchFamily="49"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en-US" b="0">
                <a:latin typeface="黑体" panose="02010609060101010101" pitchFamily="49" charset="-122"/>
                <a:ea typeface="黑体" panose="02010609060101010101" pitchFamily="49" charset="-122"/>
                <a:cs typeface="黑体" panose="02010609060101010101" pitchFamily="49" charset="-122"/>
                <a:sym typeface="+mn-ea"/>
              </a:rPr>
              <a:t>“我”掉泪的原因是什么？</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grpSp>
        <p:nvGrpSpPr>
          <p:cNvPr id="13" name="组合 12"/>
          <p:cNvGrpSpPr/>
          <p:nvPr/>
        </p:nvGrpSpPr>
        <p:grpSpPr>
          <a:xfrm>
            <a:off x="187961" y="445770"/>
            <a:ext cx="5979795" cy="2485198"/>
            <a:chOff x="3849467" y="3917799"/>
            <a:chExt cx="5459764" cy="1387036"/>
          </a:xfrm>
        </p:grpSpPr>
        <p:sp>
          <p:nvSpPr>
            <p:cNvPr id="14" name="云形 13"/>
            <p:cNvSpPr/>
            <p:nvPr/>
          </p:nvSpPr>
          <p:spPr>
            <a:xfrm>
              <a:off x="3849467" y="3917799"/>
              <a:ext cx="5459764" cy="1387036"/>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326623" y="4126544"/>
              <a:ext cx="4764611" cy="875382"/>
            </a:xfrm>
            <a:prstGeom prst="rect">
              <a:avLst/>
            </a:prstGeom>
            <a:noFill/>
          </p:spPr>
          <p:txBody>
            <a:bodyPr wrap="square" rtlCol="0">
              <a:spAutoFit/>
            </a:bodyPr>
            <a:lstStyle/>
            <a:p>
              <a:r>
                <a:rPr lang="en-US" altLang="zh-CN" sz="24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zh-CN" altLang="en-US" sz="24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我呆呆地望着来来往往吊唁的人，想到我就要永远见不到伯父的面了，听不到他的声音了，也得不到他的爱抚了，泪珠就一滴一滴地掉下来。</a:t>
              </a:r>
            </a:p>
          </p:txBody>
        </p:sp>
      </p:grpSp>
      <p:sp>
        <p:nvSpPr>
          <p:cNvPr id="16" name="Freeform 24"/>
          <p:cNvSpPr/>
          <p:nvPr/>
        </p:nvSpPr>
        <p:spPr bwMode="gray">
          <a:xfrm rot="9000000">
            <a:off x="2086219" y="2522577"/>
            <a:ext cx="738473" cy="746780"/>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solidFill>
            <a:schemeClr val="tx2">
              <a:lumMod val="60000"/>
              <a:lumOff val="40000"/>
            </a:schemeClr>
          </a:solidFill>
          <a:ln>
            <a:noFill/>
          </a:ln>
        </p:spPr>
        <p:txBody>
          <a:bodyPr/>
          <a:lstStyle/>
          <a:p>
            <a:endParaRPr lang="zh-CN" altLang="en-US"/>
          </a:p>
        </p:txBody>
      </p:sp>
      <p:sp>
        <p:nvSpPr>
          <p:cNvPr id="2" name="圆角矩形 1"/>
          <p:cNvSpPr/>
          <p:nvPr/>
        </p:nvSpPr>
        <p:spPr>
          <a:xfrm>
            <a:off x="1706880" y="1972945"/>
            <a:ext cx="3531235" cy="415290"/>
          </a:xfrm>
          <a:prstGeom prst="roundRect">
            <a:avLst/>
          </a:prstGeom>
          <a:grpFill/>
          <a:ln>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3791585" y="2994660"/>
            <a:ext cx="3335020" cy="431800"/>
          </a:xfrm>
          <a:prstGeom prst="roundRect">
            <a:avLst/>
          </a:prstGeom>
          <a:solidFill>
            <a:schemeClr val="accent3">
              <a:lumMod val="60000"/>
              <a:lumOff val="4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chemeClr val="tx1"/>
                </a:solidFill>
                <a:sym typeface="+mn-ea"/>
              </a:rPr>
              <a:t>永远</a:t>
            </a:r>
            <a:r>
              <a:rPr lang="zh-CN" altLang="en-US" sz="2400">
                <a:solidFill>
                  <a:schemeClr val="tx1"/>
                </a:solidFill>
              </a:rPr>
              <a:t>见不到伯父的面了</a:t>
            </a:r>
            <a:endParaRPr lang="zh-CN" altLang="en-US" sz="2400">
              <a:solidFill>
                <a:schemeClr val="tx1"/>
              </a:solidFill>
              <a:sym typeface="+mn-ea"/>
            </a:endParaRPr>
          </a:p>
        </p:txBody>
      </p:sp>
      <p:sp>
        <p:nvSpPr>
          <p:cNvPr id="4" name="圆角矩形 3"/>
          <p:cNvSpPr/>
          <p:nvPr/>
        </p:nvSpPr>
        <p:spPr>
          <a:xfrm>
            <a:off x="3803015" y="3581400"/>
            <a:ext cx="3091815" cy="431800"/>
          </a:xfrm>
          <a:prstGeom prst="roundRect">
            <a:avLst/>
          </a:prstGeom>
          <a:solidFill>
            <a:schemeClr val="accent3">
              <a:lumMod val="60000"/>
              <a:lumOff val="4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rPr>
              <a:t>听不到伯父的声音了</a:t>
            </a:r>
          </a:p>
        </p:txBody>
      </p:sp>
      <p:sp>
        <p:nvSpPr>
          <p:cNvPr id="5" name="圆角矩形 4"/>
          <p:cNvSpPr/>
          <p:nvPr/>
        </p:nvSpPr>
        <p:spPr>
          <a:xfrm>
            <a:off x="3803015" y="4123055"/>
            <a:ext cx="3091815" cy="431800"/>
          </a:xfrm>
          <a:prstGeom prst="roundRect">
            <a:avLst/>
          </a:prstGeom>
          <a:solidFill>
            <a:schemeClr val="accent3">
              <a:lumMod val="60000"/>
              <a:lumOff val="4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rPr>
              <a:t>得不到伯父的爱抚了</a:t>
            </a:r>
          </a:p>
        </p:txBody>
      </p:sp>
      <p:sp>
        <p:nvSpPr>
          <p:cNvPr id="6" name="左大括号 5"/>
          <p:cNvSpPr/>
          <p:nvPr/>
        </p:nvSpPr>
        <p:spPr>
          <a:xfrm>
            <a:off x="3292475" y="3286125"/>
            <a:ext cx="360045" cy="115189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10" name="椭圆形标注 9"/>
          <p:cNvSpPr/>
          <p:nvPr/>
        </p:nvSpPr>
        <p:spPr>
          <a:xfrm>
            <a:off x="6416675" y="1640840"/>
            <a:ext cx="1508760" cy="1079500"/>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2000"/>
              <a:t>怎能不让人落泪！</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6" grpId="0" bldLvl="0" animBg="1"/>
      <p:bldP spid="2" grpId="0" bldLvl="0" animBg="1"/>
      <p:bldP spid="3" grpId="0" bldLvl="0" animBg="1"/>
      <p:bldP spid="4" grpId="0" bldLvl="0" animBg="1"/>
      <p:bldP spid="5" grpId="0" bldLvl="0" animBg="1"/>
      <p:bldP spid="6" grpId="0" bldLvl="0" animBg="1"/>
      <p:bldP spid="1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95800" y="1190660"/>
            <a:ext cx="6887220" cy="2277547"/>
          </a:xfrm>
          <a:prstGeom prst="rect">
            <a:avLst/>
          </a:prstGeom>
          <a:noFill/>
        </p:spPr>
        <p:txBody>
          <a:bodyPr wrap="square" rtlCol="0" anchor="t">
            <a:spAutoFit/>
          </a:bodyPr>
          <a:lstStyle/>
          <a:p>
            <a:r>
              <a:rPr lang="en-US" altLang="zh-CN" sz="2400" dirty="0">
                <a:solidFill>
                  <a:schemeClr val="tx1"/>
                </a:solidFill>
                <a:latin typeface="黑体" panose="02010609060101010101" pitchFamily="49" charset="-122"/>
                <a:ea typeface="黑体" panose="02010609060101010101" pitchFamily="49" charset="-122"/>
                <a:sym typeface="+mn-ea"/>
              </a:rPr>
              <a:t>    </a:t>
            </a:r>
            <a:r>
              <a:rPr lang="en-US" altLang="zh-CN" sz="2400" dirty="0" smtClean="0">
                <a:solidFill>
                  <a:schemeClr val="tx1"/>
                </a:solidFill>
                <a:latin typeface="黑体" panose="02010609060101010101" pitchFamily="49" charset="-122"/>
                <a:ea typeface="黑体" panose="02010609060101010101" pitchFamily="49" charset="-122"/>
                <a:sym typeface="+mn-ea"/>
              </a:rPr>
              <a:t> </a:t>
            </a:r>
            <a:r>
              <a:rPr lang="zh-CN" altLang="en-US" sz="3200" dirty="0" smtClean="0">
                <a:solidFill>
                  <a:schemeClr val="tx1"/>
                </a:solidFill>
                <a:latin typeface="黑体" panose="02010609060101010101" pitchFamily="49" charset="-122"/>
                <a:ea typeface="黑体" panose="02010609060101010101" pitchFamily="49" charset="-122"/>
                <a:sym typeface="+mn-ea"/>
              </a:rPr>
              <a:t>默读</a:t>
            </a:r>
            <a:r>
              <a:rPr lang="en-US" altLang="zh-CN" sz="3200" dirty="0" smtClean="0">
                <a:solidFill>
                  <a:schemeClr val="tx1"/>
                </a:solidFill>
                <a:latin typeface="黑体" panose="02010609060101010101" pitchFamily="49" charset="-122"/>
                <a:ea typeface="黑体" panose="02010609060101010101" pitchFamily="49" charset="-122"/>
                <a:sym typeface="+mn-ea"/>
              </a:rPr>
              <a:t>2-27</a:t>
            </a:r>
            <a:r>
              <a:rPr lang="zh-CN" altLang="en-US" sz="3200" dirty="0" smtClean="0">
                <a:solidFill>
                  <a:schemeClr val="tx1"/>
                </a:solidFill>
                <a:latin typeface="黑体" panose="02010609060101010101" pitchFamily="49" charset="-122"/>
                <a:ea typeface="黑体" panose="02010609060101010101" pitchFamily="49" charset="-122"/>
                <a:sym typeface="+mn-ea"/>
              </a:rPr>
              <a:t>自然段</a:t>
            </a:r>
            <a:r>
              <a:rPr lang="zh-CN" altLang="zh-CN" sz="3200" dirty="0" smtClean="0">
                <a:solidFill>
                  <a:schemeClr val="tx1"/>
                </a:solidFill>
                <a:latin typeface="黑体" panose="02010609060101010101" pitchFamily="49" charset="-122"/>
                <a:ea typeface="黑体" panose="02010609060101010101" pitchFamily="49" charset="-122"/>
                <a:sym typeface="+mn-ea"/>
              </a:rPr>
              <a:t>，</a:t>
            </a:r>
            <a:r>
              <a:rPr lang="zh-CN" altLang="zh-CN" sz="3200" dirty="0">
                <a:solidFill>
                  <a:schemeClr val="tx1"/>
                </a:solidFill>
                <a:latin typeface="黑体" panose="02010609060101010101" pitchFamily="49" charset="-122"/>
                <a:ea typeface="黑体" panose="02010609060101010101" pitchFamily="49" charset="-122"/>
                <a:sym typeface="+mn-ea"/>
              </a:rPr>
              <a:t>思考、感悟、体会：鲁迅为什么得到这么多人的爱戴</a:t>
            </a:r>
            <a:r>
              <a:rPr lang="zh-CN" altLang="zh-CN" sz="3200" dirty="0" smtClean="0">
                <a:solidFill>
                  <a:schemeClr val="tx1"/>
                </a:solidFill>
                <a:latin typeface="黑体" panose="02010609060101010101" pitchFamily="49" charset="-122"/>
                <a:ea typeface="黑体" panose="02010609060101010101" pitchFamily="49" charset="-122"/>
                <a:sym typeface="+mn-ea"/>
              </a:rPr>
              <a:t>？</a:t>
            </a:r>
            <a:r>
              <a:rPr lang="zh-CN" altLang="en-US" sz="3200" dirty="0" smtClean="0">
                <a:solidFill>
                  <a:schemeClr val="tx1"/>
                </a:solidFill>
                <a:latin typeface="黑体" panose="02010609060101010101" pitchFamily="49" charset="-122"/>
                <a:ea typeface="黑体" panose="02010609060101010101" pitchFamily="49" charset="-122"/>
                <a:sym typeface="+mn-ea"/>
              </a:rPr>
              <a:t>你从课文每个小故事中感受到鲁迅先生怎样的品格？</a:t>
            </a:r>
            <a:endParaRPr lang="zh-CN" altLang="zh-CN" sz="3200" b="0" dirty="0">
              <a:solidFill>
                <a:srgbClr val="003300"/>
              </a:solidFill>
              <a:latin typeface="黑体" panose="02010609060101010101" pitchFamily="49" charset="-122"/>
              <a:ea typeface="黑体" panose="02010609060101010101" pitchFamily="49" charset="-122"/>
            </a:endParaRPr>
          </a:p>
          <a:p>
            <a:endParaRPr lang="zh-CN" altLang="en-US" dirty="0"/>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875" y="1258570"/>
            <a:ext cx="1299210" cy="18618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19885" y="1564005"/>
            <a:ext cx="6746875" cy="156845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nchor="t">
            <a:spAutoFit/>
          </a:bodyPr>
          <a:lstStyle/>
          <a:p>
            <a:r>
              <a:rPr lang="zh-CN" altLang="en-US" sz="2400"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     </a:t>
            </a:r>
            <a:r>
              <a:rPr lang="zh-CN" altLang="en-US" sz="3200" dirty="0">
                <a:solidFill>
                  <a:schemeClr val="tx1"/>
                </a:solidFill>
                <a:latin typeface="黑体" panose="02010609060101010101" pitchFamily="49" charset="-122"/>
                <a:ea typeface="黑体" panose="02010609060101010101" pitchFamily="49" charset="-122"/>
                <a:sym typeface="+mn-ea"/>
              </a:rPr>
              <a:t>学习</a:t>
            </a:r>
            <a:r>
              <a:rPr lang="en-US" sz="3200" dirty="0" err="1">
                <a:solidFill>
                  <a:schemeClr val="tx1"/>
                </a:solidFill>
                <a:latin typeface="黑体" panose="02010609060101010101" pitchFamily="49" charset="-122"/>
                <a:ea typeface="黑体" panose="02010609060101010101" pitchFamily="49" charset="-122"/>
                <a:sym typeface="+mn-ea"/>
              </a:rPr>
              <a:t>课文2-3自然段</a:t>
            </a:r>
            <a:r>
              <a:rPr lang="zh-CN" altLang="en-US" sz="3200" dirty="0">
                <a:solidFill>
                  <a:schemeClr val="tx1"/>
                </a:solidFill>
                <a:latin typeface="黑体" panose="02010609060101010101" pitchFamily="49" charset="-122"/>
                <a:ea typeface="黑体" panose="02010609060101010101" pitchFamily="49" charset="-122"/>
                <a:sym typeface="+mn-ea"/>
              </a:rPr>
              <a:t>，总结一下：从</a:t>
            </a:r>
            <a:r>
              <a:rPr lang="en-US" sz="3200" dirty="0" err="1">
                <a:solidFill>
                  <a:schemeClr val="tx1"/>
                </a:solidFill>
                <a:latin typeface="黑体" panose="02010609060101010101" pitchFamily="49" charset="-122"/>
                <a:ea typeface="黑体" panose="02010609060101010101" pitchFamily="49" charset="-122"/>
                <a:sym typeface="+mn-ea"/>
              </a:rPr>
              <a:t>这件事</a:t>
            </a:r>
            <a:r>
              <a:rPr lang="zh-CN" altLang="en-US" sz="3200" dirty="0">
                <a:solidFill>
                  <a:schemeClr val="tx1"/>
                </a:solidFill>
                <a:latin typeface="黑体" panose="02010609060101010101" pitchFamily="49" charset="-122"/>
                <a:ea typeface="黑体" panose="02010609060101010101" pitchFamily="49" charset="-122"/>
                <a:sym typeface="+mn-ea"/>
              </a:rPr>
              <a:t>中，</a:t>
            </a:r>
            <a:r>
              <a:rPr lang="en-US" sz="3200" dirty="0">
                <a:solidFill>
                  <a:schemeClr val="tx1"/>
                </a:solidFill>
                <a:latin typeface="黑体" panose="02010609060101010101" pitchFamily="49" charset="-122"/>
                <a:ea typeface="黑体" panose="02010609060101010101" pitchFamily="49" charset="-122"/>
                <a:sym typeface="+mn-ea"/>
              </a:rPr>
              <a:t>你</a:t>
            </a:r>
            <a:r>
              <a:rPr lang="zh-CN" altLang="en-US" sz="3200" dirty="0">
                <a:solidFill>
                  <a:schemeClr val="tx1"/>
                </a:solidFill>
                <a:latin typeface="黑体" panose="02010609060101010101" pitchFamily="49" charset="-122"/>
                <a:ea typeface="黑体" panose="02010609060101010101" pitchFamily="49" charset="-122"/>
                <a:sym typeface="+mn-ea"/>
              </a:rPr>
              <a:t>感受</a:t>
            </a:r>
            <a:r>
              <a:rPr lang="en-US" sz="3200" dirty="0">
                <a:solidFill>
                  <a:schemeClr val="tx1"/>
                </a:solidFill>
                <a:latin typeface="黑体" panose="02010609060101010101" pitchFamily="49" charset="-122"/>
                <a:ea typeface="黑体" panose="02010609060101010101" pitchFamily="49" charset="-122"/>
                <a:sym typeface="+mn-ea"/>
              </a:rPr>
              <a:t>到</a:t>
            </a:r>
            <a:r>
              <a:rPr lang="zh-CN" altLang="en-US" sz="3200" dirty="0">
                <a:solidFill>
                  <a:schemeClr val="tx1"/>
                </a:solidFill>
                <a:latin typeface="黑体" panose="02010609060101010101" pitchFamily="49" charset="-122"/>
                <a:ea typeface="黑体" panose="02010609060101010101" pitchFamily="49" charset="-122"/>
                <a:sym typeface="+mn-ea"/>
              </a:rPr>
              <a:t>什么鲁迅先生怎样的品格</a:t>
            </a:r>
            <a:r>
              <a:rPr lang="en-US" sz="3200" dirty="0">
                <a:solidFill>
                  <a:schemeClr val="tx1"/>
                </a:solidFill>
                <a:latin typeface="黑体" panose="02010609060101010101" pitchFamily="49" charset="-122"/>
                <a:ea typeface="黑体" panose="02010609060101010101" pitchFamily="49" charset="-122"/>
                <a:sym typeface="+mn-ea"/>
              </a:rPr>
              <a:t>？</a:t>
            </a:r>
            <a:endParaRPr lang="en-US" altLang="en-US" sz="3200" dirty="0">
              <a:solidFill>
                <a:schemeClr val="tx1"/>
              </a:solidFill>
              <a:latin typeface="黑体" panose="02010609060101010101" pitchFamily="49" charset="-122"/>
              <a:ea typeface="黑体" panose="02010609060101010101" pitchFamily="49" charset="-122"/>
              <a:sym typeface="+mn-ea"/>
            </a:endParaRP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910" y="1564050"/>
            <a:ext cx="1047072" cy="1500528"/>
          </a:xfrm>
          <a:prstGeom prst="rect">
            <a:avLst/>
          </a:prstGeom>
        </p:spPr>
      </p:pic>
      <p:sp>
        <p:nvSpPr>
          <p:cNvPr id="2" name="文本框 1"/>
          <p:cNvSpPr txBox="1"/>
          <p:nvPr/>
        </p:nvSpPr>
        <p:spPr>
          <a:xfrm>
            <a:off x="391150" y="563905"/>
            <a:ext cx="2954655" cy="646331"/>
          </a:xfrm>
          <a:prstGeom prst="rect">
            <a:avLst/>
          </a:prstGeom>
          <a:noFill/>
        </p:spPr>
        <p:txBody>
          <a:bodyPr wrap="none" rtlCol="0" anchor="t">
            <a:spAutoFit/>
          </a:bodyPr>
          <a:lstStyle/>
          <a:p>
            <a:r>
              <a:rPr lang="zh-CN" altLang="en-US" sz="3600" dirty="0">
                <a:solidFill>
                  <a:srgbClr val="FF0000"/>
                </a:solidFill>
                <a:latin typeface="黑体" panose="02010609060101010101" pitchFamily="49" charset="-122"/>
                <a:ea typeface="黑体" panose="02010609060101010101" pitchFamily="49" charset="-122"/>
                <a:sym typeface="+mn-ea"/>
              </a:rPr>
              <a:t>趣谈</a:t>
            </a:r>
            <a:r>
              <a:rPr lang="zh-CN" altLang="en-US" sz="3600" dirty="0" smtClean="0">
                <a:solidFill>
                  <a:srgbClr val="FF0000"/>
                </a:solidFill>
                <a:latin typeface="黑体" panose="02010609060101010101" pitchFamily="49" charset="-122"/>
                <a:ea typeface="黑体" panose="02010609060101010101" pitchFamily="49" charset="-122"/>
                <a:sym typeface="+mn-ea"/>
              </a:rPr>
              <a:t>《水浒》</a:t>
            </a:r>
            <a:endParaRPr lang="zh-CN" altLang="en-US" sz="3600" dirty="0">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596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8000" y="1861350"/>
            <a:ext cx="3604412" cy="584775"/>
          </a:xfrm>
          <a:prstGeom prst="rect">
            <a:avLst/>
          </a:prstGeom>
          <a:noFill/>
        </p:spPr>
        <p:txBody>
          <a:bodyPr wrap="square" rtlCol="0" anchor="t">
            <a:spAutoFit/>
          </a:bodyPr>
          <a:lstStyle/>
          <a:p>
            <a:r>
              <a:rPr lang="en-US" altLang="zh-CN" sz="3200" b="1" dirty="0">
                <a:latin typeface="楷体" panose="02010609060101010101" pitchFamily="49" charset="-122"/>
                <a:ea typeface="楷体" panose="02010609060101010101" pitchFamily="49" charset="-122"/>
                <a:sym typeface="+mn-ea"/>
              </a:rPr>
              <a:t>“</a:t>
            </a:r>
            <a:r>
              <a:rPr lang="zh-CN" altLang="en-US" sz="3200" b="1" dirty="0">
                <a:latin typeface="楷体" panose="02010609060101010101" pitchFamily="49" charset="-122"/>
                <a:ea typeface="楷体" panose="02010609060101010101" pitchFamily="49" charset="-122"/>
                <a:sym typeface="+mn-ea"/>
              </a:rPr>
              <a:t>我</a:t>
            </a:r>
            <a:r>
              <a:rPr lang="en-US" altLang="zh-CN" sz="3200" b="1" dirty="0">
                <a:latin typeface="楷体" panose="02010609060101010101" pitchFamily="49" charset="-122"/>
                <a:ea typeface="楷体" panose="02010609060101010101" pitchFamily="49" charset="-122"/>
                <a:sym typeface="+mn-ea"/>
              </a:rPr>
              <a:t>”</a:t>
            </a:r>
            <a:r>
              <a:rPr lang="zh-CN" altLang="en-US" sz="3200" b="1" dirty="0">
                <a:latin typeface="楷体" panose="02010609060101010101" pitchFamily="49" charset="-122"/>
                <a:ea typeface="楷体" panose="02010609060101010101" pitchFamily="49" charset="-122"/>
                <a:sym typeface="+mn-ea"/>
              </a:rPr>
              <a:t>读《水浒传》</a:t>
            </a:r>
            <a:endParaRPr lang="zh-CN" altLang="en-US" sz="3200" b="1" dirty="0">
              <a:latin typeface="楷体" panose="02010609060101010101" pitchFamily="49" charset="-122"/>
              <a:ea typeface="楷体" panose="02010609060101010101" pitchFamily="49" charset="-122"/>
            </a:endParaRPr>
          </a:p>
        </p:txBody>
      </p:sp>
      <p:sp>
        <p:nvSpPr>
          <p:cNvPr id="6" name="圆角矩形 5"/>
          <p:cNvSpPr/>
          <p:nvPr/>
        </p:nvSpPr>
        <p:spPr>
          <a:xfrm>
            <a:off x="4363720" y="2097570"/>
            <a:ext cx="4104005" cy="84518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l"/>
            <a:r>
              <a:rPr lang="en-US" altLang="zh-CN" sz="2400" dirty="0">
                <a:sym typeface="+mn-ea"/>
              </a:rPr>
              <a:t>       </a:t>
            </a:r>
            <a:r>
              <a:rPr lang="zh-CN" altLang="en-US" sz="2800" dirty="0">
                <a:latin typeface="黑体" panose="02010609060101010101" pitchFamily="49" charset="-122"/>
                <a:ea typeface="黑体" panose="02010609060101010101" pitchFamily="49" charset="-122"/>
                <a:sym typeface="+mn-ea"/>
              </a:rPr>
              <a:t>伯父问我的时候，我就张冠李戴地乱说一气。</a:t>
            </a:r>
            <a:endParaRPr lang="zh-CN" altLang="en-US" sz="2800" dirty="0">
              <a:latin typeface="黑体" panose="02010609060101010101" pitchFamily="49" charset="-122"/>
              <a:ea typeface="黑体" panose="02010609060101010101" pitchFamily="49" charset="-122"/>
            </a:endParaRPr>
          </a:p>
        </p:txBody>
      </p:sp>
      <p:sp>
        <p:nvSpPr>
          <p:cNvPr id="11" name="圆角矩形 10"/>
          <p:cNvSpPr/>
          <p:nvPr/>
        </p:nvSpPr>
        <p:spPr>
          <a:xfrm>
            <a:off x="4363720" y="1460030"/>
            <a:ext cx="3456305" cy="575945"/>
          </a:xfrm>
          <a:prstGeom prst="roundRect">
            <a:avLst/>
          </a:prstGeom>
          <a:solidFill>
            <a:srgbClr val="00B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2800" dirty="0">
                <a:solidFill>
                  <a:schemeClr val="bg1"/>
                </a:solidFill>
                <a:latin typeface="黑体" panose="02010609060101010101" pitchFamily="49" charset="-122"/>
                <a:ea typeface="黑体" panose="02010609060101010101" pitchFamily="49" charset="-122"/>
                <a:sym typeface="+mn-ea"/>
              </a:rPr>
              <a:t>囫囵吞枣地看一遍</a:t>
            </a:r>
          </a:p>
        </p:txBody>
      </p:sp>
      <p:sp>
        <p:nvSpPr>
          <p:cNvPr id="14" name="Freeform 24"/>
          <p:cNvSpPr/>
          <p:nvPr/>
        </p:nvSpPr>
        <p:spPr bwMode="gray">
          <a:xfrm rot="16200000" flipH="1" flipV="1">
            <a:off x="3750917" y="2240445"/>
            <a:ext cx="506730" cy="559435"/>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solidFill>
            <a:schemeClr val="tx2">
              <a:lumMod val="60000"/>
              <a:lumOff val="40000"/>
            </a:schemeClr>
          </a:solidFill>
          <a:ln>
            <a:noFill/>
          </a:ln>
        </p:spPr>
        <p:txBody>
          <a:bodyPr/>
          <a:lstStyle/>
          <a:p>
            <a:endParaRPr lang="zh-CN" altLang="en-US"/>
          </a:p>
        </p:txBody>
      </p:sp>
      <p:sp>
        <p:nvSpPr>
          <p:cNvPr id="15" name="Freeform 24"/>
          <p:cNvSpPr/>
          <p:nvPr/>
        </p:nvSpPr>
        <p:spPr bwMode="gray">
          <a:xfrm rot="16200000" flipV="1">
            <a:off x="3854422" y="1606080"/>
            <a:ext cx="299720" cy="559435"/>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solidFill>
            <a:schemeClr val="tx2">
              <a:lumMod val="60000"/>
              <a:lumOff val="40000"/>
            </a:schemeClr>
          </a:solidFill>
          <a:ln>
            <a:noFill/>
          </a:ln>
        </p:spPr>
        <p:txBody>
          <a:bodyPr/>
          <a:lstStyle/>
          <a:p>
            <a:endParaRPr lang="zh-CN" altLang="en-US"/>
          </a:p>
        </p:txBody>
      </p:sp>
      <p:sp>
        <p:nvSpPr>
          <p:cNvPr id="16" name="圆角矩形 15"/>
          <p:cNvSpPr/>
          <p:nvPr/>
        </p:nvSpPr>
        <p:spPr>
          <a:xfrm>
            <a:off x="3635565" y="2438565"/>
            <a:ext cx="432435" cy="63841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latin typeface="黑体" panose="02010609060101010101" pitchFamily="49" charset="-122"/>
                <a:ea typeface="黑体" panose="02010609060101010101" pitchFamily="49" charset="-122"/>
              </a:rPr>
              <a:t>交流</a:t>
            </a:r>
          </a:p>
        </p:txBody>
      </p:sp>
      <p:sp>
        <p:nvSpPr>
          <p:cNvPr id="17" name="圆角矩形 16"/>
          <p:cNvSpPr/>
          <p:nvPr/>
        </p:nvSpPr>
        <p:spPr>
          <a:xfrm>
            <a:off x="3707565" y="1204975"/>
            <a:ext cx="432435" cy="65637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latin typeface="黑体" panose="02010609060101010101" pitchFamily="49" charset="-122"/>
                <a:ea typeface="黑体" panose="02010609060101010101" pitchFamily="49" charset="-122"/>
              </a:rPr>
              <a:t>态度</a:t>
            </a:r>
          </a:p>
        </p:txBody>
      </p:sp>
      <p:pic>
        <p:nvPicPr>
          <p:cNvPr id="20" name="图片 19"/>
          <p:cNvPicPr>
            <a:picLocks noChangeAspect="1"/>
          </p:cNvPicPr>
          <p:nvPr/>
        </p:nvPicPr>
        <p:blipFill>
          <a:blip r:embed="rId2"/>
          <a:srcRect t="6460"/>
          <a:stretch>
            <a:fillRect/>
          </a:stretch>
        </p:blipFill>
        <p:spPr>
          <a:xfrm>
            <a:off x="777875" y="2548890"/>
            <a:ext cx="2087245" cy="2533015"/>
          </a:xfrm>
          <a:prstGeom prst="rect">
            <a:avLst/>
          </a:prstGeom>
        </p:spPr>
      </p:pic>
      <p:sp>
        <p:nvSpPr>
          <p:cNvPr id="12" name="文本框 2"/>
          <p:cNvSpPr txBox="1"/>
          <p:nvPr/>
        </p:nvSpPr>
        <p:spPr>
          <a:xfrm>
            <a:off x="407814" y="503880"/>
            <a:ext cx="7532370" cy="583565"/>
          </a:xfrm>
          <a:prstGeom prst="rect">
            <a:avLst/>
          </a:prstGeom>
          <a:noFill/>
        </p:spPr>
        <p:txBody>
          <a:bodyPr wrap="none" rtlCol="0" anchor="t">
            <a:spAutoFit/>
          </a:bodyPr>
          <a:lstStyle/>
          <a:p>
            <a:r>
              <a:rPr lang="zh-CN" altLang="en-US" sz="3200" b="1" dirty="0" smtClean="0">
                <a:solidFill>
                  <a:srgbClr val="FF0000"/>
                </a:solidFill>
                <a:latin typeface="楷体" panose="02010609060101010101" pitchFamily="49" charset="-122"/>
                <a:ea typeface="楷体" panose="02010609060101010101" pitchFamily="49" charset="-122"/>
                <a:sym typeface="+mn-ea"/>
              </a:rPr>
              <a:t>我是怎样看</a:t>
            </a:r>
            <a:r>
              <a:rPr lang="en-US" altLang="zh-CN" sz="3200" b="1" dirty="0" smtClean="0">
                <a:solidFill>
                  <a:srgbClr val="FF0000"/>
                </a:solidFill>
                <a:latin typeface="楷体" panose="02010609060101010101" pitchFamily="49" charset="-122"/>
                <a:ea typeface="楷体" panose="02010609060101010101" pitchFamily="49" charset="-122"/>
                <a:sym typeface="+mn-ea"/>
              </a:rPr>
              <a:t>《</a:t>
            </a:r>
            <a:r>
              <a:rPr lang="zh-CN" altLang="en-US" sz="3200" b="1" dirty="0" smtClean="0">
                <a:solidFill>
                  <a:srgbClr val="FF0000"/>
                </a:solidFill>
                <a:latin typeface="楷体" panose="02010609060101010101" pitchFamily="49" charset="-122"/>
                <a:ea typeface="楷体" panose="02010609060101010101" pitchFamily="49" charset="-122"/>
                <a:sym typeface="+mn-ea"/>
              </a:rPr>
              <a:t>水浒传</a:t>
            </a:r>
            <a:r>
              <a:rPr lang="en-US" altLang="zh-CN" sz="3200" b="1" dirty="0" smtClean="0">
                <a:solidFill>
                  <a:srgbClr val="FF0000"/>
                </a:solidFill>
                <a:latin typeface="楷体" panose="02010609060101010101" pitchFamily="49" charset="-122"/>
                <a:ea typeface="楷体" panose="02010609060101010101" pitchFamily="49" charset="-122"/>
                <a:sym typeface="+mn-ea"/>
              </a:rPr>
              <a:t>》</a:t>
            </a:r>
            <a:r>
              <a:rPr lang="zh-CN" altLang="en-US" sz="3200" b="1" dirty="0" smtClean="0">
                <a:solidFill>
                  <a:srgbClr val="FF0000"/>
                </a:solidFill>
                <a:latin typeface="楷体" panose="02010609060101010101" pitchFamily="49" charset="-122"/>
                <a:ea typeface="楷体" panose="02010609060101010101" pitchFamily="49" charset="-122"/>
                <a:sym typeface="+mn-ea"/>
              </a:rPr>
              <a:t>、和伯父交流的？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ldLvl="0" animBg="1"/>
      <p:bldP spid="11" grpId="0" bldLvl="0" animBg="1"/>
      <p:bldP spid="14" grpId="0" bldLvl="0" animBg="1"/>
      <p:bldP spid="15" grpId="0" bldLvl="0" animBg="1"/>
      <p:bldP spid="16" grpId="0" bldLvl="0" animBg="1"/>
      <p:bldP spid="17" grpId="0" bldLvl="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云形 50"/>
          <p:cNvSpPr/>
          <p:nvPr/>
        </p:nvSpPr>
        <p:spPr>
          <a:xfrm>
            <a:off x="5219700" y="1924050"/>
            <a:ext cx="4194175" cy="2466340"/>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noFill/>
            <a:prstDash val="solid"/>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latin typeface="楷体" panose="02010609060101010101" pitchFamily="49" charset="-122"/>
                <a:ea typeface="楷体" panose="02010609060101010101" pitchFamily="49" charset="-122"/>
                <a:sym typeface="+mn-ea"/>
              </a:rPr>
              <a:t>表面看是在夸自己记性好，实际上是在用幽默的语言、委婉的语气批评“我”读书太马虎。</a:t>
            </a:r>
          </a:p>
        </p:txBody>
      </p:sp>
      <p:sp>
        <p:nvSpPr>
          <p:cNvPr id="2" name="文本框 1"/>
          <p:cNvSpPr txBox="1"/>
          <p:nvPr/>
        </p:nvSpPr>
        <p:spPr>
          <a:xfrm>
            <a:off x="36000" y="1851750"/>
            <a:ext cx="4581525" cy="2306955"/>
          </a:xfrm>
          <a:prstGeom prst="rect">
            <a:avLst/>
          </a:prstGeom>
        </p:spPr>
        <p:style>
          <a:lnRef idx="3">
            <a:schemeClr val="lt1"/>
          </a:lnRef>
          <a:fillRef idx="1">
            <a:schemeClr val="accent3"/>
          </a:fillRef>
          <a:effectRef idx="1">
            <a:schemeClr val="accent3"/>
          </a:effectRef>
          <a:fontRef idx="minor">
            <a:schemeClr val="lt1"/>
          </a:fontRef>
        </p:style>
        <p:txBody>
          <a:bodyPr wrap="square" rtlCol="0" anchor="t">
            <a:spAutoFit/>
          </a:bodyPr>
          <a:lstStyle/>
          <a:p>
            <a:r>
              <a:rPr lang="en-US" altLang="zh-CN" sz="2400" b="1" dirty="0">
                <a:latin typeface="楷体" panose="02010609060101010101" pitchFamily="49" charset="-122"/>
                <a:ea typeface="楷体" panose="02010609060101010101" pitchFamily="49" charset="-122"/>
              </a:rPr>
              <a:t>    </a:t>
            </a:r>
            <a:r>
              <a:rPr lang="zh-CN" altLang="en-US" sz="2400" b="1" dirty="0" smtClean="0">
                <a:solidFill>
                  <a:srgbClr val="0000FF"/>
                </a:solidFill>
                <a:latin typeface="楷体" panose="02010609060101010101" pitchFamily="49" charset="-122"/>
                <a:ea typeface="楷体" panose="02010609060101010101" pitchFamily="49" charset="-122"/>
              </a:rPr>
              <a:t>这</a:t>
            </a:r>
            <a:r>
              <a:rPr lang="zh-CN" altLang="en-US" sz="2400" b="1" dirty="0">
                <a:solidFill>
                  <a:srgbClr val="0000FF"/>
                </a:solidFill>
                <a:latin typeface="楷体" panose="02010609060101010101" pitchFamily="49" charset="-122"/>
                <a:ea typeface="楷体" panose="02010609060101010101" pitchFamily="49" charset="-122"/>
              </a:rPr>
              <a:t>简短的语言描写，透出鲁迅先生含蓄、幽默、风趣的性格特点。而后又送我书读，更表现了他对晚辈的关怀与期望，从这里可以看出他为晚辈着想，</a:t>
            </a:r>
            <a:r>
              <a:rPr lang="zh-CN" altLang="en-US" sz="2400" b="1" dirty="0">
                <a:solidFill>
                  <a:srgbClr val="FF0000"/>
                </a:solidFill>
                <a:latin typeface="楷体" panose="02010609060101010101" pitchFamily="49" charset="-122"/>
                <a:ea typeface="楷体" panose="02010609060101010101" pitchFamily="49" charset="-122"/>
              </a:rPr>
              <a:t>这样的伯父怎能不让人爱戴呢？</a:t>
            </a:r>
            <a:r>
              <a:rPr lang="zh-CN" altLang="en-US" sz="2000" b="1" dirty="0">
                <a:solidFill>
                  <a:srgbClr val="FF0000"/>
                </a:solidFill>
                <a:latin typeface="楷体" panose="02010609060101010101" pitchFamily="49" charset="-122"/>
                <a:ea typeface="楷体" panose="02010609060101010101" pitchFamily="49" charset="-122"/>
              </a:rPr>
              <a:t> </a:t>
            </a:r>
          </a:p>
        </p:txBody>
      </p:sp>
      <p:sp>
        <p:nvSpPr>
          <p:cNvPr id="13" name="文本框 12"/>
          <p:cNvSpPr txBox="1"/>
          <p:nvPr/>
        </p:nvSpPr>
        <p:spPr>
          <a:xfrm>
            <a:off x="3565525" y="869950"/>
            <a:ext cx="4916805" cy="829945"/>
          </a:xfrm>
          <a:prstGeom prst="rect">
            <a:avLst/>
          </a:prstGeom>
          <a:gradFill rotWithShape="1">
            <a:gsLst>
              <a:gs pos="0">
                <a:srgbClr val="FFBF53">
                  <a:tint val="50000"/>
                  <a:satMod val="300000"/>
                </a:srgbClr>
              </a:gs>
              <a:gs pos="35000">
                <a:srgbClr val="FFBF53">
                  <a:tint val="37000"/>
                  <a:satMod val="300000"/>
                </a:srgbClr>
              </a:gs>
              <a:gs pos="100000">
                <a:srgbClr val="FFBF53">
                  <a:tint val="15000"/>
                  <a:satMod val="350000"/>
                </a:srgbClr>
              </a:gs>
            </a:gsLst>
            <a:lin ang="16200000" scaled="1"/>
          </a:gradFill>
          <a:ln w="9525" cap="flat" cmpd="sng" algn="ctr">
            <a:solidFill>
              <a:srgbClr val="FFBF53"/>
            </a:solidFill>
            <a:prstDash val="soli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nchor="t">
            <a:spAutoFit/>
          </a:bodyPr>
          <a:lstStyle/>
          <a:p>
            <a:r>
              <a:rPr lang="en-US" altLang="zh-CN" dirty="0">
                <a:sym typeface="+mn-ea"/>
              </a:rPr>
              <a:t>      </a:t>
            </a:r>
            <a:r>
              <a:rPr lang="en-US" altLang="zh-CN" sz="2400" dirty="0">
                <a:latin typeface="微软雅黑" panose="020B0503020204020204" charset="-122"/>
                <a:ea typeface="微软雅黑" panose="020B0503020204020204" charset="-122"/>
                <a:cs typeface="微软雅黑" panose="020B0503020204020204" charset="-122"/>
                <a:sym typeface="+mn-ea"/>
              </a:rPr>
              <a:t>    </a:t>
            </a:r>
            <a:r>
              <a:rPr lang="zh-CN" altLang="en-US" sz="2400" b="1" dirty="0">
                <a:latin typeface="楷体" panose="02010609060101010101" pitchFamily="49" charset="-122"/>
                <a:ea typeface="楷体" panose="02010609060101010101" pitchFamily="49" charset="-122"/>
                <a:cs typeface="微软雅黑" panose="020B0503020204020204" charset="-122"/>
                <a:sym typeface="+mn-ea"/>
              </a:rPr>
              <a:t>伯父摸着胡子，笑了笑，说：</a:t>
            </a:r>
          </a:p>
          <a:p>
            <a:r>
              <a:rPr lang="zh-CN" altLang="en-US" sz="2400" b="1" dirty="0">
                <a:latin typeface="楷体" panose="02010609060101010101" pitchFamily="49" charset="-122"/>
                <a:ea typeface="楷体" panose="02010609060101010101" pitchFamily="49" charset="-122"/>
                <a:cs typeface="微软雅黑" panose="020B0503020204020204" charset="-122"/>
                <a:sym typeface="+mn-ea"/>
              </a:rPr>
              <a:t>“哈哈！还是我的记性好。”</a:t>
            </a:r>
            <a:endParaRPr lang="zh-CN" altLang="en-US" sz="2400" b="1" dirty="0">
              <a:latin typeface="楷体" panose="02010609060101010101" pitchFamily="49" charset="-122"/>
              <a:ea typeface="楷体" panose="02010609060101010101" pitchFamily="49" charset="-122"/>
              <a:cs typeface="微软雅黑" panose="020B0503020204020204" charset="-122"/>
            </a:endParaRPr>
          </a:p>
        </p:txBody>
      </p:sp>
      <p:sp>
        <p:nvSpPr>
          <p:cNvPr id="3" name="圆角矩形 2"/>
          <p:cNvSpPr/>
          <p:nvPr/>
        </p:nvSpPr>
        <p:spPr>
          <a:xfrm>
            <a:off x="3943985" y="1247775"/>
            <a:ext cx="3241040" cy="452120"/>
          </a:xfrm>
          <a:prstGeom prst="roundRect">
            <a:avLst/>
          </a:prstGeom>
          <a:noFill/>
          <a:ln w="28575" cmpd="sng">
            <a:solidFill>
              <a:srgbClr val="FF0000"/>
            </a:solidFill>
            <a:prstDash val="solid"/>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24"/>
          <p:cNvSpPr/>
          <p:nvPr/>
        </p:nvSpPr>
        <p:spPr bwMode="gray">
          <a:xfrm rot="16200000" flipH="1" flipV="1">
            <a:off x="5240020" y="1723390"/>
            <a:ext cx="506730" cy="559435"/>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solidFill>
            <a:schemeClr val="tx2">
              <a:lumMod val="60000"/>
              <a:lumOff val="40000"/>
            </a:schemeClr>
          </a:solidFill>
          <a:ln>
            <a:noFill/>
          </a:ln>
        </p:spPr>
        <p:txBody>
          <a:bodyPr/>
          <a:lstStyle/>
          <a:p>
            <a:endParaRPr lang="zh-CN" altLang="en-US"/>
          </a:p>
        </p:txBody>
      </p:sp>
      <p:sp>
        <p:nvSpPr>
          <p:cNvPr id="4" name="文本框 3"/>
          <p:cNvSpPr txBox="1"/>
          <p:nvPr/>
        </p:nvSpPr>
        <p:spPr>
          <a:xfrm>
            <a:off x="1562795" y="4289290"/>
            <a:ext cx="1656000" cy="738664"/>
          </a:xfrm>
          <a:prstGeom prst="rect">
            <a:avLst/>
          </a:prstGeom>
          <a:solidFill>
            <a:srgbClr val="FEFCDE"/>
          </a:solidFill>
          <a:ln w="25400">
            <a:solidFill>
              <a:srgbClr val="FF0000"/>
            </a:solidFill>
          </a:ln>
        </p:spPr>
        <p:style>
          <a:lnRef idx="1">
            <a:schemeClr val="accent5"/>
          </a:lnRef>
          <a:fillRef idx="2">
            <a:schemeClr val="accent5"/>
          </a:fillRef>
          <a:effectRef idx="1">
            <a:schemeClr val="accent5"/>
          </a:effectRef>
          <a:fontRef idx="minor">
            <a:schemeClr val="dk1"/>
          </a:fontRef>
        </p:style>
        <p:txBody>
          <a:bodyPr wrap="square" rtlCol="0" anchor="t">
            <a:spAutoFit/>
          </a:bodyPr>
          <a:lstStyle/>
          <a:p>
            <a:pPr fontAlgn="auto">
              <a:lnSpc>
                <a:spcPct val="150000"/>
              </a:lnSpc>
            </a:pPr>
            <a:r>
              <a:rPr lang="zh-CN" altLang="en-US" sz="2800" b="1" dirty="0" smtClean="0">
                <a:solidFill>
                  <a:srgbClr val="FF00FF"/>
                </a:solidFill>
                <a:latin typeface="楷体" panose="02010609060101010101" pitchFamily="49" charset="-122"/>
                <a:ea typeface="楷体" panose="02010609060101010101" pitchFamily="49" charset="-122"/>
                <a:cs typeface="微软雅黑" panose="020B0503020204020204" charset="-122"/>
                <a:sym typeface="+mn-ea"/>
              </a:rPr>
              <a:t>关心孩子</a:t>
            </a:r>
          </a:p>
        </p:txBody>
      </p:sp>
      <p:sp>
        <p:nvSpPr>
          <p:cNvPr id="5" name="左箭头 4"/>
          <p:cNvSpPr/>
          <p:nvPr/>
        </p:nvSpPr>
        <p:spPr>
          <a:xfrm>
            <a:off x="4736466" y="2684535"/>
            <a:ext cx="648000" cy="216000"/>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11" name="文本框 2"/>
          <p:cNvSpPr txBox="1"/>
          <p:nvPr/>
        </p:nvSpPr>
        <p:spPr>
          <a:xfrm>
            <a:off x="457835" y="628015"/>
            <a:ext cx="2948940" cy="1076325"/>
          </a:xfrm>
          <a:prstGeom prst="rect">
            <a:avLst/>
          </a:prstGeom>
          <a:noFill/>
        </p:spPr>
        <p:txBody>
          <a:bodyPr wrap="square" rtlCol="0" anchor="t">
            <a:spAutoFit/>
          </a:bodyPr>
          <a:lstStyle/>
          <a:p>
            <a:r>
              <a:rPr lang="zh-CN" altLang="en-US" sz="3200" b="1" dirty="0" smtClean="0">
                <a:solidFill>
                  <a:srgbClr val="FF0000"/>
                </a:solidFill>
                <a:latin typeface="楷体" panose="02010609060101010101" pitchFamily="49" charset="-122"/>
                <a:ea typeface="楷体" panose="02010609060101010101" pitchFamily="49" charset="-122"/>
                <a:sym typeface="+mn-ea"/>
              </a:rPr>
              <a:t>伯父是怎么教育“我”的？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2" grpId="0" bldLvl="0" animBg="1"/>
      <p:bldP spid="13" grpId="0" animBg="1"/>
      <p:bldP spid="3" grpId="0" animBg="1"/>
      <p:bldP spid="14" grpId="1" animBg="1"/>
      <p:bldP spid="4" grpId="0" bldLvl="0" animBg="1"/>
      <p:bldP spid="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76000" y="1203750"/>
            <a:ext cx="6912000" cy="2062103"/>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nchor="t">
            <a:spAutoFit/>
          </a:bodyPr>
          <a:lstStyle/>
          <a:p>
            <a:r>
              <a:rPr lang="zh-CN" altLang="en-US" sz="2000" dirty="0" smtClean="0">
                <a:latin typeface="黑体" panose="02010609060101010101" pitchFamily="49" charset="-122"/>
                <a:ea typeface="黑体" panose="02010609060101010101" pitchFamily="49" charset="-122"/>
              </a:rPr>
              <a:t>      </a:t>
            </a:r>
            <a:r>
              <a:rPr lang="zh-CN" altLang="en-US" sz="3200" dirty="0" smtClean="0">
                <a:solidFill>
                  <a:schemeClr val="tx1"/>
                </a:solidFill>
                <a:latin typeface="黑体" panose="02010609060101010101" pitchFamily="49" charset="-122"/>
                <a:ea typeface="黑体" panose="02010609060101010101" pitchFamily="49" charset="-122"/>
              </a:rPr>
              <a:t>你</a:t>
            </a:r>
            <a:r>
              <a:rPr lang="zh-CN" altLang="en-US" sz="3200" dirty="0">
                <a:solidFill>
                  <a:schemeClr val="tx1"/>
                </a:solidFill>
                <a:latin typeface="黑体" panose="02010609060101010101" pitchFamily="49" charset="-122"/>
                <a:ea typeface="黑体" panose="02010609060101010101" pitchFamily="49" charset="-122"/>
              </a:rPr>
              <a:t>听说过或遇到过鼻子被墙壁碰扁的事情吗？伯父说的“四周黑洞洞的，还不容易碰壁</a:t>
            </a:r>
            <a:r>
              <a:rPr lang="zh-CN" altLang="en-US" sz="3200" dirty="0" smtClean="0">
                <a:solidFill>
                  <a:schemeClr val="tx1"/>
                </a:solidFill>
                <a:latin typeface="黑体" panose="02010609060101010101" pitchFamily="49" charset="-122"/>
                <a:ea typeface="黑体" panose="02010609060101010101" pitchFamily="49" charset="-122"/>
              </a:rPr>
              <a:t>吗”</a:t>
            </a:r>
            <a:r>
              <a:rPr lang="zh-CN" altLang="en-US" sz="3200" dirty="0">
                <a:solidFill>
                  <a:schemeClr val="tx1"/>
                </a:solidFill>
                <a:latin typeface="黑体" panose="02010609060101010101" pitchFamily="49" charset="-122"/>
                <a:ea typeface="黑体" panose="02010609060101010101" pitchFamily="49" charset="-122"/>
              </a:rPr>
              <a:t>究竟含有什么意思</a:t>
            </a:r>
            <a:r>
              <a:rPr lang="zh-CN" altLang="en-US" sz="3200" dirty="0" smtClean="0">
                <a:solidFill>
                  <a:schemeClr val="tx1"/>
                </a:solidFill>
                <a:latin typeface="黑体" panose="02010609060101010101" pitchFamily="49" charset="-122"/>
                <a:ea typeface="黑体" panose="02010609060101010101" pitchFamily="49" charset="-122"/>
              </a:rPr>
              <a:t>？边</a:t>
            </a:r>
            <a:r>
              <a:rPr lang="en-US" sz="3200" dirty="0" err="1"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默读第</a:t>
            </a:r>
            <a:r>
              <a:rPr lang="en-US" sz="3200" dirty="0" err="1">
                <a:solidFill>
                  <a:schemeClr val="tx1"/>
                </a:solidFill>
                <a:latin typeface="黑体" panose="02010609060101010101" pitchFamily="49" charset="-122"/>
                <a:ea typeface="黑体" panose="02010609060101010101" pitchFamily="49" charset="-122"/>
                <a:cs typeface="微软雅黑" panose="020B0503020204020204" charset="-122"/>
                <a:sym typeface="+mn-ea"/>
              </a:rPr>
              <a:t>4-13</a:t>
            </a:r>
            <a:r>
              <a:rPr lang="en-US" sz="3200" dirty="0" err="1"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自然段</a:t>
            </a:r>
            <a:r>
              <a:rPr lang="zh-CN" altLang="en-US" sz="3200"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边思考。</a:t>
            </a:r>
            <a:endParaRPr lang="zh-CN" altLang="en-US" sz="3200" dirty="0">
              <a:solidFill>
                <a:schemeClr val="tx1"/>
              </a:solidFill>
              <a:latin typeface="黑体" panose="02010609060101010101" pitchFamily="49" charset="-122"/>
              <a:ea typeface="黑体" panose="02010609060101010101" pitchFamily="49" charset="-122"/>
              <a:cs typeface="微软雅黑" panose="020B0503020204020204" charset="-122"/>
              <a:sym typeface="+mn-ea"/>
            </a:endParaRP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365" y="1511735"/>
            <a:ext cx="1224000" cy="1754079"/>
          </a:xfrm>
          <a:prstGeom prst="rect">
            <a:avLst/>
          </a:prstGeom>
        </p:spPr>
      </p:pic>
      <p:sp>
        <p:nvSpPr>
          <p:cNvPr id="2" name="文本框 1"/>
          <p:cNvSpPr txBox="1"/>
          <p:nvPr/>
        </p:nvSpPr>
        <p:spPr>
          <a:xfrm>
            <a:off x="160020" y="411750"/>
            <a:ext cx="2926080" cy="645160"/>
          </a:xfrm>
          <a:prstGeom prst="rect">
            <a:avLst/>
          </a:prstGeom>
          <a:noFill/>
        </p:spPr>
        <p:txBody>
          <a:bodyPr wrap="none" rtlCol="0" anchor="t">
            <a:spAutoFit/>
          </a:bodyPr>
          <a:lstStyle/>
          <a:p>
            <a:r>
              <a:rPr lang="zh-CN" altLang="en-US" sz="3600" dirty="0">
                <a:solidFill>
                  <a:srgbClr val="FF0000"/>
                </a:solidFill>
                <a:latin typeface="黑体" panose="02010609060101010101" pitchFamily="49" charset="-122"/>
                <a:ea typeface="黑体" panose="02010609060101010101" pitchFamily="49" charset="-122"/>
                <a:sym typeface="+mn-ea"/>
              </a:rPr>
              <a:t>笑谈</a:t>
            </a:r>
            <a:r>
              <a:rPr lang="en-US" altLang="zh-CN" sz="3600" dirty="0">
                <a:solidFill>
                  <a:srgbClr val="FF0000"/>
                </a:solidFill>
                <a:latin typeface="黑体" panose="02010609060101010101" pitchFamily="49" charset="-122"/>
                <a:ea typeface="黑体" panose="02010609060101010101" pitchFamily="49" charset="-122"/>
                <a:sym typeface="+mn-ea"/>
              </a:rPr>
              <a:t>“</a:t>
            </a:r>
            <a:r>
              <a:rPr lang="zh-CN" altLang="en-US" sz="3600" dirty="0">
                <a:solidFill>
                  <a:srgbClr val="FF0000"/>
                </a:solidFill>
                <a:latin typeface="黑体" panose="02010609060101010101" pitchFamily="49" charset="-122"/>
                <a:ea typeface="黑体" panose="02010609060101010101" pitchFamily="49" charset="-122"/>
                <a:sym typeface="+mn-ea"/>
              </a:rPr>
              <a:t>碰壁</a:t>
            </a:r>
            <a:r>
              <a:rPr lang="en-US" altLang="zh-CN" sz="3600" dirty="0">
                <a:solidFill>
                  <a:srgbClr val="FF0000"/>
                </a:solidFill>
                <a:latin typeface="黑体" panose="02010609060101010101" pitchFamily="49" charset="-122"/>
                <a:ea typeface="黑体" panose="02010609060101010101" pitchFamily="49" charset="-122"/>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540385" y="2049780"/>
            <a:ext cx="8003540" cy="583565"/>
          </a:xfrm>
          <a:prstGeom prst="rect">
            <a:avLst/>
          </a:prstGeom>
          <a:noFill/>
        </p:spPr>
        <p:txBody>
          <a:bodyPr wrap="square" rtlCol="0" anchor="t">
            <a:spAutoFit/>
          </a:bodyPr>
          <a:lstStyle/>
          <a:p>
            <a:pPr indent="0">
              <a:buNone/>
            </a:pPr>
            <a:r>
              <a:rPr lang="zh-CN" sz="3200" b="1" dirty="0">
                <a:latin typeface="楷体" panose="02010609060101010101" pitchFamily="49" charset="-122"/>
                <a:ea typeface="楷体" panose="02010609060101010101" pitchFamily="49" charset="-122"/>
                <a:sym typeface="+mn-ea"/>
              </a:rPr>
              <a:t>“你想，四周黑洞洞的，还不容易碰壁吗？”</a:t>
            </a:r>
            <a:endParaRPr lang="zh-CN" altLang="en-US" sz="3200" b="1" dirty="0">
              <a:latin typeface="楷体" panose="02010609060101010101" pitchFamily="49" charset="-122"/>
              <a:ea typeface="楷体" panose="02010609060101010101" pitchFamily="49" charset="-122"/>
              <a:sym typeface="+mn-ea"/>
            </a:endParaRPr>
          </a:p>
        </p:txBody>
      </p:sp>
      <p:sp>
        <p:nvSpPr>
          <p:cNvPr id="5" name="文本框 8"/>
          <p:cNvSpPr txBox="1"/>
          <p:nvPr/>
        </p:nvSpPr>
        <p:spPr>
          <a:xfrm>
            <a:off x="539750" y="1052830"/>
            <a:ext cx="7695565" cy="583565"/>
          </a:xfrm>
          <a:prstGeom prst="rect">
            <a:avLst/>
          </a:prstGeom>
          <a:solidFill>
            <a:schemeClr val="bg1"/>
          </a:solidFill>
        </p:spPr>
        <p:txBody>
          <a:bodyPr wrap="square" rtlCol="0" anchor="t">
            <a:spAutoFit/>
          </a:bodyPr>
          <a:lstStyle/>
          <a:p>
            <a:pPr indent="0">
              <a:buNone/>
            </a:pPr>
            <a:r>
              <a:rPr lang="zh-CN" sz="3200" b="1" dirty="0">
                <a:solidFill>
                  <a:srgbClr val="FF0000"/>
                </a:solidFill>
                <a:latin typeface="楷体" panose="02010609060101010101" pitchFamily="49" charset="-122"/>
                <a:ea typeface="楷体" panose="02010609060101010101" pitchFamily="49" charset="-122"/>
                <a:sym typeface="+mn-ea"/>
              </a:rPr>
              <a:t>“四周黑洞洞的”指的是当时黑暗的</a:t>
            </a:r>
            <a:r>
              <a:rPr lang="zh-CN" sz="3200" b="1" dirty="0" smtClean="0">
                <a:solidFill>
                  <a:srgbClr val="FF0000"/>
                </a:solidFill>
                <a:latin typeface="楷体" panose="02010609060101010101" pitchFamily="49" charset="-122"/>
                <a:ea typeface="楷体" panose="02010609060101010101" pitchFamily="49" charset="-122"/>
                <a:sym typeface="+mn-ea"/>
              </a:rPr>
              <a:t>社会</a:t>
            </a:r>
            <a:r>
              <a:rPr lang="zh-CN" altLang="en-US" sz="2800" b="1" dirty="0" smtClean="0">
                <a:solidFill>
                  <a:srgbClr val="FF0000"/>
                </a:solidFill>
                <a:latin typeface="楷体" panose="02010609060101010101" pitchFamily="49" charset="-122"/>
                <a:ea typeface="楷体" panose="02010609060101010101" pitchFamily="49" charset="-122"/>
                <a:sym typeface="+mn-ea"/>
              </a:rPr>
              <a:t>。</a:t>
            </a:r>
          </a:p>
        </p:txBody>
      </p:sp>
      <p:sp>
        <p:nvSpPr>
          <p:cNvPr id="6" name="文本框 10"/>
          <p:cNvSpPr txBox="1"/>
          <p:nvPr/>
        </p:nvSpPr>
        <p:spPr>
          <a:xfrm>
            <a:off x="900001" y="3181568"/>
            <a:ext cx="5040000" cy="1384995"/>
          </a:xfrm>
          <a:prstGeom prst="rect">
            <a:avLst/>
          </a:prstGeom>
          <a:solidFill>
            <a:schemeClr val="bg2"/>
          </a:solidFill>
        </p:spPr>
        <p:txBody>
          <a:bodyPr wrap="square" rtlCol="0" anchor="t">
            <a:spAutoFit/>
          </a:bodyPr>
          <a:lstStyle/>
          <a:p>
            <a:pPr indent="0">
              <a:buNone/>
            </a:pPr>
            <a:r>
              <a:rPr lang="en-US" altLang="zh-CN" sz="2000" b="1" dirty="0">
                <a:latin typeface="楷体" panose="02010609060101010101" pitchFamily="49" charset="-122"/>
                <a:ea typeface="楷体" panose="02010609060101010101" pitchFamily="49" charset="-122"/>
                <a:sym typeface="+mn-ea"/>
              </a:rPr>
              <a:t>    </a:t>
            </a:r>
            <a:r>
              <a:rPr lang="zh-CN" sz="2800" b="1" dirty="0">
                <a:latin typeface="楷体" panose="02010609060101010101" pitchFamily="49" charset="-122"/>
                <a:ea typeface="楷体" panose="02010609060101010101" pitchFamily="49" charset="-122"/>
                <a:sym typeface="+mn-ea"/>
              </a:rPr>
              <a:t>“碰壁”指与国民党</a:t>
            </a:r>
            <a:r>
              <a:rPr lang="zh-CN" sz="2800" b="1" dirty="0" smtClean="0">
                <a:latin typeface="楷体" panose="02010609060101010101" pitchFamily="49" charset="-122"/>
                <a:ea typeface="楷体" panose="02010609060101010101" pitchFamily="49" charset="-122"/>
                <a:sym typeface="+mn-ea"/>
              </a:rPr>
              <a:t>反动派</a:t>
            </a:r>
            <a:endParaRPr lang="en-US" altLang="zh-CN" sz="2800" b="1" dirty="0" smtClean="0">
              <a:latin typeface="楷体" panose="02010609060101010101" pitchFamily="49" charset="-122"/>
              <a:ea typeface="楷体" panose="02010609060101010101" pitchFamily="49" charset="-122"/>
              <a:sym typeface="+mn-ea"/>
            </a:endParaRPr>
          </a:p>
          <a:p>
            <a:pPr indent="0">
              <a:buNone/>
            </a:pPr>
            <a:r>
              <a:rPr lang="zh-CN" sz="2800" b="1" dirty="0" smtClean="0">
                <a:latin typeface="楷体" panose="02010609060101010101" pitchFamily="49" charset="-122"/>
                <a:ea typeface="楷体" panose="02010609060101010101" pitchFamily="49" charset="-122"/>
                <a:sym typeface="+mn-ea"/>
              </a:rPr>
              <a:t>斗争</a:t>
            </a:r>
            <a:r>
              <a:rPr lang="zh-CN" sz="2800" b="1" dirty="0">
                <a:latin typeface="楷体" panose="02010609060101010101" pitchFamily="49" charset="-122"/>
                <a:ea typeface="楷体" panose="02010609060101010101" pitchFamily="49" charset="-122"/>
                <a:sym typeface="+mn-ea"/>
              </a:rPr>
              <a:t>时遇到的</a:t>
            </a:r>
            <a:r>
              <a:rPr lang="zh-CN" sz="2800" b="1" dirty="0" smtClean="0">
                <a:latin typeface="楷体" panose="02010609060101010101" pitchFamily="49" charset="-122"/>
                <a:ea typeface="楷体" panose="02010609060101010101" pitchFamily="49" charset="-122"/>
                <a:sym typeface="+mn-ea"/>
              </a:rPr>
              <a:t>挫折及</a:t>
            </a:r>
            <a:r>
              <a:rPr lang="zh-CN" sz="2800" b="1" dirty="0">
                <a:latin typeface="楷体" panose="02010609060101010101" pitchFamily="49" charset="-122"/>
                <a:ea typeface="楷体" panose="02010609060101010101" pitchFamily="49" charset="-122"/>
                <a:sym typeface="+mn-ea"/>
              </a:rPr>
              <a:t>反动</a:t>
            </a:r>
            <a:r>
              <a:rPr lang="zh-CN" sz="2800" b="1" dirty="0" smtClean="0">
                <a:latin typeface="楷体" panose="02010609060101010101" pitchFamily="49" charset="-122"/>
                <a:ea typeface="楷体" panose="02010609060101010101" pitchFamily="49" charset="-122"/>
                <a:sym typeface="+mn-ea"/>
              </a:rPr>
              <a:t>势力</a:t>
            </a:r>
            <a:endParaRPr lang="en-US" altLang="zh-CN" sz="2800" b="1" dirty="0" smtClean="0">
              <a:latin typeface="楷体" panose="02010609060101010101" pitchFamily="49" charset="-122"/>
              <a:ea typeface="楷体" panose="02010609060101010101" pitchFamily="49" charset="-122"/>
              <a:sym typeface="+mn-ea"/>
            </a:endParaRPr>
          </a:p>
          <a:p>
            <a:pPr indent="0">
              <a:buNone/>
            </a:pPr>
            <a:r>
              <a:rPr lang="zh-CN" sz="2800" b="1" dirty="0" smtClean="0">
                <a:latin typeface="楷体" panose="02010609060101010101" pitchFamily="49" charset="-122"/>
                <a:ea typeface="楷体" panose="02010609060101010101" pitchFamily="49" charset="-122"/>
                <a:sym typeface="+mn-ea"/>
              </a:rPr>
              <a:t>对</a:t>
            </a:r>
            <a:r>
              <a:rPr lang="zh-CN" sz="2800" b="1" dirty="0">
                <a:latin typeface="楷体" panose="02010609060101010101" pitchFamily="49" charset="-122"/>
                <a:ea typeface="楷体" panose="02010609060101010101" pitchFamily="49" charset="-122"/>
                <a:sym typeface="+mn-ea"/>
              </a:rPr>
              <a:t>鲁迅先生的迫害。</a:t>
            </a:r>
            <a:endParaRPr lang="zh-CN" altLang="en-US" sz="2800" dirty="0"/>
          </a:p>
        </p:txBody>
      </p:sp>
      <p:sp>
        <p:nvSpPr>
          <p:cNvPr id="7" name="圆角矩形 6"/>
          <p:cNvSpPr/>
          <p:nvPr/>
        </p:nvSpPr>
        <p:spPr>
          <a:xfrm>
            <a:off x="2256155" y="2084705"/>
            <a:ext cx="2482215" cy="452120"/>
          </a:xfrm>
          <a:prstGeom prst="roundRect">
            <a:avLst/>
          </a:prstGeom>
          <a:noFill/>
          <a:ln w="28575" cmpd="sng">
            <a:solidFill>
              <a:srgbClr val="FF0000"/>
            </a:solidFill>
            <a:prstDash val="solid"/>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6738620" y="2049998"/>
            <a:ext cx="810260" cy="487045"/>
          </a:xfrm>
          <a:prstGeom prst="roundRect">
            <a:avLst/>
          </a:prstGeom>
          <a:noFill/>
          <a:ln w="28575" cmpd="sng">
            <a:solidFill>
              <a:srgbClr val="FF0000"/>
            </a:solidFill>
            <a:prstDash val="solid"/>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24"/>
          <p:cNvSpPr/>
          <p:nvPr/>
        </p:nvSpPr>
        <p:spPr bwMode="gray">
          <a:xfrm rot="16200000" flipV="1">
            <a:off x="3429635" y="1559306"/>
            <a:ext cx="550545" cy="559435"/>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solidFill>
            <a:schemeClr val="tx2">
              <a:lumMod val="60000"/>
              <a:lumOff val="40000"/>
            </a:schemeClr>
          </a:solidFill>
          <a:ln>
            <a:noFill/>
          </a:ln>
        </p:spPr>
        <p:txBody>
          <a:bodyPr/>
          <a:lstStyle/>
          <a:p>
            <a:endParaRPr lang="zh-CN" altLang="en-US"/>
          </a:p>
        </p:txBody>
      </p:sp>
      <p:sp>
        <p:nvSpPr>
          <p:cNvPr id="10" name="Freeform 24"/>
          <p:cNvSpPr/>
          <p:nvPr/>
        </p:nvSpPr>
        <p:spPr bwMode="gray">
          <a:xfrm rot="373373" flipH="1" flipV="1">
            <a:off x="5975780" y="2532919"/>
            <a:ext cx="701675" cy="704664"/>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solidFill>
            <a:schemeClr val="tx2">
              <a:lumMod val="60000"/>
              <a:lumOff val="40000"/>
            </a:schemeClr>
          </a:soli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P spid="1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8"/>
          <p:cNvSpPr txBox="1">
            <a:spLocks noChangeArrowheads="1"/>
          </p:cNvSpPr>
          <p:nvPr/>
        </p:nvSpPr>
        <p:spPr bwMode="auto">
          <a:xfrm>
            <a:off x="622795" y="905735"/>
            <a:ext cx="8064000" cy="2061210"/>
          </a:xfrm>
          <a:prstGeom prst="rect">
            <a:avLst/>
          </a:prstGeom>
          <a:solidFill>
            <a:schemeClr val="accent6">
              <a:lumMod val="40000"/>
              <a:lumOff val="6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indent="0">
              <a:buNone/>
            </a:pPr>
            <a:r>
              <a:rPr 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r>
              <a:rPr 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中国各处是壁，然而无形，像“鬼打墙”一般，使你随时能“碰”，</a:t>
            </a:r>
            <a:r>
              <a:rPr lang="en-US" sz="3200" b="1" dirty="0" err="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能打这墙的，能碰而不感到痛苦的，是胜利者</a:t>
            </a:r>
            <a:r>
              <a:rPr lang="en-US" sz="32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endParaRPr lang="en-US" sz="3200" b="1" dirty="0" smtClean="0">
              <a:solidFill>
                <a:srgbClr val="464646"/>
              </a:solidFill>
              <a:latin typeface="楷体" panose="02010609060101010101" pitchFamily="49" charset="-122"/>
              <a:ea typeface="楷体" panose="02010609060101010101" pitchFamily="49" charset="-122"/>
              <a:cs typeface="楷体" panose="02010609060101010101" pitchFamily="49" charset="-122"/>
              <a:sym typeface="+mn-ea"/>
            </a:endParaRPr>
          </a:p>
          <a:p>
            <a:pPr indent="0" algn="r">
              <a:buNone/>
            </a:pPr>
            <a:r>
              <a:rPr lang="en-US" altLang="zh-CN" sz="3200" b="1" dirty="0" smtClean="0">
                <a:solidFill>
                  <a:srgbClr val="464646"/>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3200" b="1" dirty="0" smtClean="0">
                <a:solidFill>
                  <a:srgbClr val="464646"/>
                </a:solidFill>
                <a:latin typeface="楷体" panose="02010609060101010101" pitchFamily="49" charset="-122"/>
                <a:ea typeface="楷体" panose="02010609060101010101" pitchFamily="49" charset="-122"/>
                <a:cs typeface="楷体" panose="02010609060101010101" pitchFamily="49" charset="-122"/>
                <a:sym typeface="+mn-ea"/>
              </a:rPr>
              <a:t>鲁迅</a:t>
            </a:r>
            <a:r>
              <a:rPr lang="en-US" altLang="zh-CN" sz="3200" b="1" dirty="0" smtClean="0">
                <a:solidFill>
                  <a:srgbClr val="464646"/>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3200" b="1" dirty="0" smtClean="0">
                <a:solidFill>
                  <a:srgbClr val="464646"/>
                </a:solidFill>
                <a:latin typeface="楷体" panose="02010609060101010101" pitchFamily="49" charset="-122"/>
                <a:ea typeface="楷体" panose="02010609060101010101" pitchFamily="49" charset="-122"/>
                <a:cs typeface="楷体" panose="02010609060101010101" pitchFamily="49" charset="-122"/>
                <a:sym typeface="+mn-ea"/>
              </a:rPr>
              <a:t>碰壁之后</a:t>
            </a:r>
            <a:r>
              <a:rPr lang="en-US" altLang="zh-CN" sz="3200" b="1" dirty="0" smtClean="0">
                <a:solidFill>
                  <a:srgbClr val="464646"/>
                </a:solidFill>
                <a:latin typeface="楷体" panose="02010609060101010101" pitchFamily="49" charset="-122"/>
                <a:ea typeface="楷体" panose="02010609060101010101" pitchFamily="49" charset="-122"/>
                <a:cs typeface="楷体" panose="02010609060101010101" pitchFamily="49" charset="-122"/>
                <a:sym typeface="+mn-ea"/>
              </a:rPr>
              <a:t>》</a:t>
            </a:r>
            <a:endParaRPr lang="en-US" sz="3200" b="1" dirty="0">
              <a:solidFill>
                <a:srgbClr val="464646"/>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heckerboard(across)">
                                      <p:cBhvr>
                                        <p:cTn id="7" dur="500"/>
                                        <p:tgtEl>
                                          <p:spTgt spid="1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checkerboard(across)">
                                      <p:cBhvr>
                                        <p:cTn id="10"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4"/>
          <p:cNvSpPr/>
          <p:nvPr/>
        </p:nvSpPr>
        <p:spPr bwMode="gray">
          <a:xfrm rot="11549747">
            <a:off x="3784543" y="2100261"/>
            <a:ext cx="738473" cy="1100795"/>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solidFill>
            <a:schemeClr val="tx2">
              <a:lumMod val="60000"/>
              <a:lumOff val="40000"/>
            </a:schemeClr>
          </a:solidFill>
          <a:ln>
            <a:noFill/>
          </a:ln>
        </p:spPr>
        <p:txBody>
          <a:bodyPr/>
          <a:lstStyle/>
          <a:p>
            <a:endParaRPr lang="zh-CN" altLang="en-US"/>
          </a:p>
        </p:txBody>
      </p:sp>
      <p:sp>
        <p:nvSpPr>
          <p:cNvPr id="3" name="Text Box 8"/>
          <p:cNvSpPr txBox="1">
            <a:spLocks noChangeArrowheads="1"/>
          </p:cNvSpPr>
          <p:nvPr/>
        </p:nvSpPr>
        <p:spPr bwMode="auto">
          <a:xfrm>
            <a:off x="494665" y="483750"/>
            <a:ext cx="7638415" cy="193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zh-CN" altLang="en-US" sz="20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zh-CN" sz="2400" b="1" dirty="0">
                <a:latin typeface="黑体" panose="02010609060101010101" pitchFamily="49" charset="-122"/>
                <a:ea typeface="黑体" panose="02010609060101010101" pitchFamily="49" charset="-122"/>
                <a:cs typeface="黑体" panose="02010609060101010101" pitchFamily="49" charset="-122"/>
              </a:rPr>
              <a:t>鲁迅先生写文章揭露国民党反动派，他的笔是“匕首”，是“投枪”。国民党反动派非常害怕，不许鲁迅发表文章，甚至要逮捕他。鲁迅先生用了一百多个笔名发表文章，与反动派进行斗争。鲁迅先生的话“四周黑洞洞的，还不容易碰壁吗？”表现了他：</a:t>
            </a:r>
            <a:r>
              <a:rPr lang="zh-CN" sz="2400" b="1" dirty="0">
                <a:latin typeface="楷体" panose="02010609060101010101" pitchFamily="49" charset="-122"/>
                <a:ea typeface="楷体" panose="02010609060101010101" pitchFamily="49" charset="-122"/>
              </a:rPr>
              <a:t> </a:t>
            </a:r>
            <a:endParaRPr lang="zh-CN" sz="1800" b="1" dirty="0">
              <a:latin typeface="楷体" panose="02010609060101010101" pitchFamily="49" charset="-122"/>
              <a:ea typeface="楷体" panose="02010609060101010101" pitchFamily="49" charset="-122"/>
            </a:endParaRPr>
          </a:p>
        </p:txBody>
      </p:sp>
      <p:sp>
        <p:nvSpPr>
          <p:cNvPr id="4" name="文本框 3"/>
          <p:cNvSpPr txBox="1"/>
          <p:nvPr/>
        </p:nvSpPr>
        <p:spPr>
          <a:xfrm>
            <a:off x="468000" y="3075750"/>
            <a:ext cx="7855585" cy="1383665"/>
          </a:xfrm>
          <a:prstGeom prst="rect">
            <a:avLst/>
          </a:prstGeom>
          <a:noFill/>
        </p:spPr>
        <p:txBody>
          <a:bodyPr wrap="square" rtlCol="0" anchor="t">
            <a:spAutoFit/>
          </a:bodyPr>
          <a:lstStyle/>
          <a:p>
            <a:r>
              <a:rPr lang="en-US" altLang="zh-CN" sz="2400" b="1" dirty="0">
                <a:latin typeface="楷体" panose="02010609060101010101" pitchFamily="49" charset="-122"/>
                <a:ea typeface="楷体" panose="02010609060101010101" pitchFamily="49" charset="-122"/>
                <a:sym typeface="+mn-ea"/>
              </a:rPr>
              <a:t>  </a:t>
            </a:r>
            <a:r>
              <a:rPr lang="en-US" altLang="zh-CN" sz="2400" b="1" dirty="0">
                <a:solidFill>
                  <a:srgbClr val="FF0000"/>
                </a:solidFill>
                <a:latin typeface="楷体" panose="02010609060101010101" pitchFamily="49" charset="-122"/>
                <a:ea typeface="楷体" panose="02010609060101010101" pitchFamily="49" charset="-122"/>
                <a:sym typeface="+mn-ea"/>
              </a:rPr>
              <a:t>  </a:t>
            </a:r>
            <a:r>
              <a:rPr lang="zh-CN" sz="2800" b="1" dirty="0">
                <a:solidFill>
                  <a:srgbClr val="FF0000"/>
                </a:solidFill>
                <a:latin typeface="楷体" panose="02010609060101010101" pitchFamily="49" charset="-122"/>
                <a:ea typeface="楷体" panose="02010609060101010101" pitchFamily="49" charset="-122"/>
                <a:sym typeface="+mn-ea"/>
              </a:rPr>
              <a:t>对反动统治的憎恨和顽强</a:t>
            </a:r>
            <a:r>
              <a:rPr lang="zh-CN" sz="2800" b="1" dirty="0" smtClean="0">
                <a:solidFill>
                  <a:srgbClr val="FF0000"/>
                </a:solidFill>
                <a:latin typeface="楷体" panose="02010609060101010101" pitchFamily="49" charset="-122"/>
                <a:ea typeface="楷体" panose="02010609060101010101" pitchFamily="49" charset="-122"/>
                <a:sym typeface="+mn-ea"/>
              </a:rPr>
              <a:t>斗争</a:t>
            </a:r>
            <a:r>
              <a:rPr lang="zh-CN" sz="2800" b="1" dirty="0">
                <a:solidFill>
                  <a:srgbClr val="FF0000"/>
                </a:solidFill>
                <a:latin typeface="楷体" panose="02010609060101010101" pitchFamily="49" charset="-122"/>
                <a:ea typeface="楷体" panose="02010609060101010101" pitchFamily="49" charset="-122"/>
                <a:sym typeface="+mn-ea"/>
              </a:rPr>
              <a:t>的</a:t>
            </a:r>
          </a:p>
          <a:p>
            <a:r>
              <a:rPr lang="zh-CN" sz="2800" b="1" dirty="0">
                <a:solidFill>
                  <a:srgbClr val="FF0000"/>
                </a:solidFill>
                <a:latin typeface="楷体" panose="02010609060101010101" pitchFamily="49" charset="-122"/>
                <a:ea typeface="楷体" panose="02010609060101010101" pitchFamily="49" charset="-122"/>
                <a:sym typeface="+mn-ea"/>
              </a:rPr>
              <a:t>革命精神。这也是鲁迅先生受到</a:t>
            </a:r>
            <a:r>
              <a:rPr lang="zh-CN" sz="2800" b="1" dirty="0" smtClean="0">
                <a:solidFill>
                  <a:srgbClr val="FF0000"/>
                </a:solidFill>
                <a:latin typeface="楷体" panose="02010609060101010101" pitchFamily="49" charset="-122"/>
                <a:ea typeface="楷体" panose="02010609060101010101" pitchFamily="49" charset="-122"/>
                <a:sym typeface="+mn-ea"/>
              </a:rPr>
              <a:t>那么</a:t>
            </a:r>
          </a:p>
          <a:p>
            <a:r>
              <a:rPr lang="zh-CN" sz="2800" b="1" dirty="0">
                <a:solidFill>
                  <a:srgbClr val="FF0000"/>
                </a:solidFill>
                <a:latin typeface="楷体" panose="02010609060101010101" pitchFamily="49" charset="-122"/>
                <a:ea typeface="楷体" panose="02010609060101010101" pitchFamily="49" charset="-122"/>
                <a:sym typeface="+mn-ea"/>
              </a:rPr>
              <a:t>多人爱戴的根本原因。</a:t>
            </a:r>
            <a:r>
              <a:rPr lang="zh-CN" sz="2400" b="1" dirty="0">
                <a:solidFill>
                  <a:srgbClr val="FF0000"/>
                </a:solidFill>
                <a:latin typeface="楷体" panose="02010609060101010101" pitchFamily="49" charset="-122"/>
                <a:ea typeface="楷体" panose="02010609060101010101" pitchFamily="49" charset="-122"/>
                <a:sym typeface="+mn-ea"/>
              </a:rPr>
              <a:t> </a:t>
            </a:r>
            <a:endParaRPr lang="zh-CN" altLang="en-US" sz="2400" b="1" dirty="0">
              <a:solidFill>
                <a:srgbClr val="FF0000"/>
              </a:solidFill>
              <a:latin typeface="楷体" panose="02010609060101010101" pitchFamily="49" charset="-122"/>
              <a:ea typeface="楷体" panose="02010609060101010101" pitchFamily="49" charset="-122"/>
              <a:sym typeface="+mn-ea"/>
            </a:endParaRPr>
          </a:p>
        </p:txBody>
      </p:sp>
      <p:sp>
        <p:nvSpPr>
          <p:cNvPr id="6" name="文本框 3"/>
          <p:cNvSpPr txBox="1"/>
          <p:nvPr/>
        </p:nvSpPr>
        <p:spPr>
          <a:xfrm>
            <a:off x="6444000" y="2355750"/>
            <a:ext cx="1627369" cy="637675"/>
          </a:xfrm>
          <a:prstGeom prst="rect">
            <a:avLst/>
          </a:prstGeom>
          <a:solidFill>
            <a:srgbClr val="FEFCDE"/>
          </a:solidFill>
          <a:ln w="25400">
            <a:solidFill>
              <a:srgbClr val="FF0000"/>
            </a:solidFill>
          </a:ln>
        </p:spPr>
        <p:style>
          <a:lnRef idx="1">
            <a:schemeClr val="accent5"/>
          </a:lnRef>
          <a:fillRef idx="2">
            <a:schemeClr val="accent5"/>
          </a:fillRef>
          <a:effectRef idx="1">
            <a:schemeClr val="accent5"/>
          </a:effectRef>
          <a:fontRef idx="minor">
            <a:schemeClr val="dk1"/>
          </a:fontRef>
        </p:style>
        <p:txBody>
          <a:bodyPr wrap="none" rtlCol="0" anchor="t">
            <a:spAutoFit/>
          </a:bodyPr>
          <a:lstStyle/>
          <a:p>
            <a:pPr fontAlgn="auto">
              <a:lnSpc>
                <a:spcPct val="150000"/>
              </a:lnSpc>
            </a:pPr>
            <a:r>
              <a:rPr lang="zh-CN" altLang="en-US" sz="2800" b="1" dirty="0" smtClean="0">
                <a:solidFill>
                  <a:srgbClr val="FF00FF"/>
                </a:solidFill>
                <a:latin typeface="楷体" panose="02010609060101010101" pitchFamily="49" charset="-122"/>
                <a:ea typeface="楷体" panose="02010609060101010101" pitchFamily="49" charset="-122"/>
                <a:cs typeface="微软雅黑" panose="020B0503020204020204" charset="-122"/>
                <a:sym typeface="+mn-ea"/>
              </a:rPr>
              <a:t>憎恨敌人</a:t>
            </a:r>
            <a:endParaRPr lang="zh-CN" altLang="en-US" sz="2800" b="1" dirty="0">
              <a:solidFill>
                <a:srgbClr val="FF00FF"/>
              </a:solidFill>
              <a:latin typeface="楷体" panose="02010609060101010101" pitchFamily="49" charset="-122"/>
              <a:ea typeface="楷体" panose="02010609060101010101" pitchFamily="49" charset="-122"/>
              <a:cs typeface="微软雅黑" panose="020B050302020402020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4"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48000" y="1203750"/>
            <a:ext cx="6349365" cy="156845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nchor="t">
            <a:spAutoFit/>
          </a:bodyPr>
          <a:lstStyle/>
          <a:p>
            <a:pPr indent="0">
              <a:buNone/>
            </a:pPr>
            <a:r>
              <a:rPr lang="en-US" sz="2000" dirty="0">
                <a:latin typeface="微软雅黑" panose="020B0503020204020204" charset="-122"/>
                <a:ea typeface="微软雅黑" panose="020B0503020204020204" charset="-122"/>
                <a:cs typeface="微软雅黑" panose="020B0503020204020204" charset="-122"/>
                <a:sym typeface="+mn-ea"/>
              </a:rPr>
              <a:t>    </a:t>
            </a:r>
            <a:r>
              <a:rPr lang="en-US" sz="2800" dirty="0">
                <a:latin typeface="微软雅黑" panose="020B0503020204020204" charset="-122"/>
                <a:ea typeface="微软雅黑" panose="020B0503020204020204" charset="-122"/>
                <a:cs typeface="微软雅黑" panose="020B0503020204020204" charset="-122"/>
                <a:sym typeface="+mn-ea"/>
              </a:rPr>
              <a:t>  </a:t>
            </a:r>
            <a:r>
              <a:rPr lang="en-US" sz="2800" dirty="0" smtClean="0">
                <a:latin typeface="微软雅黑" panose="020B0503020204020204" charset="-122"/>
                <a:ea typeface="微软雅黑" panose="020B0503020204020204" charset="-122"/>
                <a:cs typeface="微软雅黑" panose="020B0503020204020204" charset="-122"/>
                <a:sym typeface="+mn-ea"/>
              </a:rPr>
              <a:t>  </a:t>
            </a:r>
            <a:r>
              <a:rPr lang="zh-CN" altLang="en-US" sz="3200"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鲁迅先生在和敌人斗争时是个战士，在生活中却非常慈爱，我们读</a:t>
            </a:r>
            <a:r>
              <a:rPr lang="en-US" sz="3200" dirty="0" err="1"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第</a:t>
            </a:r>
            <a:r>
              <a:rPr lang="en-US" sz="3200" dirty="0" err="1">
                <a:solidFill>
                  <a:schemeClr val="tx1"/>
                </a:solidFill>
                <a:latin typeface="黑体" panose="02010609060101010101" pitchFamily="49" charset="-122"/>
                <a:ea typeface="黑体" panose="02010609060101010101" pitchFamily="49" charset="-122"/>
                <a:cs typeface="微软雅黑" panose="020B0503020204020204" charset="-122"/>
                <a:sym typeface="+mn-ea"/>
              </a:rPr>
              <a:t>14～16</a:t>
            </a:r>
            <a:r>
              <a:rPr lang="en-US" sz="3200" dirty="0" err="1"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自然段</a:t>
            </a:r>
            <a:r>
              <a:rPr lang="zh-CN" altLang="en-US" sz="3200"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，感受一下吧！</a:t>
            </a:r>
            <a:endParaRPr lang="zh-CN" altLang="en-US" sz="3200" dirty="0">
              <a:solidFill>
                <a:schemeClr val="tx1"/>
              </a:solidFill>
              <a:latin typeface="黑体" panose="02010609060101010101" pitchFamily="49" charset="-122"/>
              <a:ea typeface="黑体" panose="02010609060101010101" pitchFamily="49" charset="-122"/>
              <a:cs typeface="微软雅黑" panose="020B0503020204020204" charset="-122"/>
              <a:sym typeface="+mn-ea"/>
            </a:endParaRP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270" y="1204050"/>
            <a:ext cx="1320039" cy="18917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58745" y="3167380"/>
            <a:ext cx="5770245" cy="521970"/>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rtlCol="0" anchor="t">
            <a:spAutoFit/>
          </a:bodyPr>
          <a:lstStyle/>
          <a:p>
            <a:r>
              <a:rPr lang="zh-CN" altLang="en-US" sz="2800" b="1">
                <a:solidFill>
                  <a:schemeClr val="tx1"/>
                </a:solidFill>
                <a:latin typeface="楷体" panose="02010609060101010101" pitchFamily="49" charset="-122"/>
                <a:ea typeface="楷体" panose="02010609060101010101" pitchFamily="49" charset="-122"/>
                <a:cs typeface="楷体" panose="02010609060101010101" pitchFamily="49" charset="-122"/>
              </a:rPr>
              <a:t>我们紧张极了，气都不敢透一口。 </a:t>
            </a:r>
          </a:p>
        </p:txBody>
      </p:sp>
      <p:sp>
        <p:nvSpPr>
          <p:cNvPr id="4" name="文本框 3"/>
          <p:cNvSpPr txBox="1"/>
          <p:nvPr/>
        </p:nvSpPr>
        <p:spPr>
          <a:xfrm>
            <a:off x="227330" y="1762760"/>
            <a:ext cx="2047240" cy="107632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t">
            <a:spAutoFit/>
          </a:bodyPr>
          <a:lstStyle/>
          <a:p>
            <a:r>
              <a:rPr lang="en-US" altLang="zh-CN" sz="20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200">
                <a:latin typeface="黑体" panose="02010609060101010101" pitchFamily="49" charset="-122"/>
                <a:ea typeface="黑体" panose="02010609060101010101" pitchFamily="49" charset="-122"/>
                <a:cs typeface="黑体" panose="02010609060101010101" pitchFamily="49" charset="-122"/>
                <a:sym typeface="+mn-ea"/>
              </a:rPr>
              <a:t>我们都胆小得很</a:t>
            </a:r>
          </a:p>
        </p:txBody>
      </p:sp>
      <p:sp>
        <p:nvSpPr>
          <p:cNvPr id="6" name="文本框 5"/>
          <p:cNvSpPr txBox="1"/>
          <p:nvPr/>
        </p:nvSpPr>
        <p:spPr>
          <a:xfrm>
            <a:off x="2652395" y="991870"/>
            <a:ext cx="5776595" cy="953135"/>
          </a:xfrm>
          <a:prstGeom prst="rect">
            <a:avLst/>
          </a:prstGeom>
          <a:solidFill>
            <a:schemeClr val="accent3">
              <a:lumMod val="60000"/>
              <a:lumOff val="40000"/>
            </a:schemeClr>
          </a:solidFill>
        </p:spPr>
        <p:txBody>
          <a:bodyPr wrap="square" rtlCol="0" anchor="t">
            <a:spAutoFit/>
          </a:bodyPr>
          <a:lstStyle/>
          <a:p>
            <a:r>
              <a:rPr lang="zh-CN" altLang="en-US" sz="2800" b="1">
                <a:solidFill>
                  <a:schemeClr val="tx1"/>
                </a:solidFill>
                <a:latin typeface="楷体" panose="02010609060101010101" pitchFamily="49" charset="-122"/>
                <a:ea typeface="楷体" panose="02010609060101010101" pitchFamily="49" charset="-122"/>
                <a:sym typeface="+mn-ea"/>
              </a:rPr>
              <a:t>没有一个敢放，我们捂着耳朵，躲在玻璃门后面。</a:t>
            </a:r>
          </a:p>
        </p:txBody>
      </p:sp>
      <p:sp>
        <p:nvSpPr>
          <p:cNvPr id="11" name="文本框 10"/>
          <p:cNvSpPr txBox="1"/>
          <p:nvPr/>
        </p:nvSpPr>
        <p:spPr>
          <a:xfrm>
            <a:off x="2652395" y="2095500"/>
            <a:ext cx="5777230" cy="953135"/>
          </a:xfrm>
          <a:prstGeom prst="rect">
            <a:avLst/>
          </a:prstGeom>
          <a:solidFill>
            <a:schemeClr val="accent3">
              <a:lumMod val="60000"/>
              <a:lumOff val="40000"/>
            </a:schemeClr>
          </a:solidFill>
        </p:spPr>
        <p:txBody>
          <a:bodyPr wrap="square" rtlCol="0" anchor="t">
            <a:spAutoFit/>
          </a:bodyPr>
          <a:lstStyle/>
          <a:p>
            <a:r>
              <a:rPr lang="zh-CN" altLang="en-US" sz="2800" b="1">
                <a:solidFill>
                  <a:schemeClr val="tx1"/>
                </a:solidFill>
                <a:latin typeface="楷体" panose="02010609060101010101" pitchFamily="49" charset="-122"/>
                <a:ea typeface="楷体" panose="02010609060101010101" pitchFamily="49" charset="-122"/>
                <a:sym typeface="+mn-ea"/>
              </a:rPr>
              <a:t>睁大了眼睛望着他们。伯母和妈妈站在我们旁边。</a:t>
            </a:r>
          </a:p>
        </p:txBody>
      </p:sp>
      <p:sp>
        <p:nvSpPr>
          <p:cNvPr id="2" name="左大括号 1"/>
          <p:cNvSpPr/>
          <p:nvPr/>
        </p:nvSpPr>
        <p:spPr>
          <a:xfrm>
            <a:off x="2274570" y="1174115"/>
            <a:ext cx="311785" cy="2364740"/>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a:p>
        </p:txBody>
      </p:sp>
      <p:sp>
        <p:nvSpPr>
          <p:cNvPr id="16" name="文本框 2"/>
          <p:cNvSpPr txBox="1"/>
          <p:nvPr/>
        </p:nvSpPr>
        <p:spPr>
          <a:xfrm>
            <a:off x="227330" y="345710"/>
            <a:ext cx="2031325" cy="646331"/>
          </a:xfrm>
          <a:prstGeom prst="rect">
            <a:avLst/>
          </a:prstGeom>
          <a:noFill/>
        </p:spPr>
        <p:txBody>
          <a:bodyPr wrap="none" rtlCol="0" anchor="t">
            <a:spAutoFit/>
          </a:bodyPr>
          <a:lstStyle/>
          <a:p>
            <a:r>
              <a:rPr lang="zh-CN" altLang="en-US" sz="3600" dirty="0" smtClean="0">
                <a:solidFill>
                  <a:srgbClr val="FF0000"/>
                </a:solidFill>
                <a:latin typeface="黑体" panose="02010609060101010101" pitchFamily="49" charset="-122"/>
                <a:ea typeface="黑体" panose="02010609060101010101" pitchFamily="49" charset="-122"/>
                <a:sym typeface="+mn-ea"/>
              </a:rPr>
              <a:t>除夕放花</a:t>
            </a:r>
            <a:endParaRPr lang="zh-CN" altLang="en-US" sz="3600" dirty="0">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0-#ppt_w/2"/>
                                          </p:val>
                                        </p:tav>
                                        <p:tav tm="100000">
                                          <p:val>
                                            <p:strVal val="#ppt_x"/>
                                          </p:val>
                                        </p:tav>
                                      </p:tavLst>
                                    </p:anim>
                                    <p:anim calcmode="lin" valueType="num">
                                      <p:cBhvr additive="base">
                                        <p:cTn id="3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bldP spid="6" grpId="0" bldLvl="0" animBg="1"/>
      <p:bldP spid="11" grpId="0" bldLvl="0" animBg="1"/>
      <p:bldP spid="2"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68000" y="1131750"/>
            <a:ext cx="1320135"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t">
            <a:spAutoFit/>
          </a:bodyPr>
          <a:lstStyle/>
          <a:p>
            <a:r>
              <a:rPr lang="en-US" altLang="zh-CN" dirty="0">
                <a:sym typeface="+mn-ea"/>
              </a:rPr>
              <a:t> </a:t>
            </a:r>
            <a:r>
              <a:rPr lang="zh-CN" altLang="en-US" sz="2800" b="1" dirty="0">
                <a:latin typeface="黑体" panose="02010609060101010101" pitchFamily="49" charset="-122"/>
                <a:ea typeface="黑体" panose="02010609060101010101" pitchFamily="49" charset="-122"/>
                <a:sym typeface="+mn-ea"/>
              </a:rPr>
              <a:t>伯父的表情</a:t>
            </a:r>
          </a:p>
        </p:txBody>
      </p:sp>
      <p:sp>
        <p:nvSpPr>
          <p:cNvPr id="9" name="文本框 8"/>
          <p:cNvSpPr txBox="1"/>
          <p:nvPr/>
        </p:nvSpPr>
        <p:spPr>
          <a:xfrm>
            <a:off x="2340000" y="483750"/>
            <a:ext cx="580263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t">
            <a:spAutoFit/>
          </a:bodyPr>
          <a:lstStyle/>
          <a:p>
            <a:r>
              <a:rPr lang="en-US" altLang="zh-CN" sz="2800" b="1" dirty="0">
                <a:latin typeface="楷体" panose="02010609060101010101" pitchFamily="49" charset="-122"/>
                <a:ea typeface="楷体" panose="02010609060101010101" pitchFamily="49" charset="-122"/>
                <a:sym typeface="+mn-ea"/>
              </a:rPr>
              <a:t>   </a:t>
            </a:r>
            <a:r>
              <a:rPr lang="zh-CN" altLang="en-US" sz="2800" b="1" dirty="0" smtClean="0">
                <a:latin typeface="楷体" panose="02010609060101010101" pitchFamily="49" charset="-122"/>
                <a:ea typeface="楷体" panose="02010609060101010101" pitchFamily="49" charset="-122"/>
                <a:sym typeface="+mn-ea"/>
              </a:rPr>
              <a:t>那么</a:t>
            </a:r>
            <a:r>
              <a:rPr lang="zh-CN" altLang="en-US" sz="2800" b="1" dirty="0">
                <a:latin typeface="楷体" panose="02010609060101010101" pitchFamily="49" charset="-122"/>
                <a:ea typeface="楷体" panose="02010609060101010101" pitchFamily="49" charset="-122"/>
                <a:sym typeface="+mn-ea"/>
              </a:rPr>
              <a:t>慈祥，那么愉快，眉毛、眼睛，还有额头上那一条条的皱纹，都现出他心底的</a:t>
            </a:r>
            <a:r>
              <a:rPr lang="zh-CN" altLang="en-US" sz="2800" b="1" dirty="0" smtClean="0">
                <a:latin typeface="楷体" panose="02010609060101010101" pitchFamily="49" charset="-122"/>
                <a:ea typeface="楷体" panose="02010609060101010101" pitchFamily="49" charset="-122"/>
                <a:sym typeface="+mn-ea"/>
              </a:rPr>
              <a:t>欢笑来</a:t>
            </a:r>
            <a:r>
              <a:rPr lang="zh-CN" altLang="en-US" sz="2800" b="1" dirty="0">
                <a:latin typeface="楷体" panose="02010609060101010101" pitchFamily="49" charset="-122"/>
                <a:ea typeface="楷体" panose="02010609060101010101" pitchFamily="49" charset="-122"/>
                <a:sym typeface="+mn-ea"/>
              </a:rPr>
              <a:t>。</a:t>
            </a:r>
            <a:endParaRPr lang="zh-CN" altLang="en-US" sz="2800" b="1" dirty="0">
              <a:latin typeface="楷体" panose="02010609060101010101" pitchFamily="49" charset="-122"/>
              <a:ea typeface="楷体" panose="02010609060101010101" pitchFamily="49" charset="-122"/>
            </a:endParaRPr>
          </a:p>
        </p:txBody>
      </p:sp>
      <p:sp>
        <p:nvSpPr>
          <p:cNvPr id="10" name="文本框 9"/>
          <p:cNvSpPr txBox="1"/>
          <p:nvPr/>
        </p:nvSpPr>
        <p:spPr>
          <a:xfrm>
            <a:off x="2340000" y="1995750"/>
            <a:ext cx="5835015" cy="1383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t">
            <a:spAutoFit/>
          </a:bodyPr>
          <a:lstStyle/>
          <a:p>
            <a:r>
              <a:rPr lang="en-US" altLang="zh-CN" sz="2000" dirty="0">
                <a:sym typeface="+mn-ea"/>
              </a:rPr>
              <a:t>         </a:t>
            </a:r>
            <a:r>
              <a:rPr lang="zh-CN" altLang="en-US" sz="2800" b="1" dirty="0">
                <a:latin typeface="楷体" panose="02010609060101010101" pitchFamily="49" charset="-122"/>
                <a:ea typeface="楷体" panose="02010609060101010101" pitchFamily="49" charset="-122"/>
                <a:sym typeface="+mn-ea"/>
              </a:rPr>
              <a:t>那时候，他脸上充满着的是那种自然而和谐的美，是我从来</a:t>
            </a:r>
            <a:r>
              <a:rPr lang="zh-CN" altLang="en-US" sz="2800" b="1" dirty="0" smtClean="0">
                <a:latin typeface="楷体" panose="02010609060101010101" pitchFamily="49" charset="-122"/>
                <a:ea typeface="楷体" panose="02010609060101010101" pitchFamily="49" charset="-122"/>
                <a:sym typeface="+mn-ea"/>
              </a:rPr>
              <a:t>没看见</a:t>
            </a:r>
            <a:r>
              <a:rPr lang="zh-CN" altLang="en-US" sz="2800" b="1" dirty="0">
                <a:latin typeface="楷体" panose="02010609060101010101" pitchFamily="49" charset="-122"/>
                <a:ea typeface="楷体" panose="02010609060101010101" pitchFamily="49" charset="-122"/>
                <a:sym typeface="+mn-ea"/>
              </a:rPr>
              <a:t>过的。</a:t>
            </a:r>
          </a:p>
        </p:txBody>
      </p:sp>
      <p:sp>
        <p:nvSpPr>
          <p:cNvPr id="12" name="左大括号 11"/>
          <p:cNvSpPr/>
          <p:nvPr/>
        </p:nvSpPr>
        <p:spPr>
          <a:xfrm>
            <a:off x="1980000" y="1203750"/>
            <a:ext cx="288000" cy="1367500"/>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a:p>
        </p:txBody>
      </p:sp>
      <p:sp>
        <p:nvSpPr>
          <p:cNvPr id="14" name="矩形标注 13"/>
          <p:cNvSpPr/>
          <p:nvPr/>
        </p:nvSpPr>
        <p:spPr>
          <a:xfrm>
            <a:off x="828040" y="3723640"/>
            <a:ext cx="5471795" cy="946150"/>
          </a:xfrm>
          <a:prstGeom prst="wedgeRectCallout">
            <a:avLst>
              <a:gd name="adj1" fmla="val 38241"/>
              <a:gd name="adj2" fmla="val -93641"/>
            </a:avLst>
          </a:prstGeom>
        </p:spPr>
        <p:style>
          <a:lnRef idx="3">
            <a:schemeClr val="lt1"/>
          </a:lnRef>
          <a:fillRef idx="1">
            <a:schemeClr val="accent1"/>
          </a:fillRef>
          <a:effectRef idx="1">
            <a:schemeClr val="accent1"/>
          </a:effectRef>
          <a:fontRef idx="minor">
            <a:schemeClr val="lt1"/>
          </a:fontRef>
        </p:style>
        <p:txBody>
          <a:bodyPr rtlCol="0" anchor="ctr"/>
          <a:lstStyle/>
          <a:p>
            <a:r>
              <a:rPr lang="zh-CN" altLang="en-US" sz="2800" dirty="0" smtClean="0">
                <a:latin typeface="黑体" panose="02010609060101010101" pitchFamily="49" charset="-122"/>
                <a:ea typeface="黑体" panose="02010609060101010101" pitchFamily="49" charset="-122"/>
              </a:rPr>
              <a:t>   说明伯父很慈祥，平常难得有放松的时候。</a:t>
            </a:r>
            <a:endParaRPr lang="zh-CN" altLang="en-US" sz="2800" dirty="0">
              <a:latin typeface="黑体" panose="02010609060101010101" pitchFamily="49" charset="-122"/>
              <a:ea typeface="黑体" panose="02010609060101010101" pitchFamily="49" charset="-122"/>
            </a:endParaRPr>
          </a:p>
        </p:txBody>
      </p:sp>
      <p:sp>
        <p:nvSpPr>
          <p:cNvPr id="15" name="文本框 3"/>
          <p:cNvSpPr txBox="1"/>
          <p:nvPr/>
        </p:nvSpPr>
        <p:spPr>
          <a:xfrm>
            <a:off x="7452000" y="3435750"/>
            <a:ext cx="1627369" cy="637675"/>
          </a:xfrm>
          <a:prstGeom prst="rect">
            <a:avLst/>
          </a:prstGeom>
          <a:solidFill>
            <a:srgbClr val="FEFCDE"/>
          </a:solidFill>
          <a:ln w="25400">
            <a:solidFill>
              <a:srgbClr val="FF0000"/>
            </a:solidFill>
          </a:ln>
        </p:spPr>
        <p:style>
          <a:lnRef idx="1">
            <a:schemeClr val="accent5"/>
          </a:lnRef>
          <a:fillRef idx="2">
            <a:schemeClr val="accent5"/>
          </a:fillRef>
          <a:effectRef idx="1">
            <a:schemeClr val="accent5"/>
          </a:effectRef>
          <a:fontRef idx="minor">
            <a:schemeClr val="dk1"/>
          </a:fontRef>
        </p:style>
        <p:txBody>
          <a:bodyPr wrap="none" rtlCol="0" anchor="t">
            <a:spAutoFit/>
          </a:bodyPr>
          <a:lstStyle/>
          <a:p>
            <a:pPr fontAlgn="auto">
              <a:lnSpc>
                <a:spcPct val="150000"/>
              </a:lnSpc>
            </a:pPr>
            <a:r>
              <a:rPr lang="zh-CN" altLang="en-US" sz="2800" b="1" dirty="0" smtClean="0">
                <a:solidFill>
                  <a:srgbClr val="FF00FF"/>
                </a:solidFill>
                <a:latin typeface="楷体" panose="02010609060101010101" pitchFamily="49" charset="-122"/>
                <a:ea typeface="楷体" panose="02010609060101010101" pitchFamily="49" charset="-122"/>
                <a:cs typeface="微软雅黑" panose="020B0503020204020204" charset="-122"/>
                <a:sym typeface="+mn-ea"/>
              </a:rPr>
              <a:t>热爱生活</a:t>
            </a:r>
            <a:endParaRPr lang="zh-CN" altLang="en-US" sz="2800" b="1" dirty="0">
              <a:solidFill>
                <a:srgbClr val="FF00FF"/>
              </a:solidFill>
              <a:latin typeface="楷体" panose="02010609060101010101" pitchFamily="49" charset="-122"/>
              <a:ea typeface="楷体" panose="02010609060101010101" pitchFamily="49" charset="-122"/>
              <a:cs typeface="微软雅黑" panose="020B050302020402020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bldLvl="0" animBg="1"/>
      <p:bldP spid="12" grpId="0" animBg="1"/>
      <p:bldP spid="14" grpId="0" bldLvl="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97635" y="1347470"/>
            <a:ext cx="6996430" cy="206121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nchor="t">
            <a:spAutoFit/>
          </a:bodyPr>
          <a:lstStyle/>
          <a:p>
            <a:pPr indent="0">
              <a:buNone/>
            </a:pPr>
            <a:r>
              <a:rPr lang="en-US" sz="2400" dirty="0">
                <a:latin typeface="微软雅黑" panose="020B0503020204020204" charset="-122"/>
                <a:ea typeface="微软雅黑" panose="020B0503020204020204" charset="-122"/>
                <a:cs typeface="微软雅黑" panose="020B0503020204020204" charset="-122"/>
                <a:sym typeface="+mn-ea"/>
              </a:rPr>
              <a:t>    </a:t>
            </a:r>
            <a:r>
              <a:rPr lang="en-US" sz="3200" dirty="0">
                <a:latin typeface="微软雅黑" panose="020B0503020204020204" charset="-122"/>
                <a:ea typeface="微软雅黑" panose="020B0503020204020204" charset="-122"/>
                <a:cs typeface="微软雅黑" panose="020B0503020204020204" charset="-122"/>
                <a:sym typeface="+mn-ea"/>
              </a:rPr>
              <a:t>  </a:t>
            </a:r>
            <a:r>
              <a:rPr lang="en-US" sz="3200" dirty="0" smtClean="0">
                <a:latin typeface="微软雅黑" panose="020B0503020204020204" charset="-122"/>
                <a:ea typeface="微软雅黑" panose="020B0503020204020204" charset="-122"/>
                <a:cs typeface="微软雅黑" panose="020B0503020204020204" charset="-122"/>
                <a:sym typeface="+mn-ea"/>
              </a:rPr>
              <a:t> </a:t>
            </a:r>
            <a:r>
              <a:rPr lang="zh-CN" altLang="en-US" sz="3200"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鲁迅先生在面对劳动人民时，又充满温情，让我们默读</a:t>
            </a:r>
            <a:r>
              <a:rPr lang="en-US" sz="3200" dirty="0" err="1"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课文第</a:t>
            </a:r>
            <a:r>
              <a:rPr lang="en-US" sz="3200" dirty="0" err="1">
                <a:solidFill>
                  <a:schemeClr val="tx1"/>
                </a:solidFill>
                <a:latin typeface="黑体" panose="02010609060101010101" pitchFamily="49" charset="-122"/>
                <a:ea typeface="黑体" panose="02010609060101010101" pitchFamily="49" charset="-122"/>
                <a:cs typeface="微软雅黑" panose="020B0503020204020204" charset="-122"/>
                <a:sym typeface="+mn-ea"/>
              </a:rPr>
              <a:t>17</a:t>
            </a:r>
            <a:r>
              <a:rPr lang="en-US" sz="3200" dirty="0" err="1"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～27自然段</a:t>
            </a:r>
            <a:r>
              <a:rPr lang="zh-CN" altLang="en-US" sz="3200" dirty="0" smtClean="0">
                <a:solidFill>
                  <a:schemeClr val="tx1"/>
                </a:solidFill>
                <a:latin typeface="黑体" panose="02010609060101010101" pitchFamily="49" charset="-122"/>
                <a:ea typeface="黑体" panose="02010609060101010101" pitchFamily="49" charset="-122"/>
                <a:cs typeface="微软雅黑" panose="020B0503020204020204" charset="-122"/>
                <a:sym typeface="+mn-ea"/>
              </a:rPr>
              <a:t>，感受一下他对贫苦人民的关心吧！</a:t>
            </a: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611" y="1586884"/>
            <a:ext cx="1104039" cy="15821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14800" y="113590"/>
            <a:ext cx="27718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
          <p:cNvSpPr txBox="1"/>
          <p:nvPr/>
        </p:nvSpPr>
        <p:spPr>
          <a:xfrm>
            <a:off x="107510" y="123750"/>
            <a:ext cx="2002471" cy="276999"/>
          </a:xfrm>
          <a:prstGeom prst="rect">
            <a:avLst/>
          </a:prstGeom>
          <a:noFill/>
        </p:spPr>
        <p:txBody>
          <a:bodyPr wrap="none" rtlCol="0">
            <a:spAutoFit/>
          </a:bodyPr>
          <a:lstStyle/>
          <a:p>
            <a:r>
              <a:rPr kumimoji="1" lang="zh-CN" altLang="en-US" sz="1200" dirty="0" smtClean="0">
                <a:latin typeface="Heiti SC Light" panose="02000000000000000000" pitchFamily="2" charset="-128"/>
                <a:ea typeface="Heiti SC Light" panose="02000000000000000000" pitchFamily="2" charset="-128"/>
              </a:rPr>
              <a:t>人教</a:t>
            </a:r>
            <a:r>
              <a:rPr kumimoji="1" lang="zh-CN" altLang="en-US" sz="1200" dirty="0">
                <a:latin typeface="Heiti SC Light" panose="02000000000000000000" pitchFamily="2" charset="-128"/>
                <a:ea typeface="Heiti SC Light" panose="02000000000000000000" pitchFamily="2" charset="-128"/>
              </a:rPr>
              <a:t>版  语文  六年级  上册</a:t>
            </a:r>
          </a:p>
        </p:txBody>
      </p:sp>
      <p:sp>
        <p:nvSpPr>
          <p:cNvPr id="14" name="TextBox 48"/>
          <p:cNvSpPr txBox="1"/>
          <p:nvPr/>
        </p:nvSpPr>
        <p:spPr>
          <a:xfrm>
            <a:off x="1327785" y="1409000"/>
            <a:ext cx="6652260" cy="852805"/>
          </a:xfrm>
          <a:prstGeom prst="rect">
            <a:avLst/>
          </a:prstGeom>
          <a:noFill/>
          <a:ln w="19050">
            <a:solidFill>
              <a:schemeClr val="tx1"/>
            </a:solidFill>
          </a:ln>
          <a:effectLst>
            <a:softEdge rad="31750"/>
          </a:effectLst>
        </p:spPr>
        <p:txBody>
          <a:bodyPr wrap="square" lIns="68580" tIns="34290" rIns="68580" bIns="34290" rtlCol="0">
            <a:spAutoFit/>
          </a:bodyPr>
          <a:lstStyle/>
          <a:p>
            <a:r>
              <a:rPr lang="en-US" altLang="zh-CN" sz="5100" b="1" dirty="0" smtClean="0">
                <a:ln w="0"/>
                <a:solidFill>
                  <a:srgbClr val="FF0000"/>
                </a:solidFill>
                <a:effectLst>
                  <a:outerShdw blurRad="38100" dist="19050" dir="2700000" algn="tl" rotWithShape="0">
                    <a:schemeClr val="dk1">
                      <a:alpha val="40000"/>
                    </a:schemeClr>
                  </a:outerShdw>
                </a:effectLst>
                <a:latin typeface="Kaiti SC" panose="02010600040101010101" pitchFamily="2" charset="-122"/>
                <a:ea typeface="Kaiti SC" panose="02010600040101010101" pitchFamily="2" charset="-122"/>
              </a:rPr>
              <a:t>26 </a:t>
            </a:r>
            <a:r>
              <a:rPr lang="zh-CN" altLang="en-US" sz="5100" b="1" dirty="0" smtClean="0">
                <a:ln w="0"/>
                <a:solidFill>
                  <a:srgbClr val="FF0000"/>
                </a:solidFill>
                <a:effectLst>
                  <a:outerShdw blurRad="38100" dist="19050" dir="2700000" algn="tl" rotWithShape="0">
                    <a:schemeClr val="dk1">
                      <a:alpha val="40000"/>
                    </a:schemeClr>
                  </a:outerShdw>
                </a:effectLst>
                <a:latin typeface="Kaiti SC" panose="02010600040101010101" pitchFamily="2" charset="-122"/>
                <a:ea typeface="Kaiti SC" panose="02010600040101010101" pitchFamily="2" charset="-122"/>
              </a:rPr>
              <a:t>我的伯父鲁迅先生</a:t>
            </a:r>
          </a:p>
        </p:txBody>
      </p:sp>
    </p:spTree>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0020" y="411750"/>
            <a:ext cx="2251980" cy="646331"/>
          </a:xfrm>
          <a:prstGeom prst="rect">
            <a:avLst/>
          </a:prstGeom>
          <a:noFill/>
        </p:spPr>
        <p:txBody>
          <a:bodyPr wrap="square" rtlCol="0" anchor="t">
            <a:spAutoFit/>
          </a:bodyPr>
          <a:lstStyle/>
          <a:p>
            <a:r>
              <a:rPr lang="zh-CN" altLang="en-US" sz="3600" dirty="0">
                <a:solidFill>
                  <a:srgbClr val="FF0000"/>
                </a:solidFill>
                <a:latin typeface="微软雅黑" panose="020B0503020204020204" charset="-122"/>
                <a:ea typeface="微软雅黑" panose="020B0503020204020204" charset="-122"/>
                <a:sym typeface="+mn-ea"/>
              </a:rPr>
              <a:t>救助车夫</a:t>
            </a:r>
          </a:p>
        </p:txBody>
      </p:sp>
      <p:sp>
        <p:nvSpPr>
          <p:cNvPr id="4" name="文本框 3"/>
          <p:cNvSpPr txBox="1"/>
          <p:nvPr/>
        </p:nvSpPr>
        <p:spPr>
          <a:xfrm>
            <a:off x="3348000" y="1059015"/>
            <a:ext cx="5112000" cy="2246769"/>
          </a:xfrm>
          <a:prstGeom prst="rect">
            <a:avLst/>
          </a:prstGeom>
          <a:noFill/>
        </p:spPr>
        <p:txBody>
          <a:bodyPr wrap="square" rtlCol="0" anchor="t">
            <a:spAutoFit/>
          </a:bodyPr>
          <a:lstStyle/>
          <a:p>
            <a:r>
              <a:rPr lang="en-US" altLang="zh-CN" sz="2000" dirty="0">
                <a:sym typeface="+mn-ea"/>
              </a:rPr>
              <a:t>         </a:t>
            </a:r>
            <a:r>
              <a:rPr lang="zh-CN" altLang="en-US" sz="2800" b="1" dirty="0" smtClean="0">
                <a:latin typeface="楷体" panose="02010609060101010101" pitchFamily="49" charset="-122"/>
                <a:ea typeface="楷体" panose="02010609060101010101" pitchFamily="49" charset="-122"/>
                <a:sym typeface="+mn-ea"/>
              </a:rPr>
              <a:t>他们把那个拉车的扶上车子，一个蹲着，一个半跪着，爸爸拿镊子夹出碎玻璃，伯父拿硼酸水给他洗干净。他们又给他敷上药，扎好绷带。</a:t>
            </a:r>
            <a:endParaRPr lang="zh-CN" altLang="en-US" sz="3600" b="1" dirty="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2"/>
          <a:stretch>
            <a:fillRect/>
          </a:stretch>
        </p:blipFill>
        <p:spPr>
          <a:xfrm>
            <a:off x="323850" y="1203960"/>
            <a:ext cx="2840990" cy="2094230"/>
          </a:xfrm>
          <a:prstGeom prst="roundRect">
            <a:avLst/>
          </a:prstGeom>
          <a:effectLst>
            <a:softEdge rad="31750"/>
          </a:effectLst>
        </p:spPr>
      </p:pic>
      <p:sp>
        <p:nvSpPr>
          <p:cNvPr id="5" name="文本框 3"/>
          <p:cNvSpPr txBox="1"/>
          <p:nvPr/>
        </p:nvSpPr>
        <p:spPr>
          <a:xfrm>
            <a:off x="622360" y="3877910"/>
            <a:ext cx="5256000" cy="523220"/>
          </a:xfrm>
          <a:prstGeom prst="rect">
            <a:avLst/>
          </a:prstGeom>
          <a:solidFill>
            <a:srgbClr val="FEFCDE"/>
          </a:solidFill>
          <a:ln w="25400">
            <a:solidFill>
              <a:schemeClr val="accent1"/>
            </a:solidFill>
          </a:ln>
        </p:spPr>
        <p:txBody>
          <a:bodyPr wrap="square" rtlCol="0" anchor="t">
            <a:spAutoFit/>
          </a:bodyPr>
          <a:lstStyle/>
          <a:p>
            <a:r>
              <a:rPr lang="en-US" altLang="zh-CN" sz="2800" dirty="0">
                <a:sym typeface="+mn-ea"/>
              </a:rPr>
              <a:t> </a:t>
            </a:r>
            <a:r>
              <a:rPr lang="zh-CN" altLang="en-US" sz="2800" dirty="0" smtClean="0">
                <a:latin typeface="黑体" panose="02010609060101010101" pitchFamily="49" charset="-122"/>
                <a:ea typeface="黑体" panose="02010609060101010101" pitchFamily="49" charset="-122"/>
                <a:sym typeface="+mn-ea"/>
              </a:rPr>
              <a:t>动作细心，对车夫非常关心。</a:t>
            </a:r>
            <a:endParaRPr lang="zh-CN" altLang="en-US" sz="4400" b="1" dirty="0">
              <a:latin typeface="黑体" panose="02010609060101010101" pitchFamily="49" charset="-122"/>
              <a:ea typeface="黑体" panose="02010609060101010101" pitchFamily="49" charset="-122"/>
            </a:endParaRPr>
          </a:p>
        </p:txBody>
      </p:sp>
      <p:sp>
        <p:nvSpPr>
          <p:cNvPr id="7" name="圆角矩形 6"/>
          <p:cNvSpPr/>
          <p:nvPr/>
        </p:nvSpPr>
        <p:spPr>
          <a:xfrm>
            <a:off x="6804000" y="1131015"/>
            <a:ext cx="504000" cy="415290"/>
          </a:xfrm>
          <a:prstGeom prst="roundRect">
            <a:avLst/>
          </a:prstGeom>
          <a:grpFill/>
          <a:ln>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068000" y="1563015"/>
            <a:ext cx="504000" cy="415290"/>
          </a:xfrm>
          <a:prstGeom prst="roundRect">
            <a:avLst/>
          </a:prstGeom>
          <a:grpFill/>
          <a:ln>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5919925" y="1511580"/>
            <a:ext cx="648000" cy="415290"/>
          </a:xfrm>
          <a:prstGeom prst="roundRect">
            <a:avLst/>
          </a:prstGeom>
          <a:grpFill/>
          <a:ln>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4418085" y="1984855"/>
            <a:ext cx="432000" cy="415290"/>
          </a:xfrm>
          <a:prstGeom prst="roundRect">
            <a:avLst/>
          </a:prstGeom>
          <a:grpFill/>
          <a:ln>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4788000" y="2427015"/>
            <a:ext cx="504000" cy="415290"/>
          </a:xfrm>
          <a:prstGeom prst="roundRect">
            <a:avLst/>
          </a:prstGeom>
          <a:grpFill/>
          <a:ln>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3348000" y="2859015"/>
            <a:ext cx="504000" cy="415290"/>
          </a:xfrm>
          <a:prstGeom prst="roundRect">
            <a:avLst/>
          </a:prstGeom>
          <a:grpFill/>
          <a:ln>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788000" y="2859015"/>
            <a:ext cx="504000" cy="415290"/>
          </a:xfrm>
          <a:prstGeom prst="roundRect">
            <a:avLst/>
          </a:prstGeom>
          <a:grpFill/>
          <a:ln>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24"/>
          <p:cNvSpPr/>
          <p:nvPr/>
        </p:nvSpPr>
        <p:spPr bwMode="gray">
          <a:xfrm rot="9689552">
            <a:off x="3854704" y="3166214"/>
            <a:ext cx="862112" cy="589964"/>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solidFill>
            <a:schemeClr val="tx2">
              <a:lumMod val="60000"/>
              <a:lumOff val="40000"/>
            </a:schemeClr>
          </a:solidFill>
          <a:ln>
            <a:noFill/>
          </a:ln>
        </p:spPr>
        <p:txBody>
          <a:bodyPr/>
          <a:lstStyle/>
          <a:p>
            <a:endParaRPr lang="zh-CN" altLang="en-US"/>
          </a:p>
        </p:txBody>
      </p:sp>
      <p:sp>
        <p:nvSpPr>
          <p:cNvPr id="15" name="文本框 2"/>
          <p:cNvSpPr txBox="1"/>
          <p:nvPr/>
        </p:nvSpPr>
        <p:spPr>
          <a:xfrm>
            <a:off x="2052000" y="483750"/>
            <a:ext cx="2664000" cy="523220"/>
          </a:xfrm>
          <a:prstGeom prst="rect">
            <a:avLst/>
          </a:prstGeom>
          <a:noFill/>
        </p:spPr>
        <p:txBody>
          <a:bodyPr wrap="square" rtlCol="0" anchor="t">
            <a:spAutoFit/>
          </a:bodyPr>
          <a:lstStyle/>
          <a:p>
            <a:r>
              <a:rPr lang="zh-CN" altLang="en-US" sz="2800" b="1" dirty="0" smtClean="0">
                <a:solidFill>
                  <a:srgbClr val="FF0000"/>
                </a:solidFill>
                <a:latin typeface="黑体" panose="02010609060101010101" pitchFamily="49" charset="-122"/>
                <a:ea typeface="黑体" panose="02010609060101010101" pitchFamily="49" charset="-122"/>
                <a:sym typeface="+mn-ea"/>
              </a:rPr>
              <a:t>（</a:t>
            </a:r>
            <a:r>
              <a:rPr lang="en-US" altLang="zh-CN" sz="2800" b="1" dirty="0" smtClean="0">
                <a:solidFill>
                  <a:srgbClr val="FF0000"/>
                </a:solidFill>
                <a:latin typeface="黑体" panose="02010609060101010101" pitchFamily="49" charset="-122"/>
                <a:ea typeface="黑体" panose="02010609060101010101" pitchFamily="49" charset="-122"/>
                <a:sym typeface="+mn-ea"/>
              </a:rPr>
              <a:t>17-25</a:t>
            </a:r>
            <a:r>
              <a:rPr lang="zh-CN" altLang="en-US" sz="2800" b="1" dirty="0" smtClean="0">
                <a:solidFill>
                  <a:srgbClr val="FF0000"/>
                </a:solidFill>
                <a:latin typeface="黑体" panose="02010609060101010101" pitchFamily="49" charset="-122"/>
                <a:ea typeface="黑体" panose="02010609060101010101" pitchFamily="49" charset="-122"/>
                <a:sym typeface="+mn-ea"/>
              </a:rPr>
              <a:t>自然段）</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1)">
                                      <p:cBhvr>
                                        <p:cTn id="38" dur="2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heel(1)">
                                      <p:cBhvr>
                                        <p:cTn id="43" dur="2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3"/>
          <p:cNvSpPr txBox="1"/>
          <p:nvPr/>
        </p:nvSpPr>
        <p:spPr>
          <a:xfrm>
            <a:off x="900000" y="2499750"/>
            <a:ext cx="6264000" cy="1076325"/>
          </a:xfrm>
          <a:prstGeom prst="rect">
            <a:avLst/>
          </a:prstGeom>
          <a:solidFill>
            <a:srgbClr val="FEFCDE"/>
          </a:solidFill>
          <a:ln w="25400">
            <a:solidFill>
              <a:schemeClr val="accent1"/>
            </a:solidFill>
          </a:ln>
        </p:spPr>
        <p:txBody>
          <a:bodyPr wrap="square" rtlCol="0" anchor="t">
            <a:spAutoFit/>
          </a:bodyPr>
          <a:lstStyle/>
          <a:p>
            <a:r>
              <a:rPr lang="en-US" altLang="zh-CN" sz="2800" dirty="0">
                <a:sym typeface="+mn-ea"/>
              </a:rPr>
              <a:t>         </a:t>
            </a:r>
            <a:r>
              <a:rPr lang="zh-CN" altLang="en-US" sz="3200" b="1" dirty="0" smtClean="0">
                <a:latin typeface="楷体" panose="02010609060101010101" pitchFamily="49" charset="-122"/>
                <a:ea typeface="楷体" panose="02010609060101010101" pitchFamily="49" charset="-122"/>
                <a:sym typeface="+mn-ea"/>
              </a:rPr>
              <a:t>表现了鲁迅先生对劳动人民深切的同情和关心。</a:t>
            </a:r>
          </a:p>
        </p:txBody>
      </p:sp>
      <p:sp>
        <p:nvSpPr>
          <p:cNvPr id="8" name="Freeform 24"/>
          <p:cNvSpPr/>
          <p:nvPr/>
        </p:nvSpPr>
        <p:spPr bwMode="gray">
          <a:xfrm rot="9689552">
            <a:off x="4170696" y="1746628"/>
            <a:ext cx="729337" cy="591056"/>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solidFill>
            <a:schemeClr val="tx2">
              <a:lumMod val="60000"/>
              <a:lumOff val="40000"/>
            </a:schemeClr>
          </a:solidFill>
          <a:ln>
            <a:noFill/>
          </a:ln>
        </p:spPr>
        <p:txBody>
          <a:bodyPr/>
          <a:lstStyle/>
          <a:p>
            <a:endParaRPr lang="zh-CN" altLang="en-US"/>
          </a:p>
        </p:txBody>
      </p:sp>
      <p:sp>
        <p:nvSpPr>
          <p:cNvPr id="9" name="文本框 3"/>
          <p:cNvSpPr txBox="1"/>
          <p:nvPr/>
        </p:nvSpPr>
        <p:spPr>
          <a:xfrm>
            <a:off x="647560" y="631270"/>
            <a:ext cx="7776000" cy="1076325"/>
          </a:xfrm>
          <a:prstGeom prst="rect">
            <a:avLst/>
          </a:prstGeom>
          <a:noFill/>
          <a:ln w="25400">
            <a:noFill/>
          </a:ln>
        </p:spPr>
        <p:txBody>
          <a:bodyPr wrap="square" rtlCol="0" anchor="t">
            <a:spAutoFit/>
          </a:bodyPr>
          <a:lstStyle/>
          <a:p>
            <a:r>
              <a:rPr lang="en-US" altLang="zh-CN" sz="2400" dirty="0">
                <a:sym typeface="+mn-ea"/>
              </a:rPr>
              <a:t>          </a:t>
            </a:r>
            <a:r>
              <a:rPr lang="zh-CN" altLang="en-US" sz="3200" b="1" dirty="0" smtClean="0">
                <a:latin typeface="楷体" panose="02010609060101010101" pitchFamily="49" charset="-122"/>
                <a:ea typeface="楷体" panose="02010609060101010101" pitchFamily="49" charset="-122"/>
                <a:sym typeface="+mn-ea"/>
              </a:rPr>
              <a:t>伯父又掏出一些钱来给他，叫他在家里休养几天，把剩下的药和绷带也给了他。</a:t>
            </a:r>
          </a:p>
        </p:txBody>
      </p:sp>
      <p:sp>
        <p:nvSpPr>
          <p:cNvPr id="10" name="文本框 3"/>
          <p:cNvSpPr txBox="1"/>
          <p:nvPr/>
        </p:nvSpPr>
        <p:spPr>
          <a:xfrm>
            <a:off x="2833730" y="3908680"/>
            <a:ext cx="1627369" cy="637675"/>
          </a:xfrm>
          <a:prstGeom prst="rect">
            <a:avLst/>
          </a:prstGeom>
          <a:solidFill>
            <a:srgbClr val="FEFCDE"/>
          </a:solidFill>
          <a:ln w="25400">
            <a:solidFill>
              <a:srgbClr val="FF0000"/>
            </a:solidFill>
          </a:ln>
        </p:spPr>
        <p:style>
          <a:lnRef idx="1">
            <a:schemeClr val="accent5"/>
          </a:lnRef>
          <a:fillRef idx="2">
            <a:schemeClr val="accent5"/>
          </a:fillRef>
          <a:effectRef idx="1">
            <a:schemeClr val="accent5"/>
          </a:effectRef>
          <a:fontRef idx="minor">
            <a:schemeClr val="dk1"/>
          </a:fontRef>
        </p:style>
        <p:txBody>
          <a:bodyPr wrap="none" rtlCol="0" anchor="t">
            <a:spAutoFit/>
          </a:bodyPr>
          <a:lstStyle/>
          <a:p>
            <a:pPr fontAlgn="auto">
              <a:lnSpc>
                <a:spcPct val="150000"/>
              </a:lnSpc>
            </a:pPr>
            <a:r>
              <a:rPr lang="zh-CN" altLang="en-US" sz="2800" b="1" dirty="0" smtClean="0">
                <a:solidFill>
                  <a:srgbClr val="FF00FF"/>
                </a:solidFill>
                <a:latin typeface="楷体" panose="02010609060101010101" pitchFamily="49" charset="-122"/>
                <a:ea typeface="楷体" panose="02010609060101010101" pitchFamily="49" charset="-122"/>
                <a:cs typeface="微软雅黑" panose="020B0503020204020204" charset="-122"/>
                <a:sym typeface="+mn-ea"/>
              </a:rPr>
              <a:t>同情人民</a:t>
            </a:r>
            <a:endParaRPr lang="zh-CN" altLang="en-US" sz="2800" b="1" dirty="0">
              <a:solidFill>
                <a:srgbClr val="FF00FF"/>
              </a:solidFill>
              <a:latin typeface="楷体" panose="02010609060101010101" pitchFamily="49" charset="-122"/>
              <a:ea typeface="楷体" panose="02010609060101010101" pitchFamily="49" charset="-122"/>
              <a:cs typeface="微软雅黑" panose="020B050302020402020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p:bldP spid="10"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91535" y="556895"/>
            <a:ext cx="5471160" cy="3415030"/>
          </a:xfrm>
          <a:prstGeom prst="rect">
            <a:avLst/>
          </a:prstGeom>
          <a:solidFill>
            <a:schemeClr val="accent3">
              <a:lumMod val="20000"/>
              <a:lumOff val="80000"/>
            </a:schemeClr>
          </a:solidFill>
        </p:spPr>
        <p:txBody>
          <a:bodyPr wrap="square" rtlCol="0" anchor="t">
            <a:spAutoFit/>
          </a:bodyPr>
          <a:lstStyle/>
          <a:p>
            <a:r>
              <a:rPr lang="en-US" altLang="zh-CN" sz="2400" b="1">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我”当时不能理解“这么冷的天，那个拉车的怎么能光着脚拉着车在路上跑呢？”“我”问伯父时得到的回答是“深奥”的，“听不懂”，“我”要求伯父详细解说时，“我清清楚楚地看见，而且现在也清清楚楚地记得”伯父“严肃”的表情，“枯瘦的手按在我的头上，半天没动”的动作和那“深深地叹了一口气”的情景。</a:t>
            </a:r>
          </a:p>
        </p:txBody>
      </p:sp>
      <p:pic>
        <p:nvPicPr>
          <p:cNvPr id="6" name="图片 5"/>
          <p:cNvPicPr>
            <a:picLocks noChangeAspect="1"/>
          </p:cNvPicPr>
          <p:nvPr/>
        </p:nvPicPr>
        <p:blipFill>
          <a:blip r:embed="rId2" cstate="print"/>
          <a:stretch>
            <a:fillRect/>
          </a:stretch>
        </p:blipFill>
        <p:spPr>
          <a:xfrm>
            <a:off x="289560" y="1052195"/>
            <a:ext cx="2840990" cy="24142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64160" y="2529765"/>
            <a:ext cx="8496935" cy="1383665"/>
          </a:xfrm>
          <a:prstGeom prst="rect">
            <a:avLst/>
          </a:prstGeom>
          <a:noFill/>
        </p:spPr>
        <p:txBody>
          <a:bodyPr wrap="square" rtlCol="0" anchor="t">
            <a:spAutoFit/>
          </a:bodyPr>
          <a:lstStyle/>
          <a:p>
            <a:r>
              <a:rPr lang="en-US" altLang="zh-CN" sz="2400" dirty="0"/>
              <a:t>         </a:t>
            </a:r>
            <a:r>
              <a:rPr lang="zh-CN" altLang="en-US" sz="2800" b="1" dirty="0">
                <a:latin typeface="楷体" panose="02010609060101010101" pitchFamily="49" charset="-122"/>
                <a:ea typeface="楷体" panose="02010609060101010101" pitchFamily="49" charset="-122"/>
              </a:rPr>
              <a:t>这严肃的表情，这无言的动作，显示了鲁迅先生内心的不平静，表现了</a:t>
            </a:r>
            <a:r>
              <a:rPr lang="zh-CN" altLang="en-US" sz="2800" b="1" dirty="0" smtClean="0">
                <a:latin typeface="楷体" panose="02010609060101010101" pitchFamily="49" charset="-122"/>
                <a:ea typeface="楷体" panose="02010609060101010101" pitchFamily="49" charset="-122"/>
              </a:rPr>
              <a:t>他</a:t>
            </a:r>
            <a:r>
              <a:rPr lang="zh-CN" altLang="en-US" sz="2800" b="1" dirty="0" smtClean="0">
                <a:solidFill>
                  <a:srgbClr val="FF0000"/>
                </a:solidFill>
                <a:latin typeface="楷体" panose="02010609060101010101" pitchFamily="49" charset="-122"/>
                <a:ea typeface="楷体" panose="02010609060101010101" pitchFamily="49" charset="-122"/>
              </a:rPr>
              <a:t>对生活在水深火热中的劳苦大众的深爱和同情</a:t>
            </a:r>
            <a:r>
              <a:rPr lang="zh-CN" altLang="en-US" sz="2800" b="1" dirty="0" smtClean="0">
                <a:latin typeface="楷体" panose="02010609060101010101" pitchFamily="49" charset="-122"/>
                <a:ea typeface="楷体" panose="02010609060101010101" pitchFamily="49" charset="-122"/>
              </a:rPr>
              <a:t>，</a:t>
            </a:r>
            <a:r>
              <a:rPr lang="zh-CN" altLang="en-US" sz="2800" b="1" dirty="0" smtClean="0">
                <a:solidFill>
                  <a:srgbClr val="FF0000"/>
                </a:solidFill>
                <a:latin typeface="楷体" panose="02010609060101010101" pitchFamily="49" charset="-122"/>
                <a:ea typeface="楷体" panose="02010609060101010101" pitchFamily="49" charset="-122"/>
              </a:rPr>
              <a:t>对黑暗社会的憎恶</a:t>
            </a:r>
            <a:r>
              <a:rPr lang="zh-CN" altLang="en-US" sz="2800" b="1" dirty="0" smtClean="0">
                <a:latin typeface="楷体" panose="02010609060101010101" pitchFamily="49" charset="-122"/>
                <a:ea typeface="楷体" panose="02010609060101010101" pitchFamily="49" charset="-122"/>
              </a:rPr>
              <a:t>。</a:t>
            </a:r>
          </a:p>
        </p:txBody>
      </p:sp>
      <p:sp>
        <p:nvSpPr>
          <p:cNvPr id="7" name="爆炸形 2 6"/>
          <p:cNvSpPr/>
          <p:nvPr/>
        </p:nvSpPr>
        <p:spPr>
          <a:xfrm>
            <a:off x="0" y="-142875"/>
            <a:ext cx="3698875" cy="2590800"/>
          </a:xfrm>
          <a:prstGeom prst="irregularSeal2">
            <a:avLst/>
          </a:prstGeom>
          <a:solidFill>
            <a:schemeClr val="accent2">
              <a:lumMod val="60000"/>
              <a:lumOff val="4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400" b="1" dirty="0">
                <a:solidFill>
                  <a:srgbClr val="000000"/>
                </a:solidFill>
                <a:latin typeface="楷体" panose="02010609060101010101" pitchFamily="49" charset="-122"/>
                <a:ea typeface="楷体" panose="02010609060101010101" pitchFamily="49" charset="-122"/>
                <a:cs typeface="微软雅黑" panose="020B0503020204020204" charset="-122"/>
                <a:sym typeface="+mn-ea"/>
              </a:rPr>
              <a:t>放花炮时慈祥、愉快、自然和谐</a:t>
            </a:r>
            <a:endParaRPr lang="zh-CN" altLang="en-US" sz="2400" b="1" dirty="0">
              <a:latin typeface="楷体" panose="02010609060101010101" pitchFamily="49" charset="-122"/>
              <a:ea typeface="楷体" panose="02010609060101010101" pitchFamily="49" charset="-122"/>
            </a:endParaRPr>
          </a:p>
        </p:txBody>
      </p:sp>
      <p:sp>
        <p:nvSpPr>
          <p:cNvPr id="9" name="圆角矩形 8"/>
          <p:cNvSpPr/>
          <p:nvPr/>
        </p:nvSpPr>
        <p:spPr>
          <a:xfrm>
            <a:off x="5846444" y="636195"/>
            <a:ext cx="1965555" cy="1128830"/>
          </a:xfrm>
          <a:prstGeom prst="roundRect">
            <a:avLst/>
          </a:prstGeom>
          <a:solidFill>
            <a:schemeClr val="accent1">
              <a:lumMod val="60000"/>
              <a:lumOff val="4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400" b="1" dirty="0">
                <a:solidFill>
                  <a:srgbClr val="000000"/>
                </a:solidFill>
                <a:latin typeface="楷体" panose="02010609060101010101" pitchFamily="49" charset="-122"/>
                <a:ea typeface="楷体" panose="02010609060101010101" pitchFamily="49" charset="-122"/>
                <a:cs typeface="微软雅黑" panose="020B0503020204020204" charset="-122"/>
                <a:sym typeface="+mn-ea"/>
              </a:rPr>
              <a:t>救助车夫后的冰冷、严肃、叹气</a:t>
            </a:r>
            <a:endParaRPr lang="zh-CN" altLang="en-US" sz="2400" b="1" dirty="0">
              <a:latin typeface="楷体" panose="02010609060101010101" pitchFamily="49" charset="-122"/>
              <a:ea typeface="楷体" panose="02010609060101010101" pitchFamily="49" charset="-122"/>
            </a:endParaRPr>
          </a:p>
        </p:txBody>
      </p:sp>
      <p:sp>
        <p:nvSpPr>
          <p:cNvPr id="10" name="左右箭头 9"/>
          <p:cNvSpPr/>
          <p:nvPr/>
        </p:nvSpPr>
        <p:spPr>
          <a:xfrm>
            <a:off x="3515995" y="1044500"/>
            <a:ext cx="1991995" cy="288290"/>
          </a:xfrm>
          <a:prstGeom prst="leftRightArrow">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348000" y="613025"/>
            <a:ext cx="2376000" cy="460375"/>
          </a:xfrm>
          <a:prstGeom prst="rect">
            <a:avLst/>
          </a:prstGeom>
          <a:noFill/>
        </p:spPr>
        <p:txBody>
          <a:bodyPr wrap="square" rtlCol="0">
            <a:spAutoFit/>
          </a:bodyPr>
          <a:lstStyle/>
          <a:p>
            <a:r>
              <a:rPr lang="zh-CN" altLang="en-US" sz="2400" b="1" dirty="0">
                <a:latin typeface="黑体" panose="02010609060101010101" pitchFamily="49" charset="-122"/>
                <a:ea typeface="黑体" panose="02010609060101010101" pitchFamily="49" charset="-122"/>
              </a:rPr>
              <a:t>伯父的表情变化</a:t>
            </a:r>
          </a:p>
        </p:txBody>
      </p:sp>
      <p:sp>
        <p:nvSpPr>
          <p:cNvPr id="13" name="圆角矩形 12"/>
          <p:cNvSpPr/>
          <p:nvPr/>
        </p:nvSpPr>
        <p:spPr>
          <a:xfrm>
            <a:off x="2030095" y="1882140"/>
            <a:ext cx="5902960" cy="647700"/>
          </a:xfrm>
          <a:prstGeom prst="round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a:solidFill>
                  <a:srgbClr val="FF0000"/>
                </a:solidFill>
                <a:latin typeface="黑体" panose="02010609060101010101" pitchFamily="49" charset="-122"/>
                <a:ea typeface="黑体" panose="02010609060101010101" pitchFamily="49" charset="-122"/>
              </a:rPr>
              <a:t>从这样的变化中，你体会到了什么？</a:t>
            </a:r>
          </a:p>
        </p:txBody>
      </p:sp>
      <p:sp>
        <p:nvSpPr>
          <p:cNvPr id="17" name="文本框 3"/>
          <p:cNvSpPr txBox="1"/>
          <p:nvPr/>
        </p:nvSpPr>
        <p:spPr>
          <a:xfrm>
            <a:off x="385740" y="2684255"/>
            <a:ext cx="8496935" cy="1384995"/>
          </a:xfrm>
          <a:prstGeom prst="rect">
            <a:avLst/>
          </a:prstGeom>
          <a:noFill/>
        </p:spPr>
        <p:txBody>
          <a:bodyPr wrap="square" rtlCol="0" anchor="t">
            <a:spAutoFit/>
          </a:bodyPr>
          <a:lstStyle/>
          <a:p>
            <a:r>
              <a:rPr lang="zh-CN" altLang="en-US" sz="2800" b="1" dirty="0"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   像</a:t>
            </a:r>
            <a:r>
              <a:rPr lang="zh-CN" altLang="en-US" sz="2800" b="1" dirty="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这样接受过鲁迅先生帮助、</a:t>
            </a:r>
            <a:r>
              <a:rPr lang="zh-CN" altLang="en-US" sz="2800" b="1" dirty="0"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爱护</a:t>
            </a:r>
            <a:endParaRPr lang="en-US" altLang="zh-CN" sz="2800" b="1" dirty="0"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endParaRPr>
          </a:p>
          <a:p>
            <a:r>
              <a:rPr lang="zh-CN" altLang="en-US" sz="2800" b="1" dirty="0"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的</a:t>
            </a:r>
            <a:r>
              <a:rPr lang="zh-CN" altLang="en-US" sz="2800" b="1" dirty="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人</a:t>
            </a:r>
            <a:r>
              <a:rPr lang="zh-CN" altLang="en-US" sz="2800" b="1" dirty="0"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怎</a:t>
            </a:r>
            <a:r>
              <a:rPr lang="zh-CN" altLang="en-US" sz="2800" b="1" dirty="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能不爱戴他，知道他去世的</a:t>
            </a:r>
            <a:r>
              <a:rPr lang="zh-CN" altLang="en-US" sz="2800" b="1" dirty="0"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消息</a:t>
            </a:r>
            <a:endParaRPr lang="en-US" altLang="zh-CN" sz="2800" b="1" dirty="0"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endParaRPr>
          </a:p>
          <a:p>
            <a:r>
              <a:rPr lang="zh-CN" altLang="en-US" sz="2800" b="1" dirty="0"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时</a:t>
            </a:r>
            <a:r>
              <a:rPr lang="zh-CN" altLang="en-US" sz="2800" b="1" dirty="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怎能不</a:t>
            </a:r>
            <a:r>
              <a:rPr lang="zh-CN" altLang="en-US" sz="2800" b="1" dirty="0"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去</a:t>
            </a:r>
            <a:r>
              <a:rPr lang="zh-CN" altLang="en-US" sz="2800" b="1" dirty="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追悼他呢？</a:t>
            </a:r>
            <a:endParaRPr lang="en-US" altLang="zh-CN" sz="2800" b="1" dirty="0">
              <a:solidFill>
                <a:srgbClr val="0000FF"/>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xit" presetSubtype="4" fill="hold" grpId="1" nodeType="clickEffect">
                                  <p:stCondLst>
                                    <p:cond delay="0"/>
                                  </p:stCondLst>
                                  <p:childTnLst>
                                    <p:animEffect transition="out" filter="wipe(down)">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bldLvl="0" animBg="1"/>
      <p:bldP spid="9" grpId="0" bldLvl="0" animBg="1"/>
      <p:bldP spid="10" grpId="0" bldLvl="0" animBg="1"/>
      <p:bldP spid="13" grpId="0" bldLvl="0" animBg="1"/>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97635" y="1347470"/>
            <a:ext cx="7007225" cy="1753235"/>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nchor="t">
            <a:spAutoFit/>
          </a:bodyPr>
          <a:lstStyle/>
          <a:p>
            <a:pPr indent="0">
              <a:buNone/>
            </a:pPr>
            <a:r>
              <a:rPr lang="en-US" sz="2800" dirty="0">
                <a:latin typeface="黑体" panose="02010609060101010101" pitchFamily="49" charset="-122"/>
                <a:ea typeface="黑体" panose="02010609060101010101" pitchFamily="49" charset="-122"/>
                <a:cs typeface="黑体" panose="02010609060101010101" pitchFamily="49" charset="-122"/>
                <a:sym typeface="+mn-ea"/>
              </a:rPr>
              <a:t>    </a:t>
            </a:r>
            <a:r>
              <a:rPr lang="en-US" sz="3600" dirty="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6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默读</a:t>
            </a:r>
            <a:r>
              <a:rPr lang="en-US" sz="3600" dirty="0" err="1"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课文第</a:t>
            </a:r>
            <a:r>
              <a:rPr lang="en-US" sz="3600" dirty="0" err="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26</a:t>
            </a:r>
            <a:r>
              <a:rPr lang="zh-CN" altLang="en-US" sz="3600" dirty="0" err="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en-US" sz="3600" dirty="0" err="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27自然段</a:t>
            </a:r>
            <a:r>
              <a:rPr lang="zh-CN" altLang="en-US" sz="36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，概括女佣阿三说的话，感受鲁迅先生的品质。</a:t>
            </a: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275" y="1432750"/>
            <a:ext cx="1104039" cy="15821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96670" y="1059750"/>
            <a:ext cx="6803330" cy="1200329"/>
          </a:xfrm>
          <a:prstGeom prst="rect">
            <a:avLst/>
          </a:prstGeom>
          <a:solidFill>
            <a:schemeClr val="accent6">
              <a:lumMod val="20000"/>
              <a:lumOff val="80000"/>
            </a:schemeClr>
          </a:solidFill>
        </p:spPr>
        <p:txBody>
          <a:bodyPr wrap="square" rtlCol="0" anchor="t">
            <a:spAutoFit/>
          </a:bodyPr>
          <a:lstStyle/>
          <a:p>
            <a:r>
              <a:rPr lang="en-US" altLang="zh-CN" sz="1800" dirty="0">
                <a:sym typeface="+mn-ea"/>
              </a:rPr>
              <a:t>       </a:t>
            </a:r>
            <a:r>
              <a:rPr lang="zh-CN" altLang="en-US" sz="2400" b="1" dirty="0">
                <a:latin typeface="楷体" panose="02010609060101010101" pitchFamily="49" charset="-122"/>
                <a:ea typeface="楷体" panose="02010609060101010101" pitchFamily="49" charset="-122"/>
                <a:sym typeface="+mn-ea"/>
              </a:rPr>
              <a:t>她说：“周先生自己病得那么厉害，还三更半夜地写文章。有时候我听着他一阵阵接连不断地咳嗽，真替他难受。</a:t>
            </a:r>
            <a:endParaRPr lang="zh-CN" altLang="en-US" sz="2000" b="1" dirty="0">
              <a:latin typeface="楷体" panose="02010609060101010101" pitchFamily="49" charset="-122"/>
              <a:ea typeface="楷体" panose="02010609060101010101" pitchFamily="49" charset="-122"/>
            </a:endParaRPr>
          </a:p>
        </p:txBody>
      </p:sp>
      <p:sp>
        <p:nvSpPr>
          <p:cNvPr id="7" name="文本框 6"/>
          <p:cNvSpPr txBox="1"/>
          <p:nvPr/>
        </p:nvSpPr>
        <p:spPr>
          <a:xfrm>
            <a:off x="1260000" y="2388753"/>
            <a:ext cx="6840000" cy="830997"/>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nchor="t">
            <a:spAutoFit/>
          </a:bodyPr>
          <a:lstStyle/>
          <a:p>
            <a:r>
              <a:rPr lang="en-US" altLang="zh-CN" sz="2000" dirty="0">
                <a:sym typeface="+mn-ea"/>
              </a:rPr>
              <a:t>        </a:t>
            </a:r>
            <a:r>
              <a:rPr lang="zh-CN" altLang="en-US" sz="2400" b="1" dirty="0">
                <a:latin typeface="楷体" panose="02010609060101010101" pitchFamily="49" charset="-122"/>
                <a:ea typeface="楷体" panose="02010609060101010101" pitchFamily="49" charset="-122"/>
                <a:sym typeface="+mn-ea"/>
              </a:rPr>
              <a:t>他对自己的病一点儿也不在乎，倒常常劝我多休息，不叫我干重活儿。”</a:t>
            </a:r>
            <a:endParaRPr lang="zh-CN" altLang="en-US" sz="2400" b="1" dirty="0">
              <a:latin typeface="楷体" panose="02010609060101010101" pitchFamily="49" charset="-122"/>
              <a:ea typeface="楷体" panose="02010609060101010101" pitchFamily="49" charset="-122"/>
            </a:endParaRPr>
          </a:p>
        </p:txBody>
      </p:sp>
      <p:sp>
        <p:nvSpPr>
          <p:cNvPr id="9" name="文本框 8"/>
          <p:cNvSpPr txBox="1"/>
          <p:nvPr/>
        </p:nvSpPr>
        <p:spPr>
          <a:xfrm>
            <a:off x="160020" y="3447415"/>
            <a:ext cx="6621780" cy="953135"/>
          </a:xfrm>
          <a:prstGeom prst="rect">
            <a:avLst/>
          </a:prstGeom>
          <a:noFill/>
        </p:spPr>
        <p:txBody>
          <a:bodyPr wrap="none" rtlCol="0" anchor="t">
            <a:spAutoFit/>
          </a:bodyPr>
          <a:lstStyle/>
          <a:p>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表现了鲁迅先生关心体贴劳动人民</a:t>
            </a:r>
            <a:r>
              <a:rPr lang="zh-CN" altLang="en-US" sz="2800" b="1" dirty="0" smtClean="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800" b="1" dirty="0" smtClean="0">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800" b="1" dirty="0" smtClean="0">
                <a:latin typeface="宋体" panose="02010600030101010101" pitchFamily="2" charset="-122"/>
                <a:ea typeface="宋体" panose="02010600030101010101" pitchFamily="2" charset="-122"/>
                <a:cs typeface="宋体" panose="02010600030101010101" pitchFamily="2" charset="-122"/>
                <a:sym typeface="+mn-ea"/>
              </a:rPr>
              <a:t>平等</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待人</a:t>
            </a:r>
            <a:r>
              <a:rPr lang="zh-CN" altLang="en-US" sz="2800" b="1" dirty="0" smtClean="0">
                <a:latin typeface="宋体" panose="02010600030101010101" pitchFamily="2" charset="-122"/>
                <a:ea typeface="宋体" panose="02010600030101010101" pitchFamily="2" charset="-122"/>
                <a:cs typeface="宋体" panose="02010600030101010101" pitchFamily="2" charset="-122"/>
                <a:sym typeface="+mn-ea"/>
              </a:rPr>
              <a:t>；还</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看出</a:t>
            </a:r>
            <a:r>
              <a:rPr lang="zh-CN" altLang="en-US" sz="2800" b="1" dirty="0" smtClean="0">
                <a:latin typeface="宋体" panose="02010600030101010101" pitchFamily="2" charset="-122"/>
                <a:ea typeface="宋体" panose="02010600030101010101" pitchFamily="2" charset="-122"/>
                <a:cs typeface="宋体" panose="02010600030101010101" pitchFamily="2" charset="-122"/>
                <a:sym typeface="+mn-ea"/>
              </a:rPr>
              <a:t>他忘我</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的战斗精神。</a:t>
            </a:r>
            <a:r>
              <a:rPr lang="zh-CN" altLang="en-US" sz="2800" dirty="0">
                <a:sym typeface="+mn-ea"/>
              </a:rPr>
              <a:t>  </a:t>
            </a:r>
          </a:p>
        </p:txBody>
      </p:sp>
      <p:sp>
        <p:nvSpPr>
          <p:cNvPr id="2" name="圆角矩形 1"/>
          <p:cNvSpPr/>
          <p:nvPr/>
        </p:nvSpPr>
        <p:spPr>
          <a:xfrm>
            <a:off x="468000" y="1707615"/>
            <a:ext cx="648335" cy="1080135"/>
          </a:xfrm>
          <a:prstGeom prst="roundRect">
            <a:avLst/>
          </a:prstGeom>
          <a:solidFill>
            <a:schemeClr val="accent3">
              <a:lumMod val="40000"/>
              <a:lumOff val="6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rgbClr val="0000FF"/>
                </a:solidFill>
              </a:rPr>
              <a:t>回忆</a:t>
            </a:r>
          </a:p>
        </p:txBody>
      </p:sp>
      <p:sp>
        <p:nvSpPr>
          <p:cNvPr id="10" name="文本框 3"/>
          <p:cNvSpPr txBox="1"/>
          <p:nvPr/>
        </p:nvSpPr>
        <p:spPr>
          <a:xfrm>
            <a:off x="7507481" y="3291750"/>
            <a:ext cx="1627369" cy="637675"/>
          </a:xfrm>
          <a:prstGeom prst="rect">
            <a:avLst/>
          </a:prstGeom>
          <a:solidFill>
            <a:srgbClr val="FEFCDE"/>
          </a:solidFill>
          <a:ln w="25400">
            <a:solidFill>
              <a:srgbClr val="FF0000"/>
            </a:solidFill>
          </a:ln>
        </p:spPr>
        <p:style>
          <a:lnRef idx="1">
            <a:schemeClr val="accent5"/>
          </a:lnRef>
          <a:fillRef idx="2">
            <a:schemeClr val="accent5"/>
          </a:fillRef>
          <a:effectRef idx="1">
            <a:schemeClr val="accent5"/>
          </a:effectRef>
          <a:fontRef idx="minor">
            <a:schemeClr val="dk1"/>
          </a:fontRef>
        </p:style>
        <p:txBody>
          <a:bodyPr wrap="none" rtlCol="0" anchor="t">
            <a:spAutoFit/>
          </a:bodyPr>
          <a:lstStyle/>
          <a:p>
            <a:pPr fontAlgn="auto">
              <a:lnSpc>
                <a:spcPct val="150000"/>
              </a:lnSpc>
            </a:pPr>
            <a:r>
              <a:rPr lang="zh-CN" altLang="en-US" sz="2800" b="1" dirty="0" smtClean="0">
                <a:solidFill>
                  <a:srgbClr val="FF00FF"/>
                </a:solidFill>
                <a:latin typeface="楷体" panose="02010609060101010101" pitchFamily="49" charset="-122"/>
                <a:ea typeface="楷体" panose="02010609060101010101" pitchFamily="49" charset="-122"/>
                <a:cs typeface="微软雅黑" panose="020B0503020204020204" charset="-122"/>
                <a:sym typeface="+mn-ea"/>
              </a:rPr>
              <a:t>拼命工作</a:t>
            </a:r>
            <a:endParaRPr lang="zh-CN" altLang="en-US" sz="2800" b="1" dirty="0">
              <a:solidFill>
                <a:srgbClr val="FF00FF"/>
              </a:solidFill>
              <a:latin typeface="楷体" panose="02010609060101010101" pitchFamily="49" charset="-122"/>
              <a:ea typeface="楷体" panose="02010609060101010101" pitchFamily="49" charset="-122"/>
              <a:cs typeface="微软雅黑" panose="020B0503020204020204" charset="-122"/>
              <a:sym typeface="+mn-ea"/>
            </a:endParaRPr>
          </a:p>
        </p:txBody>
      </p:sp>
      <p:sp>
        <p:nvSpPr>
          <p:cNvPr id="11" name="文本框 2"/>
          <p:cNvSpPr txBox="1"/>
          <p:nvPr/>
        </p:nvSpPr>
        <p:spPr>
          <a:xfrm>
            <a:off x="160020" y="339995"/>
            <a:ext cx="3115980" cy="645160"/>
          </a:xfrm>
          <a:prstGeom prst="rect">
            <a:avLst/>
          </a:prstGeom>
          <a:noFill/>
        </p:spPr>
        <p:txBody>
          <a:bodyPr wrap="square" rtlCol="0" anchor="t">
            <a:spAutoFit/>
          </a:bodyPr>
          <a:lstStyle/>
          <a:p>
            <a:r>
              <a:rPr lang="zh-CN" altLang="en-US" sz="3600" dirty="0" smtClean="0">
                <a:solidFill>
                  <a:srgbClr val="FF0000"/>
                </a:solidFill>
                <a:latin typeface="微软雅黑" panose="020B0503020204020204" charset="-122"/>
                <a:ea typeface="微软雅黑" panose="020B0503020204020204" charset="-122"/>
                <a:sym typeface="+mn-ea"/>
              </a:rPr>
              <a:t>关心女佣</a:t>
            </a:r>
            <a:endParaRPr lang="zh-CN" altLang="en-US" sz="3600" dirty="0">
              <a:solidFill>
                <a:srgbClr val="FF0000"/>
              </a:solidFill>
              <a:latin typeface="微软雅黑" panose="020B0503020204020204" charset="-122"/>
              <a:ea typeface="微软雅黑" panose="020B0503020204020204" charset="-122"/>
              <a:sym typeface="+mn-ea"/>
            </a:endParaRPr>
          </a:p>
        </p:txBody>
      </p:sp>
      <p:sp>
        <p:nvSpPr>
          <p:cNvPr id="15" name="文本框 2"/>
          <p:cNvSpPr txBox="1"/>
          <p:nvPr/>
        </p:nvSpPr>
        <p:spPr>
          <a:xfrm>
            <a:off x="1907540" y="400685"/>
            <a:ext cx="2952115" cy="521970"/>
          </a:xfrm>
          <a:prstGeom prst="rect">
            <a:avLst/>
          </a:prstGeom>
          <a:noFill/>
        </p:spPr>
        <p:txBody>
          <a:bodyPr wrap="square" rtlCol="0" anchor="t">
            <a:spAutoFit/>
          </a:bodyPr>
          <a:lstStyle/>
          <a:p>
            <a:r>
              <a:rPr lang="zh-CN" altLang="en-US" sz="2800" b="1" dirty="0" smtClean="0">
                <a:solidFill>
                  <a:srgbClr val="FF0000"/>
                </a:solidFill>
                <a:latin typeface="黑体" panose="02010609060101010101" pitchFamily="49" charset="-122"/>
                <a:ea typeface="黑体" panose="02010609060101010101" pitchFamily="49" charset="-122"/>
                <a:sym typeface="+mn-ea"/>
              </a:rPr>
              <a:t>（</a:t>
            </a:r>
            <a:r>
              <a:rPr lang="en-US" altLang="zh-CN" sz="2800" b="1" dirty="0" smtClean="0">
                <a:solidFill>
                  <a:srgbClr val="FF0000"/>
                </a:solidFill>
                <a:latin typeface="黑体" panose="02010609060101010101" pitchFamily="49" charset="-122"/>
                <a:ea typeface="黑体" panose="02010609060101010101" pitchFamily="49" charset="-122"/>
                <a:sym typeface="+mn-ea"/>
              </a:rPr>
              <a:t>26</a:t>
            </a:r>
            <a:r>
              <a:rPr lang="zh-CN" altLang="en-US" sz="2800" b="1" dirty="0" smtClean="0">
                <a:solidFill>
                  <a:srgbClr val="FF0000"/>
                </a:solidFill>
                <a:latin typeface="黑体" panose="02010609060101010101" pitchFamily="49" charset="-122"/>
                <a:ea typeface="黑体" panose="02010609060101010101" pitchFamily="49" charset="-122"/>
                <a:sym typeface="+mn-ea"/>
              </a:rPr>
              <a:t>、</a:t>
            </a:r>
            <a:r>
              <a:rPr lang="en-US" altLang="zh-CN" sz="2800" b="1" dirty="0" smtClean="0">
                <a:solidFill>
                  <a:srgbClr val="FF0000"/>
                </a:solidFill>
                <a:latin typeface="黑体" panose="02010609060101010101" pitchFamily="49" charset="-122"/>
                <a:ea typeface="黑体" panose="02010609060101010101" pitchFamily="49" charset="-122"/>
                <a:sym typeface="+mn-ea"/>
              </a:rPr>
              <a:t>27</a:t>
            </a:r>
            <a:r>
              <a:rPr lang="zh-CN" altLang="en-US" sz="2800" b="1" dirty="0" smtClean="0">
                <a:solidFill>
                  <a:srgbClr val="FF0000"/>
                </a:solidFill>
                <a:latin typeface="黑体" panose="02010609060101010101" pitchFamily="49" charset="-122"/>
                <a:ea typeface="黑体" panose="02010609060101010101" pitchFamily="49" charset="-122"/>
                <a:sym typeface="+mn-ea"/>
              </a:rPr>
              <a:t>自然段）</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ldLvl="0" animBg="1"/>
      <p:bldP spid="9" grpId="0"/>
      <p:bldP spid="2"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84000" y="1995750"/>
            <a:ext cx="7560000" cy="1569660"/>
          </a:xfrm>
          <a:prstGeom prst="rect">
            <a:avLst/>
          </a:prstGeom>
          <a:noFill/>
        </p:spPr>
        <p:txBody>
          <a:bodyPr wrap="square" rtlCol="0" anchor="t">
            <a:spAutoFit/>
          </a:bodyPr>
          <a:lstStyle/>
          <a:p>
            <a:r>
              <a:rPr lang="zh-CN" altLang="en-US" sz="2400" dirty="0" smtClean="0"/>
              <a:t>         </a:t>
            </a:r>
            <a:r>
              <a:rPr lang="zh-CN" altLang="en-US" sz="3200" b="1" dirty="0" smtClean="0">
                <a:solidFill>
                  <a:srgbClr val="0066FF"/>
                </a:solidFill>
                <a:latin typeface="楷体" panose="02010609060101010101" pitchFamily="49" charset="-122"/>
                <a:ea typeface="楷体" panose="02010609060101010101" pitchFamily="49" charset="-122"/>
              </a:rPr>
              <a:t>回忆的几件</a:t>
            </a:r>
            <a:r>
              <a:rPr lang="zh-CN" altLang="en-US" sz="3200" b="1" dirty="0">
                <a:solidFill>
                  <a:srgbClr val="0066FF"/>
                </a:solidFill>
                <a:latin typeface="楷体" panose="02010609060101010101" pitchFamily="49" charset="-122"/>
                <a:ea typeface="楷体" panose="02010609060101010101" pitchFamily="49" charset="-122"/>
              </a:rPr>
              <a:t>事情都说明鲁迅先生是一个“为自己想得少，为别人想得多”的</a:t>
            </a:r>
            <a:r>
              <a:rPr lang="zh-CN" altLang="en-US" sz="3200" b="1" dirty="0" smtClean="0">
                <a:solidFill>
                  <a:srgbClr val="0066FF"/>
                </a:solidFill>
                <a:latin typeface="楷体" panose="02010609060101010101" pitchFamily="49" charset="-122"/>
                <a:ea typeface="楷体" panose="02010609060101010101" pitchFamily="49" charset="-122"/>
              </a:rPr>
              <a:t>人，所以他会受</a:t>
            </a:r>
            <a:r>
              <a:rPr lang="zh-CN" altLang="en-US" sz="3200" b="1" dirty="0">
                <a:solidFill>
                  <a:srgbClr val="0066FF"/>
                </a:solidFill>
                <a:latin typeface="楷体" panose="02010609060101010101" pitchFamily="49" charset="-122"/>
                <a:ea typeface="楷体" panose="02010609060101010101" pitchFamily="49" charset="-122"/>
              </a:rPr>
              <a:t>那么多人的</a:t>
            </a:r>
            <a:r>
              <a:rPr lang="zh-CN" altLang="en-US" sz="3200" b="1" dirty="0" smtClean="0">
                <a:solidFill>
                  <a:srgbClr val="0066FF"/>
                </a:solidFill>
                <a:latin typeface="楷体" panose="02010609060101010101" pitchFamily="49" charset="-122"/>
                <a:ea typeface="楷体" panose="02010609060101010101" pitchFamily="49" charset="-122"/>
              </a:rPr>
              <a:t>爱戴。</a:t>
            </a:r>
            <a:endParaRPr lang="zh-CN" altLang="en-US" sz="2800" b="1" dirty="0">
              <a:solidFill>
                <a:srgbClr val="0066FF"/>
              </a:solidFill>
              <a:latin typeface="楷体" panose="02010609060101010101" pitchFamily="49" charset="-122"/>
              <a:ea typeface="楷体" panose="02010609060101010101" pitchFamily="49" charset="-122"/>
            </a:endParaRPr>
          </a:p>
        </p:txBody>
      </p:sp>
      <p:sp>
        <p:nvSpPr>
          <p:cNvPr id="6" name="文本框 3"/>
          <p:cNvSpPr txBox="1"/>
          <p:nvPr/>
        </p:nvSpPr>
        <p:spPr>
          <a:xfrm>
            <a:off x="1764000" y="699750"/>
            <a:ext cx="6503180" cy="1076325"/>
          </a:xfrm>
          <a:prstGeom prst="rect">
            <a:avLst/>
          </a:prstGeom>
          <a:noFill/>
        </p:spPr>
        <p:txBody>
          <a:bodyPr wrap="square" rtlCol="0" anchor="t">
            <a:spAutoFit/>
          </a:bodyPr>
          <a:lstStyle/>
          <a:p>
            <a:r>
              <a:rPr lang="zh-CN" altLang="en-US" sz="2400" dirty="0" smtClean="0"/>
              <a:t>           </a:t>
            </a:r>
            <a:r>
              <a:rPr lang="zh-CN" altLang="en-US" sz="3200" dirty="0" smtClean="0">
                <a:latin typeface="黑体" panose="02010609060101010101" pitchFamily="49" charset="-122"/>
                <a:ea typeface="黑体" panose="02010609060101010101" pitchFamily="49" charset="-122"/>
              </a:rPr>
              <a:t>现在你知道鲁迅先生为什么受这么多人爱戴了吗？</a:t>
            </a:r>
            <a:endParaRPr lang="zh-CN" altLang="en-US" sz="3200" b="1" dirty="0" smtClean="0">
              <a:latin typeface="黑体" panose="02010609060101010101" pitchFamily="49" charset="-122"/>
              <a:ea typeface="黑体" panose="02010609060101010101" pitchFamily="49" charset="-122"/>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000" y="627750"/>
            <a:ext cx="837819" cy="116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9"/>
          <p:cNvSpPr txBox="1"/>
          <p:nvPr/>
        </p:nvSpPr>
        <p:spPr>
          <a:xfrm>
            <a:off x="457835" y="494030"/>
            <a:ext cx="8101965" cy="1076325"/>
          </a:xfrm>
          <a:prstGeom prst="rect">
            <a:avLst/>
          </a:prstGeom>
          <a:noFill/>
          <a:ln w="9525">
            <a:noFill/>
          </a:ln>
        </p:spPr>
        <p:txBody>
          <a:bodyPr wrap="square">
            <a:spAutoFit/>
          </a:bodyPr>
          <a:lstStyle/>
          <a:p>
            <a:pPr indent="0"/>
            <a:r>
              <a:rPr lang="en-US" altLang="zh-CN" sz="2800" b="1" dirty="0">
                <a:solidFill>
                  <a:srgbClr val="FF0000"/>
                </a:solidFill>
                <a:latin typeface="楷体" panose="02010609060101010101" pitchFamily="49" charset="-122"/>
                <a:ea typeface="楷体" panose="02010609060101010101" pitchFamily="49" charset="-122"/>
              </a:rPr>
              <a:t>    </a:t>
            </a:r>
            <a:r>
              <a:rPr lang="zh-CN" sz="3200" b="1" dirty="0" smtClean="0">
                <a:latin typeface="黑体" panose="02010609060101010101" pitchFamily="49" charset="-122"/>
                <a:ea typeface="黑体" panose="02010609060101010101" pitchFamily="49" charset="-122"/>
              </a:rPr>
              <a:t>作者</a:t>
            </a:r>
            <a:r>
              <a:rPr lang="zh-CN" sz="3200" b="1" dirty="0">
                <a:latin typeface="黑体" panose="02010609060101010101" pitchFamily="49" charset="-122"/>
                <a:ea typeface="黑体" panose="02010609060101010101" pitchFamily="49" charset="-122"/>
              </a:rPr>
              <a:t>回忆了鲁迅先生的四件事，请</a:t>
            </a:r>
            <a:r>
              <a:rPr lang="zh-CN" altLang="en-US" sz="3200" b="1" dirty="0" smtClean="0">
                <a:latin typeface="黑体" panose="02010609060101010101" pitchFamily="49" charset="-122"/>
                <a:ea typeface="黑体" panose="02010609060101010101" pitchFamily="49" charset="-122"/>
              </a:rPr>
              <a:t>思考：</a:t>
            </a:r>
            <a:r>
              <a:rPr lang="zh-CN" sz="3200" b="1" dirty="0">
                <a:latin typeface="黑体" panose="02010609060101010101" pitchFamily="49" charset="-122"/>
                <a:ea typeface="黑体" panose="02010609060101010101" pitchFamily="49" charset="-122"/>
              </a:rPr>
              <a:t>第一部分与后面</a:t>
            </a:r>
            <a:r>
              <a:rPr lang="zh-CN" sz="3200" b="1" dirty="0" smtClean="0">
                <a:latin typeface="黑体" panose="02010609060101010101" pitchFamily="49" charset="-122"/>
                <a:ea typeface="黑体" panose="02010609060101010101" pitchFamily="49" charset="-122"/>
              </a:rPr>
              <a:t>四部分</a:t>
            </a:r>
            <a:r>
              <a:rPr lang="zh-CN" altLang="en-US" sz="3200" b="1" dirty="0" smtClean="0">
                <a:latin typeface="黑体" panose="02010609060101010101" pitchFamily="49" charset="-122"/>
                <a:ea typeface="黑体" panose="02010609060101010101" pitchFamily="49" charset="-122"/>
              </a:rPr>
              <a:t>是什么关系呢？</a:t>
            </a:r>
          </a:p>
        </p:txBody>
      </p:sp>
      <p:sp>
        <p:nvSpPr>
          <p:cNvPr id="3" name="文本框 1"/>
          <p:cNvSpPr txBox="1"/>
          <p:nvPr/>
        </p:nvSpPr>
        <p:spPr>
          <a:xfrm>
            <a:off x="347345" y="1691640"/>
            <a:ext cx="8295640" cy="2245360"/>
          </a:xfrm>
          <a:prstGeom prst="rect">
            <a:avLst/>
          </a:prstGeom>
          <a:noFill/>
        </p:spPr>
        <p:txBody>
          <a:bodyPr wrap="square" rtlCol="0" anchor="t">
            <a:spAutoFit/>
          </a:bodyPr>
          <a:lstStyle/>
          <a:p>
            <a:r>
              <a:rPr lang="en-US" altLang="zh-CN" sz="2000" dirty="0"/>
              <a:t>        </a:t>
            </a:r>
            <a:r>
              <a:rPr lang="en-US" altLang="zh-CN" sz="2000" dirty="0" smtClean="0"/>
              <a:t> </a:t>
            </a:r>
            <a:r>
              <a:rPr lang="zh-CN" altLang="en-US" sz="2800" b="1" dirty="0" smtClean="0">
                <a:solidFill>
                  <a:srgbClr val="0066FF"/>
                </a:solidFill>
                <a:latin typeface="楷体" panose="02010609060101010101" pitchFamily="49" charset="-122"/>
                <a:ea typeface="楷体" panose="02010609060101010101" pitchFamily="49" charset="-122"/>
              </a:rPr>
              <a:t>课文</a:t>
            </a:r>
            <a:r>
              <a:rPr lang="zh-CN" altLang="en-US" sz="2800" b="1" dirty="0">
                <a:solidFill>
                  <a:srgbClr val="0066FF"/>
                </a:solidFill>
                <a:latin typeface="楷体" panose="02010609060101010101" pitchFamily="49" charset="-122"/>
                <a:ea typeface="楷体" panose="02010609060101010101" pitchFamily="49" charset="-122"/>
              </a:rPr>
              <a:t>第一部分提出一个问题：鲁迅先生为什么会得到那么多人的爱戴？后面几个部分则用鲁迅先生的几件生活小事从不同侧面回答了这一问题。第一部分和后面几个部分是因果关系，第一部分写的是果，后面几个部分写的是因。</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4"/>
          <p:cNvSpPr txBox="1"/>
          <p:nvPr/>
        </p:nvSpPr>
        <p:spPr>
          <a:xfrm>
            <a:off x="624428" y="411510"/>
            <a:ext cx="2219380" cy="561692"/>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结构梳理</a:t>
            </a:r>
          </a:p>
        </p:txBody>
      </p:sp>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83" y="479078"/>
            <a:ext cx="366860" cy="456338"/>
          </a:xfrm>
          <a:prstGeom prst="rect">
            <a:avLst/>
          </a:prstGeom>
        </p:spPr>
      </p:pic>
      <p:sp>
        <p:nvSpPr>
          <p:cNvPr id="19" name="圆角矩形 18"/>
          <p:cNvSpPr/>
          <p:nvPr/>
        </p:nvSpPr>
        <p:spPr>
          <a:xfrm>
            <a:off x="539750" y="1179195"/>
            <a:ext cx="8058150" cy="2976245"/>
          </a:xfrm>
          <a:prstGeom prst="roundRect">
            <a:avLst/>
          </a:prstGeom>
          <a:solidFill>
            <a:srgbClr val="FFFFFF"/>
          </a:solidFill>
          <a:ln>
            <a:noFill/>
          </a:ln>
          <a:effectLst>
            <a:outerShdw blurRad="368300" dist="889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4" name="TextBox 23"/>
          <p:cNvSpPr txBox="1"/>
          <p:nvPr/>
        </p:nvSpPr>
        <p:spPr>
          <a:xfrm>
            <a:off x="1486268" y="1265547"/>
            <a:ext cx="569387" cy="2941831"/>
          </a:xfrm>
          <a:prstGeom prst="rect">
            <a:avLst/>
          </a:prstGeom>
          <a:noFill/>
        </p:spPr>
        <p:txBody>
          <a:bodyPr vert="eaVert" wrap="none" lIns="68580" tIns="34290" rIns="68580" bIns="34290" rtlCol="0">
            <a:spAutoFit/>
          </a:bodyPr>
          <a:lstStyle/>
          <a:p>
            <a:r>
              <a:rPr lang="zh-CN" altLang="en-US" sz="2800" dirty="0">
                <a:latin typeface="黑体" panose="02010609060101010101" pitchFamily="49" charset="-122"/>
                <a:ea typeface="黑体" panose="02010609060101010101" pitchFamily="49" charset="-122"/>
              </a:rPr>
              <a:t>我的伯父鲁迅先生</a:t>
            </a:r>
          </a:p>
        </p:txBody>
      </p:sp>
      <p:sp>
        <p:nvSpPr>
          <p:cNvPr id="27" name="TextBox 26"/>
          <p:cNvSpPr txBox="1"/>
          <p:nvPr/>
        </p:nvSpPr>
        <p:spPr>
          <a:xfrm>
            <a:off x="2710932" y="1525309"/>
            <a:ext cx="2677160" cy="375920"/>
          </a:xfrm>
          <a:prstGeom prst="rect">
            <a:avLst/>
          </a:prstGeom>
          <a:solidFill>
            <a:schemeClr val="accent3"/>
          </a:solidFill>
        </p:spPr>
        <p:txBody>
          <a:bodyPr wrap="none" lIns="68580" tIns="34290" rIns="68580" bIns="34290" rtlCol="0">
            <a:spAutoFit/>
          </a:bodyPr>
          <a:lstStyle/>
          <a:p>
            <a:pPr algn="l"/>
            <a:r>
              <a:rPr sz="2000" dirty="0" smtClean="0"/>
              <a:t>深切怀念——深受爱戴</a:t>
            </a:r>
          </a:p>
        </p:txBody>
      </p:sp>
      <p:sp>
        <p:nvSpPr>
          <p:cNvPr id="2" name="左大括号 1"/>
          <p:cNvSpPr/>
          <p:nvPr/>
        </p:nvSpPr>
        <p:spPr>
          <a:xfrm>
            <a:off x="2249805" y="1771015"/>
            <a:ext cx="397510" cy="2144395"/>
          </a:xfrm>
          <a:prstGeom prst="leftBrace">
            <a:avLst>
              <a:gd name="adj1" fmla="val 8333"/>
              <a:gd name="adj2" fmla="val 50695"/>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17" name="TextBox 16"/>
          <p:cNvSpPr txBox="1"/>
          <p:nvPr/>
        </p:nvSpPr>
        <p:spPr>
          <a:xfrm>
            <a:off x="2647315" y="1992630"/>
            <a:ext cx="3926840" cy="375920"/>
          </a:xfrm>
          <a:prstGeom prst="rect">
            <a:avLst/>
          </a:prstGeom>
          <a:noFill/>
        </p:spPr>
        <p:txBody>
          <a:bodyPr wrap="square" lIns="68580" tIns="34290" rIns="68580" bIns="34290" rtlCol="0">
            <a:spAutoFit/>
          </a:bodyPr>
          <a:lstStyle/>
          <a:p>
            <a:r>
              <a:rPr sz="2000" dirty="0" err="1" smtClean="0"/>
              <a:t>趣谈</a:t>
            </a:r>
            <a:r>
              <a:rPr lang="en-US" altLang="zh-CN" sz="2000" dirty="0" smtClean="0"/>
              <a:t>《</a:t>
            </a:r>
            <a:r>
              <a:rPr lang="zh-CN" altLang="en-US" sz="2000" dirty="0" smtClean="0"/>
              <a:t>水浒</a:t>
            </a:r>
            <a:r>
              <a:rPr lang="en-US" altLang="zh-CN" sz="2000" dirty="0" smtClean="0"/>
              <a:t>》</a:t>
            </a:r>
            <a:r>
              <a:rPr sz="2000" dirty="0" smtClean="0"/>
              <a:t>——关心孩子</a:t>
            </a:r>
          </a:p>
        </p:txBody>
      </p:sp>
      <p:sp>
        <p:nvSpPr>
          <p:cNvPr id="20" name="TextBox 19"/>
          <p:cNvSpPr txBox="1"/>
          <p:nvPr/>
        </p:nvSpPr>
        <p:spPr>
          <a:xfrm>
            <a:off x="2647387" y="2383773"/>
            <a:ext cx="2903220" cy="375920"/>
          </a:xfrm>
          <a:prstGeom prst="rect">
            <a:avLst/>
          </a:prstGeom>
          <a:noFill/>
        </p:spPr>
        <p:txBody>
          <a:bodyPr wrap="none" lIns="68580" tIns="34290" rIns="68580" bIns="34290" rtlCol="0">
            <a:spAutoFit/>
          </a:bodyPr>
          <a:lstStyle/>
          <a:p>
            <a:pPr algn="l"/>
            <a:r>
              <a:rPr sz="2000" dirty="0" smtClean="0"/>
              <a:t>笑谈</a:t>
            </a:r>
            <a:r>
              <a:rPr lang="en-US" sz="2000" dirty="0" smtClean="0"/>
              <a:t>“</a:t>
            </a:r>
            <a:r>
              <a:rPr sz="2000" dirty="0" smtClean="0"/>
              <a:t>碰壁</a:t>
            </a:r>
            <a:r>
              <a:rPr lang="en-US" sz="2000" dirty="0" smtClean="0"/>
              <a:t>”</a:t>
            </a:r>
            <a:r>
              <a:rPr sz="2000" dirty="0" smtClean="0"/>
              <a:t>——憎恨敌人  </a:t>
            </a:r>
          </a:p>
        </p:txBody>
      </p:sp>
      <p:sp>
        <p:nvSpPr>
          <p:cNvPr id="21" name="TextBox 20"/>
          <p:cNvSpPr txBox="1"/>
          <p:nvPr/>
        </p:nvSpPr>
        <p:spPr>
          <a:xfrm>
            <a:off x="2628000" y="3195087"/>
            <a:ext cx="2767424" cy="377026"/>
          </a:xfrm>
          <a:prstGeom prst="rect">
            <a:avLst/>
          </a:prstGeom>
          <a:noFill/>
        </p:spPr>
        <p:txBody>
          <a:bodyPr wrap="none" lIns="68580" tIns="34290" rIns="68580" bIns="34290" rtlCol="0">
            <a:spAutoFit/>
          </a:bodyPr>
          <a:lstStyle/>
          <a:p>
            <a:pPr algn="l"/>
            <a:r>
              <a:rPr sz="2000" dirty="0" err="1" smtClean="0"/>
              <a:t>救助车夫</a:t>
            </a:r>
            <a:r>
              <a:rPr sz="2000" dirty="0" smtClean="0"/>
              <a:t> </a:t>
            </a:r>
            <a:r>
              <a:rPr lang="en-US" altLang="zh-CN" sz="2000" dirty="0" smtClean="0"/>
              <a:t>——</a:t>
            </a:r>
            <a:r>
              <a:rPr sz="2000" dirty="0" err="1" smtClean="0"/>
              <a:t>同情人民</a:t>
            </a:r>
            <a:endParaRPr sz="2000" dirty="0" smtClean="0"/>
          </a:p>
        </p:txBody>
      </p:sp>
      <p:sp>
        <p:nvSpPr>
          <p:cNvPr id="4" name="左大括号 3"/>
          <p:cNvSpPr/>
          <p:nvPr/>
        </p:nvSpPr>
        <p:spPr>
          <a:xfrm flipH="1">
            <a:off x="5745790" y="2188210"/>
            <a:ext cx="410210" cy="1800225"/>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5" name="圆角矩形 4"/>
          <p:cNvSpPr/>
          <p:nvPr/>
        </p:nvSpPr>
        <p:spPr>
          <a:xfrm>
            <a:off x="6129050" y="2317750"/>
            <a:ext cx="1250950" cy="154051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400" dirty="0">
                <a:latin typeface="黑体" panose="02010609060101010101" pitchFamily="49" charset="-122"/>
                <a:ea typeface="黑体" panose="02010609060101010101" pitchFamily="49" charset="-122"/>
              </a:rPr>
              <a:t>为自己想得少，为别人想得多</a:t>
            </a:r>
          </a:p>
        </p:txBody>
      </p:sp>
      <p:sp>
        <p:nvSpPr>
          <p:cNvPr id="3" name="TextBox 20"/>
          <p:cNvSpPr txBox="1"/>
          <p:nvPr/>
        </p:nvSpPr>
        <p:spPr>
          <a:xfrm>
            <a:off x="2628000" y="3612515"/>
            <a:ext cx="2873375" cy="375920"/>
          </a:xfrm>
          <a:prstGeom prst="rect">
            <a:avLst/>
          </a:prstGeom>
          <a:noFill/>
        </p:spPr>
        <p:txBody>
          <a:bodyPr wrap="square" lIns="68580" tIns="34290" rIns="68580" bIns="34290" rtlCol="0">
            <a:spAutoFit/>
          </a:bodyPr>
          <a:lstStyle/>
          <a:p>
            <a:pPr algn="l"/>
            <a:r>
              <a:rPr lang="zh-CN" sz="2000" dirty="0" smtClean="0"/>
              <a:t>关心女佣</a:t>
            </a:r>
            <a:r>
              <a:rPr lang="en-US" altLang="zh-CN" sz="2000" dirty="0" smtClean="0"/>
              <a:t>——</a:t>
            </a:r>
            <a:r>
              <a:rPr lang="zh-CN" sz="2000" dirty="0" smtClean="0"/>
              <a:t>拼命工作</a:t>
            </a:r>
          </a:p>
        </p:txBody>
      </p:sp>
      <p:sp>
        <p:nvSpPr>
          <p:cNvPr id="6" name="TextBox 20"/>
          <p:cNvSpPr txBox="1"/>
          <p:nvPr/>
        </p:nvSpPr>
        <p:spPr>
          <a:xfrm>
            <a:off x="2628000" y="2759710"/>
            <a:ext cx="2842895" cy="375920"/>
          </a:xfrm>
          <a:prstGeom prst="rect">
            <a:avLst/>
          </a:prstGeom>
          <a:noFill/>
        </p:spPr>
        <p:txBody>
          <a:bodyPr wrap="square" lIns="68580" tIns="34290" rIns="68580" bIns="34290" rtlCol="0">
            <a:spAutoFit/>
          </a:bodyPr>
          <a:lstStyle/>
          <a:p>
            <a:pPr algn="l"/>
            <a:r>
              <a:rPr lang="zh-CN" sz="2000" dirty="0" smtClean="0"/>
              <a:t>除夕放花</a:t>
            </a:r>
            <a:r>
              <a:rPr sz="2000" dirty="0" smtClean="0">
                <a:sym typeface="+mn-ea"/>
              </a:rPr>
              <a:t>——</a:t>
            </a:r>
            <a:r>
              <a:rPr lang="zh-CN" sz="2000" dirty="0" smtClean="0">
                <a:sym typeface="+mn-ea"/>
              </a:rPr>
              <a:t>难得微笑</a:t>
            </a:r>
          </a:p>
        </p:txBody>
      </p:sp>
      <p:sp>
        <p:nvSpPr>
          <p:cNvPr id="7" name="直角上箭头 6"/>
          <p:cNvSpPr/>
          <p:nvPr/>
        </p:nvSpPr>
        <p:spPr>
          <a:xfrm rot="16200000">
            <a:off x="5743575" y="1456055"/>
            <a:ext cx="635635" cy="828040"/>
          </a:xfrm>
          <a:prstGeom prst="ben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ppt_x"/>
                                          </p:val>
                                        </p:tav>
                                        <p:tav tm="100000">
                                          <p:val>
                                            <p:strVal val="#ppt_x"/>
                                          </p:val>
                                        </p:tav>
                                      </p:tavLst>
                                    </p:anim>
                                    <p:anim calcmode="lin" valueType="num">
                                      <p:cBhvr additive="base">
                                        <p:cTn id="5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1"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bldLvl="0" animBg="1"/>
      <p:bldP spid="27" grpId="1" animBg="1"/>
      <p:bldP spid="2" grpId="0" bldLvl="0" animBg="1"/>
      <p:bldP spid="17" grpId="0"/>
      <p:bldP spid="20" grpId="0"/>
      <p:bldP spid="21" grpId="0"/>
      <p:bldP spid="4" grpId="0" bldLvl="0" animBg="1"/>
      <p:bldP spid="5" grpId="0" bldLvl="0" animBg="1"/>
      <p:bldP spid="3" grpId="0"/>
      <p:bldP spid="6"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25145" y="1148080"/>
            <a:ext cx="7776210" cy="2652395"/>
          </a:xfrm>
          <a:prstGeom prst="rect">
            <a:avLst/>
          </a:prstGeom>
        </p:spPr>
        <p:txBody>
          <a:bodyPr wrap="square" lIns="68580" tIns="34290" rIns="68580" bIns="34290">
            <a:spAutoFit/>
          </a:bodyPr>
          <a:lstStyle/>
          <a:p>
            <a:pPr algn="l">
              <a:lnSpc>
                <a:spcPct val="120000"/>
              </a:lnSpc>
            </a:pPr>
            <a:r>
              <a:rPr lang="zh-CN" altLang="en-US" sz="2700" dirty="0" smtClean="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本文记叙了鲁迅先生的几件事，赞扬了鲁迅先生             ，为自己想得少的崇高品质和敢于斗争的精神，表现了鲁迅先生对待学习认真严肃，痛恨旧社会，            的感情，抒发了作者对鲁迅先生的敬爱和怀念之情。</a:t>
            </a:r>
          </a:p>
        </p:txBody>
      </p:sp>
      <p:sp>
        <p:nvSpPr>
          <p:cNvPr id="16" name="文本框 14"/>
          <p:cNvSpPr txBox="1"/>
          <p:nvPr/>
        </p:nvSpPr>
        <p:spPr>
          <a:xfrm>
            <a:off x="624427" y="411510"/>
            <a:ext cx="2036757" cy="561692"/>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主题概括</a:t>
            </a:r>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64187"/>
            <a:ext cx="366860" cy="456338"/>
          </a:xfrm>
          <a:prstGeom prst="rect">
            <a:avLst/>
          </a:prstGeom>
        </p:spPr>
      </p:pic>
      <p:sp>
        <p:nvSpPr>
          <p:cNvPr id="3" name="文本框 2"/>
          <p:cNvSpPr txBox="1"/>
          <p:nvPr/>
        </p:nvSpPr>
        <p:spPr>
          <a:xfrm>
            <a:off x="1379220" y="1679575"/>
            <a:ext cx="2188845" cy="460375"/>
          </a:xfrm>
          <a:prstGeom prst="rect">
            <a:avLst/>
          </a:prstGeom>
          <a:noFill/>
        </p:spPr>
        <p:txBody>
          <a:bodyPr wrap="square" rtlCol="0">
            <a:spAutoFit/>
          </a:bodyPr>
          <a:lstStyle/>
          <a:p>
            <a:r>
              <a:rPr lang="zh-CN" altLang="en-US" sz="2400" b="1" dirty="0" smtClean="0">
                <a:solidFill>
                  <a:srgbClr val="FF0000"/>
                </a:solidFill>
                <a:latin typeface="楷体" panose="02010609060101010101" pitchFamily="49" charset="-122"/>
                <a:ea typeface="楷体" panose="02010609060101010101" pitchFamily="49" charset="-122"/>
                <a:sym typeface="+mn-ea"/>
              </a:rPr>
              <a:t>为别人想得多</a:t>
            </a:r>
          </a:p>
        </p:txBody>
      </p:sp>
      <p:cxnSp>
        <p:nvCxnSpPr>
          <p:cNvPr id="4" name="直接连接符 3"/>
          <p:cNvCxnSpPr/>
          <p:nvPr/>
        </p:nvCxnSpPr>
        <p:spPr>
          <a:xfrm>
            <a:off x="1478205" y="2140240"/>
            <a:ext cx="2258550" cy="6985"/>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直接连接符 4"/>
          <p:cNvCxnSpPr/>
          <p:nvPr/>
        </p:nvCxnSpPr>
        <p:spPr>
          <a:xfrm>
            <a:off x="4145880" y="3219995"/>
            <a:ext cx="201422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122260" y="2720975"/>
            <a:ext cx="2039620" cy="460375"/>
          </a:xfrm>
          <a:prstGeom prst="rect">
            <a:avLst/>
          </a:prstGeom>
          <a:noFill/>
        </p:spPr>
        <p:txBody>
          <a:bodyPr wrap="square" rtlCol="0">
            <a:spAutoFit/>
          </a:bodyPr>
          <a:lstStyle/>
          <a:p>
            <a:r>
              <a:rPr lang="zh-CN" altLang="en-US" sz="2400" b="1" dirty="0" smtClean="0">
                <a:solidFill>
                  <a:srgbClr val="FF0000"/>
                </a:solidFill>
                <a:latin typeface="楷体" panose="02010609060101010101" pitchFamily="49" charset="-122"/>
                <a:ea typeface="楷体" panose="02010609060101010101" pitchFamily="49" charset="-122"/>
                <a:sym typeface="+mn-ea"/>
              </a:rPr>
              <a:t>热爱劳动人民</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40000" y="556240"/>
            <a:ext cx="8208000" cy="4225925"/>
          </a:xfrm>
          <a:prstGeom prst="rect">
            <a:avLst/>
          </a:prstGeom>
        </p:spPr>
        <p:txBody>
          <a:bodyPr wrap="square">
            <a:spAutoFit/>
          </a:bodyPr>
          <a:lstStyle/>
          <a:p>
            <a:pPr>
              <a:lnSpc>
                <a:spcPct val="120000"/>
              </a:lnSpc>
            </a:pPr>
            <a:r>
              <a:rPr lang="zh-CN" altLang="en-US" sz="2400" b="1" dirty="0" smtClean="0">
                <a:solidFill>
                  <a:srgbClr val="FF0000"/>
                </a:solidFill>
                <a:latin typeface="楷体" panose="02010609060101010101" pitchFamily="49" charset="-122"/>
                <a:ea typeface="楷体" panose="02010609060101010101" pitchFamily="49" charset="-122"/>
              </a:rPr>
              <a:t>    </a:t>
            </a:r>
            <a:r>
              <a:rPr lang="zh-CN" altLang="en-US" sz="2800" b="1" u="sng" dirty="0" smtClean="0">
                <a:solidFill>
                  <a:srgbClr val="0000FF"/>
                </a:solidFill>
                <a:latin typeface="楷体" panose="02010609060101010101" pitchFamily="49" charset="-122"/>
                <a:ea typeface="楷体" panose="02010609060101010101" pitchFamily="49" charset="-122"/>
              </a:rPr>
              <a:t>周晔</a:t>
            </a:r>
            <a:r>
              <a:rPr lang="zh-CN" altLang="en-US" sz="2800" b="1" dirty="0" smtClean="0">
                <a:solidFill>
                  <a:srgbClr val="FF0000"/>
                </a:solidFill>
                <a:latin typeface="楷体" panose="02010609060101010101" pitchFamily="49" charset="-122"/>
                <a:ea typeface="楷体" panose="02010609060101010101" pitchFamily="49" charset="-122"/>
              </a:rPr>
              <a:t> </a:t>
            </a:r>
            <a:r>
              <a:rPr lang="en-US" altLang="zh-CN" sz="2800" b="1" dirty="0" smtClean="0">
                <a:latin typeface="楷体" panose="02010609060101010101" pitchFamily="49" charset="-122"/>
                <a:ea typeface="楷体" panose="02010609060101010101" pitchFamily="49" charset="-122"/>
              </a:rPr>
              <a:t>1926</a:t>
            </a:r>
            <a:r>
              <a:rPr lang="zh-CN" altLang="en-US" sz="2800" b="1" dirty="0">
                <a:latin typeface="楷体" panose="02010609060101010101" pitchFamily="49" charset="-122"/>
                <a:ea typeface="楷体" panose="02010609060101010101" pitchFamily="49" charset="-122"/>
              </a:rPr>
              <a:t>年</a:t>
            </a:r>
            <a:r>
              <a:rPr lang="en-US" altLang="zh-CN" sz="2800" b="1" dirty="0">
                <a:latin typeface="楷体" panose="02010609060101010101" pitchFamily="49" charset="-122"/>
                <a:ea typeface="楷体" panose="02010609060101010101" pitchFamily="49" charset="-122"/>
              </a:rPr>
              <a:t>5</a:t>
            </a:r>
            <a:r>
              <a:rPr lang="zh-CN" altLang="en-US" sz="2800" b="1" dirty="0">
                <a:latin typeface="楷体" panose="02010609060101010101" pitchFamily="49" charset="-122"/>
                <a:ea typeface="楷体" panose="02010609060101010101" pitchFamily="49" charset="-122"/>
              </a:rPr>
              <a:t>月生，</a:t>
            </a:r>
            <a:r>
              <a:rPr lang="en-US" altLang="zh-CN" sz="2800" b="1" dirty="0">
                <a:latin typeface="楷体" panose="02010609060101010101" pitchFamily="49" charset="-122"/>
                <a:ea typeface="楷体" panose="02010609060101010101" pitchFamily="49" charset="-122"/>
              </a:rPr>
              <a:t>1984</a:t>
            </a:r>
            <a:r>
              <a:rPr lang="zh-CN" altLang="en-US" sz="2800" b="1" dirty="0">
                <a:latin typeface="楷体" panose="02010609060101010101" pitchFamily="49" charset="-122"/>
                <a:ea typeface="楷体" panose="02010609060101010101" pitchFamily="49" charset="-122"/>
              </a:rPr>
              <a:t>年</a:t>
            </a:r>
            <a:r>
              <a:rPr lang="en-US" altLang="zh-CN" sz="2800" b="1" dirty="0">
                <a:latin typeface="楷体" panose="02010609060101010101" pitchFamily="49" charset="-122"/>
                <a:ea typeface="楷体" panose="02010609060101010101" pitchFamily="49" charset="-122"/>
              </a:rPr>
              <a:t>1</a:t>
            </a:r>
            <a:r>
              <a:rPr lang="zh-CN" altLang="en-US" sz="2800" b="1" dirty="0">
                <a:latin typeface="楷体" panose="02010609060101010101" pitchFamily="49" charset="-122"/>
                <a:ea typeface="楷体" panose="02010609060101010101" pitchFamily="49" charset="-122"/>
              </a:rPr>
              <a:t>月去世</a:t>
            </a:r>
            <a:r>
              <a:rPr lang="zh-CN" altLang="en-US" sz="2800" b="1" dirty="0" smtClean="0">
                <a:latin typeface="楷体" panose="02010609060101010101" pitchFamily="49" charset="-122"/>
                <a:ea typeface="楷体" panose="02010609060101010101" pitchFamily="49" charset="-122"/>
              </a:rPr>
              <a:t>。浙江绍兴人，鲁迅三弟</a:t>
            </a:r>
            <a:r>
              <a:rPr lang="zh-CN" altLang="en-US" sz="2800" b="1" dirty="0">
                <a:latin typeface="楷体" panose="02010609060101010101" pitchFamily="49" charset="-122"/>
                <a:ea typeface="楷体" panose="02010609060101010101" pitchFamily="49" charset="-122"/>
              </a:rPr>
              <a:t>周建人和王蕴如的大女儿，</a:t>
            </a:r>
            <a:r>
              <a:rPr lang="zh-CN" altLang="en-US" sz="2800" b="1" dirty="0">
                <a:solidFill>
                  <a:srgbClr val="FF0000"/>
                </a:solidFill>
                <a:latin typeface="楷体" panose="02010609060101010101" pitchFamily="49" charset="-122"/>
                <a:ea typeface="楷体" panose="02010609060101010101" pitchFamily="49" charset="-122"/>
              </a:rPr>
              <a:t>鲁迅先生的侄女</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20000"/>
              </a:lnSpc>
            </a:pPr>
            <a:r>
              <a:rPr lang="en-US" altLang="zh-CN" sz="2800" b="1" dirty="0">
                <a:latin typeface="楷体" panose="02010609060101010101" pitchFamily="49" charset="-122"/>
                <a:ea typeface="楷体" panose="02010609060101010101" pitchFamily="49" charset="-122"/>
              </a:rPr>
              <a:t> </a:t>
            </a:r>
            <a:r>
              <a:rPr lang="en-US" altLang="zh-CN" sz="2800" b="1" dirty="0" smtClean="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周晔</a:t>
            </a:r>
            <a:r>
              <a:rPr sz="2800" b="1" dirty="0">
                <a:latin typeface="楷体" panose="02010609060101010101" pitchFamily="49" charset="-122"/>
                <a:ea typeface="楷体" panose="02010609060101010101" pitchFamily="49" charset="-122"/>
              </a:rPr>
              <a:t>生</a:t>
            </a:r>
            <a:r>
              <a:rPr sz="2800" b="1" dirty="0" smtClean="0">
                <a:latin typeface="楷体" panose="02010609060101010101" pitchFamily="49" charset="-122"/>
                <a:ea typeface="楷体" panose="02010609060101010101" pitchFamily="49" charset="-122"/>
              </a:rPr>
              <a:t>于西门，鲁迅逝世时，她才10岁。《</a:t>
            </a:r>
            <a:r>
              <a:rPr sz="2800" b="1" dirty="0" err="1" smtClean="0">
                <a:latin typeface="楷体" panose="02010609060101010101" pitchFamily="49" charset="-122"/>
                <a:ea typeface="楷体" panose="02010609060101010101" pitchFamily="49" charset="-122"/>
              </a:rPr>
              <a:t>我的伯父鲁迅先生》是周晔回忆伯父的文章，写于鲁迅逝世九周年（1945年</a:t>
            </a:r>
            <a:r>
              <a:rPr sz="2800" b="1" dirty="0" smtClean="0">
                <a:latin typeface="楷体" panose="02010609060101010101" pitchFamily="49" charset="-122"/>
                <a:ea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rPr>
              <a:t>。</a:t>
            </a:r>
            <a:r>
              <a:rPr sz="2800" b="1" dirty="0" err="1" smtClean="0">
                <a:latin typeface="楷体" panose="02010609060101010101" pitchFamily="49" charset="-122"/>
                <a:ea typeface="楷体" panose="02010609060101010101" pitchFamily="49" charset="-122"/>
              </a:rPr>
              <a:t>周建人在</a:t>
            </a:r>
            <a:endParaRPr lang="en-US" sz="2800" b="1" dirty="0" smtClean="0">
              <a:latin typeface="楷体" panose="02010609060101010101" pitchFamily="49" charset="-122"/>
              <a:ea typeface="楷体" panose="02010609060101010101" pitchFamily="49" charset="-122"/>
            </a:endParaRPr>
          </a:p>
          <a:p>
            <a:pPr>
              <a:lnSpc>
                <a:spcPct val="120000"/>
              </a:lnSpc>
            </a:pPr>
            <a:r>
              <a:rPr sz="2800" b="1" dirty="0" err="1" smtClean="0">
                <a:latin typeface="楷体" panose="02010609060101010101" pitchFamily="49" charset="-122"/>
                <a:ea typeface="楷体" panose="02010609060101010101" pitchFamily="49" charset="-122"/>
              </a:rPr>
              <a:t>晚年口述，周晔执笔，出版了</a:t>
            </a:r>
            <a:endParaRPr lang="en-US" sz="2800" b="1" dirty="0" smtClean="0">
              <a:latin typeface="楷体" panose="02010609060101010101" pitchFamily="49" charset="-122"/>
              <a:ea typeface="楷体" panose="02010609060101010101" pitchFamily="49" charset="-122"/>
            </a:endParaRPr>
          </a:p>
          <a:p>
            <a:pPr>
              <a:lnSpc>
                <a:spcPct val="120000"/>
              </a:lnSpc>
            </a:pPr>
            <a:r>
              <a:rPr sz="2800" b="1" dirty="0" smtClean="0">
                <a:latin typeface="楷体" panose="02010609060101010101" pitchFamily="49" charset="-122"/>
                <a:ea typeface="楷体" panose="02010609060101010101" pitchFamily="49" charset="-122"/>
              </a:rPr>
              <a:t>《</a:t>
            </a:r>
            <a:r>
              <a:rPr sz="2800" b="1" dirty="0" err="1" smtClean="0">
                <a:latin typeface="楷体" panose="02010609060101010101" pitchFamily="49" charset="-122"/>
                <a:ea typeface="楷体" panose="02010609060101010101" pitchFamily="49" charset="-122"/>
              </a:rPr>
              <a:t>鲁迅故家的败落》一书</a:t>
            </a:r>
            <a:r>
              <a:rPr sz="2800" b="1" dirty="0" smtClean="0">
                <a:latin typeface="楷体" panose="02010609060101010101" pitchFamily="49" charset="-122"/>
                <a:ea typeface="楷体" panose="02010609060101010101" pitchFamily="49"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04460" y="2962275"/>
            <a:ext cx="3924300" cy="22320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96150" y="1492060"/>
            <a:ext cx="5749775" cy="954107"/>
          </a:xfrm>
          <a:prstGeom prst="rect">
            <a:avLst/>
          </a:prstGeom>
          <a:noFill/>
        </p:spPr>
        <p:txBody>
          <a:bodyPr wrap="square" rtlCol="0" anchor="t">
            <a:spAutoFit/>
          </a:bodyPr>
          <a:lstStyle/>
          <a:p>
            <a:r>
              <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灵台无计逃神矢,</a:t>
            </a:r>
            <a:r>
              <a:rPr lang="zh-CN" altLang="en-US" sz="28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风雨如磐暗故园</a:t>
            </a:r>
            <a:r>
              <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 </a:t>
            </a:r>
          </a:p>
          <a:p>
            <a:r>
              <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寄意寒星荃不察,我以我血荐轩辕。</a:t>
            </a:r>
          </a:p>
        </p:txBody>
      </p:sp>
      <p:sp>
        <p:nvSpPr>
          <p:cNvPr id="3" name="文本框 2"/>
          <p:cNvSpPr txBox="1"/>
          <p:nvPr/>
        </p:nvSpPr>
        <p:spPr>
          <a:xfrm>
            <a:off x="624205" y="2824480"/>
            <a:ext cx="8022590" cy="1938020"/>
          </a:xfrm>
          <a:prstGeom prst="rect">
            <a:avLst/>
          </a:prstGeom>
          <a:noFill/>
        </p:spPr>
        <p:txBody>
          <a:bodyPr wrap="square" rtlCol="0" anchor="t">
            <a:spAutoFit/>
          </a:bodyPr>
          <a:lstStyle/>
          <a:p>
            <a:r>
              <a:rPr lang="zh-CN" altLang="en-US" sz="2400" b="1" dirty="0">
                <a:solidFill>
                  <a:srgbClr val="FF0000"/>
                </a:solidFill>
              </a:rPr>
              <a:t>全诗译文：</a:t>
            </a:r>
            <a:r>
              <a:rPr lang="zh-CN" altLang="en-US" sz="2400" b="1" dirty="0">
                <a:latin typeface="楷体" panose="02010609060101010101" pitchFamily="49" charset="-122"/>
                <a:ea typeface="楷体" panose="02010609060101010101" pitchFamily="49" charset="-122"/>
                <a:cs typeface="楷体" panose="02010609060101010101" pitchFamily="49" charset="-122"/>
              </a:rPr>
              <a:t>我怎么做也不能从心中割舍游子对祖国故土的眷恋，祖国故乡在风雨飘摇的浓重黑暗之中。 　　</a:t>
            </a:r>
          </a:p>
          <a:p>
            <a:r>
              <a:rPr lang="zh-CN" altLang="en-US" sz="2400" b="1" dirty="0">
                <a:latin typeface="楷体" panose="02010609060101010101" pitchFamily="49" charset="-122"/>
                <a:ea typeface="楷体" panose="02010609060101010101" pitchFamily="49" charset="-122"/>
                <a:cs typeface="楷体" panose="02010609060101010101" pitchFamily="49" charset="-122"/>
              </a:rPr>
              <a:t>    把希望寄托于民众，但民众还没有觉醒，他们对我的希望还不能理解。我把我的鲜血敬献给祖国，誓为中华民族的解放而牺牲。</a:t>
            </a:r>
          </a:p>
        </p:txBody>
      </p:sp>
      <p:pic>
        <p:nvPicPr>
          <p:cNvPr id="5" name="图片 4"/>
          <p:cNvPicPr>
            <a:picLocks noChangeAspect="1"/>
          </p:cNvPicPr>
          <p:nvPr/>
        </p:nvPicPr>
        <p:blipFill>
          <a:blip r:embed="rId2"/>
          <a:srcRect r="44596"/>
          <a:stretch>
            <a:fillRect/>
          </a:stretch>
        </p:blipFill>
        <p:spPr>
          <a:xfrm>
            <a:off x="6638925" y="628015"/>
            <a:ext cx="1795780" cy="2034540"/>
          </a:xfrm>
          <a:prstGeom prst="rect">
            <a:avLst/>
          </a:prstGeom>
          <a:effectLst>
            <a:softEdge rad="127000"/>
          </a:effectLst>
        </p:spPr>
      </p:pic>
      <p:sp>
        <p:nvSpPr>
          <p:cNvPr id="6" name="文本框 14"/>
          <p:cNvSpPr txBox="1"/>
          <p:nvPr/>
        </p:nvSpPr>
        <p:spPr>
          <a:xfrm>
            <a:off x="624428" y="411510"/>
            <a:ext cx="1931348" cy="561692"/>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拓展延伸</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64187"/>
            <a:ext cx="366860" cy="456338"/>
          </a:xfrm>
          <a:prstGeom prst="rect">
            <a:avLst/>
          </a:prstGeom>
        </p:spPr>
      </p:pic>
      <p:sp>
        <p:nvSpPr>
          <p:cNvPr id="8" name="文本框 14"/>
          <p:cNvSpPr txBox="1"/>
          <p:nvPr/>
        </p:nvSpPr>
        <p:spPr>
          <a:xfrm>
            <a:off x="2844000" y="991613"/>
            <a:ext cx="1931348" cy="500137"/>
          </a:xfrm>
          <a:prstGeom prst="rect">
            <a:avLst/>
          </a:prstGeom>
          <a:noFill/>
        </p:spPr>
        <p:txBody>
          <a:bodyPr wrap="square" lIns="68580" tIns="34290" rIns="68580" bIns="34290" rtlCol="0">
            <a:spAutoFit/>
          </a:bodyPr>
          <a:lstStyle/>
          <a:p>
            <a:r>
              <a:rPr lang="zh-CN" altLang="en-US" sz="2800" b="1" dirty="0" smtClean="0">
                <a:latin typeface="黑体" panose="02010609060101010101" pitchFamily="49" charset="-122"/>
                <a:ea typeface="黑体" panose="02010609060101010101" pitchFamily="49" charset="-122"/>
              </a:rPr>
              <a:t>自题小像</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4"/>
          <p:cNvSpPr txBox="1"/>
          <p:nvPr/>
        </p:nvSpPr>
        <p:spPr>
          <a:xfrm>
            <a:off x="624428" y="411510"/>
            <a:ext cx="1931348" cy="560705"/>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课堂演练</a:t>
            </a:r>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64187"/>
            <a:ext cx="366860" cy="456338"/>
          </a:xfrm>
          <a:prstGeom prst="rect">
            <a:avLst/>
          </a:prstGeom>
        </p:spPr>
      </p:pic>
      <p:sp>
        <p:nvSpPr>
          <p:cNvPr id="100" name="文本框 99"/>
          <p:cNvSpPr txBox="1"/>
          <p:nvPr/>
        </p:nvSpPr>
        <p:spPr>
          <a:xfrm>
            <a:off x="788670" y="1848485"/>
            <a:ext cx="7996555" cy="1568450"/>
          </a:xfrm>
          <a:prstGeom prst="rect">
            <a:avLst/>
          </a:prstGeom>
          <a:noFill/>
          <a:ln w="9525">
            <a:noFill/>
          </a:ln>
        </p:spPr>
        <p:txBody>
          <a:bodyPr wrap="square">
            <a:spAutoFit/>
          </a:bodyPr>
          <a:lstStyle/>
          <a:p>
            <a:pPr indent="0"/>
            <a:r>
              <a:rPr lang="en-US" sz="1200" b="0" dirty="0">
                <a:latin typeface="微软雅黑" panose="020B0503020204020204" charset="-122"/>
                <a:ea typeface="微软雅黑" panose="020B0503020204020204" charset="-122"/>
                <a:cs typeface="微软雅黑" panose="020B0503020204020204" charset="-122"/>
              </a:rPr>
              <a:t> </a:t>
            </a:r>
            <a:r>
              <a:rPr lang="zh-CN" sz="3200" b="1" dirty="0">
                <a:latin typeface="宋体" panose="02010600030101010101" pitchFamily="2" charset="-122"/>
                <a:ea typeface="宋体" panose="02010600030101010101" pitchFamily="2" charset="-122"/>
                <a:cs typeface="微软雅黑" panose="020B0503020204020204" charset="-122"/>
              </a:rPr>
              <a:t>吊</a:t>
            </a:r>
            <a:r>
              <a:rPr lang="zh-CN" sz="3200" b="1" dirty="0">
                <a:solidFill>
                  <a:srgbClr val="0000FF"/>
                </a:solidFill>
                <a:latin typeface="宋体" panose="02010600030101010101" pitchFamily="2" charset="-122"/>
                <a:ea typeface="宋体" panose="02010600030101010101" pitchFamily="2" charset="-122"/>
                <a:cs typeface="微软雅黑" panose="020B0503020204020204" charset="-122"/>
              </a:rPr>
              <a:t>唁</a:t>
            </a:r>
            <a:r>
              <a:rPr lang="zh-CN" sz="3200" b="1" dirty="0">
                <a:latin typeface="宋体" panose="02010600030101010101" pitchFamily="2" charset="-122"/>
                <a:ea typeface="宋体" panose="02010600030101010101" pitchFamily="2" charset="-122"/>
                <a:cs typeface="微软雅黑" panose="020B0503020204020204" charset="-122"/>
              </a:rPr>
              <a:t>（yīn yàn）     </a:t>
            </a:r>
            <a:r>
              <a:rPr lang="zh-CN" sz="3200" b="1" dirty="0" smtClean="0">
                <a:solidFill>
                  <a:srgbClr val="0000FF"/>
                </a:solidFill>
                <a:latin typeface="宋体" panose="02010600030101010101" pitchFamily="2" charset="-122"/>
                <a:ea typeface="宋体" panose="02010600030101010101" pitchFamily="2" charset="-122"/>
                <a:cs typeface="微软雅黑" panose="020B0503020204020204" charset="-122"/>
              </a:rPr>
              <a:t>挨</a:t>
            </a:r>
            <a:r>
              <a:rPr lang="zh-CN" sz="3200" b="1" dirty="0" smtClean="0">
                <a:latin typeface="宋体" panose="02010600030101010101" pitchFamily="2" charset="-122"/>
                <a:ea typeface="宋体" panose="02010600030101010101" pitchFamily="2" charset="-122"/>
                <a:cs typeface="微软雅黑" panose="020B0503020204020204" charset="-122"/>
              </a:rPr>
              <a:t>打</a:t>
            </a:r>
            <a:r>
              <a:rPr lang="zh-CN" sz="3200" b="1" dirty="0">
                <a:latin typeface="宋体" panose="02010600030101010101" pitchFamily="2" charset="-122"/>
                <a:ea typeface="宋体" panose="02010600030101010101" pitchFamily="2" charset="-122"/>
                <a:cs typeface="微软雅黑" panose="020B0503020204020204" charset="-122"/>
              </a:rPr>
              <a:t>（āi ái）</a:t>
            </a:r>
          </a:p>
          <a:p>
            <a:pPr indent="0"/>
            <a:r>
              <a:rPr lang="zh-CN" sz="3200" b="1" dirty="0">
                <a:latin typeface="宋体" panose="02010600030101010101" pitchFamily="2" charset="-122"/>
                <a:ea typeface="宋体" panose="02010600030101010101" pitchFamily="2" charset="-122"/>
                <a:cs typeface="微软雅黑" panose="020B0503020204020204" charset="-122"/>
              </a:rPr>
              <a:t>女</a:t>
            </a:r>
            <a:r>
              <a:rPr lang="zh-CN" sz="3200" b="1" dirty="0">
                <a:solidFill>
                  <a:srgbClr val="0000FF"/>
                </a:solidFill>
                <a:latin typeface="宋体" panose="02010600030101010101" pitchFamily="2" charset="-122"/>
                <a:ea typeface="宋体" panose="02010600030101010101" pitchFamily="2" charset="-122"/>
                <a:cs typeface="微软雅黑" panose="020B0503020204020204" charset="-122"/>
              </a:rPr>
              <a:t>佣</a:t>
            </a:r>
            <a:r>
              <a:rPr lang="zh-CN" sz="3200" b="1" dirty="0">
                <a:latin typeface="宋体" panose="02010600030101010101" pitchFamily="2" charset="-122"/>
                <a:ea typeface="宋体" panose="02010600030101010101" pitchFamily="2" charset="-122"/>
                <a:cs typeface="微软雅黑" panose="020B0503020204020204" charset="-122"/>
              </a:rPr>
              <a:t>（yī</a:t>
            </a:r>
            <a:r>
              <a:rPr lang="zh-CN" sz="3200" b="1" dirty="0" smtClean="0">
                <a:latin typeface="宋体" panose="02010600030101010101" pitchFamily="2" charset="-122"/>
                <a:ea typeface="宋体" panose="02010600030101010101" pitchFamily="2" charset="-122"/>
                <a:cs typeface="微软雅黑" panose="020B0503020204020204" charset="-122"/>
              </a:rPr>
              <a:t>n</a:t>
            </a:r>
            <a:r>
              <a:rPr lang="en-US" altLang="zh-CN" sz="3200" b="1" dirty="0" smtClean="0">
                <a:latin typeface="宋体" panose="02010600030101010101" pitchFamily="2" charset="-122"/>
                <a:ea typeface="宋体" panose="02010600030101010101" pitchFamily="2" charset="-122"/>
                <a:cs typeface="微软雅黑" panose="020B0503020204020204" charset="-122"/>
              </a:rPr>
              <a:t>ɡ</a:t>
            </a:r>
            <a:r>
              <a:rPr lang="zh-CN" sz="3200" b="1" dirty="0">
                <a:latin typeface="宋体" panose="02010600030101010101" pitchFamily="2" charset="-122"/>
                <a:ea typeface="宋体" panose="02010600030101010101" pitchFamily="2" charset="-122"/>
                <a:cs typeface="微软雅黑" panose="020B0503020204020204" charset="-122"/>
              </a:rPr>
              <a:t> yō</a:t>
            </a:r>
            <a:r>
              <a:rPr lang="zh-CN" sz="3200" b="1" dirty="0" smtClean="0">
                <a:latin typeface="宋体" panose="02010600030101010101" pitchFamily="2" charset="-122"/>
                <a:ea typeface="宋体" panose="02010600030101010101" pitchFamily="2" charset="-122"/>
                <a:cs typeface="微软雅黑" panose="020B0503020204020204" charset="-122"/>
              </a:rPr>
              <a:t>n</a:t>
            </a:r>
            <a:r>
              <a:rPr lang="en-US" altLang="zh-CN" sz="3200" b="1" dirty="0" smtClean="0">
                <a:latin typeface="宋体" panose="02010600030101010101" pitchFamily="2" charset="-122"/>
                <a:ea typeface="宋体" panose="02010600030101010101" pitchFamily="2" charset="-122"/>
                <a:cs typeface="微软雅黑" panose="020B0503020204020204" charset="-122"/>
              </a:rPr>
              <a:t>ɡ</a:t>
            </a:r>
            <a:r>
              <a:rPr lang="zh-CN" sz="3200" b="1" dirty="0" smtClean="0">
                <a:latin typeface="宋体" panose="02010600030101010101" pitchFamily="2" charset="-122"/>
                <a:ea typeface="宋体" panose="02010600030101010101" pitchFamily="2" charset="-122"/>
                <a:cs typeface="微软雅黑" panose="020B0503020204020204" charset="-122"/>
              </a:rPr>
              <a:t>）   </a:t>
            </a:r>
            <a:r>
              <a:rPr lang="zh-CN" sz="3200" b="1" dirty="0">
                <a:latin typeface="宋体" panose="02010600030101010101" pitchFamily="2" charset="-122"/>
                <a:ea typeface="宋体" panose="02010600030101010101" pitchFamily="2" charset="-122"/>
                <a:cs typeface="微软雅黑" panose="020B0503020204020204" charset="-122"/>
              </a:rPr>
              <a:t>追</a:t>
            </a:r>
            <a:r>
              <a:rPr lang="zh-CN" sz="3200" b="1" dirty="0">
                <a:solidFill>
                  <a:srgbClr val="0000FF"/>
                </a:solidFill>
                <a:latin typeface="宋体" panose="02010600030101010101" pitchFamily="2" charset="-122"/>
                <a:ea typeface="宋体" panose="02010600030101010101" pitchFamily="2" charset="-122"/>
                <a:cs typeface="微软雅黑" panose="020B0503020204020204" charset="-122"/>
              </a:rPr>
              <a:t>悼</a:t>
            </a:r>
            <a:r>
              <a:rPr lang="zh-CN" sz="3200" b="1" dirty="0">
                <a:latin typeface="宋体" panose="02010600030101010101" pitchFamily="2" charset="-122"/>
                <a:ea typeface="宋体" panose="02010600030101010101" pitchFamily="2" charset="-122"/>
                <a:cs typeface="微软雅黑" panose="020B0503020204020204" charset="-122"/>
              </a:rPr>
              <a:t>（diào dào）</a:t>
            </a:r>
          </a:p>
          <a:p>
            <a:pPr indent="0"/>
            <a:r>
              <a:rPr lang="zh-CN" sz="3200" b="1" dirty="0">
                <a:solidFill>
                  <a:srgbClr val="0000FF"/>
                </a:solidFill>
                <a:latin typeface="宋体" panose="02010600030101010101" pitchFamily="2" charset="-122"/>
                <a:ea typeface="宋体" panose="02010600030101010101" pitchFamily="2" charset="-122"/>
                <a:cs typeface="微软雅黑" panose="020B0503020204020204" charset="-122"/>
              </a:rPr>
              <a:t>殡</a:t>
            </a:r>
            <a:r>
              <a:rPr lang="zh-CN" sz="3200" b="1" dirty="0">
                <a:latin typeface="宋体" panose="02010600030101010101" pitchFamily="2" charset="-122"/>
                <a:ea typeface="宋体" panose="02010600030101010101" pitchFamily="2" charset="-122"/>
                <a:cs typeface="微软雅黑" panose="020B0503020204020204" charset="-122"/>
              </a:rPr>
              <a:t>仪馆（bīn bìn） </a:t>
            </a:r>
            <a:r>
              <a:rPr lang="en-US" altLang="zh-CN" sz="3200" b="1" dirty="0" smtClean="0">
                <a:latin typeface="宋体" panose="02010600030101010101" pitchFamily="2" charset="-122"/>
                <a:ea typeface="宋体" panose="02010600030101010101" pitchFamily="2" charset="-122"/>
                <a:cs typeface="微软雅黑" panose="020B0503020204020204" charset="-122"/>
              </a:rPr>
              <a:t> </a:t>
            </a:r>
            <a:r>
              <a:rPr lang="zh-CN" sz="3200" b="1" dirty="0" smtClean="0">
                <a:latin typeface="宋体" panose="02010600030101010101" pitchFamily="2" charset="-122"/>
                <a:ea typeface="宋体" panose="02010600030101010101" pitchFamily="2" charset="-122"/>
                <a:cs typeface="微软雅黑" panose="020B0503020204020204" charset="-122"/>
              </a:rPr>
              <a:t> </a:t>
            </a:r>
            <a:r>
              <a:rPr lang="zh-CN" altLang="en-US" sz="3200" b="1" dirty="0" smtClean="0">
                <a:latin typeface="宋体" panose="02010600030101010101" pitchFamily="2" charset="-122"/>
                <a:ea typeface="宋体" panose="02010600030101010101" pitchFamily="2" charset="-122"/>
                <a:cs typeface="微软雅黑" panose="020B0503020204020204" charset="-122"/>
              </a:rPr>
              <a:t>水</a:t>
            </a:r>
            <a:r>
              <a:rPr lang="zh-CN" altLang="en-US" sz="3200" b="1" dirty="0" smtClean="0">
                <a:solidFill>
                  <a:srgbClr val="0000FF"/>
                </a:solidFill>
                <a:latin typeface="宋体" panose="02010600030101010101" pitchFamily="2" charset="-122"/>
                <a:ea typeface="宋体" panose="02010600030101010101" pitchFamily="2" charset="-122"/>
                <a:cs typeface="微软雅黑" panose="020B0503020204020204" charset="-122"/>
              </a:rPr>
              <a:t>浒</a:t>
            </a:r>
            <a:r>
              <a:rPr lang="zh-CN" sz="3200" b="1" dirty="0" smtClean="0">
                <a:latin typeface="宋体" panose="02010600030101010101" pitchFamily="2" charset="-122"/>
                <a:ea typeface="宋体" panose="02010600030101010101" pitchFamily="2" charset="-122"/>
                <a:cs typeface="微软雅黑" panose="020B0503020204020204" charset="-122"/>
              </a:rPr>
              <a:t>（</a:t>
            </a:r>
            <a:r>
              <a:rPr lang="en-US" altLang="zh-CN" sz="3200" b="1" dirty="0" err="1" smtClean="0">
                <a:latin typeface="宋体" panose="02010600030101010101" pitchFamily="2" charset="-122"/>
                <a:ea typeface="宋体" panose="02010600030101010101" pitchFamily="2" charset="-122"/>
                <a:cs typeface="微软雅黑" panose="020B0503020204020204" charset="-122"/>
              </a:rPr>
              <a:t>hǔ</a:t>
            </a:r>
            <a:r>
              <a:rPr lang="en-US" altLang="zh-CN" sz="3200" b="1" dirty="0" smtClean="0">
                <a:latin typeface="宋体" panose="02010600030101010101" pitchFamily="2" charset="-122"/>
                <a:ea typeface="宋体" panose="02010600030101010101" pitchFamily="2" charset="-122"/>
                <a:cs typeface="微软雅黑" panose="020B0503020204020204" charset="-122"/>
              </a:rPr>
              <a:t> </a:t>
            </a:r>
            <a:r>
              <a:rPr lang="zh-CN" sz="3200" b="1" dirty="0">
                <a:latin typeface="宋体" panose="02010600030101010101" pitchFamily="2" charset="-122"/>
                <a:ea typeface="宋体" panose="02010600030101010101" pitchFamily="2" charset="-122"/>
                <a:cs typeface="微软雅黑" panose="020B0503020204020204" charset="-122"/>
              </a:rPr>
              <a:t> </a:t>
            </a:r>
            <a:r>
              <a:rPr lang="en-US" altLang="zh-CN" sz="3200" b="1" dirty="0" err="1" smtClean="0">
                <a:latin typeface="宋体" panose="02010600030101010101" pitchFamily="2" charset="-122"/>
                <a:ea typeface="宋体" panose="02010600030101010101" pitchFamily="2" charset="-122"/>
                <a:cs typeface="微软雅黑" panose="020B0503020204020204" charset="-122"/>
              </a:rPr>
              <a:t>xǔ</a:t>
            </a:r>
            <a:r>
              <a:rPr lang="zh-CN" sz="3200" b="1" dirty="0" smtClean="0">
                <a:latin typeface="宋体" panose="02010600030101010101" pitchFamily="2" charset="-122"/>
                <a:ea typeface="宋体" panose="02010600030101010101" pitchFamily="2" charset="-122"/>
                <a:cs typeface="微软雅黑" panose="020B0503020204020204" charset="-122"/>
              </a:rPr>
              <a:t>）</a:t>
            </a:r>
            <a:r>
              <a:rPr lang="zh-CN" sz="3200" b="1" dirty="0">
                <a:latin typeface="宋体" panose="02010600030101010101" pitchFamily="2" charset="-122"/>
                <a:ea typeface="宋体" panose="02010600030101010101" pitchFamily="2" charset="-122"/>
                <a:cs typeface="微软雅黑" panose="020B0503020204020204" charset="-122"/>
              </a:rPr>
              <a:t> </a:t>
            </a:r>
            <a:endParaRPr lang="zh-CN" altLang="en-US" sz="3200" b="1" dirty="0">
              <a:latin typeface="宋体" panose="02010600030101010101" pitchFamily="2" charset="-122"/>
              <a:ea typeface="宋体" panose="02010600030101010101" pitchFamily="2" charset="-122"/>
              <a:cs typeface="微软雅黑" panose="020B0503020204020204" charset="-122"/>
            </a:endParaRPr>
          </a:p>
        </p:txBody>
      </p:sp>
      <p:sp>
        <p:nvSpPr>
          <p:cNvPr id="12" name="文本框 11"/>
          <p:cNvSpPr txBox="1"/>
          <p:nvPr/>
        </p:nvSpPr>
        <p:spPr>
          <a:xfrm>
            <a:off x="294640" y="987750"/>
            <a:ext cx="8309360" cy="583565"/>
          </a:xfrm>
          <a:prstGeom prst="rect">
            <a:avLst/>
          </a:prstGeom>
          <a:noFill/>
        </p:spPr>
        <p:txBody>
          <a:bodyPr wrap="square" rtlCol="0" anchor="t">
            <a:spAutoFit/>
          </a:bodyPr>
          <a:lstStyle/>
          <a:p>
            <a:r>
              <a:rPr lang="zh-CN" altLang="en-US" sz="3200" b="1" dirty="0" smtClean="0">
                <a:latin typeface="黑体" panose="02010609060101010101" pitchFamily="49" charset="-122"/>
                <a:ea typeface="黑体" panose="02010609060101010101" pitchFamily="49" charset="-122"/>
                <a:sym typeface="+mn-ea"/>
              </a:rPr>
              <a:t>一、</a:t>
            </a:r>
            <a:r>
              <a:rPr lang="zh-CN" sz="3200" b="1" dirty="0" smtClean="0">
                <a:latin typeface="黑体" panose="02010609060101010101" pitchFamily="49" charset="-122"/>
                <a:ea typeface="黑体" panose="02010609060101010101" pitchFamily="49" charset="-122"/>
                <a:sym typeface="+mn-ea"/>
              </a:rPr>
              <a:t>给蓝色</a:t>
            </a:r>
            <a:r>
              <a:rPr lang="zh-CN" sz="3200" b="1" dirty="0">
                <a:latin typeface="黑体" panose="02010609060101010101" pitchFamily="49" charset="-122"/>
                <a:ea typeface="黑体" panose="02010609060101010101" pitchFamily="49" charset="-122"/>
                <a:sym typeface="+mn-ea"/>
              </a:rPr>
              <a:t>字选择正确的读音，用</a:t>
            </a:r>
            <a:r>
              <a:rPr lang="zh-CN" sz="3200" b="1" dirty="0">
                <a:latin typeface="黑体" panose="02010609060101010101" pitchFamily="49" charset="-122"/>
                <a:ea typeface="黑体" panose="02010609060101010101" pitchFamily="49" charset="-122"/>
                <a:cs typeface="Times New Roman" panose="02020603050405020304" charset="0"/>
                <a:sym typeface="+mn-ea"/>
              </a:rPr>
              <a:t>"√"标出。</a:t>
            </a:r>
            <a:endParaRPr lang="zh-CN" altLang="en-US" sz="3200" b="1" dirty="0">
              <a:latin typeface="黑体" panose="02010609060101010101" pitchFamily="49" charset="-122"/>
              <a:ea typeface="黑体" panose="02010609060101010101" pitchFamily="49" charset="-122"/>
            </a:endParaRPr>
          </a:p>
        </p:txBody>
      </p:sp>
      <p:sp>
        <p:nvSpPr>
          <p:cNvPr id="3" name="文本框 2"/>
          <p:cNvSpPr txBox="1"/>
          <p:nvPr/>
        </p:nvSpPr>
        <p:spPr>
          <a:xfrm>
            <a:off x="3054985" y="1848485"/>
            <a:ext cx="541655" cy="768350"/>
          </a:xfrm>
          <a:prstGeom prst="rect">
            <a:avLst/>
          </a:prstGeom>
          <a:noFill/>
        </p:spPr>
        <p:txBody>
          <a:bodyPr wrap="square" rtlCol="0" anchor="t">
            <a:spAutoFit/>
          </a:bodyPr>
          <a:lstStyle/>
          <a:p>
            <a:r>
              <a:rPr lang="zh-CN" altLang="en-US" sz="4400">
                <a:solidFill>
                  <a:srgbClr val="FF0000"/>
                </a:solidFill>
                <a:latin typeface="黑体" panose="02010609060101010101" pitchFamily="49" charset="-122"/>
                <a:ea typeface="黑体" panose="02010609060101010101" pitchFamily="49" charset="-122"/>
              </a:rPr>
              <a:t>√</a:t>
            </a:r>
          </a:p>
        </p:txBody>
      </p:sp>
      <p:sp>
        <p:nvSpPr>
          <p:cNvPr id="4" name="文本框 3"/>
          <p:cNvSpPr txBox="1"/>
          <p:nvPr/>
        </p:nvSpPr>
        <p:spPr>
          <a:xfrm>
            <a:off x="6730775" y="1852485"/>
            <a:ext cx="541655" cy="768350"/>
          </a:xfrm>
          <a:prstGeom prst="rect">
            <a:avLst/>
          </a:prstGeom>
          <a:noFill/>
        </p:spPr>
        <p:txBody>
          <a:bodyPr wrap="square" rtlCol="0" anchor="t">
            <a:spAutoFit/>
          </a:bodyPr>
          <a:lstStyle/>
          <a:p>
            <a:r>
              <a:rPr lang="zh-CN" altLang="en-US" sz="4400" dirty="0">
                <a:solidFill>
                  <a:srgbClr val="FF0000"/>
                </a:solidFill>
                <a:latin typeface="黑体" panose="02010609060101010101" pitchFamily="49" charset="-122"/>
                <a:ea typeface="黑体" panose="02010609060101010101" pitchFamily="49" charset="-122"/>
              </a:rPr>
              <a:t>√</a:t>
            </a:r>
          </a:p>
        </p:txBody>
      </p:sp>
      <p:sp>
        <p:nvSpPr>
          <p:cNvPr id="5" name="文本框 4"/>
          <p:cNvSpPr txBox="1"/>
          <p:nvPr/>
        </p:nvSpPr>
        <p:spPr>
          <a:xfrm>
            <a:off x="3286760" y="2357120"/>
            <a:ext cx="541655" cy="768350"/>
          </a:xfrm>
          <a:prstGeom prst="rect">
            <a:avLst/>
          </a:prstGeom>
          <a:noFill/>
        </p:spPr>
        <p:txBody>
          <a:bodyPr wrap="square" rtlCol="0" anchor="t">
            <a:spAutoFit/>
          </a:bodyPr>
          <a:lstStyle/>
          <a:p>
            <a:r>
              <a:rPr lang="zh-CN" altLang="en-US" sz="4400">
                <a:solidFill>
                  <a:srgbClr val="FF0000"/>
                </a:solidFill>
                <a:latin typeface="黑体" panose="02010609060101010101" pitchFamily="49" charset="-122"/>
                <a:ea typeface="黑体" panose="02010609060101010101" pitchFamily="49" charset="-122"/>
              </a:rPr>
              <a:t>√</a:t>
            </a:r>
          </a:p>
        </p:txBody>
      </p:sp>
      <p:sp>
        <p:nvSpPr>
          <p:cNvPr id="6" name="文本框 5"/>
          <p:cNvSpPr txBox="1"/>
          <p:nvPr/>
        </p:nvSpPr>
        <p:spPr>
          <a:xfrm flipH="1">
            <a:off x="7165340" y="2362200"/>
            <a:ext cx="498475" cy="768350"/>
          </a:xfrm>
          <a:prstGeom prst="rect">
            <a:avLst/>
          </a:prstGeom>
          <a:noFill/>
        </p:spPr>
        <p:txBody>
          <a:bodyPr wrap="square" rtlCol="0" anchor="t">
            <a:spAutoFit/>
          </a:bodyPr>
          <a:lstStyle/>
          <a:p>
            <a:r>
              <a:rPr lang="zh-CN" altLang="en-US" sz="4400">
                <a:solidFill>
                  <a:srgbClr val="FF0000"/>
                </a:solidFill>
                <a:latin typeface="黑体" panose="02010609060101010101" pitchFamily="49" charset="-122"/>
                <a:ea typeface="黑体" panose="02010609060101010101" pitchFamily="49" charset="-122"/>
              </a:rPr>
              <a:t>√</a:t>
            </a:r>
          </a:p>
        </p:txBody>
      </p:sp>
      <p:sp>
        <p:nvSpPr>
          <p:cNvPr id="7" name="文本框 6"/>
          <p:cNvSpPr txBox="1"/>
          <p:nvPr/>
        </p:nvSpPr>
        <p:spPr>
          <a:xfrm>
            <a:off x="3376295" y="2880995"/>
            <a:ext cx="541655" cy="768350"/>
          </a:xfrm>
          <a:prstGeom prst="rect">
            <a:avLst/>
          </a:prstGeom>
          <a:noFill/>
        </p:spPr>
        <p:txBody>
          <a:bodyPr wrap="square" rtlCol="0" anchor="t">
            <a:spAutoFit/>
          </a:bodyPr>
          <a:lstStyle/>
          <a:p>
            <a:r>
              <a:rPr lang="zh-CN" altLang="en-US" sz="4400">
                <a:solidFill>
                  <a:srgbClr val="FF0000"/>
                </a:solidFill>
                <a:latin typeface="黑体" panose="02010609060101010101" pitchFamily="49" charset="-122"/>
                <a:ea typeface="黑体" panose="02010609060101010101" pitchFamily="49" charset="-122"/>
              </a:rPr>
              <a:t>√</a:t>
            </a:r>
          </a:p>
        </p:txBody>
      </p:sp>
      <p:sp>
        <p:nvSpPr>
          <p:cNvPr id="8" name="文本框 7"/>
          <p:cNvSpPr txBox="1"/>
          <p:nvPr/>
        </p:nvSpPr>
        <p:spPr>
          <a:xfrm>
            <a:off x="6227445" y="2880995"/>
            <a:ext cx="541655" cy="768350"/>
          </a:xfrm>
          <a:prstGeom prst="rect">
            <a:avLst/>
          </a:prstGeom>
          <a:noFill/>
        </p:spPr>
        <p:txBody>
          <a:bodyPr wrap="square" rtlCol="0" anchor="t">
            <a:spAutoFit/>
          </a:bodyPr>
          <a:lstStyle/>
          <a:p>
            <a:r>
              <a:rPr lang="zh-CN" altLang="en-US" sz="4400" dirty="0">
                <a:solidFill>
                  <a:srgbClr val="FF0000"/>
                </a:solidFill>
                <a:latin typeface="黑体" panose="02010609060101010101" pitchFamily="49" charset="-122"/>
                <a:ea typeface="黑体" panose="02010609060101010101" pitchFamily="49"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3" grpId="0"/>
      <p:bldP spid="4" grpId="0"/>
      <p:bldP spid="5" grpId="0"/>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
          <p:cNvSpPr>
            <a:spLocks noChangeArrowheads="1"/>
          </p:cNvSpPr>
          <p:nvPr/>
        </p:nvSpPr>
        <p:spPr bwMode="auto">
          <a:xfrm>
            <a:off x="540000" y="1779750"/>
            <a:ext cx="7877065" cy="1546577"/>
          </a:xfrm>
          <a:prstGeom prst="rect">
            <a:avLst/>
          </a:prstGeom>
          <a:noFill/>
          <a:ln w="9525">
            <a:noFill/>
            <a:miter lim="800000"/>
          </a:ln>
          <a:effectLst/>
        </p:spPr>
        <p:txBody>
          <a:bodyPr vert="horz" wrap="square" lIns="68580" tIns="34290" rIns="68580" bIns="34290" numCol="1" anchor="ctr" anchorCtr="0" compatLnSpc="1">
            <a:spAutoFit/>
          </a:bodyPr>
          <a:lstStyle/>
          <a:p>
            <a:pPr indent="200025" fontAlgn="base">
              <a:spcBef>
                <a:spcPct val="0"/>
              </a:spcBef>
              <a:spcAft>
                <a:spcPct val="0"/>
              </a:spcAft>
            </a:pPr>
            <a:r>
              <a:rPr sz="3200" b="1" dirty="0" err="1" smtClean="0">
                <a:latin typeface="楷体" panose="02010609060101010101" pitchFamily="49" charset="-122"/>
                <a:ea typeface="楷体" panose="02010609060101010101" pitchFamily="49" charset="-122"/>
                <a:cs typeface="宋体" panose="02010600030101010101" pitchFamily="2" charset="-122"/>
              </a:rPr>
              <a:t>深奥</a:t>
            </a:r>
            <a:r>
              <a:rPr sz="3200" b="1" dirty="0" smtClean="0">
                <a:latin typeface="楷体" panose="02010609060101010101" pitchFamily="49" charset="-122"/>
                <a:ea typeface="楷体" panose="02010609060101010101" pitchFamily="49" charset="-122"/>
                <a:cs typeface="宋体" panose="02010600030101010101" pitchFamily="2" charset="-122"/>
              </a:rPr>
              <a:t>（    ）</a:t>
            </a:r>
            <a:r>
              <a:rPr sz="3200" b="1" dirty="0" err="1" smtClean="0">
                <a:latin typeface="楷体" panose="02010609060101010101" pitchFamily="49" charset="-122"/>
                <a:ea typeface="楷体" panose="02010609060101010101" pitchFamily="49" charset="-122"/>
                <a:cs typeface="宋体" panose="02010600030101010101" pitchFamily="2" charset="-122"/>
              </a:rPr>
              <a:t>枯瘦</a:t>
            </a:r>
            <a:r>
              <a:rPr sz="3200" b="1" dirty="0" smtClean="0">
                <a:latin typeface="楷体" panose="02010609060101010101" pitchFamily="49" charset="-122"/>
                <a:ea typeface="楷体" panose="02010609060101010101" pitchFamily="49" charset="-122"/>
                <a:cs typeface="宋体" panose="02010600030101010101" pitchFamily="2" charset="-122"/>
              </a:rPr>
              <a:t>（    ）详细（    ）</a:t>
            </a:r>
            <a:endParaRPr lang="en-US" sz="3200" b="1" dirty="0" smtClean="0">
              <a:latin typeface="楷体" panose="02010609060101010101" pitchFamily="49" charset="-122"/>
              <a:ea typeface="楷体" panose="02010609060101010101" pitchFamily="49" charset="-122"/>
              <a:cs typeface="宋体" panose="02010600030101010101" pitchFamily="2" charset="-122"/>
            </a:endParaRPr>
          </a:p>
          <a:p>
            <a:pPr indent="200025" fontAlgn="base">
              <a:spcBef>
                <a:spcPct val="0"/>
              </a:spcBef>
              <a:spcAft>
                <a:spcPct val="0"/>
              </a:spcAft>
            </a:pPr>
            <a:endParaRPr sz="3200" b="1" dirty="0" smtClean="0">
              <a:latin typeface="楷体" panose="02010609060101010101" pitchFamily="49" charset="-122"/>
              <a:ea typeface="楷体" panose="02010609060101010101" pitchFamily="49" charset="-122"/>
              <a:cs typeface="宋体" panose="02010600030101010101" pitchFamily="2" charset="-122"/>
            </a:endParaRPr>
          </a:p>
          <a:p>
            <a:pPr indent="200025" fontAlgn="base">
              <a:spcBef>
                <a:spcPct val="0"/>
              </a:spcBef>
              <a:spcAft>
                <a:spcPct val="0"/>
              </a:spcAft>
            </a:pPr>
            <a:r>
              <a:rPr sz="3200" b="1" dirty="0" err="1" smtClean="0">
                <a:latin typeface="楷体" panose="02010609060101010101" pitchFamily="49" charset="-122"/>
                <a:ea typeface="楷体" panose="02010609060101010101" pitchFamily="49" charset="-122"/>
                <a:cs typeface="宋体" panose="02010600030101010101" pitchFamily="2" charset="-122"/>
              </a:rPr>
              <a:t>慈祥</a:t>
            </a:r>
            <a:r>
              <a:rPr sz="3200" b="1" dirty="0" smtClean="0">
                <a:latin typeface="楷体" panose="02010609060101010101" pitchFamily="49" charset="-122"/>
                <a:ea typeface="楷体" panose="02010609060101010101" pitchFamily="49" charset="-122"/>
                <a:cs typeface="宋体" panose="02010600030101010101" pitchFamily="2" charset="-122"/>
              </a:rPr>
              <a:t>（    ）</a:t>
            </a:r>
            <a:r>
              <a:rPr sz="3200" b="1" dirty="0" err="1" smtClean="0">
                <a:latin typeface="楷体" panose="02010609060101010101" pitchFamily="49" charset="-122"/>
                <a:ea typeface="楷体" panose="02010609060101010101" pitchFamily="49" charset="-122"/>
                <a:cs typeface="宋体" panose="02010600030101010101" pitchFamily="2" charset="-122"/>
              </a:rPr>
              <a:t>爱戴</a:t>
            </a:r>
            <a:r>
              <a:rPr sz="3200" b="1" dirty="0" smtClean="0">
                <a:latin typeface="楷体" panose="02010609060101010101" pitchFamily="49" charset="-122"/>
                <a:ea typeface="楷体" panose="02010609060101010101" pitchFamily="49" charset="-122"/>
                <a:cs typeface="宋体" panose="02010600030101010101" pitchFamily="2" charset="-122"/>
              </a:rPr>
              <a:t>（    ）惊异（    ）</a:t>
            </a:r>
            <a:r>
              <a:rPr sz="3200" dirty="0" smtClean="0">
                <a:latin typeface="楷体" panose="02010609060101010101" pitchFamily="49" charset="-122"/>
                <a:ea typeface="楷体" panose="02010609060101010101" pitchFamily="49" charset="-122"/>
                <a:cs typeface="宋体" panose="02010600030101010101" pitchFamily="2" charset="-122"/>
              </a:rPr>
              <a:t> </a:t>
            </a:r>
            <a:r>
              <a:rPr sz="2800" dirty="0" smtClean="0">
                <a:latin typeface="楷体" panose="02010609060101010101" pitchFamily="49" charset="-122"/>
                <a:ea typeface="楷体" panose="02010609060101010101" pitchFamily="49" charset="-122"/>
                <a:cs typeface="宋体" panose="02010600030101010101" pitchFamily="2" charset="-122"/>
              </a:rPr>
              <a:t> </a:t>
            </a:r>
          </a:p>
        </p:txBody>
      </p:sp>
      <p:sp>
        <p:nvSpPr>
          <p:cNvPr id="3" name="矩形 2"/>
          <p:cNvSpPr/>
          <p:nvPr/>
        </p:nvSpPr>
        <p:spPr>
          <a:xfrm>
            <a:off x="1980000" y="1605270"/>
            <a:ext cx="1008112" cy="500137"/>
          </a:xfrm>
          <a:prstGeom prst="rect">
            <a:avLst/>
          </a:prstGeom>
        </p:spPr>
        <p:txBody>
          <a:bodyPr wrap="square" lIns="68580" tIns="34290" rIns="68580" bIns="34290">
            <a:spAutoFit/>
          </a:bodyPr>
          <a:lstStyle/>
          <a:p>
            <a:pPr algn="just"/>
            <a:r>
              <a:rPr lang="zh-CN" altLang="en-US" sz="2800" b="1" dirty="0">
                <a:solidFill>
                  <a:srgbClr val="FF0000"/>
                </a:solidFill>
                <a:latin typeface="楷体" panose="02010609060101010101" pitchFamily="49" charset="-122"/>
                <a:ea typeface="楷体" panose="02010609060101010101" pitchFamily="49" charset="-122"/>
              </a:rPr>
              <a:t>高深</a:t>
            </a:r>
          </a:p>
        </p:txBody>
      </p:sp>
      <p:sp>
        <p:nvSpPr>
          <p:cNvPr id="2" name="矩形 1"/>
          <p:cNvSpPr/>
          <p:nvPr/>
        </p:nvSpPr>
        <p:spPr>
          <a:xfrm>
            <a:off x="768849" y="710255"/>
            <a:ext cx="7704856" cy="584775"/>
          </a:xfrm>
          <a:prstGeom prst="rect">
            <a:avLst/>
          </a:prstGeom>
        </p:spPr>
        <p:txBody>
          <a:bodyPr wrap="square">
            <a:spAutoFit/>
          </a:bodyPr>
          <a:lstStyle/>
          <a:p>
            <a:r>
              <a:rPr lang="zh-CN" altLang="en-US" sz="3200" b="1" dirty="0" smtClean="0">
                <a:latin typeface="黑体" panose="02010609060101010101" pitchFamily="49" charset="-122"/>
                <a:ea typeface="黑体" panose="02010609060101010101" pitchFamily="49" charset="-122"/>
                <a:cs typeface="宋体" panose="02010600030101010101" pitchFamily="2" charset="-122"/>
                <a:sym typeface="+mn-ea"/>
              </a:rPr>
              <a:t>二、</a:t>
            </a:r>
            <a:r>
              <a:rPr sz="3200" b="1" dirty="0" err="1" smtClean="0">
                <a:latin typeface="黑体" panose="02010609060101010101" pitchFamily="49" charset="-122"/>
                <a:ea typeface="黑体" panose="02010609060101010101" pitchFamily="49" charset="-122"/>
                <a:cs typeface="宋体" panose="02010600030101010101" pitchFamily="2" charset="-122"/>
                <a:sym typeface="+mn-ea"/>
              </a:rPr>
              <a:t>写出下列词语的近义词</a:t>
            </a:r>
            <a:r>
              <a:rPr lang="zh-CN" altLang="en-US" sz="3200" b="1" dirty="0" smtClean="0">
                <a:latin typeface="黑体" panose="02010609060101010101" pitchFamily="49" charset="-122"/>
                <a:ea typeface="黑体" panose="02010609060101010101" pitchFamily="49" charset="-122"/>
                <a:cs typeface="宋体" panose="02010600030101010101" pitchFamily="2" charset="-122"/>
                <a:sym typeface="+mn-ea"/>
              </a:rPr>
              <a:t>。</a:t>
            </a:r>
            <a:r>
              <a:rPr sz="3200" b="1" dirty="0" smtClean="0">
                <a:latin typeface="楷体" panose="02010609060101010101" pitchFamily="49" charset="-122"/>
                <a:ea typeface="楷体" panose="02010609060101010101" pitchFamily="49" charset="-122"/>
                <a:cs typeface="宋体" panose="02010600030101010101" pitchFamily="2" charset="-122"/>
                <a:sym typeface="+mn-ea"/>
              </a:rPr>
              <a:t> </a:t>
            </a:r>
            <a:endParaRPr lang="zh-CN" altLang="en-US" sz="3200" b="1" dirty="0">
              <a:latin typeface="楷体" panose="02010609060101010101" pitchFamily="49" charset="-122"/>
              <a:ea typeface="楷体" panose="02010609060101010101" pitchFamily="49" charset="-122"/>
            </a:endParaRPr>
          </a:p>
        </p:txBody>
      </p:sp>
      <p:sp>
        <p:nvSpPr>
          <p:cNvPr id="7" name="矩形 6"/>
          <p:cNvSpPr/>
          <p:nvPr/>
        </p:nvSpPr>
        <p:spPr>
          <a:xfrm>
            <a:off x="4548217" y="1605428"/>
            <a:ext cx="1008112" cy="500137"/>
          </a:xfrm>
          <a:prstGeom prst="rect">
            <a:avLst/>
          </a:prstGeom>
        </p:spPr>
        <p:txBody>
          <a:bodyPr wrap="square" lIns="68580" tIns="34290" rIns="68580" bIns="34290">
            <a:spAutoFit/>
          </a:bodyPr>
          <a:lstStyle/>
          <a:p>
            <a:pPr algn="just"/>
            <a:r>
              <a:rPr lang="zh-CN" altLang="en-US" sz="2800" b="1" dirty="0">
                <a:solidFill>
                  <a:srgbClr val="FF0000"/>
                </a:solidFill>
                <a:latin typeface="楷体" panose="02010609060101010101" pitchFamily="49" charset="-122"/>
                <a:ea typeface="楷体" panose="02010609060101010101" pitchFamily="49" charset="-122"/>
              </a:rPr>
              <a:t>消瘦</a:t>
            </a:r>
          </a:p>
        </p:txBody>
      </p:sp>
      <p:sp>
        <p:nvSpPr>
          <p:cNvPr id="4" name="矩形 3"/>
          <p:cNvSpPr/>
          <p:nvPr/>
        </p:nvSpPr>
        <p:spPr>
          <a:xfrm>
            <a:off x="6948000" y="1605428"/>
            <a:ext cx="1008112" cy="500137"/>
          </a:xfrm>
          <a:prstGeom prst="rect">
            <a:avLst/>
          </a:prstGeom>
        </p:spPr>
        <p:txBody>
          <a:bodyPr wrap="square" lIns="68580" tIns="34290" rIns="68580" bIns="34290">
            <a:spAutoFit/>
          </a:bodyPr>
          <a:lstStyle/>
          <a:p>
            <a:pPr algn="just"/>
            <a:r>
              <a:rPr lang="zh-CN" altLang="en-US" sz="2800" b="1" dirty="0">
                <a:solidFill>
                  <a:srgbClr val="FF0000"/>
                </a:solidFill>
                <a:latin typeface="楷体" panose="02010609060101010101" pitchFamily="49" charset="-122"/>
                <a:ea typeface="楷体" panose="02010609060101010101" pitchFamily="49" charset="-122"/>
              </a:rPr>
              <a:t>仔细</a:t>
            </a:r>
          </a:p>
        </p:txBody>
      </p:sp>
      <p:sp>
        <p:nvSpPr>
          <p:cNvPr id="5" name="矩形 4"/>
          <p:cNvSpPr/>
          <p:nvPr/>
        </p:nvSpPr>
        <p:spPr>
          <a:xfrm>
            <a:off x="2052000" y="2572485"/>
            <a:ext cx="1008112" cy="500137"/>
          </a:xfrm>
          <a:prstGeom prst="rect">
            <a:avLst/>
          </a:prstGeom>
        </p:spPr>
        <p:txBody>
          <a:bodyPr wrap="square" lIns="68580" tIns="34290" rIns="68580" bIns="34290">
            <a:spAutoFit/>
          </a:bodyPr>
          <a:lstStyle/>
          <a:p>
            <a:pPr algn="just"/>
            <a:r>
              <a:rPr lang="zh-CN" altLang="en-US" sz="2800" b="1" dirty="0">
                <a:solidFill>
                  <a:srgbClr val="FF0000"/>
                </a:solidFill>
                <a:latin typeface="楷体" panose="02010609060101010101" pitchFamily="49" charset="-122"/>
                <a:ea typeface="楷体" panose="02010609060101010101" pitchFamily="49" charset="-122"/>
              </a:rPr>
              <a:t>和蔼</a:t>
            </a:r>
          </a:p>
        </p:txBody>
      </p:sp>
      <p:sp>
        <p:nvSpPr>
          <p:cNvPr id="6" name="矩形 5"/>
          <p:cNvSpPr/>
          <p:nvPr/>
        </p:nvSpPr>
        <p:spPr>
          <a:xfrm>
            <a:off x="4572000" y="2572485"/>
            <a:ext cx="993775" cy="500137"/>
          </a:xfrm>
          <a:prstGeom prst="rect">
            <a:avLst/>
          </a:prstGeom>
        </p:spPr>
        <p:txBody>
          <a:bodyPr wrap="square" lIns="68580" tIns="34290" rIns="68580" bIns="34290">
            <a:spAutoFit/>
          </a:bodyPr>
          <a:lstStyle/>
          <a:p>
            <a:pPr algn="just"/>
            <a:r>
              <a:rPr lang="zh-CN" altLang="en-US" sz="2800" b="1" dirty="0">
                <a:solidFill>
                  <a:srgbClr val="FF0000"/>
                </a:solidFill>
                <a:latin typeface="楷体" panose="02010609060101010101" pitchFamily="49" charset="-122"/>
                <a:ea typeface="楷体" panose="02010609060101010101" pitchFamily="49" charset="-122"/>
              </a:rPr>
              <a:t>敬爱</a:t>
            </a:r>
          </a:p>
        </p:txBody>
      </p:sp>
      <p:sp>
        <p:nvSpPr>
          <p:cNvPr id="10" name="矩形 9"/>
          <p:cNvSpPr/>
          <p:nvPr/>
        </p:nvSpPr>
        <p:spPr>
          <a:xfrm>
            <a:off x="7020000" y="2572485"/>
            <a:ext cx="1008112" cy="500137"/>
          </a:xfrm>
          <a:prstGeom prst="rect">
            <a:avLst/>
          </a:prstGeom>
        </p:spPr>
        <p:txBody>
          <a:bodyPr wrap="square" lIns="68580" tIns="34290" rIns="68580" bIns="34290">
            <a:spAutoFit/>
          </a:bodyPr>
          <a:lstStyle/>
          <a:p>
            <a:pPr algn="just"/>
            <a:r>
              <a:rPr lang="zh-CN" altLang="en-US" sz="2800" b="1" dirty="0">
                <a:solidFill>
                  <a:srgbClr val="FF0000"/>
                </a:solidFill>
                <a:latin typeface="楷体" panose="02010609060101010101" pitchFamily="49" charset="-122"/>
                <a:ea typeface="楷体" panose="02010609060101010101" pitchFamily="49" charset="-122"/>
              </a:rPr>
              <a:t>惊讶</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905"/>
                                        </p:tgtEl>
                                        <p:attrNameLst>
                                          <p:attrName>style.visibility</p:attrName>
                                        </p:attrNameLst>
                                      </p:cBhvr>
                                      <p:to>
                                        <p:strVal val="visible"/>
                                      </p:to>
                                    </p:set>
                                    <p:animEffect transition="in" filter="wipe(left)">
                                      <p:cBhvr>
                                        <p:cTn id="7" dur="500"/>
                                        <p:tgtEl>
                                          <p:spTgt spid="1239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5" grpId="0" bldLvl="0" animBg="1"/>
      <p:bldP spid="3" grpId="0"/>
      <p:bldP spid="7" grpId="0"/>
      <p:bldP spid="4" grpId="0"/>
      <p:bldP spid="5" grpId="0"/>
      <p:bldP spid="6"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6000" y="1290090"/>
            <a:ext cx="6912000" cy="1077218"/>
          </a:xfrm>
          <a:prstGeom prst="rect">
            <a:avLst/>
          </a:prstGeom>
          <a:noFill/>
        </p:spPr>
        <p:txBody>
          <a:bodyPr wrap="square" rtlCol="0" anchor="t">
            <a:spAutoFit/>
          </a:bodyPr>
          <a:lstStyle/>
          <a:p>
            <a:pPr indent="200025" algn="l" fontAlgn="base"/>
            <a:r>
              <a:rPr lang="en-US" altLang="zh-CN" sz="3200" b="1" dirty="0">
                <a:solidFill>
                  <a:srgbClr val="000000"/>
                </a:solidFill>
                <a:latin typeface="楷体" panose="02010609060101010101" pitchFamily="49" charset="-122"/>
                <a:ea typeface="楷体" panose="02010609060101010101" pitchFamily="49" charset="-122"/>
                <a:cs typeface="Times New Roman" panose="02020603050405020304" charset="0"/>
                <a:sym typeface="+mn-ea"/>
              </a:rPr>
              <a:t> </a:t>
            </a:r>
            <a:r>
              <a:rPr lang="en-US" altLang="zh-CN" sz="3200" b="1" dirty="0" smtClean="0">
                <a:solidFill>
                  <a:srgbClr val="000000"/>
                </a:solidFill>
                <a:latin typeface="楷体" panose="02010609060101010101" pitchFamily="49" charset="-122"/>
                <a:ea typeface="楷体" panose="02010609060101010101" pitchFamily="49" charset="-122"/>
                <a:cs typeface="Times New Roman" panose="02020603050405020304" charset="0"/>
                <a:sym typeface="+mn-ea"/>
              </a:rPr>
              <a:t> </a:t>
            </a:r>
            <a:r>
              <a:rPr lang="zh-CN" altLang="en-US" sz="3200" b="1" dirty="0" smtClean="0">
                <a:solidFill>
                  <a:srgbClr val="000000"/>
                </a:solidFill>
                <a:latin typeface="楷体" panose="02010609060101010101" pitchFamily="49" charset="-122"/>
                <a:ea typeface="楷体" panose="02010609060101010101" pitchFamily="49" charset="-122"/>
                <a:cs typeface="Times New Roman" panose="02020603050405020304" charset="0"/>
                <a:sym typeface="+mn-ea"/>
              </a:rPr>
              <a:t>伯父</a:t>
            </a:r>
            <a:r>
              <a:rPr lang="zh-CN" altLang="en-US" sz="3200" b="1" dirty="0">
                <a:solidFill>
                  <a:srgbClr val="000000"/>
                </a:solidFill>
                <a:latin typeface="楷体" panose="02010609060101010101" pitchFamily="49" charset="-122"/>
                <a:ea typeface="楷体" panose="02010609060101010101" pitchFamily="49" charset="-122"/>
                <a:cs typeface="Times New Roman" panose="02020603050405020304" charset="0"/>
                <a:sym typeface="+mn-ea"/>
              </a:rPr>
              <a:t>之所以得到那么多人的爱戴是因为</a:t>
            </a:r>
            <a:r>
              <a:rPr lang="zh-CN" altLang="en-US" sz="3200" b="1" dirty="0" smtClean="0">
                <a:solidFill>
                  <a:srgbClr val="000000"/>
                </a:solidFill>
                <a:latin typeface="楷体" panose="02010609060101010101" pitchFamily="49" charset="-122"/>
                <a:ea typeface="楷体" panose="02010609060101010101" pitchFamily="49" charset="-122"/>
                <a:cs typeface="Times New Roman" panose="02020603050405020304" charset="0"/>
                <a:sym typeface="+mn-ea"/>
              </a:rPr>
              <a:t>：</a:t>
            </a:r>
            <a:r>
              <a:rPr lang="zh-CN" altLang="en-US" sz="3200" b="1" u="sng" dirty="0" smtClean="0">
                <a:solidFill>
                  <a:srgbClr val="000000"/>
                </a:solidFill>
                <a:latin typeface="楷体" panose="02010609060101010101" pitchFamily="49" charset="-122"/>
                <a:ea typeface="楷体" panose="02010609060101010101" pitchFamily="49" charset="-122"/>
                <a:cs typeface="Times New Roman" panose="02020603050405020304" charset="0"/>
                <a:sym typeface="+mn-ea"/>
              </a:rPr>
              <a:t>                        </a:t>
            </a:r>
            <a:r>
              <a:rPr lang="zh-CN" altLang="en-US" sz="3200" b="1" dirty="0" smtClean="0">
                <a:solidFill>
                  <a:srgbClr val="000000"/>
                </a:solidFill>
                <a:latin typeface="楷体" panose="02010609060101010101" pitchFamily="49" charset="-122"/>
                <a:ea typeface="楷体" panose="02010609060101010101" pitchFamily="49" charset="-122"/>
                <a:cs typeface="Times New Roman" panose="02020603050405020304" charset="0"/>
                <a:sym typeface="+mn-ea"/>
              </a:rPr>
              <a:t>。</a:t>
            </a:r>
          </a:p>
        </p:txBody>
      </p:sp>
      <p:sp>
        <p:nvSpPr>
          <p:cNvPr id="2" name="文本框 1"/>
          <p:cNvSpPr txBox="1"/>
          <p:nvPr/>
        </p:nvSpPr>
        <p:spPr>
          <a:xfrm>
            <a:off x="1952317" y="1794090"/>
            <a:ext cx="5211683" cy="523220"/>
          </a:xfrm>
          <a:prstGeom prst="rect">
            <a:avLst/>
          </a:prstGeom>
          <a:noFill/>
        </p:spPr>
        <p:txBody>
          <a:bodyPr wrap="none" rtlCol="0" anchor="t">
            <a:spAutoFit/>
          </a:bodyPr>
          <a:lstStyle/>
          <a:p>
            <a:r>
              <a:rPr lang="zh-CN" sz="2800" b="1" dirty="0">
                <a:solidFill>
                  <a:srgbClr val="FF0000"/>
                </a:solidFill>
                <a:latin typeface="楷体" panose="02010609060101010101" pitchFamily="49" charset="-122"/>
                <a:ea typeface="楷体" panose="02010609060101010101" pitchFamily="49" charset="-122"/>
                <a:cs typeface="微软雅黑" panose="020B0503020204020204" charset="-122"/>
                <a:sym typeface="+mn-ea"/>
              </a:rPr>
              <a:t>他为自己</a:t>
            </a:r>
            <a:r>
              <a:rPr lang="zh-CN" sz="2800" b="1" dirty="0" smtClean="0">
                <a:solidFill>
                  <a:srgbClr val="FF0000"/>
                </a:solidFill>
                <a:latin typeface="楷体" panose="02010609060101010101" pitchFamily="49" charset="-122"/>
                <a:ea typeface="楷体" panose="02010609060101010101" pitchFamily="49" charset="-122"/>
                <a:cs typeface="微软雅黑" panose="020B0503020204020204" charset="-122"/>
                <a:sym typeface="+mn-ea"/>
              </a:rPr>
              <a:t>想</a:t>
            </a:r>
            <a:r>
              <a:rPr lang="zh-CN" altLang="en-US" sz="2800" b="1" dirty="0" smtClean="0">
                <a:solidFill>
                  <a:srgbClr val="FF0000"/>
                </a:solidFill>
                <a:latin typeface="楷体" panose="02010609060101010101" pitchFamily="49" charset="-122"/>
                <a:ea typeface="楷体" panose="02010609060101010101" pitchFamily="49" charset="-122"/>
                <a:cs typeface="微软雅黑" panose="020B0503020204020204" charset="-122"/>
                <a:sym typeface="+mn-ea"/>
              </a:rPr>
              <a:t>得</a:t>
            </a:r>
            <a:r>
              <a:rPr lang="zh-CN" sz="2800" b="1" dirty="0" smtClean="0">
                <a:solidFill>
                  <a:srgbClr val="FF0000"/>
                </a:solidFill>
                <a:latin typeface="楷体" panose="02010609060101010101" pitchFamily="49" charset="-122"/>
                <a:ea typeface="楷体" panose="02010609060101010101" pitchFamily="49" charset="-122"/>
                <a:cs typeface="微软雅黑" panose="020B0503020204020204" charset="-122"/>
                <a:sym typeface="+mn-ea"/>
              </a:rPr>
              <a:t>少</a:t>
            </a:r>
            <a:r>
              <a:rPr lang="zh-CN" sz="2800" b="1" dirty="0">
                <a:solidFill>
                  <a:srgbClr val="FF0000"/>
                </a:solidFill>
                <a:latin typeface="楷体" panose="02010609060101010101" pitchFamily="49" charset="-122"/>
                <a:ea typeface="楷体" panose="02010609060101010101" pitchFamily="49" charset="-122"/>
                <a:cs typeface="微软雅黑" panose="020B0503020204020204" charset="-122"/>
                <a:sym typeface="+mn-ea"/>
              </a:rPr>
              <a:t>，为别人</a:t>
            </a:r>
            <a:r>
              <a:rPr lang="zh-CN" sz="2800" b="1" dirty="0" smtClean="0">
                <a:solidFill>
                  <a:srgbClr val="FF0000"/>
                </a:solidFill>
                <a:latin typeface="楷体" panose="02010609060101010101" pitchFamily="49" charset="-122"/>
                <a:ea typeface="楷体" panose="02010609060101010101" pitchFamily="49" charset="-122"/>
                <a:cs typeface="微软雅黑" panose="020B0503020204020204" charset="-122"/>
                <a:sym typeface="+mn-ea"/>
              </a:rPr>
              <a:t>想</a:t>
            </a:r>
            <a:r>
              <a:rPr lang="zh-CN" altLang="en-US" sz="2800" b="1" dirty="0" smtClean="0">
                <a:solidFill>
                  <a:srgbClr val="FF0000"/>
                </a:solidFill>
                <a:latin typeface="楷体" panose="02010609060101010101" pitchFamily="49" charset="-122"/>
                <a:ea typeface="楷体" panose="02010609060101010101" pitchFamily="49" charset="-122"/>
                <a:cs typeface="微软雅黑" panose="020B0503020204020204" charset="-122"/>
                <a:sym typeface="+mn-ea"/>
              </a:rPr>
              <a:t>得</a:t>
            </a:r>
            <a:r>
              <a:rPr lang="zh-CN" sz="2800" b="1" dirty="0" smtClean="0">
                <a:solidFill>
                  <a:srgbClr val="FF0000"/>
                </a:solidFill>
                <a:latin typeface="楷体" panose="02010609060101010101" pitchFamily="49" charset="-122"/>
                <a:ea typeface="楷体" panose="02010609060101010101" pitchFamily="49" charset="-122"/>
                <a:cs typeface="微软雅黑" panose="020B0503020204020204" charset="-122"/>
                <a:sym typeface="+mn-ea"/>
              </a:rPr>
              <a:t>多</a:t>
            </a:r>
            <a:endParaRPr lang="zh-CN" altLang="en-US" sz="1800" b="1" dirty="0">
              <a:latin typeface="楷体" panose="02010609060101010101" pitchFamily="49" charset="-122"/>
              <a:ea typeface="楷体" panose="02010609060101010101" pitchFamily="49" charset="-122"/>
            </a:endParaRPr>
          </a:p>
        </p:txBody>
      </p:sp>
      <p:sp>
        <p:nvSpPr>
          <p:cNvPr id="8" name="文本框 2"/>
          <p:cNvSpPr txBox="1"/>
          <p:nvPr/>
        </p:nvSpPr>
        <p:spPr>
          <a:xfrm>
            <a:off x="468000" y="3003995"/>
            <a:ext cx="6308970" cy="1569660"/>
          </a:xfrm>
          <a:prstGeom prst="rect">
            <a:avLst/>
          </a:prstGeom>
          <a:noFill/>
        </p:spPr>
        <p:txBody>
          <a:bodyPr wrap="square" rtlCol="0" anchor="t">
            <a:spAutoFit/>
          </a:bodyPr>
          <a:lstStyle/>
          <a:p>
            <a:pPr indent="200025" algn="l" fontAlgn="base"/>
            <a:r>
              <a:rPr lang="en-US" altLang="zh-CN" sz="3200" b="1" dirty="0">
                <a:solidFill>
                  <a:srgbClr val="000000"/>
                </a:solidFill>
                <a:latin typeface="楷体" panose="02010609060101010101" pitchFamily="49" charset="-122"/>
                <a:ea typeface="楷体" panose="02010609060101010101" pitchFamily="49" charset="-122"/>
                <a:cs typeface="Times New Roman" panose="02020603050405020304" charset="0"/>
                <a:sym typeface="+mn-ea"/>
              </a:rPr>
              <a:t> </a:t>
            </a:r>
            <a:r>
              <a:rPr lang="en-US" altLang="zh-CN" sz="3200" b="1" dirty="0" smtClean="0">
                <a:solidFill>
                  <a:srgbClr val="000000"/>
                </a:solidFill>
                <a:latin typeface="楷体" panose="02010609060101010101" pitchFamily="49" charset="-122"/>
                <a:ea typeface="楷体" panose="02010609060101010101" pitchFamily="49" charset="-122"/>
                <a:cs typeface="Times New Roman" panose="02020603050405020304" charset="0"/>
                <a:sym typeface="+mn-ea"/>
              </a:rPr>
              <a:t> </a:t>
            </a:r>
            <a:r>
              <a:rPr lang="zh-CN" altLang="en-US" sz="3200" b="1" dirty="0" smtClean="0">
                <a:solidFill>
                  <a:srgbClr val="000000"/>
                </a:solidFill>
                <a:latin typeface="楷体" panose="02010609060101010101" pitchFamily="49" charset="-122"/>
                <a:ea typeface="楷体" panose="02010609060101010101" pitchFamily="49" charset="-122"/>
                <a:cs typeface="Times New Roman" panose="02020603050405020304" charset="0"/>
                <a:sym typeface="+mn-ea"/>
              </a:rPr>
              <a:t>同学们课下可以通过电脑媒体观赏根据鲁迅作品改编的电影，如《祝福》《阿Q正传》等。 </a:t>
            </a:r>
            <a:endParaRPr lang="zh-CN" altLang="en-US" sz="1600" b="1" dirty="0"/>
          </a:p>
        </p:txBody>
      </p:sp>
      <p:sp>
        <p:nvSpPr>
          <p:cNvPr id="9" name="矩形 8"/>
          <p:cNvSpPr/>
          <p:nvPr/>
        </p:nvSpPr>
        <p:spPr>
          <a:xfrm>
            <a:off x="540000" y="627750"/>
            <a:ext cx="7704856" cy="584775"/>
          </a:xfrm>
          <a:prstGeom prst="rect">
            <a:avLst/>
          </a:prstGeom>
        </p:spPr>
        <p:txBody>
          <a:bodyPr wrap="square">
            <a:spAutoFit/>
          </a:bodyPr>
          <a:lstStyle/>
          <a:p>
            <a:r>
              <a:rPr lang="zh-CN" altLang="en-US" sz="3200" b="1" dirty="0">
                <a:latin typeface="黑体" panose="02010609060101010101" pitchFamily="49" charset="-122"/>
                <a:ea typeface="黑体" panose="02010609060101010101" pitchFamily="49" charset="-122"/>
                <a:cs typeface="宋体" panose="02010600030101010101" pitchFamily="2" charset="-122"/>
                <a:sym typeface="+mn-ea"/>
              </a:rPr>
              <a:t>三</a:t>
            </a:r>
            <a:r>
              <a:rPr lang="zh-CN" altLang="en-US" sz="3200" b="1" dirty="0" smtClean="0">
                <a:latin typeface="黑体" panose="02010609060101010101" pitchFamily="49" charset="-122"/>
                <a:ea typeface="黑体" panose="02010609060101010101" pitchFamily="49" charset="-122"/>
                <a:cs typeface="宋体" panose="02010600030101010101" pitchFamily="2" charset="-122"/>
                <a:sym typeface="+mn-ea"/>
              </a:rPr>
              <a:t>、理解课文填空。</a:t>
            </a:r>
            <a:r>
              <a:rPr sz="3200" b="1" dirty="0" smtClean="0">
                <a:latin typeface="楷体" panose="02010609060101010101" pitchFamily="49" charset="-122"/>
                <a:ea typeface="楷体" panose="02010609060101010101" pitchFamily="49" charset="-122"/>
                <a:cs typeface="宋体" panose="02010600030101010101" pitchFamily="2" charset="-122"/>
                <a:sym typeface="+mn-ea"/>
              </a:rPr>
              <a:t> </a:t>
            </a:r>
            <a:endParaRPr lang="zh-CN" altLang="en-US" sz="3200" b="1" dirty="0">
              <a:latin typeface="楷体" panose="02010609060101010101" pitchFamily="49" charset="-122"/>
              <a:ea typeface="楷体" panose="02010609060101010101" pitchFamily="49" charset="-122"/>
            </a:endParaRPr>
          </a:p>
        </p:txBody>
      </p:sp>
      <p:sp>
        <p:nvSpPr>
          <p:cNvPr id="10" name="矩形 9"/>
          <p:cNvSpPr/>
          <p:nvPr/>
        </p:nvSpPr>
        <p:spPr>
          <a:xfrm>
            <a:off x="468000" y="2355750"/>
            <a:ext cx="7704856" cy="584775"/>
          </a:xfrm>
          <a:prstGeom prst="rect">
            <a:avLst/>
          </a:prstGeom>
        </p:spPr>
        <p:txBody>
          <a:bodyPr wrap="square">
            <a:spAutoFit/>
          </a:bodyPr>
          <a:lstStyle/>
          <a:p>
            <a:r>
              <a:rPr lang="zh-CN" altLang="en-US" sz="3200" b="1" dirty="0" smtClean="0">
                <a:latin typeface="黑体" panose="02010609060101010101" pitchFamily="49" charset="-122"/>
                <a:ea typeface="黑体" panose="02010609060101010101" pitchFamily="49" charset="-122"/>
                <a:cs typeface="宋体" panose="02010600030101010101" pitchFamily="2" charset="-122"/>
                <a:sym typeface="+mn-ea"/>
              </a:rPr>
              <a:t>四、实践活动。</a:t>
            </a:r>
            <a:r>
              <a:rPr sz="3200" b="1" dirty="0" smtClean="0">
                <a:latin typeface="楷体" panose="02010609060101010101" pitchFamily="49" charset="-122"/>
                <a:ea typeface="楷体" panose="02010609060101010101" pitchFamily="49" charset="-122"/>
                <a:cs typeface="宋体" panose="02010600030101010101" pitchFamily="2" charset="-122"/>
                <a:sym typeface="+mn-ea"/>
              </a:rPr>
              <a:t> </a:t>
            </a:r>
            <a:endParaRPr lang="zh-CN" altLang="en-US" sz="3200" b="1"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8"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634775" y="1419622"/>
            <a:ext cx="1866900" cy="1106805"/>
          </a:xfrm>
          <a:prstGeom prst="rect">
            <a:avLst/>
          </a:prstGeom>
          <a:noFill/>
          <a:effectLst/>
        </p:spPr>
        <p:txBody>
          <a:bodyPr wrap="none" rtlCol="0">
            <a:spAutoFit/>
          </a:bodyPr>
          <a:lstStyle/>
          <a:p>
            <a:pPr algn="ctr"/>
            <a:r>
              <a:rPr kumimoji="1" lang="zh-CN" altLang="en-US" sz="6600" b="1" dirty="0">
                <a:solidFill>
                  <a:srgbClr val="FF6600"/>
                </a:solidFill>
                <a:latin typeface="Xingkai SC" panose="02010800040101010101" pitchFamily="2" charset="-122"/>
                <a:ea typeface="Xingkai SC" panose="02010800040101010101" pitchFamily="2" charset="-122"/>
              </a:rPr>
              <a:t>再见</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000" y="772730"/>
            <a:ext cx="8352000" cy="3044190"/>
          </a:xfrm>
          <a:prstGeom prst="rect">
            <a:avLst/>
          </a:prstGeom>
        </p:spPr>
        <p:txBody>
          <a:bodyPr wrap="square">
            <a:spAutoFit/>
          </a:bodyPr>
          <a:lstStyle/>
          <a:p>
            <a:pPr>
              <a:lnSpc>
                <a:spcPct val="120000"/>
              </a:lnSpc>
            </a:pPr>
            <a:r>
              <a:rPr lang="en-US" sz="2400" b="1" dirty="0" smtClean="0">
                <a:latin typeface="楷体" panose="02010609060101010101" pitchFamily="49" charset="-122"/>
                <a:ea typeface="楷体" panose="02010609060101010101" pitchFamily="49" charset="-122"/>
              </a:rPr>
              <a:t>     </a:t>
            </a:r>
            <a:r>
              <a:rPr sz="3200" b="1" dirty="0" err="1" smtClean="0">
                <a:latin typeface="楷体" panose="02010609060101010101" pitchFamily="49" charset="-122"/>
                <a:ea typeface="楷体" panose="02010609060101010101" pitchFamily="49" charset="-122"/>
              </a:rPr>
              <a:t>鲁迅</a:t>
            </a:r>
            <a:r>
              <a:rPr lang="zh-CN" altLang="en-US" sz="3200" b="1" dirty="0" smtClean="0">
                <a:latin typeface="楷体" panose="02010609060101010101" pitchFamily="49" charset="-122"/>
                <a:ea typeface="楷体" panose="02010609060101010101" pitchFamily="49" charset="-122"/>
              </a:rPr>
              <a:t>先生</a:t>
            </a:r>
            <a:r>
              <a:rPr sz="3200" b="1" dirty="0" smtClean="0">
                <a:latin typeface="楷体" panose="02010609060101010101" pitchFamily="49" charset="-122"/>
                <a:ea typeface="楷体" panose="02010609060101010101" pitchFamily="49" charset="-122"/>
              </a:rPr>
              <a:t>1936年10月19日在上海逝世。广大群众闻讯后，冒着被反动军警逮捕的危险，争先瞻仰遗容，数万群众自动为他送葬。当月22日，覆盖着上海民众敬献的</a:t>
            </a:r>
            <a:r>
              <a:rPr sz="3200" b="1" dirty="0" smtClean="0">
                <a:solidFill>
                  <a:srgbClr val="FF0000"/>
                </a:solidFill>
                <a:latin typeface="楷体" panose="02010609060101010101" pitchFamily="49" charset="-122"/>
                <a:ea typeface="楷体" panose="02010609060101010101" pitchFamily="49" charset="-122"/>
              </a:rPr>
              <a:t>“民族魂”</a:t>
            </a:r>
            <a:r>
              <a:rPr sz="3200" b="1" dirty="0" smtClean="0">
                <a:latin typeface="楷体" panose="02010609060101010101" pitchFamily="49" charset="-122"/>
                <a:ea typeface="楷体" panose="02010609060101010101" pitchFamily="49" charset="-122"/>
              </a:rPr>
              <a:t>旗帜的遗体，安放在万国公墓。</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11"/>
          <p:cNvSpPr txBox="1">
            <a:spLocks noChangeArrowheads="1"/>
          </p:cNvSpPr>
          <p:nvPr/>
        </p:nvSpPr>
        <p:spPr bwMode="auto">
          <a:xfrm>
            <a:off x="639646" y="1208236"/>
            <a:ext cx="1944216"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defRPr/>
            </a:pPr>
            <a:r>
              <a:rPr lang="zh-CN" altLang="en-US" sz="2800" b="1" dirty="0">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词语解释</a:t>
            </a:r>
          </a:p>
        </p:txBody>
      </p:sp>
      <p:sp>
        <p:nvSpPr>
          <p:cNvPr id="9" name="矩形 8"/>
          <p:cNvSpPr/>
          <p:nvPr/>
        </p:nvSpPr>
        <p:spPr>
          <a:xfrm>
            <a:off x="2340764" y="1265487"/>
            <a:ext cx="36000" cy="324000"/>
          </a:xfrm>
          <a:prstGeom prst="rect">
            <a:avLst/>
          </a:prstGeom>
          <a:gradFill flip="none" rotWithShape="1">
            <a:gsLst>
              <a:gs pos="14000">
                <a:schemeClr val="bg1"/>
              </a:gs>
              <a:gs pos="76000">
                <a:schemeClr val="bg1"/>
              </a:gs>
              <a:gs pos="50000">
                <a:schemeClr val="accent2">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604306" y="1262635"/>
            <a:ext cx="36000" cy="324000"/>
          </a:xfrm>
          <a:prstGeom prst="rect">
            <a:avLst/>
          </a:prstGeom>
          <a:gradFill flip="none" rotWithShape="1">
            <a:gsLst>
              <a:gs pos="14000">
                <a:schemeClr val="bg1"/>
              </a:gs>
              <a:gs pos="76000">
                <a:schemeClr val="bg1"/>
              </a:gs>
              <a:gs pos="50000">
                <a:schemeClr val="accent2">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p:nvSpPr>
        <p:spPr>
          <a:xfrm>
            <a:off x="612140" y="1708785"/>
            <a:ext cx="7574915" cy="584775"/>
          </a:xfrm>
          <a:prstGeom prst="rect">
            <a:avLst/>
          </a:prstGeom>
        </p:spPr>
        <p:txBody>
          <a:bodyPr wrap="square">
            <a:spAutoFit/>
          </a:bodyPr>
          <a:lstStyle/>
          <a:p>
            <a:pPr fontAlgn="base">
              <a:spcBef>
                <a:spcPct val="0"/>
              </a:spcBef>
              <a:spcAft>
                <a:spcPct val="0"/>
              </a:spcAft>
            </a:pPr>
            <a:r>
              <a:rPr lang="zh-CN" altLang="en-US" sz="3200" b="1" dirty="0">
                <a:solidFill>
                  <a:srgbClr val="FF0000"/>
                </a:solidFill>
                <a:latin typeface="黑体" panose="02010609060101010101" pitchFamily="49" charset="-122"/>
                <a:ea typeface="黑体" panose="02010609060101010101" pitchFamily="49" charset="-122"/>
                <a:cs typeface="Times New Roman" panose="02020603050405020304" charset="0"/>
              </a:rPr>
              <a:t>囫囵吞枣</a:t>
            </a:r>
            <a:r>
              <a:rPr lang="zh-CN" altLang="en-US" sz="3200" b="1" dirty="0" smtClean="0">
                <a:solidFill>
                  <a:srgbClr val="FF0000"/>
                </a:solidFill>
                <a:latin typeface="黑体" panose="02010609060101010101" pitchFamily="49" charset="-122"/>
                <a:ea typeface="黑体" panose="02010609060101010101" pitchFamily="49" charset="-122"/>
                <a:cs typeface="Times New Roman" panose="02020603050405020304" charset="0"/>
              </a:rPr>
              <a:t>：</a:t>
            </a:r>
            <a:endParaRPr lang="zh-CN" altLang="en-US" sz="3200" b="1" dirty="0" smtClean="0">
              <a:solidFill>
                <a:schemeClr val="tx1"/>
              </a:solidFill>
              <a:latin typeface="楷体" panose="02010609060101010101" pitchFamily="49" charset="-122"/>
              <a:ea typeface="楷体" panose="02010609060101010101" pitchFamily="49" charset="-122"/>
              <a:cs typeface="Times New Roman" panose="02020603050405020304" charset="0"/>
            </a:endParaRPr>
          </a:p>
        </p:txBody>
      </p:sp>
      <p:sp>
        <p:nvSpPr>
          <p:cNvPr id="16" name="文本框 14"/>
          <p:cNvSpPr txBox="1"/>
          <p:nvPr/>
        </p:nvSpPr>
        <p:spPr>
          <a:xfrm>
            <a:off x="653415" y="3067050"/>
            <a:ext cx="5779135" cy="1053465"/>
          </a:xfrm>
          <a:prstGeom prst="rect">
            <a:avLst/>
          </a:prstGeom>
          <a:noFill/>
        </p:spPr>
        <p:txBody>
          <a:bodyPr wrap="square" lIns="68580" tIns="34290" rIns="68580" bIns="34290" rtlCol="0">
            <a:spAutoFit/>
          </a:bodyPr>
          <a:lstStyle/>
          <a:p>
            <a:r>
              <a:rPr lang="zh-CN" altLang="en-US" sz="3200" b="1" dirty="0" smtClean="0">
                <a:solidFill>
                  <a:srgbClr val="0066FF"/>
                </a:solidFill>
                <a:latin typeface="楷体" panose="02010609060101010101" pitchFamily="49" charset="-122"/>
                <a:ea typeface="楷体" panose="02010609060101010101" pitchFamily="49" charset="-122"/>
              </a:rPr>
              <a:t>造句：</a:t>
            </a:r>
            <a:r>
              <a:rPr lang="zh-CN" altLang="en-US" sz="3200" b="1" dirty="0" smtClean="0">
                <a:solidFill>
                  <a:schemeClr val="tx1"/>
                </a:solidFill>
                <a:latin typeface="楷体" panose="02010609060101010101" pitchFamily="49" charset="-122"/>
                <a:ea typeface="楷体" panose="02010609060101010101" pitchFamily="49" charset="-122"/>
              </a:rPr>
              <a:t>读书不能</a:t>
            </a:r>
            <a:r>
              <a:rPr lang="zh-CN" altLang="en-US" sz="3200" b="1" dirty="0" smtClean="0">
                <a:solidFill>
                  <a:srgbClr val="FF0000"/>
                </a:solidFill>
                <a:latin typeface="楷体" panose="02010609060101010101" pitchFamily="49" charset="-122"/>
                <a:ea typeface="楷体" panose="02010609060101010101" pitchFamily="49" charset="-122"/>
              </a:rPr>
              <a:t>囫囵吞枣</a:t>
            </a:r>
            <a:r>
              <a:rPr lang="zh-CN" altLang="en-US" sz="3200" b="1" dirty="0" smtClean="0">
                <a:solidFill>
                  <a:schemeClr val="tx1"/>
                </a:solidFill>
                <a:latin typeface="楷体" panose="02010609060101010101" pitchFamily="49" charset="-122"/>
                <a:ea typeface="楷体" panose="02010609060101010101" pitchFamily="49" charset="-122"/>
              </a:rPr>
              <a:t>，要细细品味。</a:t>
            </a:r>
          </a:p>
        </p:txBody>
      </p:sp>
      <p:pic>
        <p:nvPicPr>
          <p:cNvPr id="40" name="图片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41" y="489080"/>
            <a:ext cx="366860" cy="456339"/>
          </a:xfrm>
          <a:prstGeom prst="rect">
            <a:avLst/>
          </a:prstGeom>
        </p:spPr>
      </p:pic>
      <p:sp>
        <p:nvSpPr>
          <p:cNvPr id="7" name="文本框 6"/>
          <p:cNvSpPr txBox="1"/>
          <p:nvPr/>
        </p:nvSpPr>
        <p:spPr>
          <a:xfrm>
            <a:off x="639445" y="407670"/>
            <a:ext cx="3654425" cy="583565"/>
          </a:xfrm>
          <a:prstGeom prst="rect">
            <a:avLst/>
          </a:prstGeom>
          <a:noFill/>
        </p:spPr>
        <p:txBody>
          <a:bodyPr wrap="none" rtlCol="0" anchor="t">
            <a:spAutoFit/>
          </a:bodyPr>
          <a:lstStyle/>
          <a:p>
            <a:r>
              <a:rPr lang="zh-CN" altLang="en-US" sz="3200" b="1" dirty="0">
                <a:solidFill>
                  <a:srgbClr val="875000"/>
                </a:solidFill>
                <a:latin typeface="幼圆" panose="02010509060101010101" pitchFamily="49" charset="-122"/>
                <a:ea typeface="幼圆" panose="02010509060101010101" pitchFamily="49" charset="-122"/>
                <a:sym typeface="+mn-ea"/>
              </a:rPr>
              <a:t>朗读课文 扫清障碍</a:t>
            </a:r>
          </a:p>
        </p:txBody>
      </p:sp>
      <p:pic>
        <p:nvPicPr>
          <p:cNvPr id="2" name="26 我的伯父鲁迅先生">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4356100" y="389890"/>
            <a:ext cx="619125" cy="619125"/>
          </a:xfrm>
          <a:prstGeom prst="rect">
            <a:avLst/>
          </a:prstGeom>
        </p:spPr>
      </p:pic>
      <p:sp>
        <p:nvSpPr>
          <p:cNvPr id="12" name="矩形 11"/>
          <p:cNvSpPr/>
          <p:nvPr/>
        </p:nvSpPr>
        <p:spPr>
          <a:xfrm>
            <a:off x="588540" y="1696883"/>
            <a:ext cx="7574915" cy="1076325"/>
          </a:xfrm>
          <a:prstGeom prst="rect">
            <a:avLst/>
          </a:prstGeom>
        </p:spPr>
        <p:txBody>
          <a:bodyPr wrap="square">
            <a:spAutoFit/>
          </a:bodyPr>
          <a:lstStyle/>
          <a:p>
            <a:pPr fontAlgn="base">
              <a:spcBef>
                <a:spcPct val="0"/>
              </a:spcBef>
              <a:spcAft>
                <a:spcPct val="0"/>
              </a:spcAft>
            </a:pPr>
            <a:r>
              <a:rPr lang="zh-CN" altLang="en-US" sz="3200" b="1" dirty="0" smtClean="0">
                <a:solidFill>
                  <a:srgbClr val="FF0000"/>
                </a:solidFill>
                <a:latin typeface="黑体" panose="02010609060101010101" pitchFamily="49" charset="-122"/>
                <a:ea typeface="黑体" panose="02010609060101010101" pitchFamily="49" charset="-122"/>
                <a:cs typeface="Times New Roman" panose="02020603050405020304" charset="0"/>
              </a:rPr>
              <a:t>         </a:t>
            </a:r>
            <a:r>
              <a:rPr lang="zh-CN" altLang="en-US" sz="3200" b="1" dirty="0" smtClean="0">
                <a:latin typeface="楷体" panose="02010609060101010101" pitchFamily="49" charset="-122"/>
                <a:ea typeface="楷体" panose="02010609060101010101" pitchFamily="49" charset="-122"/>
              </a:rPr>
              <a:t>把</a:t>
            </a:r>
            <a:r>
              <a:rPr lang="zh-CN" altLang="en-US" sz="3200" b="1" dirty="0">
                <a:latin typeface="楷体" panose="02010609060101010101" pitchFamily="49" charset="-122"/>
                <a:ea typeface="楷体" panose="02010609060101010101" pitchFamily="49" charset="-122"/>
              </a:rPr>
              <a:t>枣儿整个吞下去，比喻读书等不加分析地笼统</a:t>
            </a:r>
            <a:r>
              <a:rPr lang="zh-CN" altLang="en-US" sz="3200" b="1" dirty="0" smtClean="0">
                <a:latin typeface="楷体" panose="02010609060101010101" pitchFamily="49" charset="-122"/>
                <a:ea typeface="楷体" panose="02010609060101010101" pitchFamily="49" charset="-122"/>
              </a:rPr>
              <a:t>接受</a:t>
            </a:r>
            <a:r>
              <a:rPr lang="zh-CN" altLang="en-US" sz="3200" b="1" dirty="0" smtClean="0">
                <a:solidFill>
                  <a:schemeClr val="tx1"/>
                </a:solidFill>
                <a:latin typeface="楷体" panose="02010609060101010101" pitchFamily="49" charset="-122"/>
                <a:ea typeface="楷体" panose="02010609060101010101" pitchFamily="49" charset="-122"/>
                <a:cs typeface="Times New Roman" panose="0202060305040502030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 presetClass="mediacall" presetSubtype="0" fill="hold" nodeType="afterEffect">
                                  <p:stCondLst>
                                    <p:cond delay="0"/>
                                  </p:stCondLst>
                                  <p:childTnLst>
                                    <p:cmd type="call" cmd="playFrom(0.0)">
                                      <p:cBhvr additive="base">
                                        <p:cTn id="16" dur="588763" fill="hold"/>
                                        <p:tgtEl>
                                          <p:spTgt spid="2"/>
                                        </p:tgtEl>
                                      </p:cBhvr>
                                    </p:cmd>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1">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bldLst>
      <p:bldP spid="11" grpId="0"/>
      <p:bldP spid="16"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7380" y="697865"/>
            <a:ext cx="5969635" cy="584775"/>
          </a:xfrm>
          <a:prstGeom prst="rect">
            <a:avLst/>
          </a:prstGeom>
        </p:spPr>
        <p:txBody>
          <a:bodyPr wrap="square">
            <a:spAutoFit/>
          </a:bodyPr>
          <a:lstStyle/>
          <a:p>
            <a:pPr fontAlgn="base">
              <a:spcBef>
                <a:spcPct val="0"/>
              </a:spcBef>
              <a:spcAft>
                <a:spcPct val="0"/>
              </a:spcAft>
            </a:pPr>
            <a:r>
              <a:rPr lang="zh-CN" altLang="en-US" sz="3200" b="1" dirty="0" smtClean="0">
                <a:solidFill>
                  <a:srgbClr val="FF0000"/>
                </a:solidFill>
                <a:latin typeface="黑体" panose="02010609060101010101" pitchFamily="49" charset="-122"/>
                <a:ea typeface="黑体" panose="02010609060101010101" pitchFamily="49" charset="-122"/>
                <a:cs typeface="Times New Roman" panose="02020603050405020304" charset="0"/>
              </a:rPr>
              <a:t>张冠李戴</a:t>
            </a:r>
            <a:r>
              <a:rPr lang="zh-CN" altLang="en-US" sz="3200" b="1" dirty="0" smtClean="0">
                <a:solidFill>
                  <a:srgbClr val="FF0000"/>
                </a:solidFill>
                <a:latin typeface="黑体" panose="02010609060101010101" pitchFamily="49" charset="-122"/>
                <a:ea typeface="黑体" panose="02010609060101010101" pitchFamily="49" charset="-122"/>
                <a:cs typeface="Times New Roman" panose="02020603050405020304" charset="0"/>
              </a:rPr>
              <a:t>：</a:t>
            </a:r>
            <a:endParaRPr lang="zh-CN" altLang="en-US" sz="3200" b="1" dirty="0" smtClean="0">
              <a:solidFill>
                <a:schemeClr val="tx1"/>
              </a:solidFill>
              <a:latin typeface="楷体" panose="02010609060101010101" pitchFamily="49" charset="-122"/>
              <a:ea typeface="楷体" panose="02010609060101010101" pitchFamily="49" charset="-122"/>
              <a:cs typeface="Times New Roman" panose="0202060305040502030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960" y="823429"/>
            <a:ext cx="1944000" cy="160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612490" y="2859995"/>
            <a:ext cx="6840000" cy="1076325"/>
          </a:xfrm>
          <a:prstGeom prst="rect">
            <a:avLst/>
          </a:prstGeom>
        </p:spPr>
        <p:txBody>
          <a:bodyPr wrap="square">
            <a:spAutoFit/>
          </a:bodyPr>
          <a:lstStyle/>
          <a:p>
            <a:pPr fontAlgn="base">
              <a:spcBef>
                <a:spcPct val="0"/>
              </a:spcBef>
              <a:spcAft>
                <a:spcPct val="0"/>
              </a:spcAft>
            </a:pPr>
            <a:r>
              <a:rPr lang="zh-CN" altLang="en-US" sz="3200" b="1" dirty="0" smtClean="0">
                <a:solidFill>
                  <a:srgbClr val="0066FF"/>
                </a:solidFill>
                <a:latin typeface="楷体" panose="02010609060101010101" pitchFamily="49" charset="-122"/>
                <a:ea typeface="楷体" panose="02010609060101010101" pitchFamily="49" charset="-122"/>
              </a:rPr>
              <a:t>造句：</a:t>
            </a:r>
            <a:r>
              <a:rPr lang="zh-CN" altLang="en-US" sz="3200" b="1" dirty="0" smtClean="0">
                <a:latin typeface="楷体" panose="02010609060101010101" pitchFamily="49" charset="-122"/>
                <a:ea typeface="楷体" panose="02010609060101010101" pitchFamily="49" charset="-122"/>
                <a:cs typeface="Times New Roman" panose="02020603050405020304" charset="0"/>
              </a:rPr>
              <a:t>这两首诗的作者不同，你不能</a:t>
            </a:r>
            <a:r>
              <a:rPr lang="zh-CN" altLang="en-US" sz="3200" b="1" dirty="0" smtClean="0">
                <a:solidFill>
                  <a:srgbClr val="FF0000"/>
                </a:solidFill>
                <a:latin typeface="楷体" panose="02010609060101010101" pitchFamily="49" charset="-122"/>
                <a:ea typeface="楷体" panose="02010609060101010101" pitchFamily="49" charset="-122"/>
                <a:cs typeface="Times New Roman" panose="02020603050405020304" charset="0"/>
              </a:rPr>
              <a:t>张冠李戴</a:t>
            </a:r>
            <a:r>
              <a:rPr lang="zh-CN" altLang="en-US" sz="3200" b="1" dirty="0" smtClean="0">
                <a:latin typeface="楷体" panose="02010609060101010101" pitchFamily="49" charset="-122"/>
                <a:ea typeface="楷体" panose="02010609060101010101" pitchFamily="49" charset="-122"/>
                <a:cs typeface="Times New Roman" panose="02020603050405020304" charset="0"/>
              </a:rPr>
              <a:t>呀！</a:t>
            </a:r>
          </a:p>
        </p:txBody>
      </p:sp>
      <p:sp>
        <p:nvSpPr>
          <p:cNvPr id="5" name="矩形 4"/>
          <p:cNvSpPr/>
          <p:nvPr/>
        </p:nvSpPr>
        <p:spPr>
          <a:xfrm>
            <a:off x="667066" y="714799"/>
            <a:ext cx="5969635" cy="2061210"/>
          </a:xfrm>
          <a:prstGeom prst="rect">
            <a:avLst/>
          </a:prstGeom>
        </p:spPr>
        <p:txBody>
          <a:bodyPr wrap="square">
            <a:spAutoFit/>
          </a:bodyPr>
          <a:lstStyle/>
          <a:p>
            <a:pPr fontAlgn="base">
              <a:spcBef>
                <a:spcPct val="0"/>
              </a:spcBef>
              <a:spcAft>
                <a:spcPct val="0"/>
              </a:spcAft>
            </a:pPr>
            <a:r>
              <a:rPr lang="zh-CN" altLang="en-US" sz="3200" b="1" dirty="0" smtClean="0">
                <a:solidFill>
                  <a:srgbClr val="FF0000"/>
                </a:solidFill>
                <a:latin typeface="黑体" panose="02010609060101010101" pitchFamily="49" charset="-122"/>
                <a:ea typeface="黑体" panose="02010609060101010101" pitchFamily="49" charset="-122"/>
                <a:cs typeface="Times New Roman" panose="02020603050405020304" charset="0"/>
              </a:rPr>
              <a:t>         </a:t>
            </a:r>
            <a:r>
              <a:rPr lang="zh-CN" altLang="en-US" sz="3200" b="1" dirty="0" smtClean="0">
                <a:latin typeface="楷体" panose="02010609060101010101" pitchFamily="49" charset="-122"/>
                <a:ea typeface="楷体" panose="02010609060101010101" pitchFamily="49" charset="-122"/>
              </a:rPr>
              <a:t>把</a:t>
            </a:r>
            <a:r>
              <a:rPr lang="zh-CN" altLang="en-US" sz="3200" b="1" dirty="0">
                <a:latin typeface="楷体" panose="02010609060101010101" pitchFamily="49" charset="-122"/>
                <a:ea typeface="楷体" panose="02010609060101010101" pitchFamily="49" charset="-122"/>
              </a:rPr>
              <a:t>姓张的帽子戴到姓李的头上；把这一方涉及的过程安插给那一方，比喻认错了对象，弄错了事实。 </a:t>
            </a:r>
            <a:endParaRPr lang="zh-CN" altLang="en-US" sz="3200" b="1" dirty="0" smtClean="0">
              <a:solidFill>
                <a:schemeClr val="tx1"/>
              </a:solidFill>
              <a:latin typeface="楷体" panose="02010609060101010101" pitchFamily="49" charset="-122"/>
              <a:ea typeface="楷体" panose="02010609060101010101" pitchFamily="49" charset="-122"/>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000" y="699750"/>
            <a:ext cx="1710423" cy="107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700628" y="987750"/>
            <a:ext cx="5240610" cy="584775"/>
          </a:xfrm>
          <a:prstGeom prst="rect">
            <a:avLst/>
          </a:prstGeom>
        </p:spPr>
        <p:txBody>
          <a:bodyPr wrap="square">
            <a:spAutoFit/>
          </a:bodyPr>
          <a:lstStyle/>
          <a:p>
            <a:pPr fontAlgn="base">
              <a:spcBef>
                <a:spcPct val="0"/>
              </a:spcBef>
              <a:spcAft>
                <a:spcPct val="0"/>
              </a:spcAft>
            </a:pPr>
            <a:r>
              <a:rPr lang="zh-CN" altLang="en-US" sz="3200" b="1" dirty="0" smtClean="0">
                <a:solidFill>
                  <a:srgbClr val="FF0000"/>
                </a:solidFill>
                <a:latin typeface="黑体" panose="02010609060101010101" pitchFamily="49" charset="-122"/>
                <a:ea typeface="黑体" panose="02010609060101010101" pitchFamily="49" charset="-122"/>
                <a:cs typeface="Times New Roman" panose="02020603050405020304" charset="0"/>
              </a:rPr>
              <a:t>饱经风霜</a:t>
            </a:r>
            <a:r>
              <a:rPr lang="zh-CN" altLang="en-US" sz="3200" b="1" dirty="0" smtClean="0">
                <a:solidFill>
                  <a:srgbClr val="FF0000"/>
                </a:solidFill>
                <a:latin typeface="黑体" panose="02010609060101010101" pitchFamily="49" charset="-122"/>
                <a:ea typeface="黑体" panose="02010609060101010101" pitchFamily="49" charset="-122"/>
                <a:cs typeface="Times New Roman" panose="02020603050405020304" charset="0"/>
              </a:rPr>
              <a:t>：</a:t>
            </a:r>
            <a:endParaRPr lang="zh-CN" altLang="en-US" sz="2800" b="1" dirty="0" smtClean="0">
              <a:latin typeface="楷体" panose="02010609060101010101" pitchFamily="49" charset="-122"/>
              <a:ea typeface="楷体" panose="02010609060101010101" pitchFamily="49" charset="-122"/>
              <a:cs typeface="Times New Roman" panose="02020603050405020304" charset="0"/>
            </a:endParaRPr>
          </a:p>
        </p:txBody>
      </p:sp>
      <p:sp>
        <p:nvSpPr>
          <p:cNvPr id="7" name="KSO_Shape"/>
          <p:cNvSpPr/>
          <p:nvPr/>
        </p:nvSpPr>
        <p:spPr>
          <a:xfrm>
            <a:off x="6300000" y="2283750"/>
            <a:ext cx="1584001" cy="1008000"/>
          </a:xfrm>
          <a:prstGeom prst="wedgeRectCallout">
            <a:avLst>
              <a:gd name="adj1" fmla="val -2036"/>
              <a:gd name="adj2" fmla="val 5071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矩形 5"/>
          <p:cNvSpPr/>
          <p:nvPr/>
        </p:nvSpPr>
        <p:spPr>
          <a:xfrm>
            <a:off x="888323" y="987750"/>
            <a:ext cx="5240610" cy="1077218"/>
          </a:xfrm>
          <a:prstGeom prst="rect">
            <a:avLst/>
          </a:prstGeom>
        </p:spPr>
        <p:txBody>
          <a:bodyPr wrap="square">
            <a:spAutoFit/>
          </a:bodyPr>
          <a:lstStyle/>
          <a:p>
            <a:pPr fontAlgn="base">
              <a:spcBef>
                <a:spcPct val="0"/>
              </a:spcBef>
              <a:spcAft>
                <a:spcPct val="0"/>
              </a:spcAft>
            </a:pPr>
            <a:r>
              <a:rPr lang="zh-CN" altLang="en-US" sz="3200" b="1" dirty="0" smtClean="0">
                <a:solidFill>
                  <a:srgbClr val="FF0000"/>
                </a:solidFill>
                <a:latin typeface="黑体" panose="02010609060101010101" pitchFamily="49" charset="-122"/>
                <a:ea typeface="黑体" panose="02010609060101010101" pitchFamily="49" charset="-122"/>
                <a:cs typeface="Times New Roman" panose="02020603050405020304" charset="0"/>
              </a:rPr>
              <a:t>         </a:t>
            </a:r>
            <a:r>
              <a:rPr lang="zh-CN" altLang="en-US" sz="3200" b="1" dirty="0" smtClean="0">
                <a:latin typeface="楷体" panose="02010609060101010101" pitchFamily="49" charset="-122"/>
                <a:ea typeface="楷体" panose="02010609060101010101" pitchFamily="49" charset="-122"/>
                <a:cs typeface="Times New Roman" panose="02020603050405020304" charset="0"/>
              </a:rPr>
              <a:t>比喻</a:t>
            </a:r>
            <a:r>
              <a:rPr lang="zh-CN" altLang="en-US" sz="3200" b="1" dirty="0" smtClean="0">
                <a:latin typeface="楷体" panose="02010609060101010101" pitchFamily="49" charset="-122"/>
                <a:ea typeface="楷体" panose="02010609060101010101" pitchFamily="49" charset="-122"/>
                <a:cs typeface="Times New Roman" panose="02020603050405020304" charset="0"/>
              </a:rPr>
              <a:t>经历了很多艰难困苦的磨练</a:t>
            </a:r>
            <a:r>
              <a:rPr lang="zh-CN" altLang="en-US" sz="3200" b="1" dirty="0" smtClean="0">
                <a:latin typeface="楷体" panose="02010609060101010101" pitchFamily="49" charset="-122"/>
                <a:ea typeface="楷体" panose="02010609060101010101" pitchFamily="49" charset="-122"/>
              </a:rPr>
              <a:t>。</a:t>
            </a:r>
            <a:endParaRPr lang="zh-CN" altLang="en-US" sz="2800" b="1" dirty="0" smtClean="0">
              <a:latin typeface="楷体" panose="02010609060101010101" pitchFamily="49" charset="-122"/>
              <a:ea typeface="楷体" panose="02010609060101010101" pitchFamily="49" charset="-122"/>
              <a:cs typeface="Times New Roman" panose="02020603050405020304" charset="0"/>
            </a:endParaRPr>
          </a:p>
        </p:txBody>
      </p:sp>
      <p:sp>
        <p:nvSpPr>
          <p:cNvPr id="9" name="矩形 8"/>
          <p:cNvSpPr/>
          <p:nvPr/>
        </p:nvSpPr>
        <p:spPr>
          <a:xfrm>
            <a:off x="684000" y="2571750"/>
            <a:ext cx="7287895" cy="584775"/>
          </a:xfrm>
          <a:prstGeom prst="rect">
            <a:avLst/>
          </a:prstGeom>
        </p:spPr>
        <p:txBody>
          <a:bodyPr wrap="square">
            <a:spAutoFit/>
          </a:bodyPr>
          <a:lstStyle/>
          <a:p>
            <a:pPr fontAlgn="base">
              <a:spcBef>
                <a:spcPct val="0"/>
              </a:spcBef>
              <a:spcAft>
                <a:spcPct val="0"/>
              </a:spcAft>
            </a:pPr>
            <a:r>
              <a:rPr lang="zh-CN" altLang="en-US" sz="3200" b="1" dirty="0" smtClean="0">
                <a:solidFill>
                  <a:srgbClr val="FF0000"/>
                </a:solidFill>
                <a:latin typeface="黑体" panose="02010609060101010101" pitchFamily="49" charset="-122"/>
                <a:ea typeface="黑体" panose="02010609060101010101" pitchFamily="49" charset="-122"/>
                <a:cs typeface="Times New Roman" panose="02020603050405020304" charset="0"/>
              </a:rPr>
              <a:t>恍然大悟</a:t>
            </a:r>
            <a:r>
              <a:rPr lang="zh-CN" altLang="en-US" sz="3200" b="1" dirty="0" smtClean="0">
                <a:solidFill>
                  <a:srgbClr val="FF0000"/>
                </a:solidFill>
                <a:latin typeface="黑体" panose="02010609060101010101" pitchFamily="49" charset="-122"/>
                <a:ea typeface="黑体" panose="02010609060101010101" pitchFamily="49" charset="-122"/>
                <a:cs typeface="Times New Roman" panose="02020603050405020304" charset="0"/>
              </a:rPr>
              <a:t>：</a:t>
            </a:r>
            <a:endParaRPr lang="zh-CN" altLang="en-US" sz="2800" b="1" dirty="0" smtClean="0">
              <a:solidFill>
                <a:schemeClr val="tx1"/>
              </a:solidFill>
              <a:latin typeface="楷体" panose="02010609060101010101" pitchFamily="49" charset="-122"/>
              <a:ea typeface="楷体" panose="02010609060101010101" pitchFamily="49" charset="-122"/>
              <a:cs typeface="Times New Roman" panose="02020603050405020304" charset="0"/>
            </a:endParaRPr>
          </a:p>
        </p:txBody>
      </p:sp>
      <p:sp>
        <p:nvSpPr>
          <p:cNvPr id="10" name="矩形 9"/>
          <p:cNvSpPr/>
          <p:nvPr/>
        </p:nvSpPr>
        <p:spPr>
          <a:xfrm>
            <a:off x="596106" y="2571750"/>
            <a:ext cx="7287895" cy="1077218"/>
          </a:xfrm>
          <a:prstGeom prst="rect">
            <a:avLst/>
          </a:prstGeom>
        </p:spPr>
        <p:txBody>
          <a:bodyPr wrap="square">
            <a:spAutoFit/>
          </a:bodyPr>
          <a:lstStyle/>
          <a:p>
            <a:pPr fontAlgn="base">
              <a:spcBef>
                <a:spcPct val="0"/>
              </a:spcBef>
              <a:spcAft>
                <a:spcPct val="0"/>
              </a:spcAft>
            </a:pPr>
            <a:r>
              <a:rPr lang="zh-CN" altLang="en-US" sz="3200" b="1" dirty="0" smtClean="0">
                <a:solidFill>
                  <a:srgbClr val="FF0000"/>
                </a:solidFill>
                <a:latin typeface="黑体" panose="02010609060101010101" pitchFamily="49" charset="-122"/>
                <a:ea typeface="黑体" panose="02010609060101010101" pitchFamily="49" charset="-122"/>
                <a:cs typeface="Times New Roman" panose="02020603050405020304" charset="0"/>
              </a:rPr>
              <a:t>          </a:t>
            </a:r>
            <a:r>
              <a:rPr lang="zh-CN" altLang="en-US" sz="3200" b="1" dirty="0" smtClean="0">
                <a:latin typeface="楷体" panose="02010609060101010101" pitchFamily="49" charset="-122"/>
                <a:ea typeface="楷体" panose="02010609060101010101" pitchFamily="49" charset="-122"/>
              </a:rPr>
              <a:t>对</a:t>
            </a:r>
            <a:r>
              <a:rPr lang="zh-CN" altLang="en-US" sz="3200" b="1" dirty="0">
                <a:latin typeface="楷体" panose="02010609060101010101" pitchFamily="49" charset="-122"/>
                <a:ea typeface="楷体" panose="02010609060101010101" pitchFamily="49" charset="-122"/>
              </a:rPr>
              <a:t>某一事物</a:t>
            </a:r>
            <a:r>
              <a:rPr lang="zh-CN" altLang="en-US" sz="3200" b="1" dirty="0" smtClean="0">
                <a:latin typeface="楷体" panose="02010609060101010101" pitchFamily="49" charset="-122"/>
                <a:ea typeface="楷体" panose="02010609060101010101" pitchFamily="49" charset="-122"/>
              </a:rPr>
              <a:t>突然</a:t>
            </a:r>
            <a:endParaRPr lang="en-US" altLang="zh-CN" sz="3200" b="1" dirty="0" smtClean="0">
              <a:latin typeface="楷体" panose="02010609060101010101" pitchFamily="49" charset="-122"/>
              <a:ea typeface="楷体" panose="02010609060101010101" pitchFamily="49" charset="-122"/>
            </a:endParaRPr>
          </a:p>
          <a:p>
            <a:pPr fontAlgn="base">
              <a:spcBef>
                <a:spcPct val="0"/>
              </a:spcBef>
              <a:spcAft>
                <a:spcPct val="0"/>
              </a:spcAft>
            </a:pPr>
            <a:r>
              <a:rPr lang="zh-CN" altLang="en-US" sz="3200" b="1" dirty="0" smtClean="0">
                <a:latin typeface="楷体" panose="02010609060101010101" pitchFamily="49" charset="-122"/>
                <a:ea typeface="楷体" panose="02010609060101010101" pitchFamily="49" charset="-122"/>
              </a:rPr>
              <a:t>明白</a:t>
            </a:r>
            <a:r>
              <a:rPr lang="zh-CN" altLang="en-US" sz="3200" b="1" dirty="0">
                <a:latin typeface="楷体" panose="02010609060101010101" pitchFamily="49" charset="-122"/>
                <a:ea typeface="楷体" panose="02010609060101010101" pitchFamily="49" charset="-122"/>
              </a:rPr>
              <a:t>、突然醒悟</a:t>
            </a:r>
            <a:r>
              <a:rPr lang="zh-CN" altLang="en-US" sz="3200" b="1" dirty="0" smtClean="0">
                <a:solidFill>
                  <a:schemeClr val="tx1"/>
                </a:solidFill>
                <a:latin typeface="楷体" panose="02010609060101010101" pitchFamily="49" charset="-122"/>
                <a:ea typeface="楷体" panose="02010609060101010101" pitchFamily="49" charset="-122"/>
                <a:cs typeface="Times New Roman" panose="02020603050405020304" charset="0"/>
              </a:rPr>
              <a:t>。</a:t>
            </a:r>
            <a:endParaRPr lang="zh-CN" altLang="en-US" sz="2800" b="1" dirty="0" smtClean="0">
              <a:solidFill>
                <a:schemeClr val="tx1"/>
              </a:solidFill>
              <a:latin typeface="楷体" panose="02010609060101010101" pitchFamily="49" charset="-122"/>
              <a:ea typeface="楷体" panose="02010609060101010101" pitchFamily="49" charset="-122"/>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6"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536997" y="411750"/>
            <a:ext cx="8139003" cy="1210945"/>
          </a:xfrm>
          <a:prstGeom prst="rect">
            <a:avLst/>
          </a:prstGeom>
          <a:noFill/>
        </p:spPr>
        <p:txBody>
          <a:bodyPr wrap="square" rtlCol="0" anchor="t">
            <a:spAutoFit/>
          </a:bodyPr>
          <a:lstStyle/>
          <a:p>
            <a:pPr indent="457200">
              <a:lnSpc>
                <a:spcPct val="130000"/>
              </a:lnSpc>
            </a:pPr>
            <a:r>
              <a:rPr lang="zh-CN" altLang="en-US" sz="2800" b="1" dirty="0" smtClean="0">
                <a:latin typeface="黑体" panose="02010609060101010101" pitchFamily="49" charset="-122"/>
                <a:ea typeface="黑体" panose="02010609060101010101" pitchFamily="49" charset="-122"/>
                <a:cs typeface="黑体" panose="02010609060101010101" pitchFamily="49" charset="-122"/>
                <a:sym typeface="+mn-ea"/>
              </a:rPr>
              <a:t>读</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全文思考：课文写了鲁迅的哪几件事？小组交流</a:t>
            </a:r>
            <a:r>
              <a:rPr lang="zh-CN" altLang="en-US" sz="2800" b="1" dirty="0" smtClean="0">
                <a:latin typeface="黑体" panose="02010609060101010101" pitchFamily="49" charset="-122"/>
                <a:ea typeface="黑体" panose="02010609060101010101" pitchFamily="49" charset="-122"/>
                <a:cs typeface="黑体" panose="02010609060101010101" pitchFamily="49" charset="-122"/>
                <a:sym typeface="+mn-ea"/>
              </a:rPr>
              <a:t>、概括，并给</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课文每一部分加小标题。</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6"/>
          <p:cNvSpPr txBox="1"/>
          <p:nvPr/>
        </p:nvSpPr>
        <p:spPr>
          <a:xfrm>
            <a:off x="684000" y="1563750"/>
            <a:ext cx="2088001" cy="504369"/>
          </a:xfrm>
          <a:prstGeom prst="rect">
            <a:avLst/>
          </a:prstGeom>
          <a:noFill/>
        </p:spPr>
        <p:txBody>
          <a:bodyPr wrap="square" rtlCol="0" anchor="t">
            <a:spAutoFit/>
          </a:bodyPr>
          <a:lstStyle/>
          <a:p>
            <a:pPr indent="457200">
              <a:lnSpc>
                <a:spcPct val="130000"/>
              </a:lnSpc>
            </a:pPr>
            <a:r>
              <a:rPr lang="zh-CN" altLang="en-US" sz="2400" b="1" dirty="0">
                <a:solidFill>
                  <a:srgbClr val="0000FF"/>
                </a:solidFill>
                <a:latin typeface="楷体" panose="02010609060101010101" pitchFamily="49" charset="-122"/>
                <a:ea typeface="楷体" panose="02010609060101010101" pitchFamily="49" charset="-122"/>
                <a:sym typeface="+mn-ea"/>
              </a:rPr>
              <a:t>第</a:t>
            </a:r>
            <a:r>
              <a:rPr lang="zh-CN" altLang="en-US" sz="2400" b="1" dirty="0" smtClean="0">
                <a:solidFill>
                  <a:srgbClr val="0000FF"/>
                </a:solidFill>
                <a:latin typeface="楷体" panose="02010609060101010101" pitchFamily="49" charset="-122"/>
                <a:ea typeface="楷体" panose="02010609060101010101" pitchFamily="49" charset="-122"/>
                <a:sym typeface="+mn-ea"/>
              </a:rPr>
              <a:t>一部分：</a:t>
            </a:r>
            <a:endParaRPr lang="zh-CN" altLang="en-US" sz="2400" b="1" dirty="0">
              <a:solidFill>
                <a:srgbClr val="0000FF"/>
              </a:solidFill>
              <a:latin typeface="楷体" panose="02010609060101010101" pitchFamily="49" charset="-122"/>
              <a:ea typeface="楷体" panose="02010609060101010101" pitchFamily="49" charset="-122"/>
            </a:endParaRPr>
          </a:p>
        </p:txBody>
      </p:sp>
      <p:sp>
        <p:nvSpPr>
          <p:cNvPr id="5" name="文本框 6"/>
          <p:cNvSpPr txBox="1"/>
          <p:nvPr/>
        </p:nvSpPr>
        <p:spPr>
          <a:xfrm>
            <a:off x="2268000" y="1563750"/>
            <a:ext cx="3744000" cy="572464"/>
          </a:xfrm>
          <a:prstGeom prst="rect">
            <a:avLst/>
          </a:prstGeom>
          <a:noFill/>
        </p:spPr>
        <p:txBody>
          <a:bodyPr wrap="square" rtlCol="0" anchor="t">
            <a:spAutoFit/>
          </a:bodyPr>
          <a:lstStyle/>
          <a:p>
            <a:pPr indent="457200">
              <a:lnSpc>
                <a:spcPct val="130000"/>
              </a:lnSpc>
            </a:pPr>
            <a:r>
              <a:rPr lang="zh-CN" altLang="en-US" sz="2400" b="1" dirty="0" smtClean="0">
                <a:latin typeface="楷体" panose="02010609060101010101" pitchFamily="49" charset="-122"/>
                <a:ea typeface="楷体" panose="02010609060101010101" pitchFamily="49" charset="-122"/>
              </a:rPr>
              <a:t>回忆鲁迅追悼会的情景。</a:t>
            </a:r>
            <a:endParaRPr lang="zh-CN" altLang="en-US" sz="2400" b="1" dirty="0">
              <a:latin typeface="楷体" panose="02010609060101010101" pitchFamily="49" charset="-122"/>
              <a:ea typeface="楷体" panose="02010609060101010101" pitchFamily="49" charset="-122"/>
            </a:endParaRPr>
          </a:p>
        </p:txBody>
      </p:sp>
      <p:sp>
        <p:nvSpPr>
          <p:cNvPr id="6" name="文本框 6"/>
          <p:cNvSpPr txBox="1"/>
          <p:nvPr/>
        </p:nvSpPr>
        <p:spPr>
          <a:xfrm>
            <a:off x="6012000" y="1563750"/>
            <a:ext cx="2088001" cy="504369"/>
          </a:xfrm>
          <a:prstGeom prst="rect">
            <a:avLst/>
          </a:prstGeom>
          <a:noFill/>
        </p:spPr>
        <p:txBody>
          <a:bodyPr wrap="square" rtlCol="0" anchor="t">
            <a:spAutoFit/>
          </a:bodyPr>
          <a:lstStyle/>
          <a:p>
            <a:pPr indent="457200">
              <a:lnSpc>
                <a:spcPct val="130000"/>
              </a:lnSpc>
            </a:pPr>
            <a:r>
              <a:rPr lang="zh-CN" altLang="en-US" sz="2400" b="1" dirty="0" smtClean="0">
                <a:solidFill>
                  <a:srgbClr val="FF0000"/>
                </a:solidFill>
                <a:latin typeface="楷体" panose="02010609060101010101" pitchFamily="49" charset="-122"/>
                <a:ea typeface="楷体" panose="02010609060101010101" pitchFamily="49" charset="-122"/>
              </a:rPr>
              <a:t>沉痛悼念</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7" name="文本框 6"/>
          <p:cNvSpPr txBox="1"/>
          <p:nvPr/>
        </p:nvSpPr>
        <p:spPr>
          <a:xfrm>
            <a:off x="683999" y="2067381"/>
            <a:ext cx="2088001" cy="572464"/>
          </a:xfrm>
          <a:prstGeom prst="rect">
            <a:avLst/>
          </a:prstGeom>
          <a:noFill/>
        </p:spPr>
        <p:txBody>
          <a:bodyPr wrap="square" rtlCol="0" anchor="t">
            <a:spAutoFit/>
          </a:bodyPr>
          <a:lstStyle/>
          <a:p>
            <a:pPr indent="457200">
              <a:lnSpc>
                <a:spcPct val="130000"/>
              </a:lnSpc>
            </a:pPr>
            <a:r>
              <a:rPr lang="zh-CN" altLang="en-US" sz="2400" b="1" dirty="0" smtClean="0">
                <a:solidFill>
                  <a:srgbClr val="0000FF"/>
                </a:solidFill>
                <a:latin typeface="楷体" panose="02010609060101010101" pitchFamily="49" charset="-122"/>
                <a:ea typeface="楷体" panose="02010609060101010101" pitchFamily="49" charset="-122"/>
                <a:sym typeface="+mn-ea"/>
              </a:rPr>
              <a:t>第</a:t>
            </a:r>
            <a:r>
              <a:rPr lang="zh-CN" altLang="en-US" sz="2400" b="1" dirty="0">
                <a:solidFill>
                  <a:srgbClr val="0000FF"/>
                </a:solidFill>
                <a:latin typeface="楷体" panose="02010609060101010101" pitchFamily="49" charset="-122"/>
                <a:ea typeface="楷体" panose="02010609060101010101" pitchFamily="49" charset="-122"/>
                <a:sym typeface="+mn-ea"/>
              </a:rPr>
              <a:t>二</a:t>
            </a:r>
            <a:r>
              <a:rPr lang="zh-CN" altLang="en-US" sz="2400" b="1" dirty="0" smtClean="0">
                <a:solidFill>
                  <a:srgbClr val="0000FF"/>
                </a:solidFill>
                <a:latin typeface="楷体" panose="02010609060101010101" pitchFamily="49" charset="-122"/>
                <a:ea typeface="楷体" panose="02010609060101010101" pitchFamily="49" charset="-122"/>
                <a:sym typeface="+mn-ea"/>
              </a:rPr>
              <a:t>部分：</a:t>
            </a:r>
            <a:endParaRPr lang="zh-CN" altLang="en-US" sz="2400" b="1" dirty="0">
              <a:solidFill>
                <a:srgbClr val="0000FF"/>
              </a:solidFill>
              <a:latin typeface="楷体" panose="02010609060101010101" pitchFamily="49" charset="-122"/>
              <a:ea typeface="楷体" panose="02010609060101010101" pitchFamily="49" charset="-122"/>
            </a:endParaRPr>
          </a:p>
        </p:txBody>
      </p:sp>
      <p:sp>
        <p:nvSpPr>
          <p:cNvPr id="8" name="文本框 6"/>
          <p:cNvSpPr txBox="1"/>
          <p:nvPr/>
        </p:nvSpPr>
        <p:spPr>
          <a:xfrm>
            <a:off x="2196000" y="2067750"/>
            <a:ext cx="4032000" cy="572464"/>
          </a:xfrm>
          <a:prstGeom prst="rect">
            <a:avLst/>
          </a:prstGeom>
          <a:noFill/>
        </p:spPr>
        <p:txBody>
          <a:bodyPr wrap="square" rtlCol="0" anchor="t">
            <a:spAutoFit/>
          </a:bodyPr>
          <a:lstStyle/>
          <a:p>
            <a:pPr indent="457200">
              <a:lnSpc>
                <a:spcPct val="130000"/>
              </a:lnSpc>
            </a:pPr>
            <a:r>
              <a:rPr lang="zh-CN" altLang="zh-CN" sz="2400" b="1" dirty="0">
                <a:latin typeface="楷体" panose="02010609060101010101" pitchFamily="49" charset="-122"/>
                <a:ea typeface="楷体" panose="02010609060101010101" pitchFamily="49" charset="-122"/>
                <a:cs typeface="楷体" panose="02010609060101010101" pitchFamily="49" charset="-122"/>
                <a:sym typeface="+mn-ea"/>
              </a:rPr>
              <a:t>伯父跟“我”谈</a:t>
            </a:r>
            <a:r>
              <a:rPr lang="zh-CN" altLang="zh-CN" sz="2400" b="1" dirty="0" smtClean="0">
                <a:latin typeface="楷体" panose="02010609060101010101" pitchFamily="49" charset="-122"/>
                <a:ea typeface="楷体" panose="02010609060101010101" pitchFamily="49" charset="-122"/>
                <a:cs typeface="楷体" panose="02010609060101010101" pitchFamily="49" charset="-122"/>
                <a:sym typeface="+mn-ea"/>
              </a:rPr>
              <a:t>《水浒》</a:t>
            </a:r>
            <a:r>
              <a:rPr lang="zh-CN" altLang="en-US" sz="2400" b="1" dirty="0" smtClean="0">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400" b="1" dirty="0">
              <a:latin typeface="楷体" panose="02010609060101010101" pitchFamily="49" charset="-122"/>
              <a:ea typeface="楷体" panose="02010609060101010101" pitchFamily="49" charset="-122"/>
            </a:endParaRPr>
          </a:p>
        </p:txBody>
      </p:sp>
      <p:sp>
        <p:nvSpPr>
          <p:cNvPr id="9" name="文本框 6"/>
          <p:cNvSpPr txBox="1"/>
          <p:nvPr/>
        </p:nvSpPr>
        <p:spPr>
          <a:xfrm>
            <a:off x="5940000" y="2067750"/>
            <a:ext cx="2592000" cy="504369"/>
          </a:xfrm>
          <a:prstGeom prst="rect">
            <a:avLst/>
          </a:prstGeom>
          <a:noFill/>
        </p:spPr>
        <p:txBody>
          <a:bodyPr wrap="square" rtlCol="0" anchor="t">
            <a:spAutoFit/>
          </a:bodyPr>
          <a:lstStyle/>
          <a:p>
            <a:pPr indent="457200">
              <a:lnSpc>
                <a:spcPct val="130000"/>
              </a:lnSpc>
            </a:pPr>
            <a:r>
              <a:rPr lang="zh-CN" altLang="en-US" sz="2400" b="1" dirty="0">
                <a:solidFill>
                  <a:srgbClr val="FF0000"/>
                </a:solidFill>
                <a:latin typeface="楷体" panose="02010609060101010101" pitchFamily="49" charset="-122"/>
                <a:ea typeface="楷体" panose="02010609060101010101" pitchFamily="49" charset="-122"/>
              </a:rPr>
              <a:t>趣谈</a:t>
            </a:r>
            <a:r>
              <a:rPr lang="en-US" altLang="zh-CN" sz="2400" b="1" dirty="0">
                <a:solidFill>
                  <a:srgbClr val="FF0000"/>
                </a:solidFill>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水浒</a:t>
            </a:r>
            <a:r>
              <a:rPr lang="en-US" altLang="zh-CN" sz="2400" b="1" dirty="0">
                <a:solidFill>
                  <a:srgbClr val="FF0000"/>
                </a:solidFill>
                <a:latin typeface="楷体" panose="02010609060101010101" pitchFamily="49" charset="-122"/>
                <a:ea typeface="楷体" panose="02010609060101010101" pitchFamily="49" charset="-122"/>
              </a:rPr>
              <a:t>》</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10" name="文本框 6"/>
          <p:cNvSpPr txBox="1"/>
          <p:nvPr/>
        </p:nvSpPr>
        <p:spPr>
          <a:xfrm>
            <a:off x="684000" y="2571750"/>
            <a:ext cx="2088001" cy="572464"/>
          </a:xfrm>
          <a:prstGeom prst="rect">
            <a:avLst/>
          </a:prstGeom>
          <a:noFill/>
        </p:spPr>
        <p:txBody>
          <a:bodyPr wrap="square" rtlCol="0" anchor="t">
            <a:spAutoFit/>
          </a:bodyPr>
          <a:lstStyle/>
          <a:p>
            <a:pPr indent="457200">
              <a:lnSpc>
                <a:spcPct val="130000"/>
              </a:lnSpc>
            </a:pPr>
            <a:r>
              <a:rPr lang="zh-CN" altLang="en-US" sz="2400" b="1" dirty="0" smtClean="0">
                <a:solidFill>
                  <a:srgbClr val="0000FF"/>
                </a:solidFill>
                <a:latin typeface="楷体" panose="02010609060101010101" pitchFamily="49" charset="-122"/>
                <a:ea typeface="楷体" panose="02010609060101010101" pitchFamily="49" charset="-122"/>
                <a:sym typeface="+mn-ea"/>
              </a:rPr>
              <a:t>第三部分：</a:t>
            </a:r>
            <a:endParaRPr lang="zh-CN" altLang="en-US" sz="2400" b="1" dirty="0">
              <a:solidFill>
                <a:srgbClr val="0000FF"/>
              </a:solidFill>
              <a:latin typeface="楷体" panose="02010609060101010101" pitchFamily="49" charset="-122"/>
              <a:ea typeface="楷体" panose="02010609060101010101" pitchFamily="49" charset="-122"/>
            </a:endParaRPr>
          </a:p>
        </p:txBody>
      </p:sp>
      <p:sp>
        <p:nvSpPr>
          <p:cNvPr id="11" name="文本框 6"/>
          <p:cNvSpPr txBox="1"/>
          <p:nvPr/>
        </p:nvSpPr>
        <p:spPr>
          <a:xfrm>
            <a:off x="2196000" y="2571750"/>
            <a:ext cx="4032000" cy="572464"/>
          </a:xfrm>
          <a:prstGeom prst="rect">
            <a:avLst/>
          </a:prstGeom>
          <a:noFill/>
        </p:spPr>
        <p:txBody>
          <a:bodyPr wrap="square" rtlCol="0" anchor="t">
            <a:spAutoFit/>
          </a:bodyPr>
          <a:lstStyle/>
          <a:p>
            <a:pPr indent="457200">
              <a:lnSpc>
                <a:spcPct val="130000"/>
              </a:lnSpc>
            </a:pPr>
            <a:r>
              <a:rPr lang="zh-CN" altLang="en-US" sz="2400" b="1" dirty="0" smtClean="0">
                <a:latin typeface="楷体" panose="02010609060101010101" pitchFamily="49" charset="-122"/>
                <a:ea typeface="楷体" panose="02010609060101010101" pitchFamily="49" charset="-122"/>
              </a:rPr>
              <a:t>鲁迅笑谈“碰壁”的事。</a:t>
            </a:r>
            <a:endParaRPr lang="zh-CN" altLang="en-US" sz="2400" b="1" dirty="0">
              <a:latin typeface="楷体" panose="02010609060101010101" pitchFamily="49" charset="-122"/>
              <a:ea typeface="楷体" panose="02010609060101010101" pitchFamily="49" charset="-122"/>
            </a:endParaRPr>
          </a:p>
        </p:txBody>
      </p:sp>
      <p:sp>
        <p:nvSpPr>
          <p:cNvPr id="12" name="文本框 6"/>
          <p:cNvSpPr txBox="1"/>
          <p:nvPr/>
        </p:nvSpPr>
        <p:spPr>
          <a:xfrm>
            <a:off x="5868000" y="2520950"/>
            <a:ext cx="2592000" cy="504369"/>
          </a:xfrm>
          <a:prstGeom prst="rect">
            <a:avLst/>
          </a:prstGeom>
          <a:noFill/>
        </p:spPr>
        <p:txBody>
          <a:bodyPr wrap="square" rtlCol="0" anchor="t">
            <a:spAutoFit/>
          </a:bodyPr>
          <a:lstStyle/>
          <a:p>
            <a:pPr indent="457200">
              <a:lnSpc>
                <a:spcPct val="130000"/>
              </a:lnSpc>
            </a:pPr>
            <a:r>
              <a:rPr lang="zh-CN" altLang="en-US" sz="2400" b="1" dirty="0">
                <a:solidFill>
                  <a:srgbClr val="FF0000"/>
                </a:solidFill>
                <a:latin typeface="楷体" panose="02010609060101010101" pitchFamily="49" charset="-122"/>
                <a:ea typeface="楷体" panose="02010609060101010101" pitchFamily="49" charset="-122"/>
              </a:rPr>
              <a:t>笑谈“碰壁”</a:t>
            </a:r>
          </a:p>
        </p:txBody>
      </p:sp>
      <p:sp>
        <p:nvSpPr>
          <p:cNvPr id="13" name="文本框 6"/>
          <p:cNvSpPr txBox="1"/>
          <p:nvPr/>
        </p:nvSpPr>
        <p:spPr>
          <a:xfrm>
            <a:off x="683999" y="3003750"/>
            <a:ext cx="2088001" cy="572464"/>
          </a:xfrm>
          <a:prstGeom prst="rect">
            <a:avLst/>
          </a:prstGeom>
          <a:noFill/>
        </p:spPr>
        <p:txBody>
          <a:bodyPr wrap="square" rtlCol="0" anchor="t">
            <a:spAutoFit/>
          </a:bodyPr>
          <a:lstStyle/>
          <a:p>
            <a:pPr indent="457200">
              <a:lnSpc>
                <a:spcPct val="130000"/>
              </a:lnSpc>
            </a:pPr>
            <a:r>
              <a:rPr lang="zh-CN" altLang="en-US" sz="2400" b="1" dirty="0" smtClean="0">
                <a:solidFill>
                  <a:srgbClr val="0000FF"/>
                </a:solidFill>
                <a:latin typeface="楷体" panose="02010609060101010101" pitchFamily="49" charset="-122"/>
                <a:ea typeface="楷体" panose="02010609060101010101" pitchFamily="49" charset="-122"/>
                <a:sym typeface="+mn-ea"/>
              </a:rPr>
              <a:t>第四部分：</a:t>
            </a:r>
            <a:endParaRPr lang="zh-CN" altLang="en-US" sz="2400" b="1" dirty="0">
              <a:solidFill>
                <a:srgbClr val="0000FF"/>
              </a:solidFill>
              <a:latin typeface="楷体" panose="02010609060101010101" pitchFamily="49" charset="-122"/>
              <a:ea typeface="楷体" panose="02010609060101010101" pitchFamily="49" charset="-122"/>
            </a:endParaRPr>
          </a:p>
        </p:txBody>
      </p:sp>
      <p:sp>
        <p:nvSpPr>
          <p:cNvPr id="14" name="文本框 6"/>
          <p:cNvSpPr txBox="1"/>
          <p:nvPr/>
        </p:nvSpPr>
        <p:spPr>
          <a:xfrm>
            <a:off x="2196000" y="3003750"/>
            <a:ext cx="4464000" cy="572464"/>
          </a:xfrm>
          <a:prstGeom prst="rect">
            <a:avLst/>
          </a:prstGeom>
          <a:noFill/>
        </p:spPr>
        <p:txBody>
          <a:bodyPr wrap="square" rtlCol="0" anchor="t">
            <a:spAutoFit/>
          </a:bodyPr>
          <a:lstStyle/>
          <a:p>
            <a:pPr indent="457200">
              <a:lnSpc>
                <a:spcPct val="130000"/>
              </a:lnSpc>
            </a:pPr>
            <a:r>
              <a:rPr lang="zh-CN" altLang="en-US" sz="2400" b="1" dirty="0" smtClean="0">
                <a:latin typeface="楷体" panose="02010609060101010101" pitchFamily="49" charset="-122"/>
                <a:ea typeface="楷体" panose="02010609060101010101" pitchFamily="49" charset="-122"/>
              </a:rPr>
              <a:t>鲁迅除夕放花筒露出笑容。</a:t>
            </a:r>
            <a:endParaRPr lang="zh-CN" altLang="en-US" sz="2400" b="1" dirty="0">
              <a:latin typeface="楷体" panose="02010609060101010101" pitchFamily="49" charset="-122"/>
              <a:ea typeface="楷体" panose="02010609060101010101" pitchFamily="49" charset="-122"/>
            </a:endParaRPr>
          </a:p>
        </p:txBody>
      </p:sp>
      <p:sp>
        <p:nvSpPr>
          <p:cNvPr id="15" name="文本框 6"/>
          <p:cNvSpPr txBox="1"/>
          <p:nvPr/>
        </p:nvSpPr>
        <p:spPr>
          <a:xfrm>
            <a:off x="6309995" y="2962910"/>
            <a:ext cx="1924050" cy="572464"/>
          </a:xfrm>
          <a:prstGeom prst="rect">
            <a:avLst/>
          </a:prstGeom>
          <a:solidFill>
            <a:schemeClr val="bg1"/>
          </a:solidFill>
        </p:spPr>
        <p:txBody>
          <a:bodyPr wrap="square" rtlCol="0" anchor="t">
            <a:spAutoFit/>
          </a:bodyPr>
          <a:lstStyle/>
          <a:p>
            <a:pPr indent="457200">
              <a:lnSpc>
                <a:spcPct val="130000"/>
              </a:lnSpc>
            </a:pPr>
            <a:r>
              <a:rPr lang="zh-CN" altLang="en-US" sz="2400" b="1" dirty="0" smtClean="0">
                <a:solidFill>
                  <a:srgbClr val="FF0000"/>
                </a:solidFill>
                <a:latin typeface="楷体" panose="02010609060101010101" pitchFamily="49" charset="-122"/>
                <a:ea typeface="楷体" panose="02010609060101010101" pitchFamily="49" charset="-122"/>
              </a:rPr>
              <a:t>喜放花筒</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16" name="文本框 6"/>
          <p:cNvSpPr txBox="1"/>
          <p:nvPr/>
        </p:nvSpPr>
        <p:spPr>
          <a:xfrm>
            <a:off x="684000" y="3435750"/>
            <a:ext cx="2088001" cy="572464"/>
          </a:xfrm>
          <a:prstGeom prst="rect">
            <a:avLst/>
          </a:prstGeom>
          <a:noFill/>
        </p:spPr>
        <p:txBody>
          <a:bodyPr wrap="square" rtlCol="0" anchor="t">
            <a:spAutoFit/>
          </a:bodyPr>
          <a:lstStyle/>
          <a:p>
            <a:pPr indent="457200">
              <a:lnSpc>
                <a:spcPct val="130000"/>
              </a:lnSpc>
            </a:pPr>
            <a:r>
              <a:rPr lang="zh-CN" altLang="en-US" sz="2400" b="1" dirty="0" smtClean="0">
                <a:solidFill>
                  <a:srgbClr val="0000FF"/>
                </a:solidFill>
                <a:latin typeface="楷体" panose="02010609060101010101" pitchFamily="49" charset="-122"/>
                <a:ea typeface="楷体" panose="02010609060101010101" pitchFamily="49" charset="-122"/>
                <a:sym typeface="+mn-ea"/>
              </a:rPr>
              <a:t>第五部分：</a:t>
            </a:r>
            <a:endParaRPr lang="zh-CN" altLang="en-US" sz="2400" b="1" dirty="0">
              <a:solidFill>
                <a:srgbClr val="0000FF"/>
              </a:solidFill>
              <a:latin typeface="楷体" panose="02010609060101010101" pitchFamily="49" charset="-122"/>
              <a:ea typeface="楷体" panose="02010609060101010101" pitchFamily="49" charset="-122"/>
            </a:endParaRPr>
          </a:p>
        </p:txBody>
      </p:sp>
      <p:sp>
        <p:nvSpPr>
          <p:cNvPr id="17" name="文本框 6"/>
          <p:cNvSpPr txBox="1"/>
          <p:nvPr/>
        </p:nvSpPr>
        <p:spPr>
          <a:xfrm>
            <a:off x="2196000" y="3435750"/>
            <a:ext cx="4464000" cy="572464"/>
          </a:xfrm>
          <a:prstGeom prst="rect">
            <a:avLst/>
          </a:prstGeom>
          <a:noFill/>
        </p:spPr>
        <p:txBody>
          <a:bodyPr wrap="square" rtlCol="0" anchor="t">
            <a:spAutoFit/>
          </a:bodyPr>
          <a:lstStyle/>
          <a:p>
            <a:pPr indent="457200">
              <a:lnSpc>
                <a:spcPct val="130000"/>
              </a:lnSpc>
            </a:pPr>
            <a:r>
              <a:rPr lang="zh-CN" altLang="en-US" sz="2400" b="1" dirty="0" smtClean="0">
                <a:latin typeface="楷体" panose="02010609060101010101" pitchFamily="49" charset="-122"/>
                <a:ea typeface="楷体" panose="02010609060101010101" pitchFamily="49" charset="-122"/>
              </a:rPr>
              <a:t>鲁迅救助黄包车工人。</a:t>
            </a:r>
            <a:endParaRPr lang="zh-CN" altLang="en-US" sz="2400" b="1" dirty="0">
              <a:latin typeface="楷体" panose="02010609060101010101" pitchFamily="49" charset="-122"/>
              <a:ea typeface="楷体" panose="02010609060101010101" pitchFamily="49" charset="-122"/>
            </a:endParaRPr>
          </a:p>
        </p:txBody>
      </p:sp>
      <p:sp>
        <p:nvSpPr>
          <p:cNvPr id="18" name="文本框 6"/>
          <p:cNvSpPr txBox="1"/>
          <p:nvPr/>
        </p:nvSpPr>
        <p:spPr>
          <a:xfrm>
            <a:off x="5940000" y="3435750"/>
            <a:ext cx="2592000" cy="504369"/>
          </a:xfrm>
          <a:prstGeom prst="rect">
            <a:avLst/>
          </a:prstGeom>
          <a:solidFill>
            <a:schemeClr val="bg1"/>
          </a:solidFill>
        </p:spPr>
        <p:txBody>
          <a:bodyPr wrap="square" rtlCol="0" anchor="t">
            <a:spAutoFit/>
          </a:bodyPr>
          <a:lstStyle/>
          <a:p>
            <a:pPr indent="457200">
              <a:lnSpc>
                <a:spcPct val="130000"/>
              </a:lnSpc>
            </a:pPr>
            <a:r>
              <a:rPr lang="zh-CN" altLang="en-US" sz="2400" b="1" dirty="0">
                <a:solidFill>
                  <a:srgbClr val="FF0000"/>
                </a:solidFill>
                <a:latin typeface="楷体" panose="02010609060101010101" pitchFamily="49" charset="-122"/>
                <a:ea typeface="楷体" panose="02010609060101010101" pitchFamily="49" charset="-122"/>
              </a:rPr>
              <a:t>救助车夫</a:t>
            </a:r>
          </a:p>
        </p:txBody>
      </p:sp>
      <p:sp>
        <p:nvSpPr>
          <p:cNvPr id="19" name="文本框 6"/>
          <p:cNvSpPr txBox="1"/>
          <p:nvPr/>
        </p:nvSpPr>
        <p:spPr>
          <a:xfrm>
            <a:off x="683999" y="3867750"/>
            <a:ext cx="2088001" cy="572464"/>
          </a:xfrm>
          <a:prstGeom prst="rect">
            <a:avLst/>
          </a:prstGeom>
          <a:noFill/>
        </p:spPr>
        <p:txBody>
          <a:bodyPr wrap="square" rtlCol="0" anchor="t">
            <a:spAutoFit/>
          </a:bodyPr>
          <a:lstStyle/>
          <a:p>
            <a:pPr indent="457200">
              <a:lnSpc>
                <a:spcPct val="130000"/>
              </a:lnSpc>
            </a:pPr>
            <a:r>
              <a:rPr lang="zh-CN" altLang="en-US" sz="2400" b="1" dirty="0" smtClean="0">
                <a:solidFill>
                  <a:srgbClr val="0000FF"/>
                </a:solidFill>
                <a:latin typeface="楷体" panose="02010609060101010101" pitchFamily="49" charset="-122"/>
                <a:ea typeface="楷体" panose="02010609060101010101" pitchFamily="49" charset="-122"/>
                <a:sym typeface="+mn-ea"/>
              </a:rPr>
              <a:t>第六部分：</a:t>
            </a:r>
            <a:endParaRPr lang="zh-CN" altLang="en-US" sz="2400" b="1" dirty="0">
              <a:solidFill>
                <a:srgbClr val="0000FF"/>
              </a:solidFill>
              <a:latin typeface="楷体" panose="02010609060101010101" pitchFamily="49" charset="-122"/>
              <a:ea typeface="楷体" panose="02010609060101010101" pitchFamily="49" charset="-122"/>
            </a:endParaRPr>
          </a:p>
        </p:txBody>
      </p:sp>
      <p:sp>
        <p:nvSpPr>
          <p:cNvPr id="20" name="文本框 6"/>
          <p:cNvSpPr txBox="1"/>
          <p:nvPr/>
        </p:nvSpPr>
        <p:spPr>
          <a:xfrm>
            <a:off x="2196000" y="3867750"/>
            <a:ext cx="4464000" cy="572464"/>
          </a:xfrm>
          <a:prstGeom prst="rect">
            <a:avLst/>
          </a:prstGeom>
          <a:noFill/>
        </p:spPr>
        <p:txBody>
          <a:bodyPr wrap="square" rtlCol="0" anchor="t">
            <a:spAutoFit/>
          </a:bodyPr>
          <a:lstStyle/>
          <a:p>
            <a:pPr indent="457200">
              <a:lnSpc>
                <a:spcPct val="130000"/>
              </a:lnSpc>
            </a:pPr>
            <a:r>
              <a:rPr lang="zh-CN" altLang="en-US" sz="2400" b="1" dirty="0" smtClean="0">
                <a:latin typeface="楷体" panose="02010609060101010101" pitchFamily="49" charset="-122"/>
                <a:ea typeface="楷体" panose="02010609060101010101" pitchFamily="49" charset="-122"/>
              </a:rPr>
              <a:t>女佣阿三对鲁迅的回忆。</a:t>
            </a:r>
            <a:endParaRPr lang="zh-CN" altLang="en-US" sz="2400" b="1" dirty="0">
              <a:latin typeface="楷体" panose="02010609060101010101" pitchFamily="49" charset="-122"/>
              <a:ea typeface="楷体" panose="02010609060101010101" pitchFamily="49" charset="-122"/>
            </a:endParaRPr>
          </a:p>
        </p:txBody>
      </p:sp>
      <p:sp>
        <p:nvSpPr>
          <p:cNvPr id="21" name="文本框 6"/>
          <p:cNvSpPr txBox="1"/>
          <p:nvPr/>
        </p:nvSpPr>
        <p:spPr>
          <a:xfrm>
            <a:off x="5940000" y="3867750"/>
            <a:ext cx="2592000" cy="570865"/>
          </a:xfrm>
          <a:prstGeom prst="rect">
            <a:avLst/>
          </a:prstGeom>
          <a:solidFill>
            <a:schemeClr val="bg1"/>
          </a:solidFill>
        </p:spPr>
        <p:txBody>
          <a:bodyPr wrap="square" rtlCol="0" anchor="t">
            <a:spAutoFit/>
          </a:bodyPr>
          <a:lstStyle/>
          <a:p>
            <a:pPr indent="457200">
              <a:lnSpc>
                <a:spcPct val="130000"/>
              </a:lnSpc>
            </a:pPr>
            <a:r>
              <a:rPr lang="zh-CN" altLang="en-US" sz="2400" b="1" dirty="0">
                <a:solidFill>
                  <a:srgbClr val="FF0000"/>
                </a:solidFill>
                <a:latin typeface="楷体" panose="02010609060101010101" pitchFamily="49" charset="-122"/>
                <a:ea typeface="楷体" panose="02010609060101010101" pitchFamily="49" charset="-122"/>
              </a:rPr>
              <a:t>关心女佣</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additive="base">
                                        <p:cTn id="109" dur="500" fill="hold"/>
                                        <p:tgtEl>
                                          <p:spTgt spid="20"/>
                                        </p:tgtEl>
                                        <p:attrNameLst>
                                          <p:attrName>ppt_x</p:attrName>
                                        </p:attrNameLst>
                                      </p:cBhvr>
                                      <p:tavLst>
                                        <p:tav tm="0">
                                          <p:val>
                                            <p:strVal val="#ppt_x"/>
                                          </p:val>
                                        </p:tav>
                                        <p:tav tm="100000">
                                          <p:val>
                                            <p:strVal val="#ppt_x"/>
                                          </p:val>
                                        </p:tav>
                                      </p:tavLst>
                                    </p:anim>
                                    <p:anim calcmode="lin" valueType="num">
                                      <p:cBhvr additive="base">
                                        <p:cTn id="11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ppt_x"/>
                                          </p:val>
                                        </p:tav>
                                        <p:tav tm="100000">
                                          <p:val>
                                            <p:strVal val="#ppt_x"/>
                                          </p:val>
                                        </p:tav>
                                      </p:tavLst>
                                    </p:anim>
                                    <p:anim calcmode="lin" valueType="num">
                                      <p:cBhvr additive="base">
                                        <p:cTn id="1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14" grpId="0"/>
      <p:bldP spid="15" grpId="0" bldLvl="0" animBg="1"/>
      <p:bldP spid="16" grpId="0"/>
      <p:bldP spid="17" grpId="0"/>
      <p:bldP spid="18" grpId="0" bldLvl="0" animBg="1"/>
      <p:bldP spid="19" grpId="0"/>
      <p:bldP spid="20" grpId="0"/>
      <p:bldP spid="21" grpId="0" bldLvl="0" animBg="1"/>
    </p:bldLst>
  </p:timing>
</p:sld>
</file>

<file path=ppt/theme/theme1.xml><?xml version="1.0" encoding="utf-8"?>
<a:theme xmlns:a="http://schemas.openxmlformats.org/drawingml/2006/main" name="1_Office 主题​​">
  <a:themeElements>
    <a:clrScheme name="自定义 159">
      <a:dk1>
        <a:sysClr val="windowText" lastClr="000000"/>
      </a:dk1>
      <a:lt1>
        <a:sysClr val="window" lastClr="FFFFFF"/>
      </a:lt1>
      <a:dk2>
        <a:srgbClr val="1F497D"/>
      </a:dk2>
      <a:lt2>
        <a:srgbClr val="EEECE1"/>
      </a:lt2>
      <a:accent1>
        <a:srgbClr val="02B3C5"/>
      </a:accent1>
      <a:accent2>
        <a:srgbClr val="F07474"/>
      </a:accent2>
      <a:accent3>
        <a:srgbClr val="FFBF53"/>
      </a:accent3>
      <a:accent4>
        <a:srgbClr val="673B77"/>
      </a:accent4>
      <a:accent5>
        <a:srgbClr val="00B9FA"/>
      </a:accent5>
      <a:accent6>
        <a:srgbClr val="BECE37"/>
      </a:accent6>
      <a:hlink>
        <a:srgbClr val="B381D9"/>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pFill/>
        <a:ln>
          <a:noFill/>
        </a:ln>
        <a:effectLst>
          <a:outerShdw blurRad="444500" dist="254000" dir="8100000" algn="tr" rotWithShape="0">
            <a:prstClr val="black">
              <a:alpha val="5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2140</Words>
  <Application>Microsoft Office PowerPoint</Application>
  <PresentationFormat>全屏显示(16:9)</PresentationFormat>
  <Paragraphs>191</Paragraphs>
  <Slides>44</Slides>
  <Notes>2</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44</vt:i4>
      </vt:variant>
    </vt:vector>
  </HeadingPairs>
  <TitlesOfParts>
    <vt:vector size="58" baseType="lpstr">
      <vt:lpstr>Heiti SC Light</vt:lpstr>
      <vt:lpstr>仿宋_GB2312</vt:lpstr>
      <vt:lpstr>楷体</vt:lpstr>
      <vt:lpstr>Times New Roman</vt:lpstr>
      <vt:lpstr>楷体_GB2312</vt:lpstr>
      <vt:lpstr>宋体</vt:lpstr>
      <vt:lpstr>Kaiti SC</vt:lpstr>
      <vt:lpstr>微软雅黑</vt:lpstr>
      <vt:lpstr>幼圆</vt:lpstr>
      <vt:lpstr>Calibri</vt:lpstr>
      <vt:lpstr>黑体</vt:lpstr>
      <vt:lpstr>Xingkai SC</vt:lpstr>
      <vt:lpstr>Arial</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3588.pptx</dc:title>
  <dc:creator/>
  <cp:lastModifiedBy/>
  <cp:revision>128</cp:revision>
  <dcterms:created xsi:type="dcterms:W3CDTF">2017-03-17T02:28:00Z</dcterms:created>
  <dcterms:modified xsi:type="dcterms:W3CDTF">2020-12-01T04:49:08Z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