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3" r:id="rId2"/>
    <p:sldId id="1115" r:id="rId3"/>
    <p:sldId id="523" r:id="rId4"/>
    <p:sldId id="1089" r:id="rId5"/>
    <p:sldId id="1090" r:id="rId6"/>
    <p:sldId id="1091" r:id="rId7"/>
    <p:sldId id="1092" r:id="rId8"/>
    <p:sldId id="1094" r:id="rId9"/>
    <p:sldId id="1100" r:id="rId10"/>
    <p:sldId id="1101" r:id="rId11"/>
    <p:sldId id="1105" r:id="rId12"/>
    <p:sldId id="1102" r:id="rId13"/>
    <p:sldId id="1103" r:id="rId14"/>
    <p:sldId id="1106" r:id="rId15"/>
    <p:sldId id="1107" r:id="rId16"/>
    <p:sldId id="1108" r:id="rId17"/>
    <p:sldId id="1098" r:id="rId18"/>
    <p:sldId id="1114" r:id="rId19"/>
    <p:sldId id="1099" r:id="rId20"/>
    <p:sldId id="100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黑体" panose="02010609060101010101" pitchFamily="49" charset="-122"/>
      <p:regular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A38302"/>
    <a:srgbClr val="0066FF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9" autoAdjust="0"/>
    <p:restoredTop sz="93307" autoAdjust="0"/>
  </p:normalViewPr>
  <p:slideViewPr>
    <p:cSldViewPr>
      <p:cViewPr varScale="1">
        <p:scale>
          <a:sx n="91" d="100"/>
          <a:sy n="91" d="100"/>
        </p:scale>
        <p:origin x="604" y="52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40850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7586" name="Picture 2" descr="http://www.ypppt.com/uploads/allimg/180714/1-1PG4124H9-53.jpg"/>
          <p:cNvPicPr>
            <a:picLocks noChangeAspect="1" noChangeArrowheads="1"/>
          </p:cNvPicPr>
          <p:nvPr userDrawn="1"/>
        </p:nvPicPr>
        <p:blipFill>
          <a:blip r:embed="rId10" cstate="print"/>
          <a:srcRect l="48515" t="72425"/>
          <a:stretch>
            <a:fillRect/>
          </a:stretch>
        </p:blipFill>
        <p:spPr bwMode="auto">
          <a:xfrm>
            <a:off x="7308304" y="4590090"/>
            <a:ext cx="1835696" cy="553409"/>
          </a:xfrm>
          <a:prstGeom prst="rect">
            <a:avLst/>
          </a:prstGeom>
          <a:noFill/>
        </p:spPr>
      </p:pic>
      <p:pic>
        <p:nvPicPr>
          <p:cNvPr id="11" name="Picture 2" descr="http://www.ypppt.com/uploads/allimg/180714/1-1PG4124H9-53.jpg"/>
          <p:cNvPicPr>
            <a:picLocks noChangeAspect="1" noChangeArrowheads="1"/>
          </p:cNvPicPr>
          <p:nvPr userDrawn="1"/>
        </p:nvPicPr>
        <p:blipFill>
          <a:blip r:embed="rId10" cstate="print"/>
          <a:srcRect t="72425" r="40593"/>
          <a:stretch>
            <a:fillRect/>
          </a:stretch>
        </p:blipFill>
        <p:spPr bwMode="auto">
          <a:xfrm>
            <a:off x="0" y="4588636"/>
            <a:ext cx="6804248" cy="55486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ews.cnhubei.com/xw/yl/201411/W020141104540402609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1508" name="Picture 4" descr="http://img2.duitang.com/uploads/item/201202/06/20120206112824_Yre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1510" name="Picture 6" descr="http://img.mp.itc.cn/upload/20160925/670defd77877483cbce0c7c2fecb2cea_t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7534"/>
            <a:ext cx="7848872" cy="154559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本单元我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们了解了少年时期的闰土，聆听了好的故事，更重要的是我们还了解了鲁迅先生的精神品质。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6475" y="530860"/>
            <a:ext cx="6404610" cy="737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竹节人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冰项链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90924"/>
            <a:ext cx="4392488" cy="2966303"/>
          </a:xfrm>
          <a:prstGeom prst="cloudCallout">
            <a:avLst>
              <a:gd name="adj1" fmla="val 79612"/>
              <a:gd name="adj2" fmla="val 20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竹节人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交代了说明的对象，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点明了文章的主旨，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冰项链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交代了文章的线索。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8224" y="3147814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843558"/>
            <a:ext cx="7632848" cy="1383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在牛肚子里旅行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精彩极了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糟糕透了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慢性子裁缝和急性子顾客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291830"/>
            <a:ext cx="116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标注 7"/>
          <p:cNvSpPr/>
          <p:nvPr/>
        </p:nvSpPr>
        <p:spPr>
          <a:xfrm>
            <a:off x="2771800" y="2283718"/>
            <a:ext cx="3672408" cy="2389406"/>
          </a:xfrm>
          <a:prstGeom prst="cloudCallout">
            <a:avLst>
              <a:gd name="adj1" fmla="val -62888"/>
              <a:gd name="adj2" fmla="val 186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/>
              <a:t>我觉得这些题目特别有意思，还能让我产生阅读课文的兴趣呢。</a:t>
            </a:r>
            <a:endParaRPr lang="zh-CN" altLang="en-US" sz="2400" dirty="0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9150" y="824230"/>
            <a:ext cx="60915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读下面的词语，你想到了什么？选择一个词语，把你想到的用一段话写下来。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" y="725299"/>
            <a:ext cx="1104039" cy="15821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4348" y="2649627"/>
            <a:ext cx="835292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饱经风霜的脸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饱经风霜的老屋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饱经风霜的大树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树林的深处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秋天的深处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心灵的深处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699542"/>
            <a:ext cx="835292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饱经风霜的脸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饱经风霜的老屋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饱经风霜的大树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树林的深处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秋天的深处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心灵的深处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2499742"/>
            <a:ext cx="7776864" cy="1383665"/>
          </a:xfrm>
          <a:prstGeom prst="rect">
            <a:avLst/>
          </a:prstGeom>
          <a:ln w="190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他的面孔上刻满了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饱经风霜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的皱纹。高高的颧骨，眼圈深深地凹陷下去，充满了血丝的眼睛，出无限的沧桑 干燥的嘴唇上裂开血口子。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4467" y="1483757"/>
            <a:ext cx="619268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柳公权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代著名的书法家。他的楷书用笔方圆并施，点画棱角分明，结构精妙。人们常说的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颜筋柳骨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柳骨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，即形容其书法瘦硬挺拔，骨力道劲。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玄秘塔碑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是其楷书代表作之一。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 smtClean="0"/>
              <a:t>书写提示</a:t>
            </a:r>
            <a:endParaRPr lang="zh-CN" altLang="en-US" sz="3200" dirty="0"/>
          </a:p>
        </p:txBody>
      </p:sp>
      <p:sp>
        <p:nvSpPr>
          <p:cNvPr id="68610" name="AutoShape 2" descr="http://img4.imgtn.bdimg.com/it/u=455932,665622036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611" y="1634758"/>
            <a:ext cx="18009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195388" y="795338"/>
            <a:ext cx="675163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cs.sina.com.cn/minisite/09fangzheng/images/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9542"/>
            <a:ext cx="2376264" cy="3702716"/>
          </a:xfrm>
          <a:prstGeom prst="rect">
            <a:avLst/>
          </a:prstGeom>
          <a:noFill/>
        </p:spPr>
      </p:pic>
      <p:pic>
        <p:nvPicPr>
          <p:cNvPr id="71684" name="Picture 4" descr="http://p0.qhimgs4.com/t01fe886d7220d62d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9542"/>
            <a:ext cx="2532695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0306" y="1414294"/>
            <a:ext cx="8352928" cy="233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无情未必真豪杰，怜子如何不丈夫。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鲁迅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答客请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其实地上本没有路，走的人多了，也便成了路。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鲁迅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故乡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3528" y="402744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日积月累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75459"/>
            <a:ext cx="8352928" cy="384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惟有民魂是值得宝贵的，惟有他发扬起来，中国才有真进步。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鲁迅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学界三魂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我们从古以来，就有埋头苦干的人，有拼命硬干的人，有为民请命的人，有舍身求法的人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这就是中国的脊梁。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鲁迅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中国人失掉自信力了吗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7410" y="808251"/>
            <a:ext cx="6552728" cy="363601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/>
              <a:t>◇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不在沉默中爆发，就在沉默中灭亡。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/>
              <a:t>◇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伟大的心胸，应该表现出这样的气概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用笑脸来迎接悲惨的厄运，用百倍的勇气来应付一切的不幸。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/>
              <a:t>◇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哀其不幸，怒其不争。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/>
              <a:t>◇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墨写的谎言掩盖不了血写的事实。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/>
              <a:t>◇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真的猛士，敢于直面惨淡的人生，敢于正视淋漓的鲜血。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http://i2.sinaimg.cn/dy/c/sd/2011-10-31/U662P1T1D23390638F21DT2011103114303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D5A0"/>
              </a:clrFrom>
              <a:clrTo>
                <a:srgbClr val="EAD5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79" y="915566"/>
            <a:ext cx="1978845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4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4775" y="1419622"/>
            <a:ext cx="186690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再见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0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11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611560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15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1187624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16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1763688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17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2339752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18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2951312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19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3527376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0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4103440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1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4716016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2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5327576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3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5903640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4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6479704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5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7092280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6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7668344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27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8244408" y="0"/>
              <a:ext cx="611560" cy="5143500"/>
            </a:xfrm>
            <a:prstGeom prst="rect">
              <a:avLst/>
            </a:prstGeom>
            <a:noFill/>
          </p:spPr>
        </p:pic>
        <p:pic>
          <p:nvPicPr>
            <p:cNvPr id="30" name="Picture 2" descr="http://07.imgmini.eastday.com/mobile/20180416/20180416183149_62a17195fccfcc6a72d1eb0209aa8586_3.jpeg"/>
            <p:cNvPicPr>
              <a:picLocks noChangeAspect="1" noChangeArrowheads="1"/>
            </p:cNvPicPr>
            <p:nvPr/>
          </p:nvPicPr>
          <p:blipFill>
            <a:blip r:embed="rId3" cstate="print"/>
            <a:srcRect r="84429" b="57923"/>
            <a:stretch>
              <a:fillRect/>
            </a:stretch>
          </p:blipFill>
          <p:spPr bwMode="auto">
            <a:xfrm>
              <a:off x="8532440" y="0"/>
              <a:ext cx="611560" cy="5143500"/>
            </a:xfrm>
            <a:prstGeom prst="rect">
              <a:avLst/>
            </a:prstGeom>
            <a:noFill/>
          </p:spPr>
        </p:pic>
      </p:grpSp>
      <p:pic>
        <p:nvPicPr>
          <p:cNvPr id="19458" name="Picture 2" descr="http://07.imgmini.eastday.com/mobile/20180416/20180416183149_62a17195fccfcc6a72d1eb0209aa8586_3.jpeg"/>
          <p:cNvPicPr>
            <a:picLocks noChangeAspect="1" noChangeArrowheads="1"/>
          </p:cNvPicPr>
          <p:nvPr/>
        </p:nvPicPr>
        <p:blipFill>
          <a:blip r:embed="rId3" cstate="print"/>
          <a:srcRect b="5232"/>
          <a:stretch>
            <a:fillRect/>
          </a:stretch>
        </p:blipFill>
        <p:spPr bwMode="auto">
          <a:xfrm>
            <a:off x="5597771" y="0"/>
            <a:ext cx="3546229" cy="51435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3451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上册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540000" y="1995805"/>
            <a:ext cx="3198495" cy="99187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771550"/>
            <a:ext cx="1872208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第八单</a:t>
            </a:r>
            <a:r>
              <a:rPr lang="zh-CN" altLang="en-US" sz="3200" dirty="0"/>
              <a:t>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1491630"/>
            <a:ext cx="5544616" cy="46166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/>
              <a:t>阅读文章，要注意把握文章的主要内容。</a:t>
            </a:r>
            <a:endParaRPr lang="en-US" altLang="zh-CN" sz="2400" dirty="0" smtClean="0"/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交流平台</a:t>
            </a:r>
          </a:p>
        </p:txBody>
      </p:sp>
      <p:sp>
        <p:nvSpPr>
          <p:cNvPr id="4" name="矩形 3"/>
          <p:cNvSpPr/>
          <p:nvPr/>
        </p:nvSpPr>
        <p:spPr>
          <a:xfrm>
            <a:off x="683568" y="2283718"/>
            <a:ext cx="6696744" cy="1198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一般来讲，了解了每个部分主要讲的是什么，再把各个部分的主要意思连起来，就能把握主要内容。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336" y="329183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771550"/>
            <a:ext cx="6408712" cy="341503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只有一个地球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，写了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地球的美丽壮观与渺小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地球拥有的自然资源有限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人类暂时无法移居别的星球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我们应该保护地球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这几部分内容。我们可以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边读边列提纲，把各部分的内容写出来，再连起来想一想，就知道了文章的主要内容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：地球非常美丽壮观，但同宇宙相比又显得非常渺小，它拥有的自然资源有限。如果地球被破坏，人类无法移居到别的星球。所以我们要保护地球。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283718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1503" y="1392446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      关注文章的题目，抓关键句，对了解主要内容也有帮助。把握文章的主要内容，不同的文章有不同的方法，我们要灵活运用。</a:t>
            </a:r>
            <a:endParaRPr lang="en-US" altLang="zh-CN" sz="2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8" y="1509400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9905" y="1780540"/>
            <a:ext cx="589470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读下面各组题目，结合课文内容说说这样拟题好在哪里，再修改自己的习作题目。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22365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词句段运用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" y="1681609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31590"/>
            <a:ext cx="7632848" cy="2861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少年闰土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狼牙山五壮士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军神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开国大典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诺曼底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号遇难记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草船借箭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竹节人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	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		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冰项链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在牛肚子里旅行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精彩极了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糟糕透了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	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慢性子裁缝和急性子顾客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27584" y="1779662"/>
            <a:ext cx="7416824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27584" y="2355726"/>
            <a:ext cx="7416824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27584" y="2859782"/>
            <a:ext cx="7416824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云形标注 9"/>
          <p:cNvSpPr/>
          <p:nvPr/>
        </p:nvSpPr>
        <p:spPr>
          <a:xfrm>
            <a:off x="6569075" y="327660"/>
            <a:ext cx="2425065" cy="1543032"/>
          </a:xfrm>
          <a:prstGeom prst="cloudCallout">
            <a:avLst>
              <a:gd name="adj1" fmla="val -58047"/>
              <a:gd name="adj2" fmla="val 210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 smtClean="0"/>
              <a:t>这是用文章中的主要人物作题目。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843558"/>
            <a:ext cx="7632848" cy="737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开国大典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诺曼底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号遇难记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	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草船借箭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859782"/>
            <a:ext cx="116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标注 7"/>
          <p:cNvSpPr/>
          <p:nvPr/>
        </p:nvSpPr>
        <p:spPr>
          <a:xfrm>
            <a:off x="1979712" y="1923678"/>
            <a:ext cx="3672408" cy="1264980"/>
          </a:xfrm>
          <a:prstGeom prst="cloudCallout">
            <a:avLst>
              <a:gd name="adj1" fmla="val -61159"/>
              <a:gd name="adj2" fmla="val 471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/>
              <a:t>题目交代了故事的主要内容。</a:t>
            </a:r>
            <a:endParaRPr lang="zh-CN" altLang="en-US" sz="2400" dirty="0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全屏显示(16:9)</PresentationFormat>
  <Paragraphs>64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Heiti SC Light</vt:lpstr>
      <vt:lpstr>Times New Roman</vt:lpstr>
      <vt:lpstr>Calibri</vt:lpstr>
      <vt:lpstr>Kaiti SC</vt:lpstr>
      <vt:lpstr>黑体</vt:lpstr>
      <vt:lpstr>楷体</vt:lpstr>
      <vt:lpstr>微软雅黑</vt:lpstr>
      <vt:lpstr>Xingkai SC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101</cp:revision>
  <dcterms:created xsi:type="dcterms:W3CDTF">2017-03-17T02:28:00Z</dcterms:created>
  <dcterms:modified xsi:type="dcterms:W3CDTF">2020-12-04T07:46:42Z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