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33"/>
  </p:notesMasterIdLst>
  <p:sldIdLst>
    <p:sldId id="639" r:id="rId3"/>
    <p:sldId id="641" r:id="rId4"/>
    <p:sldId id="628" r:id="rId5"/>
    <p:sldId id="630" r:id="rId6"/>
    <p:sldId id="632" r:id="rId7"/>
    <p:sldId id="629" r:id="rId8"/>
    <p:sldId id="666" r:id="rId9"/>
    <p:sldId id="670" r:id="rId10"/>
    <p:sldId id="673" r:id="rId11"/>
    <p:sldId id="675" r:id="rId12"/>
    <p:sldId id="676" r:id="rId13"/>
    <p:sldId id="647" r:id="rId14"/>
    <p:sldId id="633" r:id="rId15"/>
    <p:sldId id="677" r:id="rId16"/>
    <p:sldId id="663" r:id="rId17"/>
    <p:sldId id="678" r:id="rId18"/>
    <p:sldId id="266" r:id="rId19"/>
    <p:sldId id="658" r:id="rId20"/>
    <p:sldId id="659" r:id="rId21"/>
    <p:sldId id="270" r:id="rId22"/>
    <p:sldId id="275" r:id="rId23"/>
    <p:sldId id="272" r:id="rId24"/>
    <p:sldId id="289" r:id="rId25"/>
    <p:sldId id="656" r:id="rId26"/>
    <p:sldId id="664" r:id="rId27"/>
    <p:sldId id="665" r:id="rId28"/>
    <p:sldId id="660" r:id="rId29"/>
    <p:sldId id="672" r:id="rId30"/>
    <p:sldId id="679" r:id="rId31"/>
    <p:sldId id="63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CDC1"/>
    <a:srgbClr val="CFEE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33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E6F65-E05F-42C4-9482-1C6DA6A754F0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276C3-A222-4C1E-96E7-400F9E51D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31D3D1F-18E2-49DB-9780-4C4991422ED4}" type="slidenum">
              <a:rPr lang="zh-CN" altLang="en-US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032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31D3D1F-18E2-49DB-9780-4C4991422ED4}" type="slidenum">
              <a:rPr lang="zh-CN" altLang="en-US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86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31D3D1F-18E2-49DB-9780-4C4991422ED4}" type="slidenum">
              <a:rPr lang="zh-CN" altLang="en-US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985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31D3D1F-18E2-49DB-9780-4C4991422ED4}" type="slidenum">
              <a:rPr lang="zh-CN" altLang="en-US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22D853F-65E9-482A-838E-E6895BFE573E}" type="slidenum">
              <a:rPr lang="zh-CN" altLang="en-US">
                <a:solidFill>
                  <a:srgbClr val="000000"/>
                </a:solidFill>
              </a:rPr>
              <a:t>30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92C5-DD36-40DC-965B-4CBD08D7638F}" type="datetimeFigureOut">
              <a:rPr lang="zh-CN" altLang="en-US"/>
              <a:t>2021/5/17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C07EE-03B5-467F-884E-35AF99917929}" type="slidenum">
              <a:rPr lang="zh-CN" altLang="en-US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5DC9A-7BDD-4428-9009-0373DA6516CF}" type="datetimeFigureOut">
              <a:rPr lang="zh-CN" altLang="en-US"/>
              <a:t>2021/5/17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52A7C4-07FD-4D77-8AD9-0E7B0F0000DD}" type="slidenum">
              <a:rPr lang="zh-CN" altLang="en-US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D5FDA-F2D9-413C-8E7C-60099246CA81}" type="datetimeFigureOut">
              <a:rPr lang="zh-CN" altLang="en-US"/>
              <a:t>2021/5/17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DA7AA-2DF1-405B-8E7D-FD4439E570D5}" type="slidenum">
              <a:rPr lang="zh-CN" altLang="en-US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85" y="272416"/>
            <a:ext cx="11542183" cy="628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 descr="图片包含 墙壁, 地面&#10;&#10;已生成高可信度的说明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B9BD5-504F-4CFC-8380-23EB80180ABA}" type="datetimeFigureOut">
              <a:rPr lang="zh-CN" altLang="en-US"/>
              <a:t>2021/5/17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9322D-B47B-4FE8-9B5F-D6CD82D20BD6}" type="slidenum">
              <a:rPr lang="zh-CN" altLang="en-US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3B71B-9F4B-4F98-BC2B-71009695D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59F91BF-AE07-4060-99F9-852EE25073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494C3F-5D8F-4F32-ADE9-265BEDD1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B3F543-17FF-42F8-9AB1-9EACF671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902BA-1626-4AEF-ACB1-8C450B75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378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9A0E84-0EAA-40E1-9E0E-42F337211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2DC0C0-EC82-4AD2-BA1A-5CC0A73E0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15D364-07C8-4B9D-A20E-9D6B1CA0A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5BA03A-7D06-482D-BC4C-854E239C2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02BCD2-A778-4F9B-ADDE-4D536D63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943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811BA2-636B-4257-A587-B20DF0E4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9488F1-3490-41B7-AE33-E5D1C8FF8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4F35A9-F4C6-4D8D-9FA8-8D6BE272B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4D664B-2229-4DE5-8CFA-20414D0FF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0E7EDA-5A1B-431E-9CB3-0C3323420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026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3496F-43D6-491B-A8A5-AC56E542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4751D5-D26D-4EF6-ACCA-2A6887AECA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391F4B-57B6-4570-9E49-FFB95E5EA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205108-8C30-4622-8189-71B380BA2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A17A69-1CCA-48F7-A047-170D389AC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A0E032-4D70-4F50-A7AC-61E311D9C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883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B032C5-0414-4181-9DCD-B95D833F7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4D0DE6-5CB6-47DB-AE4A-12A3244B0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306C03-5CA5-4834-9ACC-DBCE3B09A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365BA91-5813-456E-99EA-2981497CF9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B877F03-2701-458F-A76C-72C735DA82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5DE6C3-2C0C-4E75-85E6-E42D4FDB8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58EAEB2-7CE0-4102-9938-E253B715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BE3964C-03DE-47E7-B047-F83C56D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127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249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BAED3E-5609-42D6-83B4-5AF66F89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C82E49-389E-4C66-B1FE-7A17C2E2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3C77AF-B353-4A4A-A991-CB209914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787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DB6A8A-B54F-4A8C-83F9-C81C83CDA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B8BAF1-5AE3-4E24-8E75-FB1608B9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385ABF-E997-4D7E-A60C-1F270179DF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267842-7712-4C23-9649-E23742A14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0A05CE-7774-4E70-8AD9-02AB93185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DC12010-152D-4945-94A9-A47767E2D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3362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994AC3-E0B6-43BE-9C37-C1AE26541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260CDE-6118-4D52-95D7-34CA726B0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8FD927-EA2A-43C5-A330-1CC37EAA3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B0740C-F154-451D-AEF9-2CB44D4A7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99AC38-7727-49DD-BE91-232A9D8C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97263D-C157-4F95-8D36-C0B9D46CD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445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908C83-ED2D-4063-B1BC-8BF88B89A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073C1FC-A8A3-4F0D-9357-B537518447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BE029E-C10A-4ED0-8456-F236EE191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8EC54E-7AF0-45D4-AB52-259B99F6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D18452-4E71-4B01-B749-269C0744F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38492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E6F6FE-9F59-496F-8BCD-1E280937A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49072D-53E2-425A-9A43-1BA724C50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1E7152-DBC4-4003-8F28-91434233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0E2F2B-8B2A-416F-9307-62B84E434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64AD36-99EC-4613-9593-07EF965C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3573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164A3FFA-DB83-4477-9257-5CFDEBFB7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B6457-C948-417B-8EE8-ACC088866F1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9F966AFD-9BEA-496B-8D59-087FB5637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C1E378C2-D816-42CF-A6BE-EC1F740EA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6F7072-EAC0-4635-9C35-6D2F453D98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399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2062-75BE-408A-824E-33048C387347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F34B0-B5DE-40CF-84FC-6C2F55405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8727" b="56386"/>
          <a:stretch/>
        </p:blipFill>
        <p:spPr>
          <a:xfrm rot="10800000" flipH="1">
            <a:off x="-5007" y="86879"/>
            <a:ext cx="7812195" cy="10964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7" t="58201"/>
          <a:stretch/>
        </p:blipFill>
        <p:spPr>
          <a:xfrm>
            <a:off x="0" y="0"/>
            <a:ext cx="3000375" cy="16201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" t="424" r="24520" b="52486"/>
          <a:stretch/>
        </p:blipFill>
        <p:spPr>
          <a:xfrm>
            <a:off x="9912069" y="5468618"/>
            <a:ext cx="2279931" cy="1386964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62C5421-058C-411A-AAD3-D50C564BB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FCA0E5-A2D9-4B23-8C22-6832BA9EB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9D9B15-9AEF-4636-8897-3901858B9E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DE1CC-CD37-41DC-8876-B97219B73ED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2021/5/17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14D6EB-6913-448B-B423-8836491CA9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C487BF-6499-4B79-8367-D4A6EAC60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F88FFE-1055-40FE-8FDD-0EF4253403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 Unicode MS"/>
                <a:ea typeface="幼圆" panose="02010509060101010101" pitchFamily="49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 Unicode MS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76EF476-48D0-46F6-BC57-1EE4C6BAB3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6157" y="-2129374"/>
            <a:ext cx="3096344" cy="45317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B1F831C-C08F-4FF8-ABDE-09325505AA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3915" y="5212979"/>
            <a:ext cx="4447171" cy="524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7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迷你简细倩" panose="03000509000000000000" pitchFamily="65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8.xml"/><Relationship Id="rId7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20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8.xml"/><Relationship Id="rId7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20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4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15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5" Type="http://schemas.openxmlformats.org/officeDocument/2006/relationships/slide" Target="slide24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audio" Target="NULL" TargetMode="External"/><Relationship Id="rId7" Type="http://schemas.openxmlformats.org/officeDocument/2006/relationships/image" Target="../media/image27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3.jpg"/><Relationship Id="rId5" Type="http://schemas.openxmlformats.org/officeDocument/2006/relationships/slide" Target="slide24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8.png"/><Relationship Id="rId7" Type="http://schemas.openxmlformats.org/officeDocument/2006/relationships/image" Target="../media/image42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222250"/>
            <a:ext cx="5444490" cy="3058795"/>
          </a:xfrm>
          <a:prstGeom prst="rect">
            <a:avLst/>
          </a:prstGeom>
        </p:spPr>
      </p:pic>
      <p:pic>
        <p:nvPicPr>
          <p:cNvPr id="5" name="内容占位符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505" y="212090"/>
            <a:ext cx="5546090" cy="3099435"/>
          </a:xfrm>
          <a:prstGeom prst="rect">
            <a:avLst/>
          </a:prstGeom>
        </p:spPr>
      </p:pic>
      <p:pic>
        <p:nvPicPr>
          <p:cNvPr id="6" name="内容占位符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34"/>
          <a:stretch>
            <a:fillRect/>
          </a:stretch>
        </p:blipFill>
        <p:spPr>
          <a:xfrm>
            <a:off x="485775" y="3366135"/>
            <a:ext cx="5444490" cy="3251835"/>
          </a:xfrm>
          <a:prstGeom prst="rect">
            <a:avLst/>
          </a:prstGeom>
        </p:spPr>
      </p:pic>
      <p:pic>
        <p:nvPicPr>
          <p:cNvPr id="8" name="内容占位符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6" t="21532" b="3885"/>
          <a:stretch>
            <a:fillRect/>
          </a:stretch>
        </p:blipFill>
        <p:spPr>
          <a:xfrm>
            <a:off x="6189980" y="3385185"/>
            <a:ext cx="5554980" cy="3253105"/>
          </a:xfrm>
          <a:prstGeom prst="rect">
            <a:avLst/>
          </a:prstGeom>
        </p:spPr>
      </p:pic>
      <p:pic>
        <p:nvPicPr>
          <p:cNvPr id="9" name="周子雷 - 春野">
            <a:hlinkClick r:id="" action="ppaction://media"/>
            <a:extLst>
              <a:ext uri="{FF2B5EF4-FFF2-40B4-BE49-F238E27FC236}">
                <a16:creationId xmlns:a16="http://schemas.microsoft.com/office/drawing/2014/main" id="{962AA728-527F-4F85-9068-AF3F6B18C7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567" end="0.5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9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131166" y="354725"/>
            <a:ext cx="8927232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不同的植物为什么开花的时间不同呢？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有的植物开花的时间，与温度、湿度、光照有着密切的关系。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比如，昙花的花瓣又大又娇嫩，白天阳光强，气温高，空气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，要是在白天开花，就有被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灼伤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的危险。深夜气温过低，开花也不适宜。长期以来，它适应了晚上九点左右的温度和湿度，到了那时便悄悄绽开淡雅的花蕾，向人们展示美丽的笑脸。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6DE6645-9A90-43E9-9728-34B586E92A08}"/>
              </a:ext>
            </a:extLst>
          </p:cNvPr>
          <p:cNvSpPr txBox="1"/>
          <p:nvPr/>
        </p:nvSpPr>
        <p:spPr>
          <a:xfrm>
            <a:off x="10058398" y="3199366"/>
            <a:ext cx="1266892" cy="1328023"/>
          </a:xfrm>
          <a:prstGeom prst="roundRect">
            <a:avLst/>
          </a:prstGeom>
          <a:solidFill>
            <a:srgbClr val="CFEEEA"/>
          </a:solidFill>
          <a:ln>
            <a:solidFill>
              <a:srgbClr val="70CDC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烧伤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烫伤</a:t>
            </a:r>
          </a:p>
        </p:txBody>
      </p:sp>
      <p:sp>
        <p:nvSpPr>
          <p:cNvPr id="2" name="矩形 1"/>
          <p:cNvSpPr/>
          <p:nvPr/>
        </p:nvSpPr>
        <p:spPr>
          <a:xfrm>
            <a:off x="1131166" y="4938020"/>
            <a:ext cx="90515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还有的花，需要昆虫传播花粉，才能结出种子，它们开花的时间往往跟昆虫活动的时间相吻合。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2F8ED2-8AB1-4C96-A4C2-35B74B3974DC}"/>
              </a:ext>
            </a:extLst>
          </p:cNvPr>
          <p:cNvSpPr txBox="1"/>
          <p:nvPr/>
        </p:nvSpPr>
        <p:spPr>
          <a:xfrm>
            <a:off x="10058398" y="540675"/>
            <a:ext cx="1266892" cy="24199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躁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洗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澡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</a:p>
        </p:txBody>
      </p:sp>
    </p:spTree>
    <p:extLst>
      <p:ext uri="{BB962C8B-B14F-4D97-AF65-F5344CB8AC3E}">
        <p14:creationId xmlns:p14="http://schemas.microsoft.com/office/powerpoint/2010/main" val="253764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 animBg="1"/>
      <p:bldP spid="2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970068" y="302359"/>
            <a:ext cx="9790697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不同的植物为什么开花的时间不同呢？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有的植物开花的时间，与温度、湿度、光照有着密切的关系。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比如，昙花的花瓣又大又娇嫩，白天阳光强，气温高，空气干燥，要是在白天开花，就有被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灼伤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的危险。深夜气温过低，开花也不适宜。长期以来，它适应了晚上九点左右的温度和湿度，到了那时便悄悄绽开淡雅的花蕾，向人们展示美丽的笑脸。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还有的花，需要昆虫传播花粉，才能结出种子，它们开花的时间往往跟昆虫活动的时间相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吻合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6DE6645-9A90-43E9-9728-34B586E92A08}"/>
              </a:ext>
            </a:extLst>
          </p:cNvPr>
          <p:cNvSpPr txBox="1"/>
          <p:nvPr/>
        </p:nvSpPr>
        <p:spPr>
          <a:xfrm>
            <a:off x="10612917" y="1956348"/>
            <a:ext cx="1266892" cy="1328023"/>
          </a:xfrm>
          <a:prstGeom prst="roundRect">
            <a:avLst/>
          </a:prstGeom>
          <a:solidFill>
            <a:srgbClr val="CFEEEA"/>
          </a:solidFill>
          <a:ln>
            <a:solidFill>
              <a:srgbClr val="70CDC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烧伤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烫伤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6DE6645-9A90-43E9-9728-34B586E92A08}"/>
              </a:ext>
            </a:extLst>
          </p:cNvPr>
          <p:cNvSpPr txBox="1"/>
          <p:nvPr/>
        </p:nvSpPr>
        <p:spPr>
          <a:xfrm>
            <a:off x="5758381" y="5515081"/>
            <a:ext cx="1266892" cy="1316415"/>
          </a:xfrm>
          <a:prstGeom prst="roundRect">
            <a:avLst/>
          </a:prstGeom>
          <a:solidFill>
            <a:srgbClr val="CFEEEA"/>
          </a:solidFill>
          <a:ln>
            <a:solidFill>
              <a:srgbClr val="70CDC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一致符合</a:t>
            </a:r>
          </a:p>
        </p:txBody>
      </p:sp>
    </p:spTree>
    <p:extLst>
      <p:ext uri="{BB962C8B-B14F-4D97-AF65-F5344CB8AC3E}">
        <p14:creationId xmlns:p14="http://schemas.microsoft.com/office/powerpoint/2010/main" val="291997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8DBF8B7-A6B3-4AB7-8C90-A1CD30A81A00}"/>
              </a:ext>
            </a:extLst>
          </p:cNvPr>
          <p:cNvSpPr txBox="1"/>
          <p:nvPr/>
        </p:nvSpPr>
        <p:spPr>
          <a:xfrm>
            <a:off x="9220222" y="1135655"/>
            <a:ext cx="1553537" cy="646986"/>
          </a:xfrm>
          <a:prstGeom prst="roundRect">
            <a:avLst/>
          </a:prstGeom>
          <a:solidFill>
            <a:srgbClr val="70CDC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关键词</a:t>
            </a:r>
          </a:p>
        </p:txBody>
      </p:sp>
      <p:sp>
        <p:nvSpPr>
          <p:cNvPr id="13" name="下箭头 12"/>
          <p:cNvSpPr/>
          <p:nvPr/>
        </p:nvSpPr>
        <p:spPr>
          <a:xfrm>
            <a:off x="9869026" y="1858615"/>
            <a:ext cx="367174" cy="14306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endCxn id="21" idx="6"/>
          </p:cNvCxnSpPr>
          <p:nvPr/>
        </p:nvCxnSpPr>
        <p:spPr>
          <a:xfrm flipH="1" flipV="1">
            <a:off x="7909346" y="1554879"/>
            <a:ext cx="1310877" cy="28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914400" y="822456"/>
            <a:ext cx="7245737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不同的植物为什么开花的时间不同呢？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有的植物开花的时间，与温度、湿度、光照有着密切的关系。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比如，昙花的花瓣又大又娇嫩，白天阳光强，气温高，空气干燥，要是在白天开花，就有被灼伤的危险。深夜气温过低，开花也不适宜。长期以来，它适应了晚上九点左右的温度和湿度，到了那时便悄悄绽开淡雅的花蕾，向人们展示美丽的笑脸。还有的花，需要昆虫传播花粉，才能结出种子，它们开花的时间往往跟昆虫活动的时间相吻合。</a:t>
            </a: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912194" y="825545"/>
            <a:ext cx="7051083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不同的植物为什么开花的时间不同呢？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有的植物开花的时间，与温度、湿度、光照有着密切的关系。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比如，昙花的花瓣又大又娇嫩，白天阳光强，气温高，空气干燥，要是在白天开花，就有被灼伤的危险。深夜气温过低，开花也不适宜。长期以来，它适应了晚上九点左右的温度和湿度，到了那时便悄悄绽开淡雅的花蕾，向人们展示美丽的笑脸。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还有的花，需要昆虫传播花粉，才能结出种子，它们开花的时间往往跟昆虫活动的时间相吻合。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2DB2C9B-59BD-4943-A8EE-69862DC18428}"/>
              </a:ext>
            </a:extLst>
          </p:cNvPr>
          <p:cNvSpPr txBox="1"/>
          <p:nvPr/>
        </p:nvSpPr>
        <p:spPr>
          <a:xfrm>
            <a:off x="8151750" y="3365275"/>
            <a:ext cx="3849200" cy="22814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CDC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植物开花的时间，与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温度、湿度、光照、昆虫活动的时间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有关。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9220222" y="2106134"/>
            <a:ext cx="1890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串  联</a:t>
            </a:r>
          </a:p>
        </p:txBody>
      </p:sp>
      <p:sp>
        <p:nvSpPr>
          <p:cNvPr id="5" name="椭圆 4"/>
          <p:cNvSpPr/>
          <p:nvPr/>
        </p:nvSpPr>
        <p:spPr>
          <a:xfrm>
            <a:off x="4927601" y="1135655"/>
            <a:ext cx="929606" cy="7229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960358" y="1135655"/>
            <a:ext cx="929606" cy="7229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79740" y="1193399"/>
            <a:ext cx="929606" cy="7229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915610" y="4644729"/>
            <a:ext cx="1993736" cy="7229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14400" y="5006209"/>
            <a:ext cx="812800" cy="6405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7663544" y="1554879"/>
            <a:ext cx="1556678" cy="31804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/>
      <p:bldP spid="19" grpId="0" animBg="1"/>
      <p:bldP spid="20" grpId="0"/>
      <p:bldP spid="5" grpId="0" animBg="1"/>
      <p:bldP spid="16" grpId="0" animBg="1"/>
      <p:bldP spid="21" grpId="0" animBg="1"/>
      <p:bldP spid="22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14533" y="492916"/>
            <a:ext cx="9280368" cy="578882"/>
          </a:xfrm>
          <a:prstGeom prst="roundRect">
            <a:avLst/>
          </a:prstGeom>
          <a:solidFill>
            <a:srgbClr val="CFEEEA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文中都写到了哪些花呢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默读第一自然段，圈画出来。</a:t>
            </a:r>
            <a:endParaRPr lang="zh-CN" sz="4400" b="1" spc="40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809732" y="1768281"/>
            <a:ext cx="10609381" cy="4196020"/>
          </a:xfrm>
          <a:prstGeom prst="rect">
            <a:avLst/>
          </a:prstGeom>
          <a:noFill/>
          <a:ln>
            <a:solidFill>
              <a:srgbClr val="70CDC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ts val="4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鲜花朵朵，争奇斗艳，芬芳迷人。要是我们留心观察，就会发现，一天之内，不同的花开放的时间是不同的。凌晨四点，牵牛花吹起了小喇叭；五点左右，艳丽的蔷薇绽开了笑脸；七点，睡莲从梦中醒来；中午十二点左右，午时花开花了；下午三点，万寿菊欣然怒放；下午五点，紫茉莉苏醒过来；月光花在七点左右舒展开自己的花瓣；夜来香在晚上八点开花；昙花却在九点左右含笑一现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84063" y="2761995"/>
            <a:ext cx="1440542" cy="7149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172296" y="3311062"/>
            <a:ext cx="929606" cy="5956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097965" y="3311062"/>
            <a:ext cx="929606" cy="558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6283055" y="3808859"/>
            <a:ext cx="1572030" cy="6182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1869940" y="4298717"/>
            <a:ext cx="1319574" cy="6182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7651474" y="4317269"/>
            <a:ext cx="1572030" cy="6182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809732" y="4822398"/>
            <a:ext cx="1530697" cy="6182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>
            <a:off x="8529872" y="4831674"/>
            <a:ext cx="1572030" cy="6182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3562766" y="5346079"/>
            <a:ext cx="1096316" cy="6182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66C1F3-C09D-4CFF-8BAB-543BB6AEA773}"/>
              </a:ext>
            </a:extLst>
          </p:cNvPr>
          <p:cNvGrpSpPr/>
          <p:nvPr/>
        </p:nvGrpSpPr>
        <p:grpSpPr>
          <a:xfrm>
            <a:off x="1631547" y="810984"/>
            <a:ext cx="8128767" cy="5468695"/>
            <a:chOff x="1560850" y="586598"/>
            <a:chExt cx="8047666" cy="5684803"/>
          </a:xfrm>
        </p:grpSpPr>
        <p:pic>
          <p:nvPicPr>
            <p:cNvPr id="3" name="Picture 11" descr="http://img2.3lian.com/2014/f4/63/d/15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0850" y="586598"/>
              <a:ext cx="8047666" cy="5684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文本框 11"/>
            <p:cNvSpPr txBox="1">
              <a:spLocks noChangeArrowheads="1"/>
            </p:cNvSpPr>
            <p:nvPr/>
          </p:nvSpPr>
          <p:spPr bwMode="auto">
            <a:xfrm flipH="1">
              <a:off x="4265369" y="5454659"/>
              <a:ext cx="1564512" cy="67255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牵牛花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D6315D-80E2-47D4-A8A3-0FF7ACA6278D}"/>
              </a:ext>
            </a:extLst>
          </p:cNvPr>
          <p:cNvGrpSpPr/>
          <p:nvPr/>
        </p:nvGrpSpPr>
        <p:grpSpPr>
          <a:xfrm>
            <a:off x="1467140" y="737589"/>
            <a:ext cx="8340373" cy="5468696"/>
            <a:chOff x="3496309" y="15827100"/>
            <a:chExt cx="8047665" cy="5283023"/>
          </a:xfrm>
        </p:grpSpPr>
        <p:pic>
          <p:nvPicPr>
            <p:cNvPr id="25619" name="图片 179202" descr="ac57defb230711194f4aea9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309" y="15827100"/>
              <a:ext cx="8047665" cy="5283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0" name="文本框 17"/>
            <p:cNvSpPr txBox="1">
              <a:spLocks noChangeArrowheads="1"/>
            </p:cNvSpPr>
            <p:nvPr/>
          </p:nvSpPr>
          <p:spPr bwMode="auto">
            <a:xfrm>
              <a:off x="4417704" y="19954312"/>
              <a:ext cx="1228256" cy="662348"/>
            </a:xfrm>
            <a:prstGeom prst="roundRect">
              <a:avLst>
                <a:gd name="adj" fmla="val 24868"/>
              </a:avLst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蔷薇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FDCF6BE-CC94-4C21-9DCC-AA47313145D0}"/>
              </a:ext>
            </a:extLst>
          </p:cNvPr>
          <p:cNvGrpSpPr/>
          <p:nvPr/>
        </p:nvGrpSpPr>
        <p:grpSpPr>
          <a:xfrm>
            <a:off x="1399750" y="810984"/>
            <a:ext cx="8427136" cy="5480950"/>
            <a:chOff x="-3848918" y="15223364"/>
            <a:chExt cx="8047665" cy="5526538"/>
          </a:xfrm>
        </p:grpSpPr>
        <p:pic>
          <p:nvPicPr>
            <p:cNvPr id="25617" name="图片 180225" descr="睡莲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48918" y="15223364"/>
              <a:ext cx="8047665" cy="552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8" name="文本框 24"/>
            <p:cNvSpPr txBox="1">
              <a:spLocks noChangeArrowheads="1"/>
            </p:cNvSpPr>
            <p:nvPr/>
          </p:nvSpPr>
          <p:spPr bwMode="auto">
            <a:xfrm>
              <a:off x="464021" y="19514332"/>
              <a:ext cx="1135904" cy="6523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睡莲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8D6F11A-F1E5-42AD-9FD4-44606619F7E8}"/>
              </a:ext>
            </a:extLst>
          </p:cNvPr>
          <p:cNvGrpSpPr/>
          <p:nvPr/>
        </p:nvGrpSpPr>
        <p:grpSpPr>
          <a:xfrm>
            <a:off x="1501313" y="796776"/>
            <a:ext cx="8589677" cy="5480949"/>
            <a:chOff x="8190388" y="7497856"/>
            <a:chExt cx="8030808" cy="5745307"/>
          </a:xfrm>
        </p:grpSpPr>
        <p:pic>
          <p:nvPicPr>
            <p:cNvPr id="25615" name="图片 181251" descr="wsh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0388" y="7497856"/>
              <a:ext cx="8030808" cy="5745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6" name="文本框 26"/>
            <p:cNvSpPr txBox="1">
              <a:spLocks noChangeArrowheads="1"/>
            </p:cNvSpPr>
            <p:nvPr/>
          </p:nvSpPr>
          <p:spPr bwMode="auto">
            <a:xfrm>
              <a:off x="11496930" y="12150217"/>
              <a:ext cx="1653428" cy="74957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午时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花</a:t>
              </a:r>
              <a:r>
                <a:rPr lang="zh-CN" altLang="en-US" sz="3600" dirty="0">
                  <a:solidFill>
                    <a:srgbClr val="FF0000"/>
                  </a:solidFill>
                  <a:latin typeface="文鼎中楷体"/>
                  <a:ea typeface="文鼎中楷体"/>
                  <a:cs typeface="文鼎中楷体"/>
                  <a:sym typeface="+mn-ea"/>
                </a:rPr>
                <a:t> </a:t>
              </a:r>
              <a:r>
                <a:rPr lang="zh-CN" altLang="en-US" sz="3600" dirty="0">
                  <a:solidFill>
                    <a:srgbClr val="FF0000"/>
                  </a:solidFill>
                  <a:latin typeface="文鼎中楷体"/>
                  <a:ea typeface="文鼎中楷体"/>
                  <a:cs typeface="文鼎中楷体"/>
                </a:rPr>
                <a:t>          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C395D9-F3DC-49AD-8989-0F250D73508E}"/>
              </a:ext>
            </a:extLst>
          </p:cNvPr>
          <p:cNvGrpSpPr/>
          <p:nvPr/>
        </p:nvGrpSpPr>
        <p:grpSpPr>
          <a:xfrm>
            <a:off x="1315290" y="776792"/>
            <a:ext cx="9538705" cy="5493135"/>
            <a:chOff x="643814" y="2136034"/>
            <a:chExt cx="10701548" cy="6948949"/>
          </a:xfrm>
        </p:grpSpPr>
        <p:pic>
          <p:nvPicPr>
            <p:cNvPr id="29" name="图片 3">
              <a:extLst>
                <a:ext uri="{FF2B5EF4-FFF2-40B4-BE49-F238E27FC236}">
                  <a16:creationId xmlns:a16="http://schemas.microsoft.com/office/drawing/2014/main" id="{D42982A1-B771-4C11-97A4-9C8890C0B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14" y="2136034"/>
              <a:ext cx="10701548" cy="694894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4" name="文本框 28"/>
            <p:cNvSpPr txBox="1">
              <a:spLocks noChangeArrowheads="1"/>
            </p:cNvSpPr>
            <p:nvPr/>
          </p:nvSpPr>
          <p:spPr bwMode="auto">
            <a:xfrm>
              <a:off x="3370518" y="6415541"/>
              <a:ext cx="2020352" cy="90460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万寿菊</a:t>
              </a:r>
              <a:endPara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9D75DCA-99DC-4AC3-86C1-ABADBD289F59}"/>
              </a:ext>
            </a:extLst>
          </p:cNvPr>
          <p:cNvGrpSpPr/>
          <p:nvPr/>
        </p:nvGrpSpPr>
        <p:grpSpPr>
          <a:xfrm>
            <a:off x="1278175" y="604192"/>
            <a:ext cx="9612934" cy="5667407"/>
            <a:chOff x="3259047" y="16894498"/>
            <a:chExt cx="8209699" cy="6233229"/>
          </a:xfrm>
        </p:grpSpPr>
        <p:pic>
          <p:nvPicPr>
            <p:cNvPr id="41" name="图片 19" descr="c9a9955b09d5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9047" y="16894498"/>
              <a:ext cx="8209699" cy="623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文本框 1"/>
            <p:cNvSpPr txBox="1">
              <a:spLocks noChangeArrowheads="1"/>
            </p:cNvSpPr>
            <p:nvPr/>
          </p:nvSpPr>
          <p:spPr bwMode="auto">
            <a:xfrm>
              <a:off x="8892749" y="22355658"/>
              <a:ext cx="1382457" cy="71158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紫茉莉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FCB0A20-18E5-4142-8280-580A2794E9AC}"/>
              </a:ext>
            </a:extLst>
          </p:cNvPr>
          <p:cNvGrpSpPr/>
          <p:nvPr/>
        </p:nvGrpSpPr>
        <p:grpSpPr>
          <a:xfrm>
            <a:off x="1267799" y="566093"/>
            <a:ext cx="9706951" cy="5667407"/>
            <a:chOff x="10044638" y="16468911"/>
            <a:chExt cx="8402963" cy="6132651"/>
          </a:xfrm>
        </p:grpSpPr>
        <p:pic>
          <p:nvPicPr>
            <p:cNvPr id="38" name="图片 184323" descr="e3e7aad50d8c3bf2a044dfa5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37"/>
            <a:stretch/>
          </p:blipFill>
          <p:spPr bwMode="auto">
            <a:xfrm>
              <a:off x="10044638" y="16468911"/>
              <a:ext cx="8402963" cy="6132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 flipH="1">
              <a:off x="12082765" y="21145024"/>
              <a:ext cx="1339677" cy="6327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85588" tIns="42794" rIns="85588" bIns="4279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月光花</a:t>
              </a:r>
              <a:r>
                <a:rPr lang="zh-CN" altLang="en-US" sz="3200" b="1" dirty="0">
                  <a:solidFill>
                    <a:srgbClr val="FF0000"/>
                  </a:solidFill>
                  <a:latin typeface="文鼎中楷体"/>
                  <a:ea typeface="楷体" panose="02010609060101010101" pitchFamily="49" charset="-122"/>
                </a:rPr>
                <a:t>      </a:t>
              </a:r>
              <a:r>
                <a:rPr lang="zh-CN" altLang="en-US" sz="3200" dirty="0">
                  <a:solidFill>
                    <a:srgbClr val="FF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 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C331F27-9EF9-4789-9DE7-73649CFB642A}"/>
              </a:ext>
            </a:extLst>
          </p:cNvPr>
          <p:cNvGrpSpPr/>
          <p:nvPr/>
        </p:nvGrpSpPr>
        <p:grpSpPr>
          <a:xfrm>
            <a:off x="1315290" y="646164"/>
            <a:ext cx="9744873" cy="5718369"/>
            <a:chOff x="8346204" y="16056254"/>
            <a:chExt cx="8691262" cy="6596838"/>
          </a:xfrm>
        </p:grpSpPr>
        <p:pic>
          <p:nvPicPr>
            <p:cNvPr id="39" name="图片 185347" descr="24393bdc6ef5ae7332fa1c2d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204" y="16056254"/>
              <a:ext cx="8691262" cy="659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 flipH="1">
              <a:off x="14979242" y="21097250"/>
              <a:ext cx="1334699" cy="73883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85588" tIns="42794" rIns="85588" bIns="4279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夜来香</a:t>
              </a:r>
              <a:r>
                <a:rPr lang="zh-CN" altLang="en-US" sz="3200" b="1" dirty="0">
                  <a:solidFill>
                    <a:srgbClr val="FF0000"/>
                  </a:solidFill>
                  <a:latin typeface="文鼎中楷体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 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936CCA2-1415-40C9-8909-FF33104382E8}"/>
              </a:ext>
            </a:extLst>
          </p:cNvPr>
          <p:cNvGrpSpPr/>
          <p:nvPr/>
        </p:nvGrpSpPr>
        <p:grpSpPr>
          <a:xfrm>
            <a:off x="1315290" y="644847"/>
            <a:ext cx="9843324" cy="5622845"/>
            <a:chOff x="-6042470" y="10861226"/>
            <a:chExt cx="8799473" cy="6576068"/>
          </a:xfrm>
        </p:grpSpPr>
        <p:pic>
          <p:nvPicPr>
            <p:cNvPr id="40" name="图片 186371" descr="2008916954288982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042470" y="10861226"/>
              <a:ext cx="8799473" cy="6576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-264020" y="16512038"/>
              <a:ext cx="1195216" cy="7490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85588" tIns="42794" rIns="85588" bIns="4279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昙 花</a:t>
              </a:r>
              <a:r>
                <a:rPr lang="zh-CN" altLang="en-US" sz="2400" b="1" dirty="0">
                  <a:solidFill>
                    <a:srgbClr val="FF0000"/>
                  </a:solidFill>
                  <a:latin typeface="文鼎中楷体"/>
                  <a:ea typeface="楷体" panose="02010609060101010101" pitchFamily="49" charset="-122"/>
                </a:rPr>
                <a:t>          </a:t>
              </a:r>
              <a:endParaRPr lang="zh-CN" altLang="en-US" sz="2000" b="1" dirty="0">
                <a:solidFill>
                  <a:srgbClr val="FF0000"/>
                </a:solidFill>
                <a:latin typeface="文鼎中楷体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89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3177886" y="465539"/>
            <a:ext cx="6407150" cy="830997"/>
          </a:xfrm>
          <a:prstGeom prst="rect">
            <a:avLst/>
          </a:prstGeom>
          <a:noFill/>
          <a:ln>
            <a:solidFill>
              <a:srgbClr val="70CDC1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牵牛花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吹起了小喇叭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hlinkClick r:id="rId3" action="ppaction://hlinksldjump"/>
            <a:extLst>
              <a:ext uri="{FF2B5EF4-FFF2-40B4-BE49-F238E27FC236}">
                <a16:creationId xmlns:a16="http://schemas.microsoft.com/office/drawing/2014/main" id="{C6F4ED0C-AEA5-42BB-8A1D-72BAB5986918}"/>
              </a:ext>
            </a:extLst>
          </p:cNvPr>
          <p:cNvSpPr txBox="1"/>
          <p:nvPr/>
        </p:nvSpPr>
        <p:spPr>
          <a:xfrm>
            <a:off x="3177886" y="1324716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蔷薇花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绽开了笑脸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>
            <a:hlinkClick r:id="rId4" action="ppaction://hlinksldjump"/>
            <a:extLst>
              <a:ext uri="{FF2B5EF4-FFF2-40B4-BE49-F238E27FC236}">
                <a16:creationId xmlns:a16="http://schemas.microsoft.com/office/drawing/2014/main" id="{3D3167BC-773A-4343-A35B-25677587F2E8}"/>
              </a:ext>
            </a:extLst>
          </p:cNvPr>
          <p:cNvSpPr txBox="1"/>
          <p:nvPr/>
        </p:nvSpPr>
        <p:spPr>
          <a:xfrm>
            <a:off x="3177886" y="2183893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睡莲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从梦中醒来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>
            <a:hlinkClick r:id="rId5" action="ppaction://hlinksldjump"/>
            <a:extLst>
              <a:ext uri="{FF2B5EF4-FFF2-40B4-BE49-F238E27FC236}">
                <a16:creationId xmlns:a16="http://schemas.microsoft.com/office/drawing/2014/main" id="{D80539A6-D355-4002-9A50-706400537155}"/>
              </a:ext>
            </a:extLst>
          </p:cNvPr>
          <p:cNvSpPr txBox="1"/>
          <p:nvPr/>
        </p:nvSpPr>
        <p:spPr>
          <a:xfrm>
            <a:off x="3177886" y="5620603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昙花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含笑一现</a:t>
            </a:r>
          </a:p>
        </p:txBody>
      </p:sp>
      <p:sp>
        <p:nvSpPr>
          <p:cNvPr id="7" name="文本框 6">
            <a:hlinkClick r:id="rId6" action="ppaction://hlinksldjump"/>
            <a:extLst>
              <a:ext uri="{FF2B5EF4-FFF2-40B4-BE49-F238E27FC236}">
                <a16:creationId xmlns:a16="http://schemas.microsoft.com/office/drawing/2014/main" id="{D2BC3BEA-099E-4FFB-8975-F621F126A22C}"/>
              </a:ext>
            </a:extLst>
          </p:cNvPr>
          <p:cNvSpPr txBox="1"/>
          <p:nvPr/>
        </p:nvSpPr>
        <p:spPr>
          <a:xfrm>
            <a:off x="3177886" y="3043070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万寿菊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欣然怒放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hlinkClick r:id="rId7" action="ppaction://hlinksldjump"/>
            <a:extLst>
              <a:ext uri="{FF2B5EF4-FFF2-40B4-BE49-F238E27FC236}">
                <a16:creationId xmlns:a16="http://schemas.microsoft.com/office/drawing/2014/main" id="{8184FF7D-9ABC-4C73-AFA3-6E339866D329}"/>
              </a:ext>
            </a:extLst>
          </p:cNvPr>
          <p:cNvSpPr txBox="1"/>
          <p:nvPr/>
        </p:nvSpPr>
        <p:spPr>
          <a:xfrm>
            <a:off x="3177886" y="3902247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紫茉莉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苏醒过来  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hlinkClick r:id="rId8" action="ppaction://hlinksldjump"/>
            <a:extLst>
              <a:ext uri="{FF2B5EF4-FFF2-40B4-BE49-F238E27FC236}">
                <a16:creationId xmlns:a16="http://schemas.microsoft.com/office/drawing/2014/main" id="{5AA9E2C5-FB97-4A1B-9EEB-6AF777AB3C63}"/>
              </a:ext>
            </a:extLst>
          </p:cNvPr>
          <p:cNvSpPr txBox="1"/>
          <p:nvPr/>
        </p:nvSpPr>
        <p:spPr>
          <a:xfrm>
            <a:off x="3177886" y="4761424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月光花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舒展开花瓣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3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4505944" y="465539"/>
            <a:ext cx="6407150" cy="830997"/>
          </a:xfrm>
          <a:prstGeom prst="rect">
            <a:avLst/>
          </a:prstGeom>
          <a:noFill/>
          <a:ln>
            <a:solidFill>
              <a:srgbClr val="70CDC1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牵牛花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吹起了小喇叭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hlinkClick r:id="rId3" action="ppaction://hlinksldjump"/>
            <a:extLst>
              <a:ext uri="{FF2B5EF4-FFF2-40B4-BE49-F238E27FC236}">
                <a16:creationId xmlns:a16="http://schemas.microsoft.com/office/drawing/2014/main" id="{C6F4ED0C-AEA5-42BB-8A1D-72BAB5986918}"/>
              </a:ext>
            </a:extLst>
          </p:cNvPr>
          <p:cNvSpPr txBox="1"/>
          <p:nvPr/>
        </p:nvSpPr>
        <p:spPr>
          <a:xfrm>
            <a:off x="4505944" y="1324716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蔷薇花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绽开了笑脸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>
            <a:hlinkClick r:id="rId4" action="ppaction://hlinksldjump"/>
            <a:extLst>
              <a:ext uri="{FF2B5EF4-FFF2-40B4-BE49-F238E27FC236}">
                <a16:creationId xmlns:a16="http://schemas.microsoft.com/office/drawing/2014/main" id="{3D3167BC-773A-4343-A35B-25677587F2E8}"/>
              </a:ext>
            </a:extLst>
          </p:cNvPr>
          <p:cNvSpPr txBox="1"/>
          <p:nvPr/>
        </p:nvSpPr>
        <p:spPr>
          <a:xfrm>
            <a:off x="4505944" y="2183893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睡莲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从梦中醒来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>
            <a:hlinkClick r:id="rId5" action="ppaction://hlinksldjump"/>
            <a:extLst>
              <a:ext uri="{FF2B5EF4-FFF2-40B4-BE49-F238E27FC236}">
                <a16:creationId xmlns:a16="http://schemas.microsoft.com/office/drawing/2014/main" id="{D80539A6-D355-4002-9A50-706400537155}"/>
              </a:ext>
            </a:extLst>
          </p:cNvPr>
          <p:cNvSpPr txBox="1"/>
          <p:nvPr/>
        </p:nvSpPr>
        <p:spPr>
          <a:xfrm>
            <a:off x="4505944" y="5620603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昙花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含笑一现</a:t>
            </a:r>
          </a:p>
        </p:txBody>
      </p:sp>
      <p:sp>
        <p:nvSpPr>
          <p:cNvPr id="7" name="文本框 6">
            <a:hlinkClick r:id="rId6" action="ppaction://hlinksldjump"/>
            <a:extLst>
              <a:ext uri="{FF2B5EF4-FFF2-40B4-BE49-F238E27FC236}">
                <a16:creationId xmlns:a16="http://schemas.microsoft.com/office/drawing/2014/main" id="{D2BC3BEA-099E-4FFB-8975-F621F126A22C}"/>
              </a:ext>
            </a:extLst>
          </p:cNvPr>
          <p:cNvSpPr txBox="1"/>
          <p:nvPr/>
        </p:nvSpPr>
        <p:spPr>
          <a:xfrm>
            <a:off x="4505944" y="3043070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万寿菊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欣然怒放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hlinkClick r:id="rId7" action="ppaction://hlinksldjump"/>
            <a:extLst>
              <a:ext uri="{FF2B5EF4-FFF2-40B4-BE49-F238E27FC236}">
                <a16:creationId xmlns:a16="http://schemas.microsoft.com/office/drawing/2014/main" id="{8184FF7D-9ABC-4C73-AFA3-6E339866D329}"/>
              </a:ext>
            </a:extLst>
          </p:cNvPr>
          <p:cNvSpPr txBox="1"/>
          <p:nvPr/>
        </p:nvSpPr>
        <p:spPr>
          <a:xfrm>
            <a:off x="4505944" y="3902247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紫茉莉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苏醒过来  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hlinkClick r:id="rId8" action="ppaction://hlinksldjump"/>
            <a:extLst>
              <a:ext uri="{FF2B5EF4-FFF2-40B4-BE49-F238E27FC236}">
                <a16:creationId xmlns:a16="http://schemas.microsoft.com/office/drawing/2014/main" id="{5AA9E2C5-FB97-4A1B-9EEB-6AF777AB3C63}"/>
              </a:ext>
            </a:extLst>
          </p:cNvPr>
          <p:cNvSpPr txBox="1"/>
          <p:nvPr/>
        </p:nvSpPr>
        <p:spPr>
          <a:xfrm>
            <a:off x="4505944" y="4761424"/>
            <a:ext cx="6407150" cy="830997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月光花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舒展开花瓣</a:t>
            </a:r>
            <a:endParaRPr lang="en-US" altLang="zh-CN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0486" y="2779025"/>
            <a:ext cx="3624943" cy="2951619"/>
          </a:xfrm>
          <a:prstGeom prst="cloud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抓关键词</a:t>
            </a:r>
            <a:endParaRPr lang="en-US" altLang="zh-CN" sz="4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想象画面</a:t>
            </a:r>
            <a:endParaRPr lang="en-US" altLang="zh-CN" sz="4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美美地读</a:t>
            </a:r>
          </a:p>
        </p:txBody>
      </p:sp>
      <p:sp>
        <p:nvSpPr>
          <p:cNvPr id="12" name="矩形 11"/>
          <p:cNvSpPr/>
          <p:nvPr/>
        </p:nvSpPr>
        <p:spPr>
          <a:xfrm>
            <a:off x="620486" y="1296536"/>
            <a:ext cx="371202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spc="4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同桌交流：</a:t>
            </a:r>
            <a:endParaRPr lang="en-US" altLang="zh-CN" sz="3600" spc="4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zh-CN" sz="3600" spc="4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你最喜欢哪</a:t>
            </a:r>
            <a:r>
              <a:rPr lang="zh-CN" altLang="en-US" sz="3600" spc="4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种花</a:t>
            </a:r>
            <a:r>
              <a:rPr lang="zh-CN" altLang="zh-CN" sz="3600" spc="4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5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EAD70A4-27B1-4E7C-B839-56AE215C5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412" y="5021454"/>
            <a:ext cx="9545788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凌晨四点，牵牛花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吹起了紫色的小喇叭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5" name="Picture 3" descr="牵牛花">
            <a:hlinkClick r:id="rId2" action="ppaction://hlinksldjump"/>
            <a:extLst>
              <a:ext uri="{FF2B5EF4-FFF2-40B4-BE49-F238E27FC236}">
                <a16:creationId xmlns:a16="http://schemas.microsoft.com/office/drawing/2014/main" id="{EC6FCEDE-C772-4827-8981-F9A547C48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4"/>
          <a:stretch>
            <a:fillRect/>
          </a:stretch>
        </p:blipFill>
        <p:spPr bwMode="auto">
          <a:xfrm>
            <a:off x="6544877" y="1223144"/>
            <a:ext cx="4988483" cy="357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timgsa.baidu.com/timg?image&amp;quality=80&amp;size=b9999_10000&amp;sec=1489548432&amp;di=9b41c2904d5914170d996ef495daff5e&amp;imgtype=jpg&amp;er=1&amp;src=http%3A%2F%2Fimg.pconline.com.cn%2Fimages%2Fupload%2Fupc%2Ftx%2Fitbbs%2F1308%2F26%2Fc3%2F24893166_1377482482522_mthumb.jpg">
            <a:extLst>
              <a:ext uri="{FF2B5EF4-FFF2-40B4-BE49-F238E27FC236}">
                <a16:creationId xmlns:a16="http://schemas.microsoft.com/office/drawing/2014/main" id="{10FFA571-5267-4A8F-A5FF-56C6EE474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51" y="1223144"/>
            <a:ext cx="5363506" cy="357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动作按钮: 前进或下一项 6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D0DB0BCB-25C0-4C60-A553-EF9C0CCF8F39}"/>
              </a:ext>
            </a:extLst>
          </p:cNvPr>
          <p:cNvSpPr/>
          <p:nvPr/>
        </p:nvSpPr>
        <p:spPr>
          <a:xfrm>
            <a:off x="9804400" y="5837805"/>
            <a:ext cx="1092200" cy="732893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4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28DBB1A-ECD6-4765-A2C4-EC318BAE6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864" y="5104912"/>
            <a:ext cx="7874227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五点左右，艳丽的蔷薇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绽开了笑脸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5" name="Picture 3">
            <a:hlinkClick r:id="rId2" action="ppaction://hlinksldjump"/>
            <a:extLst>
              <a:ext uri="{FF2B5EF4-FFF2-40B4-BE49-F238E27FC236}">
                <a16:creationId xmlns:a16="http://schemas.microsoft.com/office/drawing/2014/main" id="{297DAA58-F489-482E-88F1-AD482DF692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4"/>
          <a:stretch>
            <a:fillRect/>
          </a:stretch>
        </p:blipFill>
        <p:spPr bwMode="auto">
          <a:xfrm>
            <a:off x="2158886" y="20058"/>
            <a:ext cx="6942184" cy="52785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动作按钮: 前进或下一项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B293DC3-E629-4398-9966-3B72C4597B0B}"/>
              </a:ext>
            </a:extLst>
          </p:cNvPr>
          <p:cNvSpPr/>
          <p:nvPr/>
        </p:nvSpPr>
        <p:spPr>
          <a:xfrm>
            <a:off x="9804400" y="5837805"/>
            <a:ext cx="1092200" cy="732893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1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C4EE330-32C1-4B33-A6D7-57D73728D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907" y="5082720"/>
            <a:ext cx="6671191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七点，睡莲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从梦中醒来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5" name="Picture 2">
            <a:hlinkClick r:id="rId2" action="ppaction://hlinksldjump"/>
            <a:extLst>
              <a:ext uri="{FF2B5EF4-FFF2-40B4-BE49-F238E27FC236}">
                <a16:creationId xmlns:a16="http://schemas.microsoft.com/office/drawing/2014/main" id="{C74272F9-2904-427D-ADD8-2D5BFD8E5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952" y="327217"/>
            <a:ext cx="7654663" cy="47555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动作按钮: 前进或下一项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0CF9418-E494-497F-9922-09B040409B82}"/>
              </a:ext>
            </a:extLst>
          </p:cNvPr>
          <p:cNvSpPr/>
          <p:nvPr/>
        </p:nvSpPr>
        <p:spPr>
          <a:xfrm>
            <a:off x="9804400" y="5837805"/>
            <a:ext cx="1092200" cy="732893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47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979184" y="1274430"/>
            <a:ext cx="6692900" cy="4008438"/>
          </a:xfrm>
        </p:spPr>
        <p:txBody>
          <a:bodyPr>
            <a:normAutofit/>
          </a:bodyPr>
          <a:lstStyle/>
          <a:p>
            <a:pPr marL="0" indent="720090">
              <a:buNone/>
            </a:pPr>
            <a:r>
              <a: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rPr>
              <a:t>鲜花朵朵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720090">
              <a:buNone/>
            </a:pPr>
            <a:r>
              <a:rPr lang="zh-CN" altLang="en-US" sz="8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争奇斗艳</a:t>
            </a:r>
            <a:endParaRPr lang="en-US" altLang="zh-CN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720090">
              <a:buNone/>
            </a:pPr>
            <a:r>
              <a:rPr lang="zh-CN" altLang="en-US" sz="8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芬芳</a:t>
            </a:r>
            <a:r>
              <a:rPr lang="zh-CN" altLang="en-US" sz="8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迷人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173F634-6AF8-4D3C-B181-2A52FEEA6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258" y="5429782"/>
            <a:ext cx="7013484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下午三点，万寿菊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欣然怒放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5" name="图片 3">
            <a:hlinkClick r:id="rId2" action="ppaction://hlinksldjump"/>
            <a:extLst>
              <a:ext uri="{FF2B5EF4-FFF2-40B4-BE49-F238E27FC236}">
                <a16:creationId xmlns:a16="http://schemas.microsoft.com/office/drawing/2014/main" id="{934E7CD3-23E7-43F4-9AB2-65BDD752D6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44" y="365125"/>
            <a:ext cx="7467598" cy="4881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动作按钮: 前进或下一项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E66C9B42-5BE0-43A2-B2EF-80A2670D8ECF}"/>
              </a:ext>
            </a:extLst>
          </p:cNvPr>
          <p:cNvSpPr/>
          <p:nvPr/>
        </p:nvSpPr>
        <p:spPr>
          <a:xfrm>
            <a:off x="9804400" y="5837805"/>
            <a:ext cx="1092200" cy="732893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>
            <a:hlinkClick r:id="rId2" action="ppaction://hlinksldjump"/>
            <a:extLst>
              <a:ext uri="{FF2B5EF4-FFF2-40B4-BE49-F238E27FC236}">
                <a16:creationId xmlns:a16="http://schemas.microsoft.com/office/drawing/2014/main" id="{9FB4B73F-C995-402D-9CA0-6C5D73939B7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5"/>
          <a:stretch/>
        </p:blipFill>
        <p:spPr>
          <a:xfrm>
            <a:off x="2123910" y="388574"/>
            <a:ext cx="7944180" cy="5026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F07708B-D99F-4C55-9282-6D63A5455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2226" y="5517124"/>
            <a:ext cx="6807548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下午五点，紫茉莉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苏醒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过来。</a:t>
            </a:r>
          </a:p>
        </p:txBody>
      </p:sp>
      <p:sp>
        <p:nvSpPr>
          <p:cNvPr id="5" name="动作按钮: 前进或下一项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0864E1C-5D5C-4FF2-912C-521CC3B961FC}"/>
              </a:ext>
            </a:extLst>
          </p:cNvPr>
          <p:cNvSpPr/>
          <p:nvPr/>
        </p:nvSpPr>
        <p:spPr>
          <a:xfrm>
            <a:off x="9804400" y="5837805"/>
            <a:ext cx="1092200" cy="732893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8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277B20E-9918-4B6E-9CD0-2454977D5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472" y="5310632"/>
            <a:ext cx="9087028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月光花在七点左右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舒展开自己的花瓣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5" name="图片 3">
            <a:hlinkClick r:id="rId2" action="ppaction://hlinksldjump"/>
            <a:extLst>
              <a:ext uri="{FF2B5EF4-FFF2-40B4-BE49-F238E27FC236}">
                <a16:creationId xmlns:a16="http://schemas.microsoft.com/office/drawing/2014/main" id="{575637C2-5712-4598-959B-FFBDCCC3D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0" y="365125"/>
            <a:ext cx="8304599" cy="49455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动作按钮: 前进或下一项 5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3F35BD1-B1F3-4FDB-910D-1CD34396EAC5}"/>
              </a:ext>
            </a:extLst>
          </p:cNvPr>
          <p:cNvSpPr/>
          <p:nvPr/>
        </p:nvSpPr>
        <p:spPr>
          <a:xfrm>
            <a:off x="9804400" y="5837805"/>
            <a:ext cx="1092200" cy="732893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3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 descr="20120523114804_sakJQ_meitu_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700" y="279259"/>
            <a:ext cx="9549157" cy="538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4"/>
          <p:cNvSpPr txBox="1"/>
          <p:nvPr/>
        </p:nvSpPr>
        <p:spPr>
          <a:xfrm>
            <a:off x="676910" y="5841515"/>
            <a:ext cx="9762490" cy="7516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84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84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昙花却在九点左右</a:t>
            </a:r>
            <a:r>
              <a:rPr lang="zh-CN" altLang="en-US" sz="384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含笑一现</a:t>
            </a:r>
            <a:r>
              <a:rPr lang="zh-CN" altLang="en-US" sz="384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</a:p>
        </p:txBody>
      </p:sp>
      <p:sp>
        <p:nvSpPr>
          <p:cNvPr id="2" name="矩形 1"/>
          <p:cNvSpPr/>
          <p:nvPr/>
        </p:nvSpPr>
        <p:spPr>
          <a:xfrm>
            <a:off x="7892854" y="4315398"/>
            <a:ext cx="2764260" cy="120032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pPr indent="325120" algn="just">
              <a:spcAft>
                <a:spcPts val="0"/>
              </a:spcAft>
            </a:pPr>
            <a:r>
              <a:rPr lang="zh-CN" altLang="en-US" sz="2400" spc="4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昙花</a:t>
            </a:r>
            <a:r>
              <a:rPr lang="zh-CN" altLang="zh-CN" sz="2400" spc="4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只在晚上开花，开花的时间一般为</a:t>
            </a:r>
            <a:r>
              <a:rPr lang="en-US" altLang="zh-CN" sz="2400" spc="4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15-30</a:t>
            </a:r>
            <a:r>
              <a:rPr lang="zh-CN" altLang="zh-CN" sz="2400" spc="4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分钟。 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动作按钮: 前进或下一项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33BE7407-9035-4DE4-AC9C-1B5C892538E8}"/>
              </a:ext>
            </a:extLst>
          </p:cNvPr>
          <p:cNvSpPr/>
          <p:nvPr/>
        </p:nvSpPr>
        <p:spPr>
          <a:xfrm>
            <a:off x="9804400" y="5837806"/>
            <a:ext cx="1092200" cy="740936"/>
          </a:xfrm>
          <a:prstGeom prst="actionButtonForwardNext">
            <a:avLst/>
          </a:prstGeom>
          <a:solidFill>
            <a:srgbClr val="CFEEEA"/>
          </a:solidFill>
          <a:ln>
            <a:solidFill>
              <a:srgbClr val="70CD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1684562" y="389339"/>
            <a:ext cx="7219952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牵牛花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了小喇叭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F4ED0C-AEA5-42BB-8A1D-72BAB5986918}"/>
              </a:ext>
            </a:extLst>
          </p:cNvPr>
          <p:cNvSpPr txBox="1"/>
          <p:nvPr/>
        </p:nvSpPr>
        <p:spPr>
          <a:xfrm>
            <a:off x="3654876" y="1324714"/>
            <a:ext cx="6407150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蔷薇花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了笑脸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3167BC-773A-4343-A35B-25677587F2E8}"/>
              </a:ext>
            </a:extLst>
          </p:cNvPr>
          <p:cNvSpPr txBox="1"/>
          <p:nvPr/>
        </p:nvSpPr>
        <p:spPr>
          <a:xfrm>
            <a:off x="1684562" y="2304459"/>
            <a:ext cx="6407150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睡莲从梦中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醒来</a:t>
            </a:r>
            <a:endParaRPr lang="en-US" altLang="zh-CN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0539A6-D355-4002-9A50-706400537155}"/>
              </a:ext>
            </a:extLst>
          </p:cNvPr>
          <p:cNvSpPr txBox="1"/>
          <p:nvPr/>
        </p:nvSpPr>
        <p:spPr>
          <a:xfrm>
            <a:off x="3970562" y="5931919"/>
            <a:ext cx="6407150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昙花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含笑一现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BC3BEA-099E-4FFB-8975-F621F126A22C}"/>
              </a:ext>
            </a:extLst>
          </p:cNvPr>
          <p:cNvSpPr txBox="1"/>
          <p:nvPr/>
        </p:nvSpPr>
        <p:spPr>
          <a:xfrm>
            <a:off x="4264476" y="3238551"/>
            <a:ext cx="6407150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万寿菊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欣然怒放</a:t>
            </a:r>
            <a:endParaRPr lang="en-US" altLang="zh-CN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84FF7D-9ABC-4C73-AFA3-6E339866D329}"/>
              </a:ext>
            </a:extLst>
          </p:cNvPr>
          <p:cNvSpPr txBox="1"/>
          <p:nvPr/>
        </p:nvSpPr>
        <p:spPr>
          <a:xfrm>
            <a:off x="900790" y="4136957"/>
            <a:ext cx="6407150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紫茉莉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苏醒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过来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A9E2C5-FB97-4A1B-9EEB-6AF777AB3C63}"/>
              </a:ext>
            </a:extLst>
          </p:cNvPr>
          <p:cNvSpPr txBox="1"/>
          <p:nvPr/>
        </p:nvSpPr>
        <p:spPr>
          <a:xfrm>
            <a:off x="2174419" y="5008096"/>
            <a:ext cx="6407150" cy="923330"/>
          </a:xfrm>
          <a:prstGeom prst="rect">
            <a:avLst/>
          </a:prstGeom>
          <a:noFill/>
          <a:ln>
            <a:solidFill>
              <a:srgbClr val="CFEEEA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月光花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开花瓣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3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ED9B948-880C-4CAA-BFD6-48D6E676A4F0}"/>
              </a:ext>
            </a:extLst>
          </p:cNvPr>
          <p:cNvGrpSpPr/>
          <p:nvPr/>
        </p:nvGrpSpPr>
        <p:grpSpPr>
          <a:xfrm>
            <a:off x="-1053916" y="1"/>
            <a:ext cx="13694229" cy="7149518"/>
            <a:chOff x="101364" y="864813"/>
            <a:chExt cx="12057852" cy="429655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09D0891-1D53-485E-AB6F-E75ABBFE994D}"/>
                </a:ext>
              </a:extLst>
            </p:cNvPr>
            <p:cNvGrpSpPr/>
            <p:nvPr/>
          </p:nvGrpSpPr>
          <p:grpSpPr>
            <a:xfrm>
              <a:off x="101364" y="864813"/>
              <a:ext cx="12057852" cy="4296551"/>
              <a:chOff x="101364" y="864813"/>
              <a:chExt cx="12057852" cy="4296551"/>
            </a:xfrm>
          </p:grpSpPr>
          <p:pic>
            <p:nvPicPr>
              <p:cNvPr id="5" name="Picture 3" descr="牵牛花">
                <a:extLst>
                  <a:ext uri="{FF2B5EF4-FFF2-40B4-BE49-F238E27FC236}">
                    <a16:creationId xmlns:a16="http://schemas.microsoft.com/office/drawing/2014/main" id="{EC6FCEDE-C772-4827-8981-F9A547C485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404"/>
              <a:stretch>
                <a:fillRect/>
              </a:stretch>
            </p:blipFill>
            <p:spPr bwMode="auto">
              <a:xfrm>
                <a:off x="6338129" y="864813"/>
                <a:ext cx="5821087" cy="429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Picture 2" descr="https://timgsa.baidu.com/timg?image&amp;quality=80&amp;size=b9999_10000&amp;sec=1489548432&amp;di=9b41c2904d5914170d996ef495daff5e&amp;imgtype=jpg&amp;er=1&amp;src=http%3A%2F%2Fimg.pconline.com.cn%2Fimages%2Fupload%2Fupc%2Ftx%2Fitbbs%2F1308%2F26%2Fc3%2F24893166_1377482482522_mthumb.jpg">
                <a:extLst>
                  <a:ext uri="{FF2B5EF4-FFF2-40B4-BE49-F238E27FC236}">
                    <a16:creationId xmlns:a16="http://schemas.microsoft.com/office/drawing/2014/main" id="{10FFA571-5267-4A8F-A5FF-56C6EE474D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364" y="864814"/>
                <a:ext cx="6443513" cy="429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EAD70A4-27B1-4E7C-B839-56AE215C5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3106" y="4267154"/>
              <a:ext cx="9545788" cy="73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凌晨四点，牵牛花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吹起了紫色的小喇叭。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B38CA1D-994E-4E0F-9EDC-4088C563A41C}"/>
              </a:ext>
            </a:extLst>
          </p:cNvPr>
          <p:cNvGrpSpPr/>
          <p:nvPr/>
        </p:nvGrpSpPr>
        <p:grpSpPr>
          <a:xfrm>
            <a:off x="-1053916" y="-166122"/>
            <a:ext cx="13714171" cy="7149515"/>
            <a:chOff x="101364" y="-5532037"/>
            <a:chExt cx="12057852" cy="8105720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40918D6F-D443-482D-8993-FCA1307E4C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74"/>
            <a:stretch>
              <a:fillRect/>
            </a:stretch>
          </p:blipFill>
          <p:spPr bwMode="auto">
            <a:xfrm>
              <a:off x="101364" y="-5532037"/>
              <a:ext cx="12057852" cy="81057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40B6F97-B022-4B38-8446-136110F15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4862" y="1235486"/>
              <a:ext cx="7874227" cy="73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五点左右，艳丽的蔷薇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绽开了笑脸。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A355B73-EBFA-424E-B1F0-B17B9A5CC7AB}"/>
              </a:ext>
            </a:extLst>
          </p:cNvPr>
          <p:cNvGrpSpPr/>
          <p:nvPr/>
        </p:nvGrpSpPr>
        <p:grpSpPr>
          <a:xfrm>
            <a:off x="-1073858" y="-166124"/>
            <a:ext cx="13734113" cy="7315641"/>
            <a:chOff x="101364" y="2568310"/>
            <a:chExt cx="12057852" cy="6179165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7D013E25-DAF8-4F13-8EEB-BED77C3A7A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64" y="2568310"/>
              <a:ext cx="12057852" cy="617916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1673027-89A3-4C97-B687-B1EEBCDFF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1720" y="6365940"/>
              <a:ext cx="6671191" cy="73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七点，睡莲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从梦中醒来。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0C931A-CEA1-4136-B269-D139294B4F5E}"/>
              </a:ext>
            </a:extLst>
          </p:cNvPr>
          <p:cNvGrpSpPr/>
          <p:nvPr/>
        </p:nvGrpSpPr>
        <p:grpSpPr>
          <a:xfrm>
            <a:off x="-1110174" y="-291521"/>
            <a:ext cx="13962574" cy="7441038"/>
            <a:chOff x="-10676164" y="10864583"/>
            <a:chExt cx="12932229" cy="6544243"/>
          </a:xfrm>
        </p:grpSpPr>
        <p:pic>
          <p:nvPicPr>
            <p:cNvPr id="15" name="图片 1">
              <a:extLst>
                <a:ext uri="{FF2B5EF4-FFF2-40B4-BE49-F238E27FC236}">
                  <a16:creationId xmlns:a16="http://schemas.microsoft.com/office/drawing/2014/main" id="{D90AADC5-D40E-416B-A054-664AA8560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676164" y="10864583"/>
              <a:ext cx="12932229" cy="65442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66675A4-42AA-4910-ACE5-201598355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324849" y="16031539"/>
              <a:ext cx="9316724" cy="593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中午十二点左右，午时花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开花了。</a:t>
              </a:r>
            </a:p>
          </p:txBody>
        </p:sp>
      </p:grpSp>
      <p:pic>
        <p:nvPicPr>
          <p:cNvPr id="14" name="周子雷 - 春野">
            <a:hlinkClick r:id="" action="ppaction://media"/>
            <a:extLst>
              <a:ext uri="{FF2B5EF4-FFF2-40B4-BE49-F238E27FC236}">
                <a16:creationId xmlns:a16="http://schemas.microsoft.com/office/drawing/2014/main" id="{0BE0B727-E221-4123-B211-EDB1EF0AC2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118428" y="6315088"/>
            <a:ext cx="406400" cy="406400"/>
          </a:xfrm>
          <a:prstGeom prst="rect">
            <a:avLst/>
          </a:prstGeom>
        </p:spPr>
      </p:pic>
      <p:pic>
        <p:nvPicPr>
          <p:cNvPr id="17" name="周子雷 - 春野">
            <a:hlinkClick r:id="" action="ppaction://media"/>
            <a:extLst>
              <a:ext uri="{FF2B5EF4-FFF2-40B4-BE49-F238E27FC236}">
                <a16:creationId xmlns:a16="http://schemas.microsoft.com/office/drawing/2014/main" id="{962AA728-527F-4F85-9068-AF3F6B18C7F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8567" end="0.5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2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20000" numSld="2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8FBF238-4A8F-479E-9B59-381AC23C6F16}"/>
              </a:ext>
            </a:extLst>
          </p:cNvPr>
          <p:cNvGrpSpPr/>
          <p:nvPr/>
        </p:nvGrpSpPr>
        <p:grpSpPr>
          <a:xfrm>
            <a:off x="0" y="1"/>
            <a:ext cx="12192000" cy="6858000"/>
            <a:chOff x="0" y="-4541330"/>
            <a:chExt cx="12192000" cy="7970330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id="{934E7CD3-23E7-43F4-9AB2-65BDD752D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4541330"/>
              <a:ext cx="12192000" cy="797033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73F634-6AF8-4D3C-B181-2A52FEEA6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8858" y="2229382"/>
              <a:ext cx="7013484" cy="73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下午三点，万寿菊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欣然怒放。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9BABC0-F3AA-431A-B840-A641A5A341B1}"/>
              </a:ext>
            </a:extLst>
          </p:cNvPr>
          <p:cNvGrpSpPr/>
          <p:nvPr/>
        </p:nvGrpSpPr>
        <p:grpSpPr>
          <a:xfrm>
            <a:off x="0" y="0"/>
            <a:ext cx="12192000" cy="6857999"/>
            <a:chOff x="0" y="3428999"/>
            <a:chExt cx="12192000" cy="7714903"/>
          </a:xfrm>
        </p:grpSpPr>
        <p:pic>
          <p:nvPicPr>
            <p:cNvPr id="6" name="内容占位符 6">
              <a:extLst>
                <a:ext uri="{FF2B5EF4-FFF2-40B4-BE49-F238E27FC236}">
                  <a16:creationId xmlns:a16="http://schemas.microsoft.com/office/drawing/2014/main" id="{3C42AFFF-656C-44E7-8EE2-5AC0C1DD0F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75"/>
            <a:stretch/>
          </p:blipFill>
          <p:spPr>
            <a:xfrm>
              <a:off x="0" y="3428999"/>
              <a:ext cx="12192000" cy="771490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D593783-4787-4062-8ACF-FD9CF16A6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626" y="8396312"/>
              <a:ext cx="6807548" cy="73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下午五点，紫茉莉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苏醒</a:t>
              </a: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过来。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9D5385-2201-49F0-A70C-9A836D3B2BDC}"/>
              </a:ext>
            </a:extLst>
          </p:cNvPr>
          <p:cNvGrpSpPr/>
          <p:nvPr/>
        </p:nvGrpSpPr>
        <p:grpSpPr>
          <a:xfrm>
            <a:off x="-43348" y="-82986"/>
            <a:ext cx="12192000" cy="6940986"/>
            <a:chOff x="341476" y="-899971"/>
            <a:chExt cx="11567495" cy="4581561"/>
          </a:xfrm>
        </p:grpSpPr>
        <p:pic>
          <p:nvPicPr>
            <p:cNvPr id="9" name="图片 3">
              <a:extLst>
                <a:ext uri="{FF2B5EF4-FFF2-40B4-BE49-F238E27FC236}">
                  <a16:creationId xmlns:a16="http://schemas.microsoft.com/office/drawing/2014/main" id="{9CB404D7-3AB8-4580-8540-D10ECF6A9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476" y="-899971"/>
              <a:ext cx="11567495" cy="458156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FADD093-8985-4DFB-A383-A02593B28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2815" y="2880646"/>
              <a:ext cx="8621567" cy="462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月光花在七点左右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舒展开自己的花瓣。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F86184-4443-45AE-BCE4-DB9F88868453}"/>
              </a:ext>
            </a:extLst>
          </p:cNvPr>
          <p:cNvGrpSpPr/>
          <p:nvPr/>
        </p:nvGrpSpPr>
        <p:grpSpPr>
          <a:xfrm>
            <a:off x="-86696" y="-91902"/>
            <a:ext cx="12278696" cy="6949902"/>
            <a:chOff x="341476" y="3695349"/>
            <a:chExt cx="11567495" cy="4775746"/>
          </a:xfrm>
        </p:grpSpPr>
        <p:pic>
          <p:nvPicPr>
            <p:cNvPr id="10" name="内容占位符 6">
              <a:hlinkClick r:id="rId5" action="ppaction://hlinksldjump"/>
              <a:extLst>
                <a:ext uri="{FF2B5EF4-FFF2-40B4-BE49-F238E27FC236}">
                  <a16:creationId xmlns:a16="http://schemas.microsoft.com/office/drawing/2014/main" id="{97C7E5F0-83E8-4291-9031-7950ECE822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78"/>
            <a:stretch/>
          </p:blipFill>
          <p:spPr>
            <a:xfrm>
              <a:off x="341476" y="3695349"/>
              <a:ext cx="11567495" cy="477574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32F96A5-4A08-4005-92AD-7F1885EB5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1068" y="7386355"/>
              <a:ext cx="6124533" cy="73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夜来香在晚上八点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开花。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9AF4435-5A04-4FBC-8740-5561B1AA3F48}"/>
              </a:ext>
            </a:extLst>
          </p:cNvPr>
          <p:cNvGrpSpPr/>
          <p:nvPr/>
        </p:nvGrpSpPr>
        <p:grpSpPr>
          <a:xfrm>
            <a:off x="-53844" y="-170010"/>
            <a:ext cx="12278696" cy="7028009"/>
            <a:chOff x="-61604" y="14829777"/>
            <a:chExt cx="12253604" cy="7784819"/>
          </a:xfrm>
        </p:grpSpPr>
        <p:pic>
          <p:nvPicPr>
            <p:cNvPr id="12" name="图片 1" descr="20120523114804_sakJQ_meitu_5">
              <a:extLst>
                <a:ext uri="{FF2B5EF4-FFF2-40B4-BE49-F238E27FC236}">
                  <a16:creationId xmlns:a16="http://schemas.microsoft.com/office/drawing/2014/main" id="{794F764D-67D9-4F88-BCEB-6898B905B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604" y="14829777"/>
              <a:ext cx="12253604" cy="7784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4">
              <a:extLst>
                <a:ext uri="{FF2B5EF4-FFF2-40B4-BE49-F238E27FC236}">
                  <a16:creationId xmlns:a16="http://schemas.microsoft.com/office/drawing/2014/main" id="{CEEE90F5-B978-42FF-8101-997B2368776F}"/>
                </a:ext>
              </a:extLst>
            </p:cNvPr>
            <p:cNvSpPr txBox="1"/>
            <p:nvPr/>
          </p:nvSpPr>
          <p:spPr>
            <a:xfrm>
              <a:off x="2162086" y="21199902"/>
              <a:ext cx="9762490" cy="832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384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840" b="1" noProof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昙花却在九点左右</a:t>
              </a:r>
              <a:r>
                <a:rPr lang="zh-CN" altLang="en-US" sz="384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含笑一现……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000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8D71A6E7-151F-4AE1-835C-A030D51016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02" y="1381402"/>
            <a:ext cx="3426517" cy="2268355"/>
          </a:xfr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05DE4A2-AB14-4E78-90D0-6E811EC62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02" y="4418504"/>
            <a:ext cx="11209337" cy="216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你也试试用不同的方式，来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说说这三种花开放的样子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en-US" altLang="zh-CN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（时间），</a:t>
            </a:r>
            <a:r>
              <a:rPr lang="zh-CN" altLang="en-US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（花）</a:t>
            </a:r>
            <a:r>
              <a:rPr lang="zh-CN" altLang="en-US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怎样开放）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en-US" altLang="zh-CN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（花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时间）</a:t>
            </a:r>
            <a:r>
              <a:rPr lang="zh-CN" altLang="en-US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（怎样开放）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2F23621-A652-4815-87F4-D51F15566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858" y="1370516"/>
            <a:ext cx="3471199" cy="230898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A16485A-3C8B-414C-B421-E5E1F420679F}"/>
              </a:ext>
            </a:extLst>
          </p:cNvPr>
          <p:cNvSpPr txBox="1"/>
          <p:nvPr/>
        </p:nvSpPr>
        <p:spPr>
          <a:xfrm>
            <a:off x="1642374" y="3637867"/>
            <a:ext cx="1020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牡丹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2DFE837-467E-4730-B71D-E9BA5BFCF7A0}"/>
              </a:ext>
            </a:extLst>
          </p:cNvPr>
          <p:cNvSpPr txBox="1"/>
          <p:nvPr/>
        </p:nvSpPr>
        <p:spPr>
          <a:xfrm>
            <a:off x="5352809" y="3637867"/>
            <a:ext cx="1605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向日葵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E6F05BD-0BBF-4551-8DD3-D59D86DD083D}"/>
              </a:ext>
            </a:extLst>
          </p:cNvPr>
          <p:cNvSpPr txBox="1"/>
          <p:nvPr/>
        </p:nvSpPr>
        <p:spPr>
          <a:xfrm>
            <a:off x="9656557" y="3637867"/>
            <a:ext cx="145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蝴蝶兰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15A2480-1C45-41C0-ACAE-BC043BC13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82" y="1381402"/>
            <a:ext cx="3594613" cy="226835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248AEC7-58BA-4267-99F4-FC9DCC9C82AE}"/>
              </a:ext>
            </a:extLst>
          </p:cNvPr>
          <p:cNvSpPr txBox="1"/>
          <p:nvPr/>
        </p:nvSpPr>
        <p:spPr>
          <a:xfrm>
            <a:off x="1376783" y="906710"/>
            <a:ext cx="2223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早上七点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CB0E60F-298F-42AD-AC82-F7F0D2D71E82}"/>
              </a:ext>
            </a:extLst>
          </p:cNvPr>
          <p:cNvSpPr txBox="1"/>
          <p:nvPr/>
        </p:nvSpPr>
        <p:spPr>
          <a:xfrm>
            <a:off x="5079081" y="906710"/>
            <a:ext cx="3598171" cy="53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中午十二点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DBD3411-ED8C-44CD-BE02-E8A1A839A47C}"/>
              </a:ext>
            </a:extLst>
          </p:cNvPr>
          <p:cNvSpPr txBox="1"/>
          <p:nvPr/>
        </p:nvSpPr>
        <p:spPr>
          <a:xfrm>
            <a:off x="8969171" y="906710"/>
            <a:ext cx="2089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上午九点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5BF2B3-E0CD-4FE1-B1CA-0353AE30F7CD}"/>
              </a:ext>
            </a:extLst>
          </p:cNvPr>
          <p:cNvSpPr txBox="1"/>
          <p:nvPr/>
        </p:nvSpPr>
        <p:spPr>
          <a:xfrm>
            <a:off x="232047" y="241222"/>
            <a:ext cx="2133299" cy="646986"/>
          </a:xfrm>
          <a:prstGeom prst="roundRect">
            <a:avLst/>
          </a:prstGeom>
          <a:solidFill>
            <a:srgbClr val="70CDC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桌讨论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79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图片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1" t="16559" r="26846" b="36779"/>
          <a:stretch/>
        </p:blipFill>
        <p:spPr bwMode="auto">
          <a:xfrm>
            <a:off x="3460051" y="971662"/>
            <a:ext cx="2830014" cy="228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2" t="25581" r="7608" b="13306"/>
          <a:stretch>
            <a:fillRect/>
          </a:stretch>
        </p:blipFill>
        <p:spPr bwMode="auto">
          <a:xfrm flipH="1">
            <a:off x="9289212" y="989325"/>
            <a:ext cx="2198008" cy="233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7"/>
          <a:stretch>
            <a:fillRect/>
          </a:stretch>
        </p:blipFill>
        <p:spPr bwMode="auto">
          <a:xfrm flipH="1">
            <a:off x="3369550" y="4060415"/>
            <a:ext cx="2869961" cy="209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4" t="3036" r="12991" b="14937"/>
          <a:stretch>
            <a:fillRect/>
          </a:stretch>
        </p:blipFill>
        <p:spPr bwMode="auto">
          <a:xfrm>
            <a:off x="6482809" y="4068062"/>
            <a:ext cx="2604626" cy="214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2" r="6815" b="13196"/>
          <a:stretch/>
        </p:blipFill>
        <p:spPr bwMode="auto">
          <a:xfrm>
            <a:off x="9267020" y="4039767"/>
            <a:ext cx="2480479" cy="211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1930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34099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867013" y="3324299"/>
            <a:ext cx="21852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龙葵（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kuí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）花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71501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315844" y="6265576"/>
            <a:ext cx="11833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0" y="11042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12719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2526391" y="290071"/>
            <a:ext cx="89449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57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精选动词、巧用拟人，写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写这些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花儿开放的样子。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15BF2B3-E0CD-4FE1-B1CA-0353AE30F7CD}"/>
              </a:ext>
            </a:extLst>
          </p:cNvPr>
          <p:cNvSpPr txBox="1"/>
          <p:nvPr/>
        </p:nvSpPr>
        <p:spPr>
          <a:xfrm>
            <a:off x="471533" y="161331"/>
            <a:ext cx="2133299" cy="646986"/>
          </a:xfrm>
          <a:prstGeom prst="roundRect">
            <a:avLst/>
          </a:prstGeom>
          <a:solidFill>
            <a:srgbClr val="70CDC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ECDC1FA9-AF05-4631-93C7-6C1ED6693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6521" y="3324299"/>
            <a:ext cx="28664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蒲公英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B05BA498-4AE2-4F08-8E4F-0C8B4333A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9485" y="3324299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半枝莲 </a:t>
            </a: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6035C61F-13CB-472F-B766-E8CC2372E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3454" y="6265576"/>
            <a:ext cx="1261160" cy="480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剪秋罗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9D4EA098-F175-4D3E-BA5A-D28C8A5C0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9536" y="6265576"/>
            <a:ext cx="24995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待宵（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xiāo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）草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0" b="2465"/>
          <a:stretch/>
        </p:blipFill>
        <p:spPr>
          <a:xfrm>
            <a:off x="6616607" y="1003481"/>
            <a:ext cx="2348766" cy="23347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7"/>
          <a:stretch/>
        </p:blipFill>
        <p:spPr>
          <a:xfrm>
            <a:off x="495300" y="989325"/>
            <a:ext cx="2618252" cy="2239897"/>
          </a:xfrm>
          <a:prstGeom prst="rect">
            <a:avLst/>
          </a:prstGeom>
        </p:spPr>
      </p:pic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143492" y="3324299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蛇麻花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1360032" y="6265576"/>
            <a:ext cx="11155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茉莉花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8" r="11698"/>
          <a:stretch/>
        </p:blipFill>
        <p:spPr>
          <a:xfrm>
            <a:off x="471533" y="4039767"/>
            <a:ext cx="2642019" cy="211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0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FA6019-43A5-4C55-924D-EDC7252E5B0A}"/>
              </a:ext>
            </a:extLst>
          </p:cNvPr>
          <p:cNvSpPr txBox="1"/>
          <p:nvPr/>
        </p:nvSpPr>
        <p:spPr>
          <a:xfrm>
            <a:off x="725533" y="406400"/>
            <a:ext cx="2133299" cy="646986"/>
          </a:xfrm>
          <a:prstGeom prst="roundRect">
            <a:avLst/>
          </a:prstGeom>
          <a:solidFill>
            <a:srgbClr val="70CDC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小组汇报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9092856-FE24-4EC8-9FBE-AA330317525D}"/>
              </a:ext>
            </a:extLst>
          </p:cNvPr>
          <p:cNvSpPr/>
          <p:nvPr/>
        </p:nvSpPr>
        <p:spPr>
          <a:xfrm>
            <a:off x="859366" y="1198032"/>
            <a:ext cx="10706101" cy="53382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7200" algn="just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一天之内，不同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的花开放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的时间是不同的。</a:t>
            </a:r>
            <a:endParaRPr lang="en-US" altLang="zh-CN" sz="3600" kern="100" dirty="0">
              <a:solidFill>
                <a:srgbClr val="FF0000"/>
              </a:solidFill>
              <a:effectLst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zh-CN" sz="3600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凌晨三点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600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蛇麻花</a:t>
            </a:r>
            <a:r>
              <a:rPr lang="en-US" altLang="zh-CN" sz="3600" u="sng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457200" algn="just"/>
            <a:r>
              <a:rPr lang="zh-CN" sz="3600" kern="100" dirty="0" smtClean="0">
                <a:solidFill>
                  <a:schemeClr val="tx1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zh-CN" sz="3600" kern="100" dirty="0">
                <a:solidFill>
                  <a:schemeClr val="tx1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点左右，龙葵花</a:t>
            </a:r>
            <a:r>
              <a:rPr lang="en-US" sz="3600" u="sng" kern="100" dirty="0">
                <a:solidFill>
                  <a:schemeClr val="tx1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sz="3600" u="sng" kern="100" dirty="0" smtClean="0">
                <a:solidFill>
                  <a:schemeClr val="tx1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sz="3600" kern="100" dirty="0">
                <a:solidFill>
                  <a:schemeClr val="tx1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sz="2400" kern="100" dirty="0">
              <a:solidFill>
                <a:schemeClr val="tx1"/>
              </a:solidFill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zh-CN" sz="3600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点，蒲公英</a:t>
            </a:r>
            <a:r>
              <a:rPr lang="en-US" altLang="zh-CN" sz="3600" u="sng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600" kern="100" dirty="0">
              <a:solidFill>
                <a:schemeClr val="tx1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zh-CN" sz="3600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上午十点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，半枝莲</a:t>
            </a:r>
            <a:r>
              <a:rPr lang="en-US" altLang="zh-CN" sz="3600" u="sng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u="sng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457200"/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下午五点，茉莉花</a:t>
            </a:r>
            <a:r>
              <a:rPr lang="en-US" altLang="zh-CN" sz="3600" u="sng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600" u="sng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457200"/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烟草花下午六点</a:t>
            </a:r>
            <a:r>
              <a:rPr lang="en-US" altLang="zh-CN" sz="3600" u="sng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600" u="sng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457200" algn="just"/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傍晚七点，剪秋罗</a:t>
            </a:r>
            <a:r>
              <a:rPr lang="en-US" altLang="zh-CN" sz="3600" u="sng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u="sng" kern="1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kern="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457200" algn="just"/>
            <a:r>
              <a:rPr lang="zh-CN" altLang="zh-CN" sz="3600" kern="100" dirty="0">
                <a:solidFill>
                  <a:schemeClr val="tx1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待宵草晚上八点</a:t>
            </a:r>
            <a:r>
              <a:rPr lang="en-US" altLang="zh-CN" sz="3600" u="sng" kern="100" dirty="0">
                <a:solidFill>
                  <a:schemeClr val="tx1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3600" kern="100" dirty="0">
                <a:solidFill>
                  <a:schemeClr val="tx1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600" kern="100" dirty="0">
              <a:solidFill>
                <a:schemeClr val="tx1"/>
              </a:solidFill>
              <a:latin typeface="等线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3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6317" y="5689734"/>
            <a:ext cx="9144000" cy="718457"/>
          </a:xfrm>
        </p:spPr>
        <p:txBody>
          <a:bodyPr>
            <a:norm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成都棠湖外国语学校      王虹骄</a:t>
            </a:r>
          </a:p>
        </p:txBody>
      </p:sp>
      <p:sp>
        <p:nvSpPr>
          <p:cNvPr id="16" name="矩形 15"/>
          <p:cNvSpPr/>
          <p:nvPr/>
        </p:nvSpPr>
        <p:spPr>
          <a:xfrm>
            <a:off x="4784771" y="539603"/>
            <a:ext cx="371631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 钟</a:t>
            </a:r>
            <a:endParaRPr lang="zh-CN" altLang="en-US" sz="8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3538" y="601159"/>
            <a:ext cx="11144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7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449" y="1924598"/>
            <a:ext cx="4876298" cy="3255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618" y="1803880"/>
            <a:ext cx="3810000" cy="353251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021553" y="2719991"/>
            <a:ext cx="99752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FF0000"/>
                </a:solidFill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"/>
          <p:cNvSpPr>
            <a:spLocks noChangeArrowheads="1"/>
          </p:cNvSpPr>
          <p:nvPr/>
        </p:nvSpPr>
        <p:spPr bwMode="auto">
          <a:xfrm>
            <a:off x="583088" y="1502837"/>
            <a:ext cx="7309328" cy="359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588" tIns="42794" rIns="85588" bIns="42794">
            <a:spAutoFit/>
          </a:bodyPr>
          <a:lstStyle>
            <a:lvl1pPr indent="2082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090">
              <a:spcAft>
                <a:spcPts val="930"/>
              </a:spcAft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大自然为每一种动物安排了一张“作息时间表”。猪、牛和羊等家畜总是在白天活动，可是猫却喜欢在白天睡大觉。每当夜幕降临，猪、牛和羊开始入睡时，猫才伸伸懒腰，活跃起来。鼯鼠的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息时间有点和猫类似，它白天呆在树洞里，夕阳西下后才钻出来活动，在树林里张“翼”滑翔，捕猎食物，一直忙到天将破晓，才回洞穴休息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TextBox 5"/>
          <p:cNvSpPr txBox="1">
            <a:spLocks noChangeArrowheads="1"/>
          </p:cNvSpPr>
          <p:nvPr/>
        </p:nvSpPr>
        <p:spPr bwMode="auto">
          <a:xfrm>
            <a:off x="1171576" y="318136"/>
            <a:ext cx="67208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推荐阅读：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8198" y="733634"/>
            <a:ext cx="4913802" cy="49138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7608706-8773-437E-AE3B-E9DEE8015E15}"/>
              </a:ext>
            </a:extLst>
          </p:cNvPr>
          <p:cNvSpPr txBox="1"/>
          <p:nvPr/>
        </p:nvSpPr>
        <p:spPr>
          <a:xfrm>
            <a:off x="583088" y="5154126"/>
            <a:ext cx="7309328" cy="11926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3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王义炯 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《动物的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生存智慧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 algn="r">
              <a:spcAft>
                <a:spcPts val="93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动物的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“钟表”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2"/>
          <p:cNvSpPr txBox="1"/>
          <p:nvPr/>
        </p:nvSpPr>
        <p:spPr>
          <a:xfrm>
            <a:off x="522899" y="2895499"/>
            <a:ext cx="11174730" cy="2369820"/>
          </a:xfrm>
          <a:prstGeom prst="rect">
            <a:avLst/>
          </a:prstGeom>
          <a:noFill/>
        </p:spPr>
        <p:txBody>
          <a:bodyPr lIns="85588" tIns="42794" rIns="85588" bIns="42794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buNone/>
              <a:defRPr/>
            </a:pPr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由读课文，边读边思考文中哪个句子告诉了我们答案，用“</a:t>
            </a:r>
            <a:r>
              <a:rPr lang="zh-CN" altLang="en-US" sz="48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”勾画出来。</a:t>
            </a:r>
            <a:endParaRPr lang="en-US" altLang="zh-CN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3915636" y="647720"/>
            <a:ext cx="6889896" cy="1602307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什么是“花钟”？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1"/>
          <p:cNvSpPr>
            <a:spLocks noChangeArrowheads="1"/>
          </p:cNvSpPr>
          <p:nvPr/>
        </p:nvSpPr>
        <p:spPr bwMode="auto">
          <a:xfrm>
            <a:off x="1624418" y="1715223"/>
            <a:ext cx="9159240" cy="4518406"/>
          </a:xfrm>
          <a:prstGeom prst="rect">
            <a:avLst/>
          </a:prstGeom>
          <a:noFill/>
          <a:ln>
            <a:solidFill>
              <a:srgbClr val="70CDC1"/>
            </a:solidFill>
          </a:ln>
        </p:spPr>
        <p:txBody>
          <a:bodyPr lIns="85588" tIns="42794" rIns="85588" bIns="4279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36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840" dirty="0">
                <a:latin typeface="楷体" panose="02010609060101010101" pitchFamily="49" charset="-122"/>
                <a:ea typeface="楷体" panose="02010609060101010101" pitchFamily="49" charset="-122"/>
              </a:rPr>
              <a:t>一位植物学家曾有意把不同时间开放的花种在一起，把</a:t>
            </a:r>
            <a:r>
              <a:rPr lang="zh-CN" altLang="en-US" sz="384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花圃</a:t>
            </a:r>
            <a:r>
              <a:rPr lang="zh-CN" altLang="en-US" sz="3840" dirty="0">
                <a:latin typeface="楷体" panose="02010609060101010101" pitchFamily="49" charset="-122"/>
                <a:ea typeface="楷体" panose="02010609060101010101" pitchFamily="49" charset="-122"/>
              </a:rPr>
              <a:t>修建得像钟面一样，组成花的“时钟”。这些花在二十四小时内陆续开放。你只要看看什么花刚刚开放，就知道大致是几点钟，这是不是很有趣</a:t>
            </a:r>
            <a:r>
              <a:rPr lang="en-US" altLang="zh-CN" sz="384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84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41814" y="2483773"/>
            <a:ext cx="77781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24420" y="3455597"/>
            <a:ext cx="88125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24420" y="4320467"/>
            <a:ext cx="42329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030685" y="23396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pǔ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4906236" y="130629"/>
            <a:ext cx="6817678" cy="1602307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什么是“花钟”？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6"/>
          <a:stretch>
            <a:fillRect/>
          </a:stretch>
        </p:blipFill>
        <p:spPr bwMode="auto">
          <a:xfrm>
            <a:off x="438615" y="700691"/>
            <a:ext cx="5319393" cy="545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845200" y="2696360"/>
            <a:ext cx="72873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90193" y="1157477"/>
            <a:ext cx="591014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/>
              <a:t>         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一位植物学家曾有意把不同时间开放的花种在一起，把花圃修建得像钟面一样，组成花的“时钟”。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1759985" y="5756711"/>
            <a:ext cx="3857044" cy="801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日内瓦花钟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680874" y="1781231"/>
            <a:ext cx="8454011" cy="4708981"/>
          </a:xfrm>
          <a:prstGeom prst="rect">
            <a:avLst/>
          </a:prstGeom>
          <a:noFill/>
          <a:ln>
            <a:solidFill>
              <a:srgbClr val="70CDC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ts val="4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鲜花朵朵，争奇斗艳，芬芳迷人。要是我们留心观察，就会发现，一天之内，不同的花开放的时间是不同的。凌晨四点，牵牛花吹起了小喇叭；五点左右，艳丽的蔷薇绽开了笑脸；七点，睡莲从梦中醒来；中午十二点左右，午时花开花了；下午三点，万寿菊欣然怒放；下午五点，紫茉莉苏醒过来；月光花在七点左右舒展开自己的花瓣；夜来香在晚上八点开花；昙花却在九点左右含笑一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BF27669-8E28-457F-9E37-D7D2C8DEE136}"/>
              </a:ext>
            </a:extLst>
          </p:cNvPr>
          <p:cNvCxnSpPr/>
          <p:nvPr/>
        </p:nvCxnSpPr>
        <p:spPr>
          <a:xfrm flipV="1">
            <a:off x="7389765" y="2315689"/>
            <a:ext cx="1552354" cy="142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8EF3871-D786-4178-B3DA-E97F0AF021BB}"/>
              </a:ext>
            </a:extLst>
          </p:cNvPr>
          <p:cNvCxnSpPr>
            <a:cxnSpLocks/>
          </p:cNvCxnSpPr>
          <p:nvPr/>
        </p:nvCxnSpPr>
        <p:spPr>
          <a:xfrm>
            <a:off x="819397" y="2827259"/>
            <a:ext cx="812272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8DBF8B7-A6B3-4AB7-8C90-A1CD30A81A00}"/>
              </a:ext>
            </a:extLst>
          </p:cNvPr>
          <p:cNvSpPr txBox="1"/>
          <p:nvPr/>
        </p:nvSpPr>
        <p:spPr>
          <a:xfrm>
            <a:off x="9901699" y="2161091"/>
            <a:ext cx="1553537" cy="646986"/>
          </a:xfrm>
          <a:prstGeom prst="roundRect">
            <a:avLst/>
          </a:prstGeom>
          <a:solidFill>
            <a:srgbClr val="70CDC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关键句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DB2C9B-59BD-4943-A8EE-69862DC18428}"/>
              </a:ext>
            </a:extLst>
          </p:cNvPr>
          <p:cNvSpPr txBox="1"/>
          <p:nvPr/>
        </p:nvSpPr>
        <p:spPr>
          <a:xfrm>
            <a:off x="9225065" y="3918857"/>
            <a:ext cx="2915053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一天之内，不同的花开放的时间是不同的。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1883129" y="566793"/>
            <a:ext cx="9809518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3200" b="1" spc="4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这段话是围绕哪句话来写的？用“</a:t>
            </a:r>
            <a:r>
              <a:rPr lang="zh-CN" altLang="en-US" sz="3200" b="1" u="sng" spc="4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3200" b="1" spc="4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”勾画出来。</a:t>
            </a:r>
            <a:endParaRPr lang="en-US" altLang="zh-CN" sz="3200" b="1" spc="4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8EF3871-D786-4178-B3DA-E97F0AF021BB}"/>
              </a:ext>
            </a:extLst>
          </p:cNvPr>
          <p:cNvCxnSpPr>
            <a:cxnSpLocks/>
          </p:cNvCxnSpPr>
          <p:nvPr/>
        </p:nvCxnSpPr>
        <p:spPr>
          <a:xfrm flipV="1">
            <a:off x="834643" y="3313216"/>
            <a:ext cx="3369222" cy="108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下箭头 14"/>
          <p:cNvSpPr/>
          <p:nvPr/>
        </p:nvSpPr>
        <p:spPr>
          <a:xfrm>
            <a:off x="10461603" y="2845951"/>
            <a:ext cx="413920" cy="10729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8787740" y="2484584"/>
            <a:ext cx="111395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802590" y="2843389"/>
            <a:ext cx="1890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  简</a:t>
            </a:r>
          </a:p>
        </p:txBody>
      </p:sp>
    </p:spTree>
    <p:extLst>
      <p:ext uri="{BB962C8B-B14F-4D97-AF65-F5344CB8AC3E}">
        <p14:creationId xmlns:p14="http://schemas.microsoft.com/office/powerpoint/2010/main" val="217992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5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8A2411-B066-4C3E-A3E1-61B80B1B9DC3}"/>
              </a:ext>
            </a:extLst>
          </p:cNvPr>
          <p:cNvSpPr txBox="1"/>
          <p:nvPr/>
        </p:nvSpPr>
        <p:spPr>
          <a:xfrm>
            <a:off x="565570" y="2443742"/>
            <a:ext cx="111998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en-US" sz="4800" spc="4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默读第二自然段，思考这段话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主要介绍了什么内容？请你找出相关的句子。</a:t>
            </a:r>
            <a:endParaRPr lang="en-US" altLang="zh-CN" sz="4800" spc="4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15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77686" y="916995"/>
            <a:ext cx="1037408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不同的植物为什么开花的时间不同呢？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有的植物开花的时间，与温度、湿度、光照有着密切的关系。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比如，昙花的花瓣又大又娇嫩，白天阳光强，气温高，空气干燥，要是在白天开花，就有被灼伤的危险。深夜气温过低，开花也不适宜。长期以来，它适应了晚上九点左右的温度和湿度，到了那时便悄悄绽开淡雅的花蕾，向人们展示美丽的笑脸。还有的花，需要昆虫传播花粉，才能结出种子，它们开花的时间往往跟昆虫活动的时间相吻合。</a:t>
            </a: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077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</TotalTime>
  <Words>1623</Words>
  <Application>Microsoft Office PowerPoint</Application>
  <PresentationFormat>宽屏</PresentationFormat>
  <Paragraphs>144</Paragraphs>
  <Slides>30</Slides>
  <Notes>6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 Unicode MS</vt:lpstr>
      <vt:lpstr>等线</vt:lpstr>
      <vt:lpstr>等线 Light</vt:lpstr>
      <vt:lpstr>黑体</vt:lpstr>
      <vt:lpstr>楷体</vt:lpstr>
      <vt:lpstr>迷你简细倩</vt:lpstr>
      <vt:lpstr>思源宋体 CN</vt:lpstr>
      <vt:lpstr>宋体</vt:lpstr>
      <vt:lpstr>文鼎中楷体</vt:lpstr>
      <vt:lpstr>幼圆</vt:lpstr>
      <vt:lpstr>Arial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aggis</dc:creator>
  <cp:lastModifiedBy>tw</cp:lastModifiedBy>
  <cp:revision>298</cp:revision>
  <dcterms:created xsi:type="dcterms:W3CDTF">2021-03-28T14:51:00Z</dcterms:created>
  <dcterms:modified xsi:type="dcterms:W3CDTF">2021-05-17T14:11:42Z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F05D515FE4DF4C4996F423DD3034E37A</vt:lpwstr>
  </property>
  <property fmtid="{D5CDD505-2E9C-101B-9397-08002B2CF9AE}" pid="3" name="KSOProductBuildVer">
    <vt:lpwstr>2052-11.1.0.10356</vt:lpwstr>
  </property>
</Properties>
</file>